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handoutMasterIdLst>
    <p:handoutMasterId r:id="rId29"/>
  </p:handoutMasterIdLst>
  <p:sldIdLst>
    <p:sldId id="256" r:id="rId2"/>
    <p:sldId id="285" r:id="rId3"/>
    <p:sldId id="283" r:id="rId4"/>
    <p:sldId id="286" r:id="rId5"/>
    <p:sldId id="291" r:id="rId6"/>
    <p:sldId id="280" r:id="rId7"/>
    <p:sldId id="281" r:id="rId8"/>
    <p:sldId id="282" r:id="rId9"/>
    <p:sldId id="273" r:id="rId10"/>
    <p:sldId id="287" r:id="rId11"/>
    <p:sldId id="278" r:id="rId12"/>
    <p:sldId id="257" r:id="rId13"/>
    <p:sldId id="270" r:id="rId14"/>
    <p:sldId id="271" r:id="rId15"/>
    <p:sldId id="275" r:id="rId16"/>
    <p:sldId id="276" r:id="rId17"/>
    <p:sldId id="288" r:id="rId18"/>
    <p:sldId id="277" r:id="rId19"/>
    <p:sldId id="292" r:id="rId20"/>
    <p:sldId id="293" r:id="rId21"/>
    <p:sldId id="294" r:id="rId22"/>
    <p:sldId id="289" r:id="rId23"/>
    <p:sldId id="279" r:id="rId24"/>
    <p:sldId id="295" r:id="rId25"/>
    <p:sldId id="290" r:id="rId26"/>
    <p:sldId id="26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55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61" autoAdjust="0"/>
    <p:restoredTop sz="90812" autoAdjust="0"/>
  </p:normalViewPr>
  <p:slideViewPr>
    <p:cSldViewPr snapToGrid="0">
      <p:cViewPr varScale="1">
        <p:scale>
          <a:sx n="100" d="100"/>
          <a:sy n="100" d="100"/>
        </p:scale>
        <p:origin x="690" y="90"/>
      </p:cViewPr>
      <p:guideLst/>
    </p:cSldViewPr>
  </p:slideViewPr>
  <p:notesTextViewPr>
    <p:cViewPr>
      <p:scale>
        <a:sx n="1" d="1"/>
        <a:sy n="1" d="1"/>
      </p:scale>
      <p:origin x="0" y="0"/>
    </p:cViewPr>
  </p:notesTextViewPr>
  <p:notesViewPr>
    <p:cSldViewPr snapToGrid="0">
      <p:cViewPr varScale="1">
        <p:scale>
          <a:sx n="84" d="100"/>
          <a:sy n="84" d="100"/>
        </p:scale>
        <p:origin x="382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A714EE-18C5-4AAE-AE54-3193162C973B}" type="datetimeFigureOut">
              <a:rPr lang="zh-CN" altLang="en-US" smtClean="0"/>
              <a:t>2018/11/10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2472FE-982B-4D26-AEE5-5F93607C0DB9}" type="slidenum">
              <a:rPr lang="zh-CN" altLang="en-US" smtClean="0"/>
              <a:t>‹#›</a:t>
            </a:fld>
            <a:endParaRPr lang="zh-CN" altLang="en-US"/>
          </a:p>
        </p:txBody>
      </p:sp>
    </p:spTree>
    <p:extLst>
      <p:ext uri="{BB962C8B-B14F-4D97-AF65-F5344CB8AC3E}">
        <p14:creationId xmlns:p14="http://schemas.microsoft.com/office/powerpoint/2010/main" val="1054453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5C97F7-A108-45A1-A400-6EED5C39E6A7}" type="datetimeFigureOut">
              <a:rPr lang="zh-CN" altLang="en-US" smtClean="0"/>
              <a:t>2018/11/10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50BADC-32D2-4573-B4C7-AD1EEC1BC8E1}" type="slidenum">
              <a:rPr lang="zh-CN" altLang="en-US" smtClean="0"/>
              <a:t>‹#›</a:t>
            </a:fld>
            <a:endParaRPr lang="zh-CN" altLang="en-US"/>
          </a:p>
        </p:txBody>
      </p:sp>
    </p:spTree>
    <p:extLst>
      <p:ext uri="{BB962C8B-B14F-4D97-AF65-F5344CB8AC3E}">
        <p14:creationId xmlns:p14="http://schemas.microsoft.com/office/powerpoint/2010/main" val="491747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在</a:t>
            </a:r>
            <a:r>
              <a:rPr lang="zh-CN" altLang="zh-CN" sz="1200" i="1" kern="1200" dirty="0" smtClean="0">
                <a:solidFill>
                  <a:schemeClr val="tx1"/>
                </a:solidFill>
                <a:effectLst/>
                <a:latin typeface="+mn-lt"/>
                <a:ea typeface="+mn-ea"/>
                <a:cs typeface="+mn-cs"/>
              </a:rPr>
              <a:t>输入控制器</a:t>
            </a:r>
            <a:r>
              <a:rPr lang="zh-CN" altLang="zh-CN" sz="1200" kern="1200" dirty="0" smtClean="0">
                <a:solidFill>
                  <a:schemeClr val="tx1"/>
                </a:solidFill>
                <a:effectLst/>
                <a:latin typeface="+mn-lt"/>
                <a:ea typeface="+mn-ea"/>
                <a:cs typeface="+mn-cs"/>
              </a:rPr>
              <a:t>缓冲器传仲裁器使用简单的循环仲裁方案以公平的方式授予对输出端口的访问权。其余模块是</a:t>
            </a:r>
            <a:r>
              <a:rPr lang="zh-CN" altLang="zh-CN" sz="1200" i="1" kern="1200" dirty="0" smtClean="0">
                <a:solidFill>
                  <a:schemeClr val="tx1"/>
                </a:solidFill>
                <a:effectLst/>
                <a:latin typeface="+mn-lt"/>
                <a:ea typeface="+mn-ea"/>
                <a:cs typeface="+mn-cs"/>
              </a:rPr>
              <a:t>编码器</a:t>
            </a:r>
            <a:r>
              <a:rPr lang="zh-CN" altLang="zh-CN" sz="1200" kern="1200" dirty="0" smtClean="0">
                <a:solidFill>
                  <a:schemeClr val="tx1"/>
                </a:solidFill>
                <a:effectLst/>
                <a:latin typeface="+mn-lt"/>
                <a:ea typeface="+mn-ea"/>
                <a:cs typeface="+mn-cs"/>
              </a:rPr>
              <a:t>和</a:t>
            </a:r>
            <a:r>
              <a:rPr lang="zh-CN" altLang="zh-CN" sz="1200" i="1" kern="1200" dirty="0" smtClean="0">
                <a:solidFill>
                  <a:schemeClr val="tx1"/>
                </a:solidFill>
                <a:effectLst/>
                <a:latin typeface="+mn-lt"/>
                <a:ea typeface="+mn-ea"/>
                <a:cs typeface="+mn-cs"/>
              </a:rPr>
              <a:t>交叉开关</a:t>
            </a:r>
            <a:r>
              <a:rPr lang="zh-CN" altLang="zh-CN" sz="1200" kern="1200" dirty="0" smtClean="0">
                <a:solidFill>
                  <a:schemeClr val="tx1"/>
                </a:solidFill>
                <a:effectLst/>
                <a:latin typeface="+mn-lt"/>
                <a:ea typeface="+mn-ea"/>
                <a:cs typeface="+mn-cs"/>
              </a:rPr>
              <a:t>。当仲裁器授予对特定输出端口的访问权限时，入微片和与交互</a:t>
            </a:r>
            <a:r>
              <a:rPr lang="zh-CN" altLang="zh-CN" sz="1200" i="1" kern="1200" dirty="0" smtClean="0">
                <a:solidFill>
                  <a:schemeClr val="tx1"/>
                </a:solidFill>
                <a:effectLst/>
                <a:latin typeface="+mn-lt"/>
                <a:ea typeface="+mn-ea"/>
                <a:cs typeface="+mn-cs"/>
              </a:rPr>
              <a:t>仲裁器</a:t>
            </a:r>
            <a:r>
              <a:rPr lang="zh-CN" altLang="zh-CN" sz="1200" kern="1200" dirty="0" smtClean="0">
                <a:solidFill>
                  <a:schemeClr val="tx1"/>
                </a:solidFill>
                <a:effectLst/>
                <a:latin typeface="+mn-lt"/>
                <a:ea typeface="+mn-ea"/>
                <a:cs typeface="+mn-cs"/>
              </a:rPr>
              <a:t>。收到头部迁移后，输入控制器根据头部迁移中包含的目标地址请求访问输出端口。信号被发送到输入控制器以从缓冲器释放迁移，同时，分配信号被发送到</a:t>
            </a:r>
            <a:r>
              <a:rPr lang="zh-CN" altLang="zh-CN" sz="1200" i="1" kern="1200" dirty="0" smtClean="0">
                <a:solidFill>
                  <a:schemeClr val="tx1"/>
                </a:solidFill>
                <a:effectLst/>
                <a:latin typeface="+mn-lt"/>
                <a:ea typeface="+mn-ea"/>
                <a:cs typeface="+mn-cs"/>
              </a:rPr>
              <a:t>编码器</a:t>
            </a:r>
            <a:r>
              <a:rPr lang="zh-CN" altLang="zh-CN" sz="1200" kern="1200" dirty="0" smtClean="0">
                <a:solidFill>
                  <a:schemeClr val="tx1"/>
                </a:solidFill>
                <a:effectLst/>
                <a:latin typeface="+mn-lt"/>
                <a:ea typeface="+mn-ea"/>
                <a:cs typeface="+mn-cs"/>
              </a:rPr>
              <a:t>，</a:t>
            </a:r>
            <a:r>
              <a:rPr lang="zh-CN" altLang="zh-CN" sz="1200" i="1" kern="1200" dirty="0" smtClean="0">
                <a:solidFill>
                  <a:schemeClr val="tx1"/>
                </a:solidFill>
                <a:effectLst/>
                <a:latin typeface="+mn-lt"/>
                <a:ea typeface="+mn-ea"/>
                <a:cs typeface="+mn-cs"/>
              </a:rPr>
              <a:t>编码器</a:t>
            </a:r>
            <a:r>
              <a:rPr lang="zh-CN" altLang="zh-CN" sz="1200" kern="1200" dirty="0" smtClean="0">
                <a:solidFill>
                  <a:schemeClr val="tx1"/>
                </a:solidFill>
                <a:effectLst/>
                <a:latin typeface="+mn-lt"/>
                <a:ea typeface="+mn-ea"/>
                <a:cs typeface="+mn-cs"/>
              </a:rPr>
              <a:t>又配置</a:t>
            </a:r>
            <a:r>
              <a:rPr lang="en-US" altLang="zh-CN" sz="1200" kern="1200" dirty="0" smtClean="0">
                <a:solidFill>
                  <a:schemeClr val="tx1"/>
                </a:solidFill>
                <a:effectLst/>
                <a:latin typeface="+mn-lt"/>
                <a:ea typeface="+mn-ea"/>
                <a:cs typeface="+mn-cs"/>
              </a:rPr>
              <a:t> </a:t>
            </a:r>
            <a:r>
              <a:rPr lang="en-US" altLang="zh-CN" sz="1200" i="1" kern="1200" dirty="0" smtClean="0">
                <a:solidFill>
                  <a:schemeClr val="tx1"/>
                </a:solidFill>
                <a:effectLst/>
                <a:latin typeface="+mn-lt"/>
                <a:ea typeface="+mn-ea"/>
                <a:cs typeface="+mn-cs"/>
              </a:rPr>
              <a:t>crossbar</a:t>
            </a:r>
            <a:r>
              <a:rPr lang="zh-CN" altLang="zh-CN" sz="1200" kern="1200" dirty="0" smtClean="0">
                <a:solidFill>
                  <a:schemeClr val="tx1"/>
                </a:solidFill>
                <a:effectLst/>
                <a:latin typeface="+mn-lt"/>
                <a:ea typeface="+mn-ea"/>
                <a:cs typeface="+mn-cs"/>
              </a:rPr>
              <a:t>将</a:t>
            </a:r>
            <a:r>
              <a:rPr lang="en-US" altLang="zh-CN" sz="1200" kern="1200" dirty="0" smtClean="0">
                <a:solidFill>
                  <a:schemeClr val="tx1"/>
                </a:solidFill>
                <a:effectLst/>
                <a:latin typeface="+mn-lt"/>
                <a:ea typeface="+mn-ea"/>
                <a:cs typeface="+mn-cs"/>
              </a:rPr>
              <a:t>flits</a:t>
            </a:r>
            <a:r>
              <a:rPr lang="zh-CN" altLang="zh-CN" sz="1200" kern="1200" dirty="0" smtClean="0">
                <a:solidFill>
                  <a:schemeClr val="tx1"/>
                </a:solidFill>
                <a:effectLst/>
                <a:latin typeface="+mn-lt"/>
                <a:ea typeface="+mn-ea"/>
                <a:cs typeface="+mn-cs"/>
              </a:rPr>
              <a:t>路由到适当的输出端口。</a:t>
            </a:r>
            <a:endParaRPr lang="zh-CN" altLang="en-US" dirty="0"/>
          </a:p>
        </p:txBody>
      </p:sp>
      <p:sp>
        <p:nvSpPr>
          <p:cNvPr id="4" name="灯片编号占位符 3"/>
          <p:cNvSpPr>
            <a:spLocks noGrp="1"/>
          </p:cNvSpPr>
          <p:nvPr>
            <p:ph type="sldNum" sz="quarter" idx="10"/>
          </p:nvPr>
        </p:nvSpPr>
        <p:spPr/>
        <p:txBody>
          <a:bodyPr/>
          <a:lstStyle/>
          <a:p>
            <a:fld id="{0750BADC-32D2-4573-B4C7-AD1EEC1BC8E1}" type="slidenum">
              <a:rPr lang="zh-CN" altLang="en-US" smtClean="0"/>
              <a:t>18</a:t>
            </a:fld>
            <a:endParaRPr lang="zh-CN" altLang="en-US"/>
          </a:p>
        </p:txBody>
      </p:sp>
    </p:spTree>
    <p:extLst>
      <p:ext uri="{BB962C8B-B14F-4D97-AF65-F5344CB8AC3E}">
        <p14:creationId xmlns:p14="http://schemas.microsoft.com/office/powerpoint/2010/main" val="3683718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0750BADC-32D2-4573-B4C7-AD1EEC1BC8E1}" type="slidenum">
              <a:rPr lang="zh-CN" altLang="en-US" smtClean="0"/>
              <a:t>19</a:t>
            </a:fld>
            <a:endParaRPr lang="zh-CN" altLang="en-US"/>
          </a:p>
        </p:txBody>
      </p:sp>
    </p:spTree>
    <p:extLst>
      <p:ext uri="{BB962C8B-B14F-4D97-AF65-F5344CB8AC3E}">
        <p14:creationId xmlns:p14="http://schemas.microsoft.com/office/powerpoint/2010/main" val="44393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smtClean="0">
                <a:solidFill>
                  <a:schemeClr val="tx1"/>
                </a:solidFill>
                <a:effectLst/>
                <a:latin typeface="+mn-lt"/>
                <a:ea typeface="+mn-ea"/>
                <a:cs typeface="+mn-cs"/>
              </a:rPr>
              <a:t>首先，我们假设构成数据包的每个迁移都会向仲裁器发出请求，而不仅仅是头部迁移</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这消除了一些跟踪</a:t>
            </a:r>
            <a:r>
              <a:rPr lang="en-US" altLang="zh-CN" sz="1200" kern="1200" dirty="0" smtClean="0">
                <a:solidFill>
                  <a:schemeClr val="tx1"/>
                </a:solidFill>
                <a:effectLst/>
                <a:latin typeface="+mn-lt"/>
                <a:ea typeface="+mn-ea"/>
                <a:cs typeface="+mn-cs"/>
              </a:rPr>
              <a:t>flit</a:t>
            </a:r>
            <a:r>
              <a:rPr lang="zh-CN" altLang="zh-CN" sz="1200" kern="1200" dirty="0" smtClean="0">
                <a:solidFill>
                  <a:schemeClr val="tx1"/>
                </a:solidFill>
                <a:effectLst/>
                <a:latin typeface="+mn-lt"/>
                <a:ea typeface="+mn-ea"/>
                <a:cs typeface="+mn-cs"/>
              </a:rPr>
              <a:t>类型的逻辑。其次，我们假设目标地址，它指示一个必须指向</a:t>
            </a:r>
            <a:r>
              <a:rPr lang="en-US" altLang="zh-CN" sz="1200" kern="1200" dirty="0" smtClean="0">
                <a:solidFill>
                  <a:schemeClr val="tx1"/>
                </a:solidFill>
                <a:effectLst/>
                <a:latin typeface="+mn-lt"/>
                <a:ea typeface="+mn-ea"/>
                <a:cs typeface="+mn-cs"/>
              </a:rPr>
              <a:t>flit</a:t>
            </a:r>
            <a:r>
              <a:rPr lang="zh-CN" altLang="zh-CN" sz="1200" kern="1200" dirty="0" smtClean="0">
                <a:solidFill>
                  <a:schemeClr val="tx1"/>
                </a:solidFill>
                <a:effectLst/>
                <a:latin typeface="+mn-lt"/>
                <a:ea typeface="+mn-ea"/>
                <a:cs typeface="+mn-cs"/>
              </a:rPr>
              <a:t>的输出端口，正好是两位。具体来说，每个</a:t>
            </a:r>
            <a:r>
              <a:rPr lang="en-US" altLang="zh-CN" sz="1200" kern="1200" dirty="0" smtClean="0">
                <a:solidFill>
                  <a:schemeClr val="tx1"/>
                </a:solidFill>
                <a:effectLst/>
                <a:latin typeface="+mn-lt"/>
                <a:ea typeface="+mn-ea"/>
                <a:cs typeface="+mn-cs"/>
              </a:rPr>
              <a:t>flit</a:t>
            </a:r>
            <a:r>
              <a:rPr lang="zh-CN" altLang="zh-CN" sz="1200" kern="1200" dirty="0" smtClean="0">
                <a:solidFill>
                  <a:schemeClr val="tx1"/>
                </a:solidFill>
                <a:effectLst/>
                <a:latin typeface="+mn-lt"/>
                <a:ea typeface="+mn-ea"/>
                <a:cs typeface="+mn-cs"/>
              </a:rPr>
              <a:t>的第</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位和第</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位编码地址，</a:t>
            </a:r>
            <a:r>
              <a:rPr lang="en-US" altLang="zh-CN" sz="1200" kern="1200" dirty="0" smtClean="0">
                <a:solidFill>
                  <a:schemeClr val="tx1"/>
                </a:solidFill>
                <a:effectLst/>
                <a:latin typeface="+mn-lt"/>
                <a:ea typeface="+mn-ea"/>
                <a:cs typeface="+mn-cs"/>
              </a:rPr>
              <a:t>01 </a:t>
            </a:r>
            <a:r>
              <a:rPr lang="zh-CN" altLang="zh-CN" sz="1200" kern="1200" dirty="0" smtClean="0">
                <a:solidFill>
                  <a:schemeClr val="tx1"/>
                </a:solidFill>
                <a:effectLst/>
                <a:latin typeface="+mn-lt"/>
                <a:ea typeface="+mn-ea"/>
                <a:cs typeface="+mn-cs"/>
              </a:rPr>
              <a:t>编码输出端口</a:t>
            </a:r>
            <a:r>
              <a:rPr lang="en-US" altLang="zh-CN" sz="1200" kern="1200" dirty="0" smtClean="0">
                <a:solidFill>
                  <a:schemeClr val="tx1"/>
                </a:solidFill>
                <a:effectLst/>
                <a:latin typeface="+mn-lt"/>
                <a:ea typeface="+mn-ea"/>
                <a:cs typeface="+mn-cs"/>
              </a:rPr>
              <a:t>0</a:t>
            </a: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2</a:t>
            </a:r>
            <a:r>
              <a:rPr lang="zh-CN" altLang="zh-CN" sz="1200" kern="1200" dirty="0" smtClean="0">
                <a:solidFill>
                  <a:schemeClr val="tx1"/>
                </a:solidFill>
                <a:effectLst/>
                <a:latin typeface="+mn-lt"/>
                <a:ea typeface="+mn-ea"/>
                <a:cs typeface="+mn-cs"/>
              </a:rPr>
              <a:t>位为</a:t>
            </a:r>
            <a:r>
              <a:rPr lang="en-US" altLang="zh-CN" sz="1200" kern="1200" dirty="0" smtClean="0">
                <a:solidFill>
                  <a:schemeClr val="tx1"/>
                </a:solidFill>
                <a:effectLst/>
                <a:latin typeface="+mn-lt"/>
                <a:ea typeface="+mn-ea"/>
                <a:cs typeface="+mn-cs"/>
              </a:rPr>
              <a:t>1 </a:t>
            </a:r>
            <a:r>
              <a:rPr lang="zh-CN" altLang="zh-CN" sz="1200" kern="1200" dirty="0" smtClean="0">
                <a:solidFill>
                  <a:schemeClr val="tx1"/>
                </a:solidFill>
                <a:effectLst/>
                <a:latin typeface="+mn-lt"/>
                <a:ea typeface="+mn-ea"/>
                <a:cs typeface="+mn-cs"/>
              </a:rPr>
              <a:t>，第</a:t>
            </a:r>
            <a:r>
              <a:rPr lang="en-US" altLang="zh-CN" sz="1200" kern="1200" dirty="0" smtClean="0">
                <a:solidFill>
                  <a:schemeClr val="tx1"/>
                </a:solidFill>
                <a:effectLst/>
                <a:latin typeface="+mn-lt"/>
                <a:ea typeface="+mn-ea"/>
                <a:cs typeface="+mn-cs"/>
              </a:rPr>
              <a:t>3</a:t>
            </a:r>
            <a:r>
              <a:rPr lang="zh-CN" altLang="zh-CN" sz="1200" kern="1200" dirty="0" smtClean="0">
                <a:solidFill>
                  <a:schemeClr val="tx1"/>
                </a:solidFill>
                <a:effectLst/>
                <a:latin typeface="+mn-lt"/>
                <a:ea typeface="+mn-ea"/>
                <a:cs typeface="+mn-cs"/>
              </a:rPr>
              <a:t>位为</a:t>
            </a:r>
            <a:r>
              <a:rPr lang="en-US" altLang="zh-CN" sz="1200" kern="1200" dirty="0" smtClean="0">
                <a:solidFill>
                  <a:schemeClr val="tx1"/>
                </a:solidFill>
                <a:effectLst/>
                <a:latin typeface="+mn-lt"/>
                <a:ea typeface="+mn-ea"/>
                <a:cs typeface="+mn-cs"/>
              </a:rPr>
              <a:t>0 </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10 </a:t>
            </a:r>
            <a:r>
              <a:rPr lang="zh-CN" altLang="zh-CN" sz="1200" kern="1200" dirty="0" smtClean="0">
                <a:solidFill>
                  <a:schemeClr val="tx1"/>
                </a:solidFill>
                <a:effectLst/>
                <a:latin typeface="+mn-lt"/>
                <a:ea typeface="+mn-ea"/>
                <a:cs typeface="+mn-cs"/>
              </a:rPr>
              <a:t>编码输出端口</a:t>
            </a:r>
            <a:r>
              <a:rPr lang="en-US" altLang="zh-CN" sz="1200" kern="1200" dirty="0" smtClean="0">
                <a:solidFill>
                  <a:schemeClr val="tx1"/>
                </a:solidFill>
                <a:effectLst/>
                <a:latin typeface="+mn-lt"/>
                <a:ea typeface="+mn-ea"/>
                <a:cs typeface="+mn-cs"/>
              </a:rPr>
              <a:t>1.</a:t>
            </a:r>
            <a:r>
              <a:rPr lang="zh-CN" altLang="zh-CN" sz="1200" kern="1200" dirty="0" smtClean="0">
                <a:solidFill>
                  <a:schemeClr val="tx1"/>
                </a:solidFill>
                <a:effectLst/>
                <a:latin typeface="+mn-lt"/>
                <a:ea typeface="+mn-ea"/>
                <a:cs typeface="+mn-cs"/>
              </a:rPr>
              <a:t>目标地址直接复制到请求行仲裁者</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编码</a:t>
            </a:r>
            <a:r>
              <a:rPr lang="en-US" altLang="zh-CN" sz="1200" kern="1200" dirty="0" smtClean="0">
                <a:solidFill>
                  <a:schemeClr val="tx1"/>
                </a:solidFill>
                <a:effectLst/>
                <a:latin typeface="+mn-lt"/>
                <a:ea typeface="+mn-ea"/>
                <a:cs typeface="+mn-cs"/>
              </a:rPr>
              <a:t>00</a:t>
            </a:r>
            <a:r>
              <a:rPr lang="zh-CN" altLang="zh-CN" sz="1200" kern="1200" dirty="0" smtClean="0">
                <a:solidFill>
                  <a:schemeClr val="tx1"/>
                </a:solidFill>
                <a:effectLst/>
                <a:latin typeface="+mn-lt"/>
                <a:ea typeface="+mn-ea"/>
                <a:cs typeface="+mn-cs"/>
              </a:rPr>
              <a:t>对于请求行，表示没有请求。最后，我们消除了编码器模块，直接使用</a:t>
            </a:r>
            <a:r>
              <a:rPr lang="en-US" altLang="zh-CN" sz="1200" kern="1200" dirty="0" err="1" smtClean="0">
                <a:solidFill>
                  <a:schemeClr val="tx1"/>
                </a:solidFill>
                <a:effectLst/>
                <a:latin typeface="+mn-lt"/>
                <a:ea typeface="+mn-ea"/>
                <a:cs typeface="+mn-cs"/>
              </a:rPr>
              <a:t>alloc</a:t>
            </a:r>
            <a:r>
              <a:rPr lang="en-US" altLang="zh-CN" sz="1200" kern="1200" dirty="0" smtClean="0">
                <a:solidFill>
                  <a:schemeClr val="tx1"/>
                </a:solidFill>
                <a:effectLst/>
                <a:latin typeface="+mn-lt"/>
                <a:ea typeface="+mn-ea"/>
                <a:cs typeface="+mn-cs"/>
              </a:rPr>
              <a:t> </a:t>
            </a:r>
            <a:r>
              <a:rPr lang="zh-CN" altLang="zh-CN" sz="1200" kern="1200" dirty="0" smtClean="0">
                <a:solidFill>
                  <a:schemeClr val="tx1"/>
                </a:solidFill>
                <a:effectLst/>
                <a:latin typeface="+mn-lt"/>
                <a:ea typeface="+mn-ea"/>
                <a:cs typeface="+mn-cs"/>
              </a:rPr>
              <a:t>信号将</a:t>
            </a:r>
            <a:r>
              <a:rPr lang="en-US" altLang="zh-CN" sz="1200" kern="1200" dirty="0" smtClean="0">
                <a:solidFill>
                  <a:schemeClr val="tx1"/>
                </a:solidFill>
                <a:effectLst/>
                <a:latin typeface="+mn-lt"/>
                <a:ea typeface="+mn-ea"/>
                <a:cs typeface="+mn-cs"/>
              </a:rPr>
              <a:t>flits</a:t>
            </a:r>
            <a:r>
              <a:rPr lang="zh-CN" altLang="zh-CN" sz="1200" kern="1200" dirty="0" smtClean="0">
                <a:solidFill>
                  <a:schemeClr val="tx1"/>
                </a:solidFill>
                <a:effectLst/>
                <a:latin typeface="+mn-lt"/>
                <a:ea typeface="+mn-ea"/>
                <a:cs typeface="+mn-cs"/>
              </a:rPr>
              <a:t>通过交叉开关路由到路由器的输出端口。</a:t>
            </a:r>
          </a:p>
          <a:p>
            <a:endParaRPr lang="zh-CN" altLang="en-US" dirty="0"/>
          </a:p>
        </p:txBody>
      </p:sp>
      <p:sp>
        <p:nvSpPr>
          <p:cNvPr id="4" name="灯片编号占位符 3"/>
          <p:cNvSpPr>
            <a:spLocks noGrp="1"/>
          </p:cNvSpPr>
          <p:nvPr>
            <p:ph type="sldNum" sz="quarter" idx="10"/>
          </p:nvPr>
        </p:nvSpPr>
        <p:spPr/>
        <p:txBody>
          <a:bodyPr/>
          <a:lstStyle/>
          <a:p>
            <a:fld id="{0750BADC-32D2-4573-B4C7-AD1EEC1BC8E1}" type="slidenum">
              <a:rPr lang="zh-CN" altLang="en-US" smtClean="0"/>
              <a:t>20</a:t>
            </a:fld>
            <a:endParaRPr lang="zh-CN" altLang="en-US"/>
          </a:p>
        </p:txBody>
      </p:sp>
    </p:spTree>
    <p:extLst>
      <p:ext uri="{BB962C8B-B14F-4D97-AF65-F5344CB8AC3E}">
        <p14:creationId xmlns:p14="http://schemas.microsoft.com/office/powerpoint/2010/main" val="270908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143F736-8092-4222-A539-0A79544DCFE3}" type="datetime1">
              <a:rPr lang="zh-CN" altLang="en-US" smtClean="0"/>
              <a:t>2018/11/10</a:t>
            </a:fld>
            <a:endParaRPr lang="zh-CN" altLang="en-US"/>
          </a:p>
        </p:txBody>
      </p:sp>
      <p:sp>
        <p:nvSpPr>
          <p:cNvPr id="5" name="Footer Placeholder 4"/>
          <p:cNvSpPr>
            <a:spLocks noGrp="1"/>
          </p:cNvSpPr>
          <p:nvPr>
            <p:ph type="ftr" sz="quarter" idx="11"/>
          </p:nvPr>
        </p:nvSpPr>
        <p:spPr/>
        <p:txBody>
          <a:bodyPr/>
          <a:lstStyle/>
          <a:p>
            <a:r>
              <a:rPr lang="en-US" altLang="zh-CN"/>
              <a:t>Modeling for Verification</a:t>
            </a:r>
            <a:endParaRPr lang="zh-CN" altLang="en-US"/>
          </a:p>
        </p:txBody>
      </p:sp>
      <p:sp>
        <p:nvSpPr>
          <p:cNvPr id="6" name="Slide Number Placeholder 5"/>
          <p:cNvSpPr>
            <a:spLocks noGrp="1"/>
          </p:cNvSpPr>
          <p:nvPr>
            <p:ph type="sldNum" sz="quarter" idx="12"/>
          </p:nvPr>
        </p:nvSpPr>
        <p:spPr/>
        <p:txBody>
          <a:bodyPr/>
          <a:lstStyle/>
          <a:p>
            <a:fld id="{BA7E9919-D6CF-494B-9E8A-91A1AAAE6A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3104" y="254905"/>
            <a:ext cx="2552700" cy="485775"/>
          </a:xfrm>
          <a:prstGeom prst="rect">
            <a:avLst/>
          </a:prstGeom>
        </p:spPr>
      </p:pic>
    </p:spTree>
    <p:extLst>
      <p:ext uri="{BB962C8B-B14F-4D97-AF65-F5344CB8AC3E}">
        <p14:creationId xmlns:p14="http://schemas.microsoft.com/office/powerpoint/2010/main" val="2137651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118F50-40B3-42C8-B0DE-8BD377FB3886}" type="datetime1">
              <a:rPr lang="zh-CN" altLang="en-US" smtClean="0"/>
              <a:t>2018/11/10</a:t>
            </a:fld>
            <a:endParaRPr lang="zh-CN" altLang="en-US"/>
          </a:p>
        </p:txBody>
      </p:sp>
      <p:sp>
        <p:nvSpPr>
          <p:cNvPr id="5" name="Footer Placeholder 4"/>
          <p:cNvSpPr>
            <a:spLocks noGrp="1"/>
          </p:cNvSpPr>
          <p:nvPr>
            <p:ph type="ftr" sz="quarter" idx="11"/>
          </p:nvPr>
        </p:nvSpPr>
        <p:spPr/>
        <p:txBody>
          <a:bodyPr/>
          <a:lstStyle/>
          <a:p>
            <a:r>
              <a:rPr lang="en-US" altLang="zh-CN"/>
              <a:t>Modeling for Verification</a:t>
            </a:r>
            <a:endParaRPr lang="zh-CN" altLang="en-US"/>
          </a:p>
        </p:txBody>
      </p:sp>
      <p:sp>
        <p:nvSpPr>
          <p:cNvPr id="6" name="Slide Number Placeholder 5"/>
          <p:cNvSpPr>
            <a:spLocks noGrp="1"/>
          </p:cNvSpPr>
          <p:nvPr>
            <p:ph type="sldNum" sz="quarter" idx="12"/>
          </p:nvPr>
        </p:nvSpPr>
        <p:spPr/>
        <p:txBody>
          <a:body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989891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E8ED6C5-C601-4035-8D5B-64D0060F4BCA}" type="datetime1">
              <a:rPr lang="zh-CN" altLang="en-US" smtClean="0"/>
              <a:t>2018/11/10</a:t>
            </a:fld>
            <a:endParaRPr lang="zh-CN" altLang="en-US"/>
          </a:p>
        </p:txBody>
      </p:sp>
      <p:sp>
        <p:nvSpPr>
          <p:cNvPr id="5" name="Footer Placeholder 4"/>
          <p:cNvSpPr>
            <a:spLocks noGrp="1"/>
          </p:cNvSpPr>
          <p:nvPr>
            <p:ph type="ftr" sz="quarter" idx="11"/>
          </p:nvPr>
        </p:nvSpPr>
        <p:spPr/>
        <p:txBody>
          <a:bodyPr/>
          <a:lstStyle/>
          <a:p>
            <a:r>
              <a:rPr lang="en-US" altLang="zh-CN"/>
              <a:t>Modeling for Verification</a:t>
            </a:r>
            <a:endParaRPr lang="zh-CN" altLang="en-US"/>
          </a:p>
        </p:txBody>
      </p:sp>
      <p:sp>
        <p:nvSpPr>
          <p:cNvPr id="6" name="Slide Number Placeholder 5"/>
          <p:cNvSpPr>
            <a:spLocks noGrp="1"/>
          </p:cNvSpPr>
          <p:nvPr>
            <p:ph type="sldNum" sz="quarter" idx="12"/>
          </p:nvPr>
        </p:nvSpPr>
        <p:spPr/>
        <p:txBody>
          <a:bodyPr/>
          <a:lstStyle/>
          <a:p>
            <a:fld id="{BA7E9919-D6CF-494B-9E8A-91A1AAAE6AE4}" type="slidenum">
              <a:rPr lang="zh-CN" altLang="en-US" smtClean="0"/>
              <a:t>‹#›</a:t>
            </a:fld>
            <a:endParaRPr lang="zh-CN" altLang="en-US"/>
          </a:p>
        </p:txBody>
      </p:sp>
      <p:pic>
        <p:nvPicPr>
          <p:cNvPr id="9" name="图片 8">
            <a:extLst>
              <a:ext uri="{FF2B5EF4-FFF2-40B4-BE49-F238E27FC236}">
                <a16:creationId xmlns:a16="http://schemas.microsoft.com/office/drawing/2014/main" id="{0F30BE54-1D2E-4111-8426-A955B40DA2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3104" y="254905"/>
            <a:ext cx="2552700" cy="485775"/>
          </a:xfrm>
          <a:prstGeom prst="rect">
            <a:avLst/>
          </a:prstGeom>
        </p:spPr>
      </p:pic>
    </p:spTree>
    <p:extLst>
      <p:ext uri="{BB962C8B-B14F-4D97-AF65-F5344CB8AC3E}">
        <p14:creationId xmlns:p14="http://schemas.microsoft.com/office/powerpoint/2010/main" val="424905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dirty="0"/>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BA7FFF0-85D3-4BC1-A8D3-D92741466DD7}" type="datetime1">
              <a:rPr lang="zh-CN" altLang="en-US" smtClean="0"/>
              <a:t>2018/11/10</a:t>
            </a:fld>
            <a:endParaRPr lang="zh-CN" altLang="en-US"/>
          </a:p>
        </p:txBody>
      </p:sp>
      <p:sp>
        <p:nvSpPr>
          <p:cNvPr id="5" name="Footer Placeholder 4"/>
          <p:cNvSpPr>
            <a:spLocks noGrp="1"/>
          </p:cNvSpPr>
          <p:nvPr>
            <p:ph type="ftr" sz="quarter" idx="11"/>
          </p:nvPr>
        </p:nvSpPr>
        <p:spPr/>
        <p:txBody>
          <a:bodyPr/>
          <a:lstStyle/>
          <a:p>
            <a:r>
              <a:rPr lang="en-US" altLang="zh-CN"/>
              <a:t>Modeling for Verification</a:t>
            </a:r>
            <a:endParaRPr lang="zh-CN" altLang="en-US"/>
          </a:p>
        </p:txBody>
      </p:sp>
      <p:sp>
        <p:nvSpPr>
          <p:cNvPr id="6" name="Slide Number Placeholder 5"/>
          <p:cNvSpPr>
            <a:spLocks noGrp="1"/>
          </p:cNvSpPr>
          <p:nvPr>
            <p:ph type="sldNum" sz="quarter" idx="12"/>
          </p:nvPr>
        </p:nvSpPr>
        <p:spPr/>
        <p:txBody>
          <a:body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262927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99CC0476-9144-4168-9F9E-70D952ED1FF8}" type="datetime1">
              <a:rPr lang="zh-CN" altLang="en-US" smtClean="0"/>
              <a:t>2018/11/10</a:t>
            </a:fld>
            <a:endParaRPr lang="zh-CN" altLang="en-US"/>
          </a:p>
        </p:txBody>
      </p:sp>
      <p:sp>
        <p:nvSpPr>
          <p:cNvPr id="5" name="Footer Placeholder 4"/>
          <p:cNvSpPr>
            <a:spLocks noGrp="1"/>
          </p:cNvSpPr>
          <p:nvPr>
            <p:ph type="ftr" sz="quarter" idx="11"/>
          </p:nvPr>
        </p:nvSpPr>
        <p:spPr/>
        <p:txBody>
          <a:bodyPr/>
          <a:lstStyle/>
          <a:p>
            <a:r>
              <a:rPr lang="en-US" altLang="zh-CN"/>
              <a:t>Modeling for Verification</a:t>
            </a:r>
            <a:endParaRPr lang="zh-CN" altLang="en-US"/>
          </a:p>
        </p:txBody>
      </p:sp>
      <p:sp>
        <p:nvSpPr>
          <p:cNvPr id="6" name="Slide Number Placeholder 5"/>
          <p:cNvSpPr>
            <a:spLocks noGrp="1"/>
          </p:cNvSpPr>
          <p:nvPr>
            <p:ph type="sldNum" sz="quarter" idx="12"/>
          </p:nvPr>
        </p:nvSpPr>
        <p:spPr/>
        <p:txBody>
          <a:bodyPr/>
          <a:lstStyle/>
          <a:p>
            <a:fld id="{BA7E9919-D6CF-494B-9E8A-91A1AAAE6AE4}"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3104" y="254905"/>
            <a:ext cx="2552700" cy="485775"/>
          </a:xfrm>
          <a:prstGeom prst="rect">
            <a:avLst/>
          </a:prstGeom>
        </p:spPr>
      </p:pic>
    </p:spTree>
    <p:extLst>
      <p:ext uri="{BB962C8B-B14F-4D97-AF65-F5344CB8AC3E}">
        <p14:creationId xmlns:p14="http://schemas.microsoft.com/office/powerpoint/2010/main" val="153287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FE486F17-CEB3-44CD-BD40-7B10D9753418}" type="datetime1">
              <a:rPr lang="zh-CN" altLang="en-US" smtClean="0"/>
              <a:t>2018/11/10</a:t>
            </a:fld>
            <a:endParaRPr lang="zh-CN" altLang="en-US"/>
          </a:p>
        </p:txBody>
      </p:sp>
      <p:sp>
        <p:nvSpPr>
          <p:cNvPr id="6" name="Footer Placeholder 5"/>
          <p:cNvSpPr>
            <a:spLocks noGrp="1"/>
          </p:cNvSpPr>
          <p:nvPr>
            <p:ph type="ftr" sz="quarter" idx="11"/>
          </p:nvPr>
        </p:nvSpPr>
        <p:spPr/>
        <p:txBody>
          <a:bodyPr/>
          <a:lstStyle/>
          <a:p>
            <a:r>
              <a:rPr lang="en-US" altLang="zh-CN"/>
              <a:t>Modeling for Verification</a:t>
            </a:r>
            <a:endParaRPr lang="zh-CN" altLang="en-US"/>
          </a:p>
        </p:txBody>
      </p:sp>
      <p:sp>
        <p:nvSpPr>
          <p:cNvPr id="7" name="Slide Number Placeholder 6"/>
          <p:cNvSpPr>
            <a:spLocks noGrp="1"/>
          </p:cNvSpPr>
          <p:nvPr>
            <p:ph type="sldNum" sz="quarter" idx="12"/>
          </p:nvPr>
        </p:nvSpPr>
        <p:spPr/>
        <p:txBody>
          <a:body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250616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CC59B24-F4D4-4B5B-BE10-C2008D2944CF}" type="datetime1">
              <a:rPr lang="zh-CN" altLang="en-US" smtClean="0"/>
              <a:t>2018/11/10</a:t>
            </a:fld>
            <a:endParaRPr lang="zh-CN" altLang="en-US"/>
          </a:p>
        </p:txBody>
      </p:sp>
      <p:sp>
        <p:nvSpPr>
          <p:cNvPr id="8" name="Footer Placeholder 7"/>
          <p:cNvSpPr>
            <a:spLocks noGrp="1"/>
          </p:cNvSpPr>
          <p:nvPr>
            <p:ph type="ftr" sz="quarter" idx="11"/>
          </p:nvPr>
        </p:nvSpPr>
        <p:spPr/>
        <p:txBody>
          <a:bodyPr/>
          <a:lstStyle/>
          <a:p>
            <a:r>
              <a:rPr lang="en-US" altLang="zh-CN"/>
              <a:t>Modeling for Verification</a:t>
            </a:r>
            <a:endParaRPr lang="zh-CN" altLang="en-US"/>
          </a:p>
        </p:txBody>
      </p:sp>
      <p:sp>
        <p:nvSpPr>
          <p:cNvPr id="9" name="Slide Number Placeholder 8"/>
          <p:cNvSpPr>
            <a:spLocks noGrp="1"/>
          </p:cNvSpPr>
          <p:nvPr>
            <p:ph type="sldNum" sz="quarter" idx="12"/>
          </p:nvPr>
        </p:nvSpPr>
        <p:spPr/>
        <p:txBody>
          <a:body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2467287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910FE1C-FA99-4469-AD9B-2BF91EA8D944}" type="datetime1">
              <a:rPr lang="zh-CN" altLang="en-US" smtClean="0"/>
              <a:t>2018/11/10</a:t>
            </a:fld>
            <a:endParaRPr lang="zh-CN" altLang="en-US"/>
          </a:p>
        </p:txBody>
      </p:sp>
      <p:sp>
        <p:nvSpPr>
          <p:cNvPr id="4" name="Footer Placeholder 3"/>
          <p:cNvSpPr>
            <a:spLocks noGrp="1"/>
          </p:cNvSpPr>
          <p:nvPr>
            <p:ph type="ftr" sz="quarter" idx="11"/>
          </p:nvPr>
        </p:nvSpPr>
        <p:spPr/>
        <p:txBody>
          <a:bodyPr/>
          <a:lstStyle/>
          <a:p>
            <a:r>
              <a:rPr lang="en-US" altLang="zh-CN"/>
              <a:t>Modeling for Verification</a:t>
            </a:r>
            <a:endParaRPr lang="zh-CN" altLang="en-US"/>
          </a:p>
        </p:txBody>
      </p:sp>
      <p:sp>
        <p:nvSpPr>
          <p:cNvPr id="5" name="Slide Number Placeholder 4"/>
          <p:cNvSpPr>
            <a:spLocks noGrp="1"/>
          </p:cNvSpPr>
          <p:nvPr>
            <p:ph type="sldNum" sz="quarter" idx="12"/>
          </p:nvPr>
        </p:nvSpPr>
        <p:spPr/>
        <p:txBody>
          <a:body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233155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EA88CAE-41FE-4660-A190-9B2FA10B639F}" type="datetime1">
              <a:rPr lang="zh-CN" altLang="en-US" smtClean="0"/>
              <a:t>2018/11/10</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ltLang="zh-CN"/>
              <a:t>Modeling for Verification</a:t>
            </a:r>
            <a:endParaRPr lang="zh-CN" altLang="en-US"/>
          </a:p>
        </p:txBody>
      </p:sp>
      <p:sp>
        <p:nvSpPr>
          <p:cNvPr id="9" name="Slide Number Placeholder 8"/>
          <p:cNvSpPr>
            <a:spLocks noGrp="1"/>
          </p:cNvSpPr>
          <p:nvPr>
            <p:ph type="sldNum" sz="quarter" idx="12"/>
          </p:nvPr>
        </p:nvSpPr>
        <p:spPr/>
        <p:txBody>
          <a:bodyPr/>
          <a:lstStyle/>
          <a:p>
            <a:fld id="{BA7E9919-D6CF-494B-9E8A-91A1AAAE6AE4}" type="slidenum">
              <a:rPr lang="zh-CN" altLang="en-US" smtClean="0"/>
              <a:t>‹#›</a:t>
            </a:fld>
            <a:endParaRPr lang="zh-CN" altLang="en-US"/>
          </a:p>
        </p:txBody>
      </p:sp>
      <p:pic>
        <p:nvPicPr>
          <p:cNvPr id="10" name="图片 9">
            <a:extLst>
              <a:ext uri="{FF2B5EF4-FFF2-40B4-BE49-F238E27FC236}">
                <a16:creationId xmlns:a16="http://schemas.microsoft.com/office/drawing/2014/main" id="{257E3A8B-CC8C-4DC1-88D7-91E00670C4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83104" y="254905"/>
            <a:ext cx="2552700" cy="485775"/>
          </a:xfrm>
          <a:prstGeom prst="rect">
            <a:avLst/>
          </a:prstGeom>
        </p:spPr>
      </p:pic>
    </p:spTree>
    <p:extLst>
      <p:ext uri="{BB962C8B-B14F-4D97-AF65-F5344CB8AC3E}">
        <p14:creationId xmlns:p14="http://schemas.microsoft.com/office/powerpoint/2010/main" val="1448632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4844036-E0F1-4CAD-9E2A-A8F36128FDE5}" type="datetime1">
              <a:rPr lang="zh-CN" altLang="en-US" smtClean="0"/>
              <a:t>2018/11/10</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ltLang="zh-CN"/>
              <a:t>Modeling for Verification</a:t>
            </a:r>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189894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BBC2B7A2-C5BD-4CEF-9961-C4981C93EED7}" type="datetime1">
              <a:rPr lang="zh-CN" altLang="en-US" smtClean="0"/>
              <a:t>2018/11/10</a:t>
            </a:fld>
            <a:endParaRPr lang="zh-CN" altLang="en-US"/>
          </a:p>
        </p:txBody>
      </p:sp>
      <p:sp>
        <p:nvSpPr>
          <p:cNvPr id="6" name="Footer Placeholder 5"/>
          <p:cNvSpPr>
            <a:spLocks noGrp="1"/>
          </p:cNvSpPr>
          <p:nvPr>
            <p:ph type="ftr" sz="quarter" idx="11"/>
          </p:nvPr>
        </p:nvSpPr>
        <p:spPr/>
        <p:txBody>
          <a:bodyPr/>
          <a:lstStyle/>
          <a:p>
            <a:r>
              <a:rPr lang="en-US" altLang="zh-CN"/>
              <a:t>Modeling for Verification</a:t>
            </a:r>
            <a:endParaRPr lang="zh-CN" altLang="en-US"/>
          </a:p>
        </p:txBody>
      </p:sp>
      <p:sp>
        <p:nvSpPr>
          <p:cNvPr id="7" name="Slide Number Placeholder 6"/>
          <p:cNvSpPr>
            <a:spLocks noGrp="1"/>
          </p:cNvSpPr>
          <p:nvPr>
            <p:ph type="sldNum" sz="quarter" idx="12"/>
          </p:nvPr>
        </p:nvSpPr>
        <p:spPr/>
        <p:txBody>
          <a:bodyPr/>
          <a:lstStyle/>
          <a:p>
            <a:fld id="{BA7E9919-D6CF-494B-9E8A-91A1AAAE6AE4}" type="slidenum">
              <a:rPr lang="zh-CN" altLang="en-US" smtClean="0"/>
              <a:t>‹#›</a:t>
            </a:fld>
            <a:endParaRPr lang="zh-CN" altLang="en-US"/>
          </a:p>
        </p:txBody>
      </p:sp>
    </p:spTree>
    <p:extLst>
      <p:ext uri="{BB962C8B-B14F-4D97-AF65-F5344CB8AC3E}">
        <p14:creationId xmlns:p14="http://schemas.microsoft.com/office/powerpoint/2010/main" val="2453409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2B697B9-8DA7-46B0-B97C-61C0C6E125E9}" type="datetime1">
              <a:rPr lang="zh-CN" altLang="en-US" smtClean="0"/>
              <a:t>2018/11/10</a:t>
            </a:fld>
            <a:endParaRPr lang="zh-CN"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ltLang="zh-CN"/>
              <a:t>Modeling for Verification</a:t>
            </a:r>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7E9919-D6CF-494B-9E8A-91A1AAAE6AE4}"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2" name="图片 1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383104" y="254905"/>
            <a:ext cx="2552700" cy="485775"/>
          </a:xfrm>
          <a:prstGeom prst="rect">
            <a:avLst/>
          </a:prstGeom>
        </p:spPr>
      </p:pic>
    </p:spTree>
    <p:extLst>
      <p:ext uri="{BB962C8B-B14F-4D97-AF65-F5344CB8AC3E}">
        <p14:creationId xmlns:p14="http://schemas.microsoft.com/office/powerpoint/2010/main" val="9557131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8720" y="1280161"/>
            <a:ext cx="9902952" cy="3017520"/>
          </a:xfrm>
        </p:spPr>
        <p:txBody>
          <a:bodyPr>
            <a:normAutofit/>
          </a:bodyPr>
          <a:lstStyle/>
          <a:p>
            <a:r>
              <a:rPr lang="en-US" altLang="zh-CN" sz="7200" b="1" dirty="0">
                <a:solidFill>
                  <a:schemeClr val="tx1">
                    <a:lumMod val="75000"/>
                    <a:lumOff val="25000"/>
                  </a:schemeClr>
                </a:solidFill>
                <a:latin typeface="Bahnschrift" panose="020B0502040204020203" pitchFamily="34" charset="0"/>
                <a:ea typeface="Tahoma" panose="020B0604030504040204" pitchFamily="34" charset="0"/>
                <a:cs typeface="Tahoma" panose="020B0604030504040204" pitchFamily="34" charset="0"/>
              </a:rPr>
              <a:t>Modeling for Verification</a:t>
            </a:r>
            <a:endParaRPr lang="zh-CN" altLang="en-US" sz="7200" dirty="0">
              <a:solidFill>
                <a:schemeClr val="tx1">
                  <a:lumMod val="75000"/>
                  <a:lumOff val="25000"/>
                </a:schemeClr>
              </a:solidFill>
              <a:latin typeface="Bahnschrift" panose="020B0502040204020203" pitchFamily="34" charset="0"/>
              <a:cs typeface="Tahoma" panose="020B0604030504040204" pitchFamily="34" charset="0"/>
            </a:endParaRPr>
          </a:p>
        </p:txBody>
      </p:sp>
      <p:sp>
        <p:nvSpPr>
          <p:cNvPr id="3" name="副标题 2"/>
          <p:cNvSpPr>
            <a:spLocks noGrp="1"/>
          </p:cNvSpPr>
          <p:nvPr>
            <p:ph type="subTitle" idx="1"/>
          </p:nvPr>
        </p:nvSpPr>
        <p:spPr>
          <a:xfrm>
            <a:off x="2621652" y="4919472"/>
            <a:ext cx="7208148" cy="621792"/>
          </a:xfrm>
        </p:spPr>
        <p:txBody>
          <a:bodyPr>
            <a:normAutofit/>
          </a:bodyPr>
          <a:lstStyle/>
          <a:p>
            <a:r>
              <a:rPr lang="zh-CN" altLang="en-US" dirty="0">
                <a:solidFill>
                  <a:schemeClr val="tx1">
                    <a:lumMod val="75000"/>
                    <a:lumOff val="25000"/>
                  </a:schemeClr>
                </a:solidFill>
                <a:latin typeface="宋体" panose="02010600030101010101" pitchFamily="2" charset="-122"/>
                <a:ea typeface="宋体" panose="02010600030101010101" pitchFamily="2" charset="-122"/>
              </a:rPr>
              <a:t>刘骞</a:t>
            </a:r>
            <a:r>
              <a:rPr lang="en-US" altLang="zh-CN" dirty="0">
                <a:solidFill>
                  <a:schemeClr val="tx1">
                    <a:lumMod val="75000"/>
                    <a:lumOff val="25000"/>
                  </a:schemeClr>
                </a:solidFill>
                <a:latin typeface="宋体" panose="02010600030101010101" pitchFamily="2" charset="-122"/>
                <a:ea typeface="宋体" panose="02010600030101010101" pitchFamily="2" charset="-122"/>
              </a:rPr>
              <a:t>-51184501130 			</a:t>
            </a:r>
            <a:r>
              <a:rPr lang="en-US" altLang="zh-CN" dirty="0">
                <a:solidFill>
                  <a:schemeClr val="tx1">
                    <a:lumMod val="75000"/>
                    <a:lumOff val="25000"/>
                  </a:schemeClr>
                </a:solidFill>
                <a:latin typeface="Times New Roman" panose="02020603050405020304" pitchFamily="18" charset="0"/>
                <a:cs typeface="Times New Roman" panose="02020603050405020304" pitchFamily="18" charset="0"/>
              </a:rPr>
              <a:t>2018.11.2</a:t>
            </a:r>
          </a:p>
          <a:p>
            <a:endParaRPr lang="zh-CN" alt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6" name="灯片编号占位符 5">
            <a:extLst>
              <a:ext uri="{FF2B5EF4-FFF2-40B4-BE49-F238E27FC236}">
                <a16:creationId xmlns:a16="http://schemas.microsoft.com/office/drawing/2014/main" id="{53123764-4AA5-47E2-8001-C07F534FBB8D}"/>
              </a:ext>
            </a:extLst>
          </p:cNvPr>
          <p:cNvSpPr>
            <a:spLocks noGrp="1"/>
          </p:cNvSpPr>
          <p:nvPr>
            <p:ph type="sldNum" sz="quarter" idx="12"/>
          </p:nvPr>
        </p:nvSpPr>
        <p:spPr/>
        <p:txBody>
          <a:bodyPr/>
          <a:lstStyle/>
          <a:p>
            <a:fld id="{BA7E9919-D6CF-494B-9E8A-91A1AAAE6AE4}" type="slidenum">
              <a:rPr lang="zh-CN" altLang="en-US" smtClean="0"/>
              <a:t>1</a:t>
            </a:fld>
            <a:endParaRPr lang="zh-CN" altLang="en-US"/>
          </a:p>
        </p:txBody>
      </p:sp>
    </p:spTree>
    <p:extLst>
      <p:ext uri="{BB962C8B-B14F-4D97-AF65-F5344CB8AC3E}">
        <p14:creationId xmlns:p14="http://schemas.microsoft.com/office/powerpoint/2010/main" val="4003771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cs typeface="Tahoma" panose="020B0604030504040204" pitchFamily="34" charset="0"/>
              </a:rPr>
              <a:t>contents</a:t>
            </a:r>
            <a:endParaRPr lang="zh-CN" altLang="en-US" dirty="0">
              <a:latin typeface="Bahnschrift" panose="020B0502040204020203" pitchFamily="34" charset="0"/>
            </a:endParaRPr>
          </a:p>
        </p:txBody>
      </p:sp>
      <p:sp>
        <p:nvSpPr>
          <p:cNvPr id="3" name="内容占位符 2"/>
          <p:cNvSpPr>
            <a:spLocks noGrp="1"/>
          </p:cNvSpPr>
          <p:nvPr>
            <p:ph idx="1"/>
          </p:nvPr>
        </p:nvSpPr>
        <p:spPr>
          <a:xfrm>
            <a:off x="3685032" y="1792224"/>
            <a:ext cx="5312664" cy="4023360"/>
          </a:xfrm>
        </p:spPr>
        <p:txBody>
          <a:bodyPr>
            <a:noAutofit/>
          </a:bodyPr>
          <a:lstStyle/>
          <a:p>
            <a:pPr marL="342900" indent="-342900">
              <a:lnSpc>
                <a:spcPct val="200000"/>
              </a:lnSpc>
              <a:buFont typeface="Wingdings" panose="05000000000000000000" pitchFamily="2" charset="2"/>
              <a:buChar char="p"/>
            </a:pPr>
            <a:r>
              <a:rPr lang="en-US" altLang="zh-CN" b="1" dirty="0">
                <a:solidFill>
                  <a:schemeClr val="bg1">
                    <a:lumMod val="85000"/>
                  </a:schemeClr>
                </a:solidFill>
              </a:rPr>
              <a:t>Introduction</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Major Considerations in System Modeling</a:t>
            </a:r>
          </a:p>
          <a:p>
            <a:pPr marL="342900" lvl="1" indent="-342900">
              <a:lnSpc>
                <a:spcPct val="200000"/>
              </a:lnSpc>
              <a:buFont typeface="Wingdings" panose="05000000000000000000" pitchFamily="2" charset="2"/>
              <a:buChar char="p"/>
            </a:pPr>
            <a:r>
              <a:rPr lang="en-US" altLang="zh-CN" sz="2000" b="1" dirty="0">
                <a:solidFill>
                  <a:srgbClr val="C00000"/>
                </a:solidFill>
              </a:rPr>
              <a:t>Simple Modeling Language</a:t>
            </a:r>
            <a:r>
              <a:rPr lang="zh-CN" altLang="en-US" sz="2000" b="1" dirty="0">
                <a:solidFill>
                  <a:srgbClr val="C00000"/>
                </a:solidFill>
              </a:rPr>
              <a:t>（</a:t>
            </a:r>
            <a:r>
              <a:rPr lang="en-US" altLang="zh-CN" sz="2000" b="1" dirty="0">
                <a:solidFill>
                  <a:srgbClr val="C00000"/>
                </a:solidFill>
              </a:rPr>
              <a:t>SML</a:t>
            </a:r>
            <a:r>
              <a:rPr lang="zh-CN" altLang="en-US" sz="2000" b="1" dirty="0">
                <a:solidFill>
                  <a:srgbClr val="C00000"/>
                </a:solidFill>
              </a:rPr>
              <a:t>）</a:t>
            </a:r>
            <a:endParaRPr lang="en-US" altLang="zh-CN" sz="2000" b="1" dirty="0">
              <a:solidFill>
                <a:srgbClr val="C00000"/>
              </a:solidFill>
            </a:endParaRPr>
          </a:p>
          <a:p>
            <a:pPr marL="342900" lvl="1" indent="-342900">
              <a:lnSpc>
                <a:spcPct val="200000"/>
              </a:lnSpc>
              <a:buFont typeface="Wingdings" panose="05000000000000000000" pitchFamily="2" charset="2"/>
              <a:buChar char="p"/>
            </a:pPr>
            <a:r>
              <a:rPr lang="en-US" altLang="zh-CN" sz="2000" b="1" dirty="0"/>
              <a:t>Examples  of  SML</a:t>
            </a:r>
          </a:p>
          <a:p>
            <a:pPr marL="342900" lvl="1" indent="-342900">
              <a:lnSpc>
                <a:spcPct val="200000"/>
              </a:lnSpc>
              <a:buFont typeface="Wingdings" panose="05000000000000000000" pitchFamily="2" charset="2"/>
              <a:buChar char="p"/>
            </a:pPr>
            <a:r>
              <a:rPr lang="en-US" altLang="zh-CN" sz="2000" b="1" dirty="0"/>
              <a:t>From SML Programs to </a:t>
            </a:r>
            <a:r>
              <a:rPr lang="en-US" altLang="zh-CN" sz="2000" b="1" dirty="0" err="1"/>
              <a:t>Kripke</a:t>
            </a:r>
            <a:r>
              <a:rPr lang="en-US" altLang="zh-CN" sz="2000" b="1" dirty="0"/>
              <a:t> Structures</a:t>
            </a:r>
          </a:p>
          <a:p>
            <a:pPr marL="342900" lvl="1" indent="-342900">
              <a:lnSpc>
                <a:spcPct val="200000"/>
              </a:lnSpc>
              <a:buFont typeface="Wingdings" panose="05000000000000000000" pitchFamily="2" charset="2"/>
              <a:buChar char="p"/>
            </a:pPr>
            <a:r>
              <a:rPr lang="en-US" altLang="zh-CN" sz="2000" b="1" dirty="0"/>
              <a:t>Summary</a:t>
            </a:r>
          </a:p>
        </p:txBody>
      </p:sp>
      <p:sp>
        <p:nvSpPr>
          <p:cNvPr id="4" name="标题 3"/>
          <p:cNvSpPr txBox="1">
            <a:spLocks/>
          </p:cNvSpPr>
          <p:nvPr/>
        </p:nvSpPr>
        <p:spPr>
          <a:xfrm>
            <a:off x="1524000" y="1122363"/>
            <a:ext cx="9144000" cy="66071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7" name="灯片编号占位符 6">
            <a:extLst>
              <a:ext uri="{FF2B5EF4-FFF2-40B4-BE49-F238E27FC236}">
                <a16:creationId xmlns:a16="http://schemas.microsoft.com/office/drawing/2014/main" id="{A779F99E-28BD-428A-B333-5C50D4FDD67C}"/>
              </a:ext>
            </a:extLst>
          </p:cNvPr>
          <p:cNvSpPr>
            <a:spLocks noGrp="1"/>
          </p:cNvSpPr>
          <p:nvPr>
            <p:ph type="sldNum" sz="quarter" idx="12"/>
          </p:nvPr>
        </p:nvSpPr>
        <p:spPr/>
        <p:txBody>
          <a:bodyPr/>
          <a:lstStyle/>
          <a:p>
            <a:fld id="{BA7E9919-D6CF-494B-9E8A-91A1AAAE6AE4}" type="slidenum">
              <a:rPr lang="zh-CN" altLang="en-US" smtClean="0"/>
              <a:t>10</a:t>
            </a:fld>
            <a:endParaRPr lang="zh-CN" altLang="en-US"/>
          </a:p>
        </p:txBody>
      </p:sp>
    </p:spTree>
    <p:extLst>
      <p:ext uri="{BB962C8B-B14F-4D97-AF65-F5344CB8AC3E}">
        <p14:creationId xmlns:p14="http://schemas.microsoft.com/office/powerpoint/2010/main" val="30708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905256" y="2546938"/>
            <a:ext cx="10515600" cy="935192"/>
          </a:xfrm>
          <a:prstGeom prst="rect">
            <a:avLst/>
          </a:prstGeom>
          <a:noFill/>
        </p:spPr>
        <p:txBody>
          <a:bodyPr wrap="square" rtlCol="0">
            <a:spAutoFit/>
          </a:bodyPr>
          <a:lstStyle/>
          <a:p>
            <a:pPr algn="ctr">
              <a:lnSpc>
                <a:spcPct val="200000"/>
              </a:lnSpc>
            </a:pPr>
            <a:r>
              <a:rPr lang="en-US" altLang="zh-CN" sz="3200" dirty="0">
                <a:latin typeface="Tahoma" panose="020B0604030504040204" pitchFamily="34" charset="0"/>
              </a:rPr>
              <a:t>Simple modeling language (SML)</a:t>
            </a:r>
            <a:endParaRPr lang="en-US" altLang="zh-CN" sz="3200" b="1" dirty="0"/>
          </a:p>
        </p:txBody>
      </p:sp>
      <p:sp>
        <p:nvSpPr>
          <p:cNvPr id="4" name="灯片编号占位符 3">
            <a:extLst>
              <a:ext uri="{FF2B5EF4-FFF2-40B4-BE49-F238E27FC236}">
                <a16:creationId xmlns:a16="http://schemas.microsoft.com/office/drawing/2014/main" id="{52C83867-28A1-4981-B046-6D67EC907AE2}"/>
              </a:ext>
            </a:extLst>
          </p:cNvPr>
          <p:cNvSpPr>
            <a:spLocks noGrp="1"/>
          </p:cNvSpPr>
          <p:nvPr>
            <p:ph type="sldNum" sz="quarter" idx="12"/>
          </p:nvPr>
        </p:nvSpPr>
        <p:spPr/>
        <p:txBody>
          <a:bodyPr/>
          <a:lstStyle/>
          <a:p>
            <a:fld id="{BA7E9919-D6CF-494B-9E8A-91A1AAAE6AE4}" type="slidenum">
              <a:rPr lang="zh-CN" altLang="en-US" smtClean="0"/>
              <a:t>11</a:t>
            </a:fld>
            <a:endParaRPr lang="zh-CN" altLang="en-US"/>
          </a:p>
        </p:txBody>
      </p:sp>
    </p:spTree>
    <p:extLst>
      <p:ext uri="{BB962C8B-B14F-4D97-AF65-F5344CB8AC3E}">
        <p14:creationId xmlns:p14="http://schemas.microsoft.com/office/powerpoint/2010/main" val="14003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b="1" dirty="0">
                <a:latin typeface="Times New Roman" panose="02020603050405020304" pitchFamily="18" charset="0"/>
                <a:cs typeface="Times New Roman" panose="02020603050405020304" pitchFamily="18" charset="0"/>
              </a:rPr>
              <a:t>Syntax</a:t>
            </a:r>
            <a:endParaRPr lang="zh-CN" altLang="en-US" sz="36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2600325" y="1349635"/>
            <a:ext cx="6817729" cy="4495238"/>
          </a:xfrm>
          <a:prstGeom prst="rect">
            <a:avLst/>
          </a:prstGeom>
        </p:spPr>
      </p:pic>
      <p:sp>
        <p:nvSpPr>
          <p:cNvPr id="8" name="文本框 7"/>
          <p:cNvSpPr txBox="1"/>
          <p:nvPr/>
        </p:nvSpPr>
        <p:spPr>
          <a:xfrm>
            <a:off x="978790" y="2271142"/>
            <a:ext cx="1543049" cy="2308324"/>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 </a:t>
            </a:r>
            <a:r>
              <a:rPr lang="en-US" altLang="zh-CN" b="1" i="1" dirty="0">
                <a:solidFill>
                  <a:srgbClr val="FF0000"/>
                </a:solidFill>
                <a:latin typeface="Times New Roman" panose="02020603050405020304" pitchFamily="18" charset="0"/>
                <a:cs typeface="Times New Roman" panose="02020603050405020304" pitchFamily="18" charset="0"/>
              </a:rPr>
              <a:t>primitive</a:t>
            </a:r>
            <a:r>
              <a:rPr lang="en-US" altLang="zh-CN" dirty="0">
                <a:latin typeface="Times New Roman" panose="02020603050405020304" pitchFamily="18" charset="0"/>
                <a:cs typeface="Times New Roman" panose="02020603050405020304" pitchFamily="18" charset="0"/>
              </a:rPr>
              <a:t> module does not have the </a:t>
            </a:r>
            <a:r>
              <a:rPr lang="en-US" altLang="zh-CN" b="1" i="1" dirty="0">
                <a:solidFill>
                  <a:srgbClr val="FF0000"/>
                </a:solidFill>
                <a:latin typeface="Times New Roman" panose="02020603050405020304" pitchFamily="18" charset="0"/>
                <a:cs typeface="Times New Roman" panose="02020603050405020304" pitchFamily="18" charset="0"/>
              </a:rPr>
              <a:t>composition</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b="1" i="1" dirty="0" err="1">
                <a:solidFill>
                  <a:srgbClr val="FF0000"/>
                </a:solidFill>
                <a:latin typeface="Times New Roman" panose="02020603050405020304" pitchFamily="18" charset="0"/>
                <a:cs typeface="Times New Roman" panose="02020603050405020304" pitchFamily="18" charset="0"/>
              </a:rPr>
              <a:t>sharedvars</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b="1" i="1" dirty="0">
                <a:solidFill>
                  <a:srgbClr val="FF0000"/>
                </a:solidFill>
                <a:latin typeface="Times New Roman" panose="02020603050405020304" pitchFamily="18" charset="0"/>
                <a:cs typeface="Times New Roman" panose="02020603050405020304" pitchFamily="18" charset="0"/>
              </a:rPr>
              <a:t>instances</a:t>
            </a:r>
            <a:r>
              <a:rPr lang="en-US" altLang="zh-CN" dirty="0">
                <a:solidFill>
                  <a:srgbClr val="FF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and </a:t>
            </a:r>
            <a:r>
              <a:rPr lang="en-US" altLang="zh-CN" b="1" i="1" dirty="0">
                <a:solidFill>
                  <a:srgbClr val="FF0000"/>
                </a:solidFill>
                <a:latin typeface="Times New Roman" panose="02020603050405020304" pitchFamily="18" charset="0"/>
                <a:cs typeface="Times New Roman" panose="02020603050405020304" pitchFamily="18" charset="0"/>
              </a:rPr>
              <a:t>connect</a:t>
            </a:r>
            <a:r>
              <a:rPr lang="en-US" altLang="zh-CN" dirty="0">
                <a:latin typeface="Times New Roman" panose="02020603050405020304" pitchFamily="18" charset="0"/>
                <a:cs typeface="Times New Roman" panose="02020603050405020304" pitchFamily="18" charset="0"/>
              </a:rPr>
              <a:t> sections .</a:t>
            </a:r>
          </a:p>
        </p:txBody>
      </p:sp>
      <p:sp>
        <p:nvSpPr>
          <p:cNvPr id="6" name="灯片编号占位符 5">
            <a:extLst>
              <a:ext uri="{FF2B5EF4-FFF2-40B4-BE49-F238E27FC236}">
                <a16:creationId xmlns:a16="http://schemas.microsoft.com/office/drawing/2014/main" id="{4F7789B5-C4E7-4658-AC03-01842F87435D}"/>
              </a:ext>
            </a:extLst>
          </p:cNvPr>
          <p:cNvSpPr>
            <a:spLocks noGrp="1"/>
          </p:cNvSpPr>
          <p:nvPr>
            <p:ph type="sldNum" sz="quarter" idx="12"/>
          </p:nvPr>
        </p:nvSpPr>
        <p:spPr/>
        <p:txBody>
          <a:bodyPr/>
          <a:lstStyle/>
          <a:p>
            <a:fld id="{BA7E9919-D6CF-494B-9E8A-91A1AAAE6AE4}" type="slidenum">
              <a:rPr lang="zh-CN" altLang="en-US" smtClean="0"/>
              <a:t>12</a:t>
            </a:fld>
            <a:endParaRPr lang="zh-CN" altLang="en-US"/>
          </a:p>
        </p:txBody>
      </p:sp>
    </p:spTree>
    <p:extLst>
      <p:ext uri="{BB962C8B-B14F-4D97-AF65-F5344CB8AC3E}">
        <p14:creationId xmlns:p14="http://schemas.microsoft.com/office/powerpoint/2010/main" val="117753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dirty="0">
                <a:latin typeface="Times New Roman" panose="02020603050405020304" pitchFamily="18" charset="0"/>
                <a:ea typeface="Tahoma" panose="020B0604030504040204" pitchFamily="34" charset="0"/>
                <a:cs typeface="Times New Roman" panose="02020603050405020304" pitchFamily="18" charset="0"/>
              </a:rPr>
              <a:t>Semantics</a:t>
            </a:r>
            <a:endParaRPr lang="zh-CN" altLang="en-US" sz="3600" dirty="0"/>
          </a:p>
        </p:txBody>
      </p:sp>
      <mc:AlternateContent xmlns:mc="http://schemas.openxmlformats.org/markup-compatibility/2006" xmlns:a14="http://schemas.microsoft.com/office/drawing/2010/main">
        <mc:Choice Requires="a14">
          <p:sp>
            <p:nvSpPr>
              <p:cNvPr id="7" name="矩形 6"/>
              <p:cNvSpPr/>
              <p:nvPr/>
            </p:nvSpPr>
            <p:spPr>
              <a:xfrm>
                <a:off x="1547232" y="1387847"/>
                <a:ext cx="8801100" cy="4801314"/>
              </a:xfrm>
              <a:prstGeom prst="rect">
                <a:avLst/>
              </a:prstGeom>
            </p:spPr>
            <p:txBody>
              <a:bodyPr wrap="square">
                <a:spAutoFit/>
              </a:bodyPr>
              <a:lstStyle/>
              <a:p>
                <a:pPr>
                  <a:lnSpc>
                    <a:spcPct val="200000"/>
                  </a:lnSpc>
                </a:pPr>
                <a:r>
                  <a:rPr lang="en-US" altLang="zh-CN" dirty="0">
                    <a:latin typeface="Times New Roman" panose="02020603050405020304" pitchFamily="18" charset="0"/>
                    <a:ea typeface="Tahoma" panose="020B0604030504040204" pitchFamily="34" charset="0"/>
                    <a:cs typeface="Times New Roman" panose="02020603050405020304" pitchFamily="18" charset="0"/>
                  </a:rPr>
                  <a:t>We give semantics to an SML program by viewing it as a </a:t>
                </a:r>
                <a:r>
                  <a:rPr lang="en-US" altLang="zh-CN" i="1" dirty="0">
                    <a:latin typeface="Times New Roman" panose="02020603050405020304" pitchFamily="18" charset="0"/>
                    <a:ea typeface="Tahoma" panose="020B0604030504040204" pitchFamily="34" charset="0"/>
                    <a:cs typeface="Times New Roman" panose="02020603050405020304" pitchFamily="18" charset="0"/>
                  </a:rPr>
                  <a:t>symbolic transition system </a:t>
                </a:r>
                <a:r>
                  <a:rPr lang="en-US" altLang="zh-CN" dirty="0">
                    <a:latin typeface="Times New Roman" panose="02020603050405020304" pitchFamily="18" charset="0"/>
                    <a:ea typeface="Tahoma" panose="020B0604030504040204" pitchFamily="34" charset="0"/>
                    <a:cs typeface="Times New Roman" panose="02020603050405020304" pitchFamily="18" charset="0"/>
                  </a:rPr>
                  <a:t>(STS),</a:t>
                </a:r>
                <a:endParaRPr lang="en-US" altLang="zh-CN" dirty="0">
                  <a:latin typeface="Times New Roman" panose="02020603050405020304" pitchFamily="18" charset="0"/>
                  <a:cs typeface="Times New Roman" panose="02020603050405020304" pitchFamily="18" charset="0"/>
                </a:endParaRPr>
              </a:p>
              <a:p>
                <a:pPr>
                  <a:lnSpc>
                    <a:spcPct val="200000"/>
                  </a:lnSpc>
                </a:pPr>
                <a:r>
                  <a:rPr lang="en-US" altLang="zh-CN" dirty="0">
                    <a:latin typeface="Times New Roman" panose="02020603050405020304" pitchFamily="18" charset="0"/>
                    <a:cs typeface="Times New Roman" panose="02020603050405020304" pitchFamily="18" charset="0"/>
                  </a:rPr>
                  <a:t>An STS is a tuple </a:t>
                </a:r>
                <a14:m>
                  <m:oMath xmlns:m="http://schemas.openxmlformats.org/officeDocument/2006/math">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𝑂</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𝑈</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𝛿</m:t>
                        </m:r>
                      </m:e>
                    </m:d>
                    <m:r>
                      <a:rPr lang="en-US" altLang="zh-CN" b="0" i="1"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where:</a:t>
                </a:r>
              </a:p>
              <a:p>
                <a:pPr lvl="1">
                  <a:lnSpc>
                    <a:spcPct val="200000"/>
                  </a:lnSpc>
                </a:pPr>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𝑂</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𝑈</m:t>
                    </m:r>
                  </m:oMath>
                </a14:m>
                <a:r>
                  <a:rPr lang="en-US" altLang="zh-CN" dirty="0">
                    <a:latin typeface="Times New Roman" panose="02020603050405020304" pitchFamily="18" charset="0"/>
                    <a:cs typeface="Times New Roman" panose="02020603050405020304" pitchFamily="18" charset="0"/>
                  </a:rPr>
                  <a:t> are finite sets of </a:t>
                </a:r>
                <a:r>
                  <a:rPr lang="en-US" altLang="zh-CN" dirty="0">
                    <a:solidFill>
                      <a:srgbClr val="FF0000"/>
                    </a:solidFill>
                    <a:latin typeface="Times New Roman" panose="02020603050405020304" pitchFamily="18" charset="0"/>
                    <a:cs typeface="Times New Roman" panose="02020603050405020304" pitchFamily="18" charset="0"/>
                  </a:rPr>
                  <a:t>input</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output</a:t>
                </a:r>
                <a:r>
                  <a:rPr lang="en-US" altLang="zh-CN"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cs typeface="Times New Roman" panose="02020603050405020304" pitchFamily="18" charset="0"/>
                  </a:rPr>
                  <a:t>state</a:t>
                </a:r>
                <a:r>
                  <a:rPr lang="en-US" altLang="zh-CN" dirty="0">
                    <a:latin typeface="Times New Roman" panose="02020603050405020304" pitchFamily="18" charset="0"/>
                    <a:cs typeface="Times New Roman" panose="02020603050405020304" pitchFamily="18" charset="0"/>
                  </a:rPr>
                  <a:t> and </a:t>
                </a:r>
                <a:r>
                  <a:rPr lang="en-US" altLang="zh-CN" dirty="0">
                    <a:solidFill>
                      <a:srgbClr val="FF0000"/>
                    </a:solidFill>
                    <a:latin typeface="Times New Roman" panose="02020603050405020304" pitchFamily="18" charset="0"/>
                    <a:cs typeface="Times New Roman" panose="02020603050405020304" pitchFamily="18" charset="0"/>
                  </a:rPr>
                  <a:t>shared</a:t>
                </a:r>
                <a:r>
                  <a:rPr lang="en-US" altLang="zh-CN" dirty="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variables</a:t>
                </a:r>
                <a:r>
                  <a:rPr lang="en-US" altLang="zh-CN" dirty="0">
                    <a:latin typeface="Times New Roman" panose="02020603050405020304" pitchFamily="18" charset="0"/>
                    <a:cs typeface="Times New Roman" panose="02020603050405020304" pitchFamily="18" charset="0"/>
                  </a:rPr>
                  <a:t>, each variable  also having an associated type;</a:t>
                </a:r>
              </a:p>
              <a:p>
                <a:pPr lvl="1">
                  <a:lnSpc>
                    <a:spcPct val="200000"/>
                  </a:lnSpc>
                </a:pPr>
                <a:r>
                  <a:rPr lang="en-US" altLang="zh-CN" dirty="0">
                    <a:latin typeface="Times New Roman" panose="02020603050405020304" pitchFamily="18" charset="0"/>
                    <a:cs typeface="Times New Roman" panose="02020603050405020304" pitchFamily="18" charset="0"/>
                  </a:rPr>
                  <a:t>• α is a formula over </a:t>
                </a:r>
                <a14:m>
                  <m:oMath xmlns:m="http://schemas.openxmlformats.org/officeDocument/2006/math">
                    <m:r>
                      <a:rPr lang="en-US" altLang="zh-CN" i="1">
                        <a:latin typeface="Cambria Math" panose="02040503050406030204" pitchFamily="18" charset="0"/>
                        <a:cs typeface="Times New Roman" panose="02020603050405020304" pitchFamily="18" charset="0"/>
                      </a:rPr>
                      <m:t>𝑉</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𝑈</m:t>
                    </m:r>
                  </m:oMath>
                </a14:m>
                <a:r>
                  <a:rPr lang="en-US" altLang="zh-CN" dirty="0">
                    <a:latin typeface="Times New Roman" panose="02020603050405020304" pitchFamily="18" charset="0"/>
                    <a:cs typeface="Times New Roman" panose="02020603050405020304" pitchFamily="18" charset="0"/>
                  </a:rPr>
                  <a:t>(the initial states predicate);</a:t>
                </a:r>
              </a:p>
              <a:p>
                <a:pPr lvl="1">
                  <a:lnSpc>
                    <a:spcPct val="200000"/>
                  </a:lnSpc>
                </a:pPr>
                <a:r>
                  <a:rPr lang="el-GR" altLang="zh-CN" dirty="0">
                    <a:latin typeface="Times New Roman" panose="02020603050405020304" pitchFamily="18" charset="0"/>
                    <a:cs typeface="Times New Roman" panose="02020603050405020304" pitchFamily="18" charset="0"/>
                  </a:rPr>
                  <a:t>• δ </a:t>
                </a:r>
                <a:r>
                  <a:rPr lang="en-US" altLang="zh-CN" dirty="0">
                    <a:latin typeface="Times New Roman" panose="02020603050405020304" pitchFamily="18" charset="0"/>
                    <a:cs typeface="Times New Roman" panose="02020603050405020304" pitchFamily="18" charset="0"/>
                  </a:rPr>
                  <a:t>is a formula over </a:t>
                </a:r>
                <a14:m>
                  <m:oMath xmlns:m="http://schemas.openxmlformats.org/officeDocument/2006/math">
                    <m:r>
                      <a:rPr lang="en-US" altLang="zh-CN" i="1" smtClean="0">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𝑂</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𝑈</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𝑉</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𝑈</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dirty="0">
                    <a:latin typeface="Times New Roman" panose="02020603050405020304" pitchFamily="18" charset="0"/>
                    <a:cs typeface="Times New Roman" panose="02020603050405020304" pitchFamily="18" charset="0"/>
                  </a:rPr>
                  <a:t>(the transition relation), where </a:t>
                </a:r>
              </a:p>
              <a:p>
                <a:pPr lvl="1">
                  <a:lnSpc>
                    <a:spcPct val="200000"/>
                  </a:lnSpc>
                </a:pPr>
                <a14:m>
                  <m:oMath xmlns:m="http://schemas.openxmlformats.org/officeDocument/2006/math">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𝑉</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𝑠</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𝑉</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 is a set of primed state variables representing the “</a:t>
                </a:r>
                <a:r>
                  <a:rPr lang="en-US" altLang="zh-CN" dirty="0">
                    <a:solidFill>
                      <a:srgbClr val="FF0000"/>
                    </a:solidFill>
                    <a:latin typeface="Times New Roman" panose="02020603050405020304" pitchFamily="18" charset="0"/>
                    <a:cs typeface="Times New Roman" panose="02020603050405020304" pitchFamily="18" charset="0"/>
                  </a:rPr>
                  <a:t>next-state variables</a:t>
                </a:r>
                <a:r>
                  <a:rPr lang="en-US" altLang="zh-CN" dirty="0">
                    <a:latin typeface="Times New Roman" panose="02020603050405020304" pitchFamily="18" charset="0"/>
                    <a:cs typeface="Times New Roman" panose="02020603050405020304" pitchFamily="18" charset="0"/>
                  </a:rPr>
                  <a:t>”, and similarly with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𝑈</m:t>
                        </m:r>
                      </m:e>
                      <m:sup>
                        <m:r>
                          <a:rPr lang="en-US" altLang="zh-CN" i="1">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dirty="0"/>
                  <a:t>.</a:t>
                </a:r>
              </a:p>
              <a:p>
                <a:pPr lvl="1"/>
                <a:endParaRPr lang="en-US" altLang="zh-CN" dirty="0"/>
              </a:p>
            </p:txBody>
          </p:sp>
        </mc:Choice>
        <mc:Fallback xmlns="">
          <p:sp>
            <p:nvSpPr>
              <p:cNvPr id="7" name="矩形 6"/>
              <p:cNvSpPr>
                <a:spLocks noRot="1" noChangeAspect="1" noMove="1" noResize="1" noEditPoints="1" noAdjustHandles="1" noChangeArrowheads="1" noChangeShapeType="1" noTextEdit="1"/>
              </p:cNvSpPr>
              <p:nvPr/>
            </p:nvSpPr>
            <p:spPr>
              <a:xfrm>
                <a:off x="1547232" y="1387847"/>
                <a:ext cx="8801100" cy="4801314"/>
              </a:xfrm>
              <a:prstGeom prst="rect">
                <a:avLst/>
              </a:prstGeom>
              <a:blipFill>
                <a:blip r:embed="rId3"/>
                <a:stretch>
                  <a:fillRect l="-623"/>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3B6EA325-41B9-4DB6-AEC4-33FE3EFEE1EA}"/>
              </a:ext>
            </a:extLst>
          </p:cNvPr>
          <p:cNvSpPr>
            <a:spLocks noGrp="1"/>
          </p:cNvSpPr>
          <p:nvPr>
            <p:ph type="sldNum" sz="quarter" idx="12"/>
          </p:nvPr>
        </p:nvSpPr>
        <p:spPr/>
        <p:txBody>
          <a:bodyPr/>
          <a:lstStyle/>
          <a:p>
            <a:fld id="{BA7E9919-D6CF-494B-9E8A-91A1AAAE6AE4}" type="slidenum">
              <a:rPr lang="zh-CN" altLang="en-US" smtClean="0"/>
              <a:t>13</a:t>
            </a:fld>
            <a:endParaRPr lang="zh-CN" altLang="en-US"/>
          </a:p>
        </p:txBody>
      </p:sp>
    </p:spTree>
    <p:extLst>
      <p:ext uri="{BB962C8B-B14F-4D97-AF65-F5344CB8AC3E}">
        <p14:creationId xmlns:p14="http://schemas.microsoft.com/office/powerpoint/2010/main" val="2340980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dirty="0">
                <a:latin typeface="Times New Roman" panose="02020603050405020304" pitchFamily="18" charset="0"/>
                <a:ea typeface="Tahoma" panose="020B0604030504040204" pitchFamily="34" charset="0"/>
                <a:cs typeface="Times New Roman" panose="02020603050405020304" pitchFamily="18" charset="0"/>
              </a:rPr>
              <a:t>Semantics</a:t>
            </a:r>
            <a:endParaRPr lang="zh-CN" altLang="en-US" sz="3600" dirty="0"/>
          </a:p>
        </p:txBody>
      </p:sp>
      <mc:AlternateContent xmlns:mc="http://schemas.openxmlformats.org/markup-compatibility/2006" xmlns:a14="http://schemas.microsoft.com/office/drawing/2010/main">
        <mc:Choice Requires="a14">
          <p:sp>
            <p:nvSpPr>
              <p:cNvPr id="7" name="矩形 6"/>
              <p:cNvSpPr/>
              <p:nvPr/>
            </p:nvSpPr>
            <p:spPr>
              <a:xfrm>
                <a:off x="3026663" y="1536193"/>
                <a:ext cx="6355081" cy="4247317"/>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If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is </a:t>
                </a:r>
                <a:r>
                  <a:rPr lang="en-US" altLang="zh-CN" dirty="0">
                    <a:solidFill>
                      <a:srgbClr val="FF0000"/>
                    </a:solidFill>
                    <a:latin typeface="Times New Roman" panose="02020603050405020304" pitchFamily="18" charset="0"/>
                    <a:cs typeface="Times New Roman" panose="02020603050405020304" pitchFamily="18" charset="0"/>
                  </a:rPr>
                  <a:t>primitive</a:t>
                </a:r>
                <a:r>
                  <a:rPr lang="en-US" altLang="zh-CN" dirty="0">
                    <a:latin typeface="Times New Roman" panose="02020603050405020304" pitchFamily="18" charset="0"/>
                    <a:cs typeface="Times New Roman" panose="02020603050405020304" pitchFamily="18" charset="0"/>
                  </a:rPr>
                  <a:t>, then</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𝑆𝑇𝑆</m:t>
                    </m:r>
                    <m:r>
                      <a:rPr lang="en-US" altLang="zh-CN" i="1" baseline="-25000">
                        <a:latin typeface="Cambria Math" panose="02040503050406030204" pitchFamily="18" charset="0"/>
                        <a:cs typeface="Times New Roman" panose="02020603050405020304" pitchFamily="18" charset="0"/>
                      </a:rPr>
                      <m:t>𝑀</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𝐼</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𝑂</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𝛿</m:t>
                    </m:r>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pPr lvl="2"/>
                <a:r>
                  <a:rPr lang="en-US" altLang="zh-CN" dirty="0">
                    <a:latin typeface="Times New Roman" panose="02020603050405020304" pitchFamily="18" charset="0"/>
                    <a:cs typeface="Times New Roman" panose="02020603050405020304" pitchFamily="18" charset="0"/>
                  </a:rPr>
                  <a:t>(the set of shared variables is empty).</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If </a:t>
                </a:r>
                <a:r>
                  <a:rPr lang="en-US" altLang="zh-CN" i="1" dirty="0">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is </a:t>
                </a:r>
                <a:r>
                  <a:rPr lang="en-US" altLang="zh-CN" dirty="0">
                    <a:solidFill>
                      <a:srgbClr val="FF0000"/>
                    </a:solidFill>
                    <a:latin typeface="Times New Roman" panose="02020603050405020304" pitchFamily="18" charset="0"/>
                    <a:cs typeface="Times New Roman" panose="02020603050405020304" pitchFamily="18" charset="0"/>
                  </a:rPr>
                  <a:t>composite</a:t>
                </a:r>
                <a:r>
                  <a:rPr lang="en-US" altLang="zh-CN" dirty="0">
                    <a:latin typeface="Times New Roman" panose="02020603050405020304" pitchFamily="18" charset="0"/>
                    <a:cs typeface="Times New Roman" panose="02020603050405020304" pitchFamily="18" charset="0"/>
                  </a:rPr>
                  <a:t>, then </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𝑀</m:t>
                    </m:r>
                    <m:r>
                      <a:rPr lang="en-US" altLang="zh-CN" b="0" i="1" smtClean="0">
                        <a:latin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1</m:t>
                        </m:r>
                      </m:sub>
                    </m:s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2</m:t>
                        </m:r>
                      </m:sub>
                    </m:sSub>
                    <m:r>
                      <a:rPr lang="en-US" altLang="zh-CN"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b="0" i="0"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𝑀</m:t>
                        </m:r>
                      </m:e>
                      <m:sub>
                        <m:r>
                          <a:rPr lang="en-US" altLang="zh-CN" b="0" i="1" smtClean="0">
                            <a:latin typeface="Cambria Math" panose="02040503050406030204" pitchFamily="18" charset="0"/>
                            <a:cs typeface="Times New Roman" panose="02020603050405020304" pitchFamily="18" charset="0"/>
                          </a:rPr>
                          <m:t>𝑛</m:t>
                        </m:r>
                      </m:sub>
                    </m:sSub>
                  </m:oMath>
                </a14:m>
                <a:r>
                  <a:rPr lang="en-US" altLang="zh-CN" dirty="0">
                    <a:latin typeface="Times New Roman" panose="02020603050405020304" pitchFamily="18" charset="0"/>
                    <a:cs typeface="Times New Roman" panose="02020603050405020304" pitchFamily="18" charset="0"/>
                  </a:rPr>
                  <a:t>,</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and then</a:t>
                </a:r>
              </a:p>
              <a:p>
                <a:endParaRPr lang="en-US" altLang="zh-CN" i="1" dirty="0">
                  <a:latin typeface="Cambria Math" panose="02040503050406030204" pitchFamily="18" charset="0"/>
                  <a:cs typeface="Times New Roman" panose="02020603050405020304" pitchFamily="18" charset="0"/>
                </a:endParaRPr>
              </a:p>
              <a:p>
                <a:r>
                  <a:rPr lang="en-US" altLang="zh-CN" i="1" dirty="0">
                    <a:latin typeface="Cambria Math" panose="02040503050406030204" pitchFamily="18" charset="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𝑆𝑇𝑆</m:t>
                    </m:r>
                    <m:r>
                      <a:rPr lang="en-US" altLang="zh-CN" b="0" i="1" smtClean="0">
                        <a:latin typeface="Cambria Math" panose="02040503050406030204" pitchFamily="18" charset="0"/>
                        <a:cs typeface="Times New Roman" panose="02020603050405020304" pitchFamily="18" charset="0"/>
                      </a:rPr>
                      <m:t>𝑠</m:t>
                    </m:r>
                    <m:r>
                      <a:rPr lang="en-US" altLang="zh-CN" i="1" baseline="-25000">
                        <a:latin typeface="Cambria Math" panose="02040503050406030204" pitchFamily="18" charset="0"/>
                        <a:cs typeface="Times New Roman" panose="02020603050405020304" pitchFamily="18" charset="0"/>
                      </a:rPr>
                      <m:t>𝑀</m:t>
                    </m:r>
                    <m:r>
                      <a:rPr lang="en-US" altLang="zh-CN" i="1">
                        <a:latin typeface="Cambria Math" panose="02040503050406030204" pitchFamily="18" charset="0"/>
                        <a:cs typeface="Times New Roman" panose="02020603050405020304" pitchFamily="18" charset="0"/>
                      </a:rPr>
                      <m:t>=</m:t>
                    </m:r>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𝐼</m:t>
                        </m:r>
                        <m:r>
                          <m:rPr>
                            <m:sty m:val="p"/>
                          </m:rPr>
                          <a:rPr lang="en-US" altLang="zh-CN" i="1" baseline="-25000">
                            <a:latin typeface="Cambria Math" panose="02040503050406030204" pitchFamily="18" charset="0"/>
                            <a:cs typeface="Times New Roman" panose="02020603050405020304" pitchFamily="18" charset="0"/>
                          </a:rPr>
                          <m:t>i</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𝑂</m:t>
                        </m:r>
                        <m:r>
                          <m:rPr>
                            <m:sty m:val="p"/>
                          </m:rPr>
                          <a:rPr lang="en-US" altLang="zh-CN" i="1" baseline="-25000">
                            <a:latin typeface="Cambria Math" panose="02040503050406030204" pitchFamily="18" charset="0"/>
                            <a:cs typeface="Times New Roman" panose="02020603050405020304" pitchFamily="18" charset="0"/>
                          </a:rPr>
                          <m:t>i</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𝑉</m:t>
                        </m:r>
                        <m:r>
                          <m:rPr>
                            <m:sty m:val="p"/>
                          </m:rPr>
                          <a:rPr lang="en-US" altLang="zh-CN" i="1" baseline="-25000">
                            <a:latin typeface="Cambria Math" panose="02040503050406030204" pitchFamily="18" charset="0"/>
                            <a:cs typeface="Times New Roman" panose="02020603050405020304" pitchFamily="18" charset="0"/>
                          </a:rPr>
                          <m:t>i</m:t>
                        </m:r>
                        <m:r>
                          <a:rPr lang="en-US" altLang="zh-CN" i="1">
                            <a:latin typeface="Cambria Math" panose="02040503050406030204" pitchFamily="18" charset="0"/>
                            <a:cs typeface="Times New Roman" panose="02020603050405020304" pitchFamily="18" charset="0"/>
                          </a:rPr>
                          <m:t>,∅</m:t>
                        </m:r>
                        <m:r>
                          <m:rPr>
                            <m:sty m:val="p"/>
                          </m:rPr>
                          <a:rPr lang="en-US" altLang="zh-CN" i="1" baseline="-25000">
                            <a:latin typeface="Cambria Math" panose="02040503050406030204" pitchFamily="18" charset="0"/>
                            <a:cs typeface="Times New Roman" panose="02020603050405020304" pitchFamily="18" charset="0"/>
                          </a:rPr>
                          <m:t>i</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m:rPr>
                            <m:sty m:val="p"/>
                          </m:rPr>
                          <a:rPr lang="en-US" altLang="zh-CN" i="1" baseline="-25000">
                            <a:latin typeface="Cambria Math" panose="02040503050406030204" pitchFamily="18" charset="0"/>
                            <a:cs typeface="Times New Roman" panose="02020603050405020304" pitchFamily="18" charset="0"/>
                          </a:rPr>
                          <m:t>i</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𝛿</m:t>
                        </m:r>
                        <m:r>
                          <m:rPr>
                            <m:sty m:val="p"/>
                          </m:rPr>
                          <a:rPr lang="en-US" altLang="zh-CN" i="1" baseline="-25000">
                            <a:latin typeface="Cambria Math" panose="02040503050406030204" pitchFamily="18" charset="0"/>
                            <a:cs typeface="Times New Roman" panose="02020603050405020304" pitchFamily="18" charset="0"/>
                          </a:rPr>
                          <m:t>i</m:t>
                        </m:r>
                      </m:e>
                    </m:d>
                  </m:oMath>
                </a14:m>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for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r>
                      <a:rPr lang="en-US" altLang="zh-CN" b="0" i="1" smtClean="0">
                        <a:latin typeface="Cambria Math" panose="02040503050406030204" pitchFamily="18" charset="0"/>
                        <a:cs typeface="Times New Roman" panose="02020603050405020304" pitchFamily="18" charset="0"/>
                      </a:rPr>
                      <m:t>𝑛</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3026663" y="1536193"/>
                <a:ext cx="6355081" cy="4247317"/>
              </a:xfrm>
              <a:prstGeom prst="rect">
                <a:avLst/>
              </a:prstGeom>
              <a:blipFill>
                <a:blip r:embed="rId2"/>
                <a:stretch>
                  <a:fillRect l="-767" t="-717" b="-1291"/>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625EA931-F6C9-4986-8EC0-B309F60B3F9B}"/>
              </a:ext>
            </a:extLst>
          </p:cNvPr>
          <p:cNvSpPr>
            <a:spLocks noGrp="1"/>
          </p:cNvSpPr>
          <p:nvPr>
            <p:ph type="sldNum" sz="quarter" idx="12"/>
          </p:nvPr>
        </p:nvSpPr>
        <p:spPr/>
        <p:txBody>
          <a:bodyPr/>
          <a:lstStyle/>
          <a:p>
            <a:fld id="{BA7E9919-D6CF-494B-9E8A-91A1AAAE6AE4}" type="slidenum">
              <a:rPr lang="zh-CN" altLang="en-US" smtClean="0"/>
              <a:t>14</a:t>
            </a:fld>
            <a:endParaRPr lang="zh-CN" altLang="en-US"/>
          </a:p>
        </p:txBody>
      </p:sp>
    </p:spTree>
    <p:extLst>
      <p:ext uri="{BB962C8B-B14F-4D97-AF65-F5344CB8AC3E}">
        <p14:creationId xmlns:p14="http://schemas.microsoft.com/office/powerpoint/2010/main" val="1245116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dirty="0">
                <a:latin typeface="Times New Roman" panose="02020603050405020304" pitchFamily="18" charset="0"/>
                <a:ea typeface="Tahoma" panose="020B0604030504040204" pitchFamily="34" charset="0"/>
                <a:cs typeface="Times New Roman" panose="02020603050405020304" pitchFamily="18" charset="0"/>
              </a:rPr>
              <a:t>Semantics</a:t>
            </a:r>
            <a:endParaRPr lang="zh-CN" altLang="en-US" sz="3600" dirty="0"/>
          </a:p>
        </p:txBody>
      </p:sp>
      <mc:AlternateContent xmlns:mc="http://schemas.openxmlformats.org/markup-compatibility/2006" xmlns:a14="http://schemas.microsoft.com/office/drawing/2010/main">
        <mc:Choice Requires="a14">
          <p:sp>
            <p:nvSpPr>
              <p:cNvPr id="7" name="矩形 6"/>
              <p:cNvSpPr/>
              <p:nvPr/>
            </p:nvSpPr>
            <p:spPr>
              <a:xfrm>
                <a:off x="1396356" y="1184482"/>
                <a:ext cx="8951976" cy="5006948"/>
              </a:xfrm>
              <a:prstGeom prst="rect">
                <a:avLst/>
              </a:prstGeom>
            </p:spPr>
            <p:txBody>
              <a:bodyPr wrap="square">
                <a:spAutoFit/>
              </a:bodyPr>
              <a:lstStyle/>
              <a:p>
                <a:r>
                  <a:rPr lang="en-US" altLang="zh-CN" dirty="0">
                    <a:latin typeface="Times New Roman" panose="02020603050405020304" pitchFamily="18" charset="0"/>
                    <a:cs typeface="Times New Roman" panose="02020603050405020304" pitchFamily="18" charset="0"/>
                  </a:rPr>
                  <a:t>Let </a:t>
                </a:r>
                <a:r>
                  <a:rPr lang="en-US" altLang="zh-CN" b="1" i="1" dirty="0">
                    <a:solidFill>
                      <a:srgbClr val="FF0000"/>
                    </a:solidFill>
                    <a:latin typeface="Times New Roman" panose="02020603050405020304" pitchFamily="18" charset="0"/>
                    <a:cs typeface="Times New Roman" panose="02020603050405020304" pitchFamily="18" charset="0"/>
                  </a:rPr>
                  <a:t>β</a:t>
                </a:r>
                <a:r>
                  <a:rPr lang="en-US" altLang="zh-CN" b="1"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be the predicate derived from </a:t>
                </a:r>
                <a:r>
                  <a:rPr lang="en-US" altLang="zh-CN" dirty="0">
                    <a:solidFill>
                      <a:srgbClr val="FF0000"/>
                    </a:solidFill>
                    <a:latin typeface="Times New Roman" panose="02020603050405020304" pitchFamily="18" charset="0"/>
                    <a:cs typeface="Times New Roman" panose="02020603050405020304" pitchFamily="18" charset="0"/>
                  </a:rPr>
                  <a:t>the initial state declaration of </a:t>
                </a:r>
                <a:r>
                  <a:rPr lang="en-US" altLang="zh-CN" i="1" dirty="0">
                    <a:solidFill>
                      <a:srgbClr val="FF0000"/>
                    </a:solidFill>
                    <a:latin typeface="Times New Roman" panose="02020603050405020304" pitchFamily="18" charset="0"/>
                    <a:cs typeface="Times New Roman" panose="02020603050405020304" pitchFamily="18" charset="0"/>
                  </a:rPr>
                  <a:t>M </a:t>
                </a:r>
                <a:r>
                  <a:rPr lang="en-US" altLang="zh-CN" dirty="0">
                    <a:latin typeface="Times New Roman" panose="02020603050405020304" pitchFamily="18" charset="0"/>
                    <a:cs typeface="Times New Roman" panose="02020603050405020304" pitchFamily="18" charset="0"/>
                  </a:rPr>
                  <a:t>(not its constituent modules). </a:t>
                </a:r>
              </a:p>
              <a:p>
                <a:r>
                  <a:rPr lang="en-US" altLang="zh-CN" dirty="0">
                    <a:latin typeface="Times New Roman" panose="02020603050405020304" pitchFamily="18" charset="0"/>
                    <a:cs typeface="Times New Roman" panose="02020603050405020304" pitchFamily="18" charset="0"/>
                  </a:rPr>
                  <a:t>Let </a:t>
                </a:r>
                <a:r>
                  <a:rPr lang="en-US" altLang="zh-CN" b="1" dirty="0">
                    <a:solidFill>
                      <a:srgbClr val="FF0000"/>
                    </a:solidFill>
                    <a:latin typeface="Times New Roman" panose="02020603050405020304" pitchFamily="18" charset="0"/>
                    <a:cs typeface="Times New Roman" panose="02020603050405020304" pitchFamily="18" charset="0"/>
                  </a:rPr>
                  <a:t>γ</a:t>
                </a:r>
                <a:r>
                  <a:rPr lang="en-US" altLang="zh-CN" dirty="0">
                    <a:latin typeface="Times New Roman" panose="02020603050405020304" pitchFamily="18" charset="0"/>
                    <a:cs typeface="Times New Roman" panose="02020603050405020304" pitchFamily="18" charset="0"/>
                  </a:rPr>
                  <a:t> be the predicate derived from </a:t>
                </a:r>
                <a:r>
                  <a:rPr lang="en-US" altLang="zh-CN" dirty="0">
                    <a:solidFill>
                      <a:srgbClr val="FF0000"/>
                    </a:solidFill>
                    <a:latin typeface="Times New Roman" panose="02020603050405020304" pitchFamily="18" charset="0"/>
                    <a:cs typeface="Times New Roman" panose="02020603050405020304" pitchFamily="18" charset="0"/>
                  </a:rPr>
                  <a:t>the connections declarations of M</a:t>
                </a:r>
                <a:r>
                  <a:rPr lang="en-US" altLang="zh-CN" dirty="0">
                    <a:latin typeface="Times New Roman" panose="02020603050405020304" pitchFamily="18" charset="0"/>
                    <a:cs typeface="Times New Roman" panose="02020603050405020304" pitchFamily="18" charset="0"/>
                  </a:rPr>
                  <a:t> as a conjunction of each of the equations making up those declarations. </a:t>
                </a:r>
              </a:p>
              <a:p>
                <a:r>
                  <a:rPr lang="en-US" altLang="zh-CN" dirty="0">
                    <a:latin typeface="Times New Roman" panose="02020603050405020304" pitchFamily="18" charset="0"/>
                    <a:cs typeface="Times New Roman" panose="02020603050405020304" pitchFamily="18" charset="0"/>
                  </a:rPr>
                  <a:t>Then</a:t>
                </a:r>
              </a:p>
              <a:p>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𝑆𝑇𝑆</m:t>
                    </m:r>
                    <m:r>
                      <a:rPr lang="en-US" altLang="zh-CN" b="0" i="1" baseline="-25000" smtClean="0">
                        <a:latin typeface="Cambria Math" panose="02040503050406030204" pitchFamily="18" charset="0"/>
                        <a:cs typeface="Times New Roman" panose="02020603050405020304" pitchFamily="18" charset="0"/>
                      </a:rPr>
                      <m:t>𝑀</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𝐼</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𝑂</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𝑉</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𝑈</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𝛼</m:t>
                    </m:r>
                    <m:r>
                      <a:rPr lang="en-US" altLang="zh-CN" b="0" i="1" smtClean="0">
                        <a:latin typeface="Cambria Math" panose="02040503050406030204" pitchFamily="18" charset="0"/>
                        <a:cs typeface="Times New Roman" panose="02020603050405020304" pitchFamily="18" charset="0"/>
                      </a:rPr>
                      <m:t>,</m:t>
                    </m:r>
                    <m:r>
                      <a:rPr lang="zh-CN" altLang="en-US" b="0" i="1" smtClean="0">
                        <a:latin typeface="Cambria Math" panose="02040503050406030204" pitchFamily="18" charset="0"/>
                        <a:cs typeface="Times New Roman" panose="02020603050405020304" pitchFamily="18" charset="0"/>
                      </a:rPr>
                      <m:t>𝛿</m:t>
                    </m:r>
                    <m:r>
                      <a:rPr lang="en-US" altLang="zh-CN" b="0" i="1"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where:</a:t>
                </a:r>
              </a:p>
              <a:p>
                <a:pPr marL="342900" indent="-342900">
                  <a:buFont typeface="Arial" panose="020B0604020202020204" pitchFamily="34" charset="0"/>
                  <a:buChar char="•"/>
                </a:pPr>
                <a14:m>
                  <m:oMath xmlns:m="http://schemas.openxmlformats.org/officeDocument/2006/math">
                    <m:r>
                      <a:rPr lang="en-US" altLang="zh-CN" i="1">
                        <a:latin typeface="Cambria Math" panose="02040503050406030204" pitchFamily="18" charset="0"/>
                        <a:cs typeface="Times New Roman" panose="02020603050405020304" pitchFamily="18" charset="0"/>
                      </a:rPr>
                      <m:t>𝐼</m:t>
                    </m:r>
                    <m:r>
                      <a:rPr lang="en-US" altLang="zh-CN" b="0" i="1" smtClean="0">
                        <a:latin typeface="Cambria Math" panose="02040503050406030204" pitchFamily="18" charset="0"/>
                        <a:cs typeface="Times New Roman" panose="02020603050405020304" pitchFamily="18" charset="0"/>
                      </a:rPr>
                      <m:t>= </m:t>
                    </m:r>
                    <m:sSubSup>
                      <m:sSubSupPr>
                        <m:ctrlPr>
                          <a:rPr lang="en-US" altLang="zh-CN" b="0" i="1" smtClean="0">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m:t>
                        </m:r>
                      </m:e>
                      <m:sub>
                        <m:r>
                          <a:rPr lang="en-US" altLang="zh-CN" b="0" i="1" smtClean="0">
                            <a:latin typeface="Cambria Math" panose="02040503050406030204" pitchFamily="18" charset="0"/>
                            <a:cs typeface="Times New Roman" panose="02020603050405020304" pitchFamily="18" charset="0"/>
                          </a:rPr>
                          <m:t>𝑖</m:t>
                        </m:r>
                        <m:r>
                          <a:rPr lang="en-US" altLang="zh-CN" b="0" i="1" smtClean="0">
                            <a:latin typeface="Cambria Math" panose="02040503050406030204" pitchFamily="18" charset="0"/>
                            <a:cs typeface="Times New Roman" panose="02020603050405020304" pitchFamily="18" charset="0"/>
                          </a:rPr>
                          <m:t>=1</m:t>
                        </m:r>
                      </m:sub>
                      <m:sup>
                        <m:r>
                          <a:rPr lang="en-US" altLang="zh-CN" b="0" i="1" smtClean="0">
                            <a:latin typeface="Cambria Math" panose="02040503050406030204" pitchFamily="18" charset="0"/>
                            <a:cs typeface="Times New Roman" panose="02020603050405020304" pitchFamily="18" charset="0"/>
                          </a:rPr>
                          <m:t>𝑛</m:t>
                        </m:r>
                      </m:sup>
                    </m:sSubSup>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𝐼</m:t>
                        </m:r>
                      </m:e>
                      <m:sub>
                        <m:r>
                          <a:rPr lang="en-US" altLang="zh-CN" b="0" i="1" smtClean="0">
                            <a:latin typeface="Cambria Math" panose="02040503050406030204" pitchFamily="18" charset="0"/>
                            <a:cs typeface="Times New Roman" panose="02020603050405020304" pitchFamily="18" charset="0"/>
                          </a:rPr>
                          <m:t>𝑖</m:t>
                        </m:r>
                      </m:sub>
                    </m:sSub>
                    <m:r>
                      <a:rPr lang="en-US" altLang="zh-CN" b="0" i="1" smtClean="0">
                        <a:latin typeface="Cambria Math" panose="02040503050406030204" pitchFamily="18" charset="0"/>
                        <a:cs typeface="Times New Roman" panose="02020603050405020304" pitchFamily="18" charset="0"/>
                      </a:rPr>
                      <m:t> </m:t>
                    </m:r>
                    <m:r>
                      <a:rPr lang="en-US" altLang="zh-CN">
                        <a:latin typeface="Cambria Math" panose="02040503050406030204" pitchFamily="18" charset="0"/>
                        <a:cs typeface="Times New Roman" panose="02020603050405020304" pitchFamily="18" charset="0"/>
                      </a:rPr>
                      <m:t>\</m:t>
                    </m:r>
                    <m:r>
                      <m:rPr>
                        <m:lit/>
                      </m:rPr>
                      <a:rPr lang="en-US" altLang="zh-CN" b="0" i="0" smtClean="0">
                        <a:latin typeface="Cambria Math" panose="02040503050406030204" pitchFamily="18" charset="0"/>
                        <a:cs typeface="Times New Roman" panose="02020603050405020304" pitchFamily="18" charset="0"/>
                      </a:rPr>
                      <m:t> </m:t>
                    </m:r>
                    <m:sSub>
                      <m:sSubPr>
                        <m:ctrlPr>
                          <a:rPr lang="en-US" altLang="zh-CN" b="0"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𝐼</m:t>
                        </m:r>
                      </m:e>
                      <m:sub>
                        <m:r>
                          <a:rPr lang="en-US" altLang="zh-CN" b="0" i="1" smtClean="0">
                            <a:latin typeface="Cambria Math" panose="02040503050406030204" pitchFamily="18" charset="0"/>
                            <a:cs typeface="Times New Roman" panose="02020603050405020304" pitchFamily="18" charset="0"/>
                          </a:rPr>
                          <m:t>0</m:t>
                        </m:r>
                      </m:sub>
                    </m:sSub>
                  </m:oMath>
                </a14:m>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,where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𝐼</m:t>
                        </m:r>
                      </m:e>
                      <m:sub>
                        <m:r>
                          <a:rPr lang="en-US" altLang="zh-CN">
                            <a:latin typeface="Cambria Math" panose="02040503050406030204" pitchFamily="18" charset="0"/>
                            <a:cs typeface="Times New Roman" panose="02020603050405020304" pitchFamily="18" charset="0"/>
                          </a:rPr>
                          <m:t>0</m:t>
                        </m:r>
                      </m:sub>
                    </m:sSub>
                  </m:oMath>
                </a14:m>
                <a:r>
                  <a:rPr lang="en-US" altLang="zh-CN" dirty="0">
                    <a:latin typeface="Times New Roman" panose="02020603050405020304" pitchFamily="18" charset="0"/>
                    <a:cs typeface="Times New Roman" panose="02020603050405020304" pitchFamily="18" charset="0"/>
                  </a:rPr>
                  <a:t> is the set of those input variables that are connected</a:t>
                </a:r>
              </a:p>
              <a:p>
                <a:r>
                  <a:rPr lang="en-US" altLang="zh-CN" dirty="0">
                    <a:latin typeface="Times New Roman" panose="02020603050405020304" pitchFamily="18" charset="0"/>
                    <a:cs typeface="Times New Roman" panose="02020603050405020304" pitchFamily="18" charset="0"/>
                  </a:rPr>
                  <a:t>to an output variable in the connections declarations of M;</a:t>
                </a:r>
              </a:p>
              <a:p>
                <a:pPr marL="342900" indent="-342900">
                  <a:buFont typeface="Arial" panose="020B0604020202020204" pitchFamily="34" charset="0"/>
                  <a:buChar char="•"/>
                </a:pPr>
                <a14:m>
                  <m:oMath xmlns:m="http://schemas.openxmlformats.org/officeDocument/2006/math">
                    <m:r>
                      <a:rPr lang="en-US" altLang="zh-CN" i="1">
                        <a:latin typeface="Cambria Math" panose="02040503050406030204" pitchFamily="18" charset="0"/>
                        <a:cs typeface="Times New Roman" panose="02020603050405020304" pitchFamily="18" charset="0"/>
                      </a:rPr>
                      <m:t>𝑂</m:t>
                    </m:r>
                    <m:r>
                      <a:rPr lang="en-US" altLang="zh-CN" i="1">
                        <a:latin typeface="Cambria Math" panose="02040503050406030204" pitchFamily="18" charset="0"/>
                        <a:cs typeface="Times New Roman" panose="02020603050405020304" pitchFamily="18" charset="0"/>
                      </a:rPr>
                      <m:t>= </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m:t>
                        </m:r>
                      </m:e>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sSub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𝑂</m:t>
                        </m:r>
                      </m:e>
                      <m:sub>
                        <m:r>
                          <a:rPr lang="en-US" altLang="zh-CN" i="1">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cs typeface="Times New Roman" panose="02020603050405020304" pitchFamily="18" charset="0"/>
                      </a:rPr>
                      <m:t>;</m:t>
                    </m:r>
                  </m:oMath>
                </a14:m>
                <a:r>
                  <a:rPr lang="en-US" altLang="zh-CN" i="1" dirty="0">
                    <a:latin typeface="Cambria Math" panose="02040503050406030204" pitchFamily="18" charset="0"/>
                    <a:cs typeface="Times New Roman" panose="02020603050405020304" pitchFamily="18" charset="0"/>
                  </a:rPr>
                  <a:t> </a:t>
                </a:r>
              </a:p>
              <a:p>
                <a:pPr marL="342900" indent="-342900">
                  <a:buFont typeface="Arial" panose="020B0604020202020204" pitchFamily="34" charset="0"/>
                  <a:buChar char="•"/>
                </a:pPr>
                <a14:m>
                  <m:oMath xmlns:m="http://schemas.openxmlformats.org/officeDocument/2006/math">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cs typeface="Times New Roman" panose="02020603050405020304" pitchFamily="18" charset="0"/>
                      </a:rPr>
                      <m:t>= </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m:t>
                        </m:r>
                      </m:e>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sSub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𝑉</m:t>
                        </m:r>
                      </m:e>
                      <m:sub>
                        <m:r>
                          <a:rPr lang="en-US" altLang="zh-CN" i="1">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cs typeface="Times New Roman" panose="02020603050405020304" pitchFamily="18" charset="0"/>
                      </a:rPr>
                      <m:t>;</m:t>
                    </m:r>
                  </m:oMath>
                </a14:m>
                <a:r>
                  <a:rPr lang="en-US" altLang="zh-CN" i="1" dirty="0">
                    <a:latin typeface="Cambria Math" panose="02040503050406030204" pitchFamily="18" charset="0"/>
                    <a:cs typeface="Times New Roman" panose="02020603050405020304" pitchFamily="18" charset="0"/>
                  </a:rPr>
                  <a:t> </a:t>
                </a:r>
              </a:p>
              <a:p>
                <a:pPr marL="342900" indent="-342900">
                  <a:buFont typeface="Arial" panose="020B0604020202020204" pitchFamily="34" charset="0"/>
                  <a:buChar char="•"/>
                </a:pPr>
                <a14:m>
                  <m:oMath xmlns:m="http://schemas.openxmlformats.org/officeDocument/2006/math">
                    <m:r>
                      <a:rPr lang="en-US" altLang="zh-CN" i="1">
                        <a:latin typeface="Cambria Math" panose="02040503050406030204" pitchFamily="18" charset="0"/>
                        <a:cs typeface="Times New Roman" panose="02020603050405020304" pitchFamily="18" charset="0"/>
                      </a:rPr>
                      <m:t>𝑈</m:t>
                    </m:r>
                    <m:r>
                      <a:rPr lang="en-US" altLang="zh-CN" i="1">
                        <a:latin typeface="Cambria Math" panose="02040503050406030204" pitchFamily="18" charset="0"/>
                        <a:cs typeface="Times New Roman" panose="02020603050405020304" pitchFamily="18" charset="0"/>
                      </a:rPr>
                      <m:t>= </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m:t>
                        </m:r>
                      </m:e>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sSubSup>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𝑈</m:t>
                        </m:r>
                      </m:e>
                      <m:sub>
                        <m:r>
                          <a:rPr lang="en-US" altLang="zh-CN" i="1">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cs typeface="Times New Roman" panose="02020603050405020304" pitchFamily="18" charset="0"/>
                      </a:rPr>
                      <m:t>;</m:t>
                    </m:r>
                  </m:oMath>
                </a14:m>
                <a:r>
                  <a:rPr lang="en-US" altLang="zh-CN" i="1" dirty="0">
                    <a:latin typeface="Cambria Math" panose="02040503050406030204" pitchFamily="18" charset="0"/>
                    <a:cs typeface="Times New Roman" panose="02020603050405020304" pitchFamily="18" charset="0"/>
                  </a:rPr>
                  <a:t> </a:t>
                </a:r>
              </a:p>
              <a:p>
                <a:pPr marL="342900" indent="-342900">
                  <a:buFont typeface="Arial" panose="020B0604020202020204" pitchFamily="34" charset="0"/>
                  <a:buChar char="•"/>
                </a:pPr>
                <a14:m>
                  <m:oMath xmlns:m="http://schemas.openxmlformats.org/officeDocument/2006/math">
                    <m:r>
                      <m:rPr>
                        <m:sty m:val="p"/>
                      </m:rPr>
                      <a:rPr lang="en-US" altLang="zh-CN" i="1" dirty="0">
                        <a:latin typeface="Cambria Math" panose="02040503050406030204" pitchFamily="18" charset="0"/>
                        <a:cs typeface="Times New Roman" panose="02020603050405020304" pitchFamily="18" charset="0"/>
                      </a:rPr>
                      <m:t>α</m:t>
                    </m:r>
                    <m:r>
                      <a:rPr lang="en-US" altLang="zh-CN" i="1">
                        <a:latin typeface="Cambria Math" panose="02040503050406030204" pitchFamily="18" charset="0"/>
                        <a:cs typeface="Times New Roman" panose="02020603050405020304" pitchFamily="18" charset="0"/>
                      </a:rPr>
                      <m:t>= </m:t>
                    </m:r>
                    <m:r>
                      <m:rPr>
                        <m:sty m:val="p"/>
                      </m:rPr>
                      <a:rPr lang="en-US" altLang="zh-CN" i="1">
                        <a:latin typeface="Cambria Math" panose="02040503050406030204" pitchFamily="18" charset="0"/>
                        <a:cs typeface="Times New Roman" panose="02020603050405020304" pitchFamily="18" charset="0"/>
                      </a:rPr>
                      <m:t>β</m:t>
                    </m:r>
                    <m:r>
                      <a:rPr lang="zh-CN" altLang="en-US"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 </m:t>
                    </m:r>
                    <m:sSubSup>
                      <m:sSubSupPr>
                        <m:ctrlPr>
                          <a:rPr lang="en-US" altLang="zh-CN" i="1">
                            <a:latin typeface="Cambria Math" panose="02040503050406030204" pitchFamily="18" charset="0"/>
                            <a:cs typeface="Times New Roman" panose="02020603050405020304" pitchFamily="18" charset="0"/>
                          </a:rPr>
                        </m:ctrlPr>
                      </m:sSubSupPr>
                      <m:e>
                        <m:r>
                          <a:rPr lang="zh-CN" altLang="en-US" i="1">
                            <a:latin typeface="Cambria Math" panose="02040503050406030204" pitchFamily="18" charset="0"/>
                            <a:cs typeface="Times New Roman" panose="02020603050405020304" pitchFamily="18" charset="0"/>
                          </a:rPr>
                          <m:t>∧</m:t>
                        </m:r>
                      </m:e>
                      <m:sub>
                        <m:r>
                          <a:rPr lang="en-US" altLang="zh-CN" i="1">
                            <a:latin typeface="Cambria Math" panose="02040503050406030204" pitchFamily="18" charset="0"/>
                            <a:cs typeface="Times New Roman" panose="02020603050405020304" pitchFamily="18" charset="0"/>
                          </a:rPr>
                          <m:t>𝑖</m:t>
                        </m:r>
                        <m:r>
                          <a:rPr lang="en-US" altLang="zh-CN" i="1">
                            <a:latin typeface="Cambria Math" panose="02040503050406030204" pitchFamily="18" charset="0"/>
                            <a:cs typeface="Times New Roman" panose="02020603050405020304" pitchFamily="18" charset="0"/>
                          </a:rPr>
                          <m:t>=1</m:t>
                        </m:r>
                      </m:sub>
                      <m:sup>
                        <m:r>
                          <a:rPr lang="en-US" altLang="zh-CN" i="1">
                            <a:latin typeface="Cambria Math" panose="02040503050406030204" pitchFamily="18" charset="0"/>
                            <a:cs typeface="Times New Roman" panose="02020603050405020304" pitchFamily="18" charset="0"/>
                          </a:rPr>
                          <m:t>𝑛</m:t>
                        </m:r>
                      </m:sup>
                    </m:sSubSup>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i="1" dirty="0">
                            <a:latin typeface="Cambria Math" panose="02040503050406030204" pitchFamily="18" charset="0"/>
                            <a:cs typeface="Times New Roman" panose="02020603050405020304" pitchFamily="18" charset="0"/>
                          </a:rPr>
                          <m:t>α</m:t>
                        </m:r>
                      </m:e>
                      <m:sub>
                        <m:r>
                          <a:rPr lang="en-US" altLang="zh-CN" i="1">
                            <a:latin typeface="Cambria Math" panose="02040503050406030204" pitchFamily="18" charset="0"/>
                            <a:cs typeface="Times New Roman" panose="02020603050405020304" pitchFamily="18" charset="0"/>
                          </a:rPr>
                          <m:t>𝑖</m:t>
                        </m:r>
                      </m:sub>
                    </m:sSub>
                    <m:r>
                      <a:rPr lang="en-US" altLang="zh-CN" i="1">
                        <a:latin typeface="Cambria Math" panose="02040503050406030204" pitchFamily="18" charset="0"/>
                        <a:cs typeface="Times New Roman" panose="02020603050405020304" pitchFamily="18" charset="0"/>
                      </a:rPr>
                      <m:t>;</m:t>
                    </m:r>
                  </m:oMath>
                </a14:m>
                <a:r>
                  <a:rPr lang="en-US" altLang="zh-CN" i="1" dirty="0">
                    <a:latin typeface="Cambria Math" panose="02040503050406030204" pitchFamily="18" charset="0"/>
                    <a:cs typeface="Times New Roman" panose="02020603050405020304" pitchFamily="18" charset="0"/>
                  </a:rPr>
                  <a:t> </a:t>
                </a:r>
              </a:p>
              <a:p>
                <a:pPr marL="342900" indent="-342900">
                  <a:buFont typeface="Arial" panose="020B0604020202020204" pitchFamily="34" charset="0"/>
                  <a:buChar char="•"/>
                </a:pPr>
                <a14:m>
                  <m:oMath xmlns:m="http://schemas.openxmlformats.org/officeDocument/2006/math">
                    <m:r>
                      <m:rPr>
                        <m:sty m:val="p"/>
                      </m:rPr>
                      <a:rPr lang="en-US" altLang="zh-CN" i="1" dirty="0">
                        <a:latin typeface="Cambria Math" panose="02040503050406030204" pitchFamily="18" charset="0"/>
                        <a:cs typeface="Times New Roman" panose="02020603050405020304" pitchFamily="18" charset="0"/>
                      </a:rPr>
                      <m:t>δ</m:t>
                    </m:r>
                  </m:oMath>
                </a14:m>
                <a:r>
                  <a:rPr lang="en-US" altLang="zh-CN" sz="2400" i="1" dirty="0">
                    <a:latin typeface="Cambria Math" panose="020405030504060302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depends on the form of composition:</a:t>
                </a:r>
              </a:p>
              <a:p>
                <a:r>
                  <a:rPr lang="en-US" altLang="zh-CN" dirty="0">
                    <a:latin typeface="Times New Roman" panose="02020603050405020304" pitchFamily="18" charset="0"/>
                    <a:cs typeface="Times New Roman" panose="02020603050405020304" pitchFamily="18" charset="0"/>
                  </a:rPr>
                  <a:t>        -- For synchronous composition, </a:t>
                </a:r>
                <a14:m>
                  <m:oMath xmlns:m="http://schemas.openxmlformats.org/officeDocument/2006/math">
                    <m:r>
                      <m:rPr>
                        <m:sty m:val="p"/>
                      </m:rPr>
                      <a:rPr lang="en-US" altLang="zh-CN" dirty="0">
                        <a:latin typeface="Cambria Math" panose="02040503050406030204" pitchFamily="18" charset="0"/>
                        <a:cs typeface="Times New Roman" panose="02020603050405020304" pitchFamily="18" charset="0"/>
                      </a:rPr>
                      <m:t>δ</m:t>
                    </m:r>
                    <m:r>
                      <a:rPr lang="en-US" altLang="zh-CN" dirty="0">
                        <a:latin typeface="Cambria Math" panose="02040503050406030204" pitchFamily="18" charset="0"/>
                        <a:cs typeface="Times New Roman" panose="02020603050405020304" pitchFamily="18" charset="0"/>
                      </a:rPr>
                      <m:t>=</m:t>
                    </m:r>
                    <m:r>
                      <m:rPr>
                        <m:sty m:val="p"/>
                      </m:rPr>
                      <a:rPr lang="en-US" altLang="zh-CN" dirty="0">
                        <a:latin typeface="Cambria Math" panose="02040503050406030204" pitchFamily="18" charset="0"/>
                        <a:cs typeface="Times New Roman" panose="02020603050405020304" pitchFamily="18" charset="0"/>
                      </a:rPr>
                      <m:t>γ</m:t>
                    </m:r>
                    <m:sSubSup>
                      <m:sSubSupPr>
                        <m:ctrlPr>
                          <a:rPr lang="en-US" altLang="zh-CN" i="1">
                            <a:latin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cs typeface="Times New Roman" panose="02020603050405020304" pitchFamily="18" charset="0"/>
                          </a:rPr>
                          <m:t>∧</m:t>
                        </m:r>
                      </m:e>
                      <m:sub>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=1</m:t>
                        </m:r>
                      </m:sub>
                      <m:sup>
                        <m:r>
                          <a:rPr lang="en-US" altLang="zh-CN">
                            <a:latin typeface="Cambria Math" panose="02040503050406030204" pitchFamily="18" charset="0"/>
                            <a:cs typeface="Times New Roman" panose="02020603050405020304" pitchFamily="18" charset="0"/>
                          </a:rPr>
                          <m:t>𝑛</m:t>
                        </m:r>
                      </m:sup>
                    </m:sSubSup>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dirty="0">
                            <a:latin typeface="Cambria Math" panose="02040503050406030204" pitchFamily="18" charset="0"/>
                            <a:cs typeface="Times New Roman" panose="02020603050405020304" pitchFamily="18" charset="0"/>
                          </a:rPr>
                          <m:t>δ</m:t>
                        </m:r>
                      </m:e>
                      <m:sub>
                        <m:r>
                          <a:rPr lang="en-US" altLang="zh-CN">
                            <a:latin typeface="Cambria Math" panose="02040503050406030204" pitchFamily="18" charset="0"/>
                            <a:cs typeface="Times New Roman" panose="02020603050405020304" pitchFamily="18" charset="0"/>
                          </a:rPr>
                          <m:t>𝑖</m:t>
                        </m:r>
                      </m:sub>
                    </m:sSub>
                    <m:r>
                      <a:rPr lang="en-US" altLang="zh-CN">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 For asynchronous composition, </a:t>
                </a:r>
                <a14:m>
                  <m:oMath xmlns:m="http://schemas.openxmlformats.org/officeDocument/2006/math">
                    <m:r>
                      <m:rPr>
                        <m:sty m:val="p"/>
                      </m:rPr>
                      <a:rPr lang="en-US" altLang="zh-CN" dirty="0">
                        <a:latin typeface="Cambria Math" panose="02040503050406030204" pitchFamily="18" charset="0"/>
                        <a:cs typeface="Times New Roman" panose="02020603050405020304" pitchFamily="18" charset="0"/>
                      </a:rPr>
                      <m:t>δ</m:t>
                    </m:r>
                    <m:r>
                      <a:rPr lang="en-US" altLang="zh-CN" dirty="0">
                        <a:latin typeface="Cambria Math" panose="02040503050406030204" pitchFamily="18" charset="0"/>
                        <a:cs typeface="Times New Roman" panose="02020603050405020304" pitchFamily="18" charset="0"/>
                      </a:rPr>
                      <m:t>=</m:t>
                    </m:r>
                    <m:r>
                      <m:rPr>
                        <m:sty m:val="p"/>
                      </m:rPr>
                      <a:rPr lang="en-US" altLang="zh-CN" dirty="0">
                        <a:latin typeface="Cambria Math" panose="02040503050406030204" pitchFamily="18" charset="0"/>
                        <a:cs typeface="Times New Roman" panose="02020603050405020304" pitchFamily="18" charset="0"/>
                      </a:rPr>
                      <m:t>γ</m:t>
                    </m:r>
                    <m:sSubSup>
                      <m:sSubSupPr>
                        <m:ctrlPr>
                          <a:rPr lang="en-US" altLang="zh-CN" i="1">
                            <a:latin typeface="Cambria Math" panose="02040503050406030204" pitchFamily="18" charset="0"/>
                            <a:cs typeface="Times New Roman" panose="02020603050405020304" pitchFamily="18" charset="0"/>
                          </a:rPr>
                        </m:ctrlPr>
                      </m:sSubSupPr>
                      <m:e>
                        <m:r>
                          <a:rPr lang="zh-CN" altLang="en-US">
                            <a:latin typeface="Cambria Math" panose="02040503050406030204" pitchFamily="18" charset="0"/>
                            <a:cs typeface="Times New Roman" panose="02020603050405020304" pitchFamily="18" charset="0"/>
                          </a:rPr>
                          <m:t>∨</m:t>
                        </m:r>
                      </m:e>
                      <m:sub>
                        <m:r>
                          <a:rPr lang="en-US" altLang="zh-CN">
                            <a:latin typeface="Cambria Math" panose="02040503050406030204" pitchFamily="18" charset="0"/>
                            <a:cs typeface="Times New Roman" panose="02020603050405020304" pitchFamily="18" charset="0"/>
                          </a:rPr>
                          <m:t>𝑖</m:t>
                        </m:r>
                        <m:r>
                          <a:rPr lang="en-US" altLang="zh-CN">
                            <a:latin typeface="Cambria Math" panose="02040503050406030204" pitchFamily="18" charset="0"/>
                            <a:cs typeface="Times New Roman" panose="02020603050405020304" pitchFamily="18" charset="0"/>
                          </a:rPr>
                          <m:t>=1</m:t>
                        </m:r>
                      </m:sub>
                      <m:sup>
                        <m:r>
                          <a:rPr lang="en-US" altLang="zh-CN">
                            <a:latin typeface="Cambria Math" panose="02040503050406030204" pitchFamily="18" charset="0"/>
                            <a:cs typeface="Times New Roman" panose="02020603050405020304" pitchFamily="18" charset="0"/>
                          </a:rPr>
                          <m:t>𝑛</m:t>
                        </m:r>
                      </m:sup>
                    </m:sSubSup>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m:t>
                        </m:r>
                        <m:r>
                          <m:rPr>
                            <m:sty m:val="p"/>
                          </m:rPr>
                          <a:rPr lang="en-US" altLang="zh-CN" dirty="0">
                            <a:latin typeface="Cambria Math" panose="02040503050406030204" pitchFamily="18" charset="0"/>
                            <a:cs typeface="Times New Roman" panose="02020603050405020304" pitchFamily="18" charset="0"/>
                          </a:rPr>
                          <m:t>δ</m:t>
                        </m:r>
                      </m:e>
                      <m:sub>
                        <m:r>
                          <a:rPr lang="en-US" altLang="zh-CN">
                            <a:latin typeface="Cambria Math" panose="02040503050406030204" pitchFamily="18" charset="0"/>
                            <a:cs typeface="Times New Roman" panose="02020603050405020304" pitchFamily="18" charset="0"/>
                          </a:rPr>
                          <m:t>𝑖</m:t>
                        </m:r>
                      </m:sub>
                    </m:sSub>
                    <m:r>
                      <a:rPr lang="zh-CN" altLang="en-US">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zh-CN" altLang="en-US">
                            <a:latin typeface="Cambria Math" panose="02040503050406030204" pitchFamily="18" charset="0"/>
                            <a:cs typeface="Times New Roman" panose="02020603050405020304" pitchFamily="18" charset="0"/>
                          </a:rPr>
                          <m:t>∧</m:t>
                        </m:r>
                      </m:e>
                      <m:sub>
                        <m:r>
                          <a:rPr lang="en-US" altLang="zh-CN">
                            <a:latin typeface="Cambria Math" panose="02040503050406030204" pitchFamily="18" charset="0"/>
                            <a:cs typeface="Times New Roman" panose="02020603050405020304" pitchFamily="18" charset="0"/>
                          </a:rPr>
                          <m:t>𝑗</m:t>
                        </m:r>
                        <m:r>
                          <a:rPr lang="zh-CN" altLang="en-US">
                            <a:latin typeface="Cambria Math" panose="02040503050406030204" pitchFamily="18" charset="0"/>
                            <a:cs typeface="Times New Roman" panose="02020603050405020304" pitchFamily="18" charset="0"/>
                          </a:rPr>
                          <m:t>≠</m:t>
                        </m:r>
                        <m:r>
                          <a:rPr lang="en-US" altLang="zh-CN">
                            <a:latin typeface="Cambria Math" panose="02040503050406030204" pitchFamily="18" charset="0"/>
                            <a:cs typeface="Times New Roman" panose="02020603050405020304" pitchFamily="18" charset="0"/>
                          </a:rPr>
                          <m:t>𝑖</m:t>
                        </m:r>
                      </m:sub>
                    </m:sSub>
                    <m:sSub>
                      <m:sSubPr>
                        <m:ctrlPr>
                          <a:rPr lang="en-US" altLang="zh-CN" i="1">
                            <a:latin typeface="Cambria Math" panose="02040503050406030204" pitchFamily="18" charset="0"/>
                            <a:cs typeface="Times New Roman" panose="02020603050405020304" pitchFamily="18" charset="0"/>
                          </a:rPr>
                        </m:ctrlPr>
                      </m:sSubPr>
                      <m:e>
                        <m:r>
                          <m:rPr>
                            <m:sty m:val="p"/>
                          </m:rPr>
                          <a:rPr lang="en-US" altLang="zh-CN">
                            <a:latin typeface="Cambria Math" panose="02040503050406030204" pitchFamily="18" charset="0"/>
                            <a:cs typeface="Times New Roman" panose="02020603050405020304" pitchFamily="18" charset="0"/>
                          </a:rPr>
                          <m:t>σ</m:t>
                        </m:r>
                      </m:e>
                      <m:sub>
                        <m:r>
                          <a:rPr lang="en-US" altLang="zh-CN">
                            <a:latin typeface="Cambria Math" panose="02040503050406030204" pitchFamily="18" charset="0"/>
                            <a:cs typeface="Times New Roman" panose="02020603050405020304" pitchFamily="18" charset="0"/>
                          </a:rPr>
                          <m:t>𝑗</m:t>
                        </m:r>
                      </m:sub>
                    </m:sSub>
                    <m:r>
                      <a:rPr lang="en-US" altLang="zh-CN">
                        <a:latin typeface="Cambria Math" panose="02040503050406030204" pitchFamily="18" charset="0"/>
                        <a:cs typeface="Times New Roman" panose="02020603050405020304" pitchFamily="18" charset="0"/>
                      </a:rPr>
                      <m:t>)</m:t>
                    </m:r>
                    <m:r>
                      <a:rPr lang="en-US" altLang="zh-CN" b="0" i="0" smtClean="0">
                        <a:latin typeface="Cambria Math" panose="02040503050406030204" pitchFamily="18" charset="0"/>
                        <a:cs typeface="Times New Roman" panose="02020603050405020304" pitchFamily="18" charset="0"/>
                      </a:rPr>
                      <m:t>,</m:t>
                    </m:r>
                    <m:r>
                      <m:rPr>
                        <m:nor/>
                      </m:rPr>
                      <a:rPr lang="en-US" altLang="zh-CN">
                        <a:latin typeface="Times New Roman" panose="02020603050405020304" pitchFamily="18" charset="0"/>
                        <a:cs typeface="Times New Roman" panose="02020603050405020304" pitchFamily="18" charset="0"/>
                      </a:rPr>
                      <m:t>where</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 </m:t>
                        </m:r>
                        <m:r>
                          <m:rPr>
                            <m:sty m:val="p"/>
                          </m:rPr>
                          <a:rPr lang="en-US" altLang="zh-CN">
                            <a:latin typeface="Cambria Math" panose="02040503050406030204" pitchFamily="18" charset="0"/>
                            <a:cs typeface="Times New Roman" panose="02020603050405020304" pitchFamily="18" charset="0"/>
                          </a:rPr>
                          <m:t>σ</m:t>
                        </m:r>
                      </m:e>
                      <m:sub>
                        <m:r>
                          <a:rPr lang="en-US" altLang="zh-CN">
                            <a:latin typeface="Cambria Math" panose="02040503050406030204" pitchFamily="18" charset="0"/>
                            <a:cs typeface="Times New Roman" panose="02020603050405020304" pitchFamily="18" charset="0"/>
                          </a:rPr>
                          <m:t>𝑗</m:t>
                        </m:r>
                      </m:sub>
                    </m:sSub>
                    <m:r>
                      <a:rPr lang="en-US" altLang="zh-CN">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zh-CN" altLang="en-US">
                            <a:latin typeface="Cambria Math" panose="02040503050406030204" pitchFamily="18" charset="0"/>
                            <a:cs typeface="Times New Roman" panose="02020603050405020304" pitchFamily="18" charset="0"/>
                          </a:rPr>
                          <m:t>∧</m:t>
                        </m:r>
                      </m:e>
                      <m:sub>
                        <m:r>
                          <m:rPr>
                            <m:sty m:val="p"/>
                          </m:rPr>
                          <a:rPr lang="en-US" altLang="zh-CN">
                            <a:latin typeface="Cambria Math" panose="02040503050406030204" pitchFamily="18" charset="0"/>
                            <a:cs typeface="Times New Roman" panose="02020603050405020304" pitchFamily="18" charset="0"/>
                          </a:rPr>
                          <m:t>ν</m:t>
                        </m:r>
                        <m:r>
                          <a:rPr lang="zh-CN" altLang="en-US">
                            <a:latin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𝑉</m:t>
                            </m:r>
                          </m:e>
                          <m:sub>
                            <m:r>
                              <a:rPr lang="en-US" altLang="zh-CN">
                                <a:latin typeface="Cambria Math" panose="02040503050406030204" pitchFamily="18" charset="0"/>
                                <a:cs typeface="Times New Roman" panose="02020603050405020304" pitchFamily="18" charset="0"/>
                              </a:rPr>
                              <m:t>𝑗</m:t>
                            </m:r>
                          </m:sub>
                        </m:sSub>
                      </m:sub>
                    </m:sSub>
                    <m:r>
                      <m:rPr>
                        <m:sty m:val="p"/>
                      </m:rPr>
                      <a:rPr lang="en-US" altLang="zh-CN">
                        <a:latin typeface="Cambria Math" panose="02040503050406030204" pitchFamily="18" charset="0"/>
                        <a:cs typeface="Times New Roman" panose="02020603050405020304" pitchFamily="18" charset="0"/>
                      </a:rPr>
                      <m:t>ν</m:t>
                    </m:r>
                    <m:r>
                      <a:rPr lang="en-US" altLang="zh-CN">
                        <a:latin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cs typeface="Times New Roman" panose="02020603050405020304" pitchFamily="18" charset="0"/>
                          </a:rPr>
                        </m:ctrlPr>
                      </m:sSupPr>
                      <m:e>
                        <m:r>
                          <a:rPr lang="en-US" altLang="zh-CN">
                            <a:latin typeface="Cambria Math" panose="02040503050406030204" pitchFamily="18" charset="0"/>
                            <a:cs typeface="Times New Roman" panose="02020603050405020304" pitchFamily="18" charset="0"/>
                          </a:rPr>
                          <m:t>𝑣</m:t>
                        </m:r>
                      </m:e>
                      <m:sup>
                        <m:r>
                          <a:rPr lang="en-US" altLang="zh-CN">
                            <a:latin typeface="Cambria Math" panose="02040503050406030204" pitchFamily="18" charset="0"/>
                            <a:cs typeface="Times New Roman" panose="02020603050405020304" pitchFamily="18" charset="0"/>
                          </a:rPr>
                          <m:t>′</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defines</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stuttering</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of</m:t>
                    </m:r>
                    <m:r>
                      <m:rPr>
                        <m:nor/>
                      </m:rPr>
                      <a:rPr lang="en-US" altLang="zh-CN">
                        <a:latin typeface="Times New Roman" panose="02020603050405020304" pitchFamily="18" charset="0"/>
                        <a:cs typeface="Times New Roman" panose="02020603050405020304" pitchFamily="18" charset="0"/>
                      </a:rPr>
                      <m:t> </m:t>
                    </m:r>
                    <m:r>
                      <m:rPr>
                        <m:nor/>
                      </m:rPr>
                      <a:rPr lang="en-US" altLang="zh-CN">
                        <a:latin typeface="Times New Roman" panose="02020603050405020304" pitchFamily="18" charset="0"/>
                        <a:cs typeface="Times New Roman" panose="02020603050405020304" pitchFamily="18" charset="0"/>
                      </a:rPr>
                      <m:t>module</m:t>
                    </m:r>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a:latin typeface="Cambria Math" panose="02040503050406030204" pitchFamily="18" charset="0"/>
                            <a:cs typeface="Times New Roman" panose="02020603050405020304" pitchFamily="18" charset="0"/>
                          </a:rPr>
                          <m:t>𝑀</m:t>
                        </m:r>
                      </m:e>
                      <m:sub>
                        <m:r>
                          <a:rPr lang="en-US" altLang="zh-CN">
                            <a:latin typeface="Cambria Math" panose="02040503050406030204" pitchFamily="18" charset="0"/>
                            <a:cs typeface="Times New Roman" panose="02020603050405020304" pitchFamily="18" charset="0"/>
                          </a:rPr>
                          <m:t>𝑗</m:t>
                        </m:r>
                      </m:sub>
                    </m:sSub>
                    <m:r>
                      <m:rPr>
                        <m:nor/>
                      </m:rPr>
                      <a:rPr lang="en-US" altLang="zh-CN">
                        <a:latin typeface="Times New Roman" panose="02020603050405020304" pitchFamily="18" charset="0"/>
                        <a:cs typeface="Times New Roman" panose="02020603050405020304" pitchFamily="18" charset="0"/>
                      </a:rPr>
                      <m:t> .</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1396356" y="1184482"/>
                <a:ext cx="8951976" cy="5006948"/>
              </a:xfrm>
              <a:prstGeom prst="rect">
                <a:avLst/>
              </a:prstGeom>
              <a:blipFill>
                <a:blip r:embed="rId3"/>
                <a:stretch>
                  <a:fillRect l="-545" t="-608"/>
                </a:stretch>
              </a:blipFill>
            </p:spPr>
            <p:txBody>
              <a:bodyPr/>
              <a:lstStyle/>
              <a:p>
                <a:r>
                  <a:rPr lang="zh-CN" altLang="en-US">
                    <a:noFill/>
                  </a:rPr>
                  <a:t> </a:t>
                </a:r>
              </a:p>
            </p:txBody>
          </p:sp>
        </mc:Fallback>
      </mc:AlternateContent>
      <p:sp>
        <p:nvSpPr>
          <p:cNvPr id="5" name="灯片编号占位符 4">
            <a:extLst>
              <a:ext uri="{FF2B5EF4-FFF2-40B4-BE49-F238E27FC236}">
                <a16:creationId xmlns:a16="http://schemas.microsoft.com/office/drawing/2014/main" id="{A3BCF904-3B88-4CA8-9C17-F8094785499C}"/>
              </a:ext>
            </a:extLst>
          </p:cNvPr>
          <p:cNvSpPr>
            <a:spLocks noGrp="1"/>
          </p:cNvSpPr>
          <p:nvPr>
            <p:ph type="sldNum" sz="quarter" idx="12"/>
          </p:nvPr>
        </p:nvSpPr>
        <p:spPr/>
        <p:txBody>
          <a:bodyPr/>
          <a:lstStyle/>
          <a:p>
            <a:fld id="{BA7E9919-D6CF-494B-9E8A-91A1AAAE6AE4}" type="slidenum">
              <a:rPr lang="zh-CN" altLang="en-US" smtClean="0"/>
              <a:t>15</a:t>
            </a:fld>
            <a:endParaRPr lang="zh-CN" altLang="en-US"/>
          </a:p>
        </p:txBody>
      </p:sp>
    </p:spTree>
    <p:extLst>
      <p:ext uri="{BB962C8B-B14F-4D97-AF65-F5344CB8AC3E}">
        <p14:creationId xmlns:p14="http://schemas.microsoft.com/office/powerpoint/2010/main" val="496661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dirty="0">
                <a:latin typeface="Tahoma" panose="020B0604030504040204" pitchFamily="34" charset="0"/>
              </a:rPr>
              <a:t>Modeling Concepts</a:t>
            </a:r>
            <a:endParaRPr lang="zh-CN" altLang="en-US" sz="3600" dirty="0"/>
          </a:p>
        </p:txBody>
      </p:sp>
      <p:sp>
        <p:nvSpPr>
          <p:cNvPr id="7" name="矩形 6"/>
          <p:cNvSpPr/>
          <p:nvPr/>
        </p:nvSpPr>
        <p:spPr>
          <a:xfrm>
            <a:off x="1396356" y="1184482"/>
            <a:ext cx="8951976" cy="1477328"/>
          </a:xfrm>
          <a:prstGeom prst="rect">
            <a:avLst/>
          </a:prstGeom>
        </p:spPr>
        <p:txBody>
          <a:bodyPr wrap="square">
            <a:spAutoFit/>
          </a:bodyPr>
          <a:lstStyle/>
          <a:p>
            <a:r>
              <a:rPr lang="en-US" altLang="zh-CN" b="1" dirty="0"/>
              <a:t>Open and Closed Systems</a:t>
            </a:r>
          </a:p>
          <a:p>
            <a:r>
              <a:rPr lang="en-US" altLang="zh-CN" b="1" dirty="0"/>
              <a:t>Safety and Liveness</a:t>
            </a:r>
          </a:p>
          <a:p>
            <a:r>
              <a:rPr lang="en-US" altLang="zh-CN" b="1" dirty="0"/>
              <a:t>Fairness</a:t>
            </a:r>
          </a:p>
          <a:p>
            <a:r>
              <a:rPr lang="en-US" altLang="zh-CN" b="1" dirty="0"/>
              <a:t>Encapsulation</a:t>
            </a:r>
          </a:p>
          <a:p>
            <a:r>
              <a:rPr lang="en-US" altLang="zh-CN" b="1" dirty="0"/>
              <a:t>Moore and Mealy machines</a:t>
            </a:r>
            <a:endParaRPr lang="en-US" altLang="zh-CN" dirty="0">
              <a:latin typeface="Times New Roman" panose="02020603050405020304" pitchFamily="18" charset="0"/>
              <a:cs typeface="Times New Roman" panose="02020603050405020304" pitchFamily="18" charset="0"/>
            </a:endParaRPr>
          </a:p>
        </p:txBody>
      </p:sp>
      <p:sp>
        <p:nvSpPr>
          <p:cNvPr id="5" name="灯片编号占位符 4">
            <a:extLst>
              <a:ext uri="{FF2B5EF4-FFF2-40B4-BE49-F238E27FC236}">
                <a16:creationId xmlns:a16="http://schemas.microsoft.com/office/drawing/2014/main" id="{93C63687-6998-48BE-83C8-10550B0C981E}"/>
              </a:ext>
            </a:extLst>
          </p:cNvPr>
          <p:cNvSpPr>
            <a:spLocks noGrp="1"/>
          </p:cNvSpPr>
          <p:nvPr>
            <p:ph type="sldNum" sz="quarter" idx="12"/>
          </p:nvPr>
        </p:nvSpPr>
        <p:spPr/>
        <p:txBody>
          <a:bodyPr/>
          <a:lstStyle/>
          <a:p>
            <a:fld id="{BA7E9919-D6CF-494B-9E8A-91A1AAAE6AE4}" type="slidenum">
              <a:rPr lang="zh-CN" altLang="en-US" smtClean="0"/>
              <a:t>16</a:t>
            </a:fld>
            <a:endParaRPr lang="zh-CN" altLang="en-US"/>
          </a:p>
        </p:txBody>
      </p:sp>
    </p:spTree>
    <p:extLst>
      <p:ext uri="{BB962C8B-B14F-4D97-AF65-F5344CB8AC3E}">
        <p14:creationId xmlns:p14="http://schemas.microsoft.com/office/powerpoint/2010/main" val="3497505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cs typeface="Tahoma" panose="020B0604030504040204" pitchFamily="34" charset="0"/>
              </a:rPr>
              <a:t>contents</a:t>
            </a:r>
            <a:endParaRPr lang="zh-CN" altLang="en-US" dirty="0">
              <a:latin typeface="Bahnschrift" panose="020B0502040204020203" pitchFamily="34" charset="0"/>
            </a:endParaRPr>
          </a:p>
        </p:txBody>
      </p:sp>
      <p:sp>
        <p:nvSpPr>
          <p:cNvPr id="3" name="内容占位符 2"/>
          <p:cNvSpPr>
            <a:spLocks noGrp="1"/>
          </p:cNvSpPr>
          <p:nvPr>
            <p:ph idx="1"/>
          </p:nvPr>
        </p:nvSpPr>
        <p:spPr>
          <a:xfrm>
            <a:off x="3685032" y="1792224"/>
            <a:ext cx="5312664" cy="4023360"/>
          </a:xfrm>
        </p:spPr>
        <p:txBody>
          <a:bodyPr>
            <a:noAutofit/>
          </a:bodyPr>
          <a:lstStyle/>
          <a:p>
            <a:pPr marL="342900" indent="-342900">
              <a:lnSpc>
                <a:spcPct val="200000"/>
              </a:lnSpc>
              <a:buFont typeface="Wingdings" panose="05000000000000000000" pitchFamily="2" charset="2"/>
              <a:buChar char="p"/>
            </a:pPr>
            <a:r>
              <a:rPr lang="en-US" altLang="zh-CN" b="1" dirty="0">
                <a:solidFill>
                  <a:schemeClr val="bg1">
                    <a:lumMod val="85000"/>
                  </a:schemeClr>
                </a:solidFill>
              </a:rPr>
              <a:t>Introduction</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Major Considerations in System Modeling</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Simple Modeling Language</a:t>
            </a:r>
            <a:r>
              <a:rPr lang="zh-CN" altLang="en-US" sz="2000" b="1" dirty="0">
                <a:solidFill>
                  <a:schemeClr val="bg1">
                    <a:lumMod val="85000"/>
                  </a:schemeClr>
                </a:solidFill>
              </a:rPr>
              <a:t>（</a:t>
            </a:r>
            <a:r>
              <a:rPr lang="en-US" altLang="zh-CN" sz="2000" b="1" dirty="0">
                <a:solidFill>
                  <a:schemeClr val="bg1">
                    <a:lumMod val="85000"/>
                  </a:schemeClr>
                </a:solidFill>
              </a:rPr>
              <a:t>SML</a:t>
            </a:r>
            <a:r>
              <a:rPr lang="zh-CN" altLang="en-US" sz="2000" b="1" dirty="0">
                <a:solidFill>
                  <a:schemeClr val="bg1">
                    <a:lumMod val="85000"/>
                  </a:schemeClr>
                </a:solidFill>
              </a:rPr>
              <a:t>）</a:t>
            </a:r>
            <a:endParaRPr lang="en-US" altLang="zh-CN" sz="2000" b="1" dirty="0">
              <a:solidFill>
                <a:schemeClr val="bg1">
                  <a:lumMod val="85000"/>
                </a:schemeClr>
              </a:solidFill>
            </a:endParaRPr>
          </a:p>
          <a:p>
            <a:pPr marL="342900" lvl="1" indent="-342900">
              <a:lnSpc>
                <a:spcPct val="200000"/>
              </a:lnSpc>
              <a:buFont typeface="Wingdings" panose="05000000000000000000" pitchFamily="2" charset="2"/>
              <a:buChar char="p"/>
            </a:pPr>
            <a:r>
              <a:rPr lang="en-US" altLang="zh-CN" sz="2000" b="1" dirty="0">
                <a:solidFill>
                  <a:srgbClr val="C00000"/>
                </a:solidFill>
              </a:rPr>
              <a:t>Examples  of  SML</a:t>
            </a:r>
          </a:p>
          <a:p>
            <a:pPr marL="342900" lvl="1" indent="-342900">
              <a:lnSpc>
                <a:spcPct val="200000"/>
              </a:lnSpc>
              <a:buFont typeface="Wingdings" panose="05000000000000000000" pitchFamily="2" charset="2"/>
              <a:buChar char="p"/>
            </a:pPr>
            <a:r>
              <a:rPr lang="en-US" altLang="zh-CN" sz="2000" b="1" dirty="0"/>
              <a:t>From SML Programs to </a:t>
            </a:r>
            <a:r>
              <a:rPr lang="en-US" altLang="zh-CN" sz="2000" b="1" dirty="0" err="1"/>
              <a:t>Kripke</a:t>
            </a:r>
            <a:r>
              <a:rPr lang="en-US" altLang="zh-CN" sz="2000" b="1" dirty="0"/>
              <a:t> Structures</a:t>
            </a:r>
          </a:p>
          <a:p>
            <a:pPr marL="342900" lvl="1" indent="-342900">
              <a:lnSpc>
                <a:spcPct val="200000"/>
              </a:lnSpc>
              <a:buFont typeface="Wingdings" panose="05000000000000000000" pitchFamily="2" charset="2"/>
              <a:buChar char="p"/>
            </a:pPr>
            <a:r>
              <a:rPr lang="en-US" altLang="zh-CN" sz="2000" b="1" dirty="0"/>
              <a:t>Summary</a:t>
            </a:r>
          </a:p>
        </p:txBody>
      </p:sp>
      <p:sp>
        <p:nvSpPr>
          <p:cNvPr id="4" name="标题 3"/>
          <p:cNvSpPr txBox="1">
            <a:spLocks/>
          </p:cNvSpPr>
          <p:nvPr/>
        </p:nvSpPr>
        <p:spPr>
          <a:xfrm>
            <a:off x="1524000" y="1122363"/>
            <a:ext cx="9144000" cy="66071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7" name="灯片编号占位符 6">
            <a:extLst>
              <a:ext uri="{FF2B5EF4-FFF2-40B4-BE49-F238E27FC236}">
                <a16:creationId xmlns:a16="http://schemas.microsoft.com/office/drawing/2014/main" id="{13CA8E10-B996-4456-9CA3-07F4883EE4E3}"/>
              </a:ext>
            </a:extLst>
          </p:cNvPr>
          <p:cNvSpPr>
            <a:spLocks noGrp="1"/>
          </p:cNvSpPr>
          <p:nvPr>
            <p:ph type="sldNum" sz="quarter" idx="12"/>
          </p:nvPr>
        </p:nvSpPr>
        <p:spPr/>
        <p:txBody>
          <a:bodyPr/>
          <a:lstStyle/>
          <a:p>
            <a:fld id="{BA7E9919-D6CF-494B-9E8A-91A1AAAE6AE4}" type="slidenum">
              <a:rPr lang="zh-CN" altLang="en-US" smtClean="0"/>
              <a:t>17</a:t>
            </a:fld>
            <a:endParaRPr lang="zh-CN" altLang="en-US"/>
          </a:p>
        </p:txBody>
      </p:sp>
    </p:spTree>
    <p:extLst>
      <p:ext uri="{BB962C8B-B14F-4D97-AF65-F5344CB8AC3E}">
        <p14:creationId xmlns:p14="http://schemas.microsoft.com/office/powerpoint/2010/main" val="2842770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dirty="0">
                <a:latin typeface="Tahoma" panose="020B0604030504040204" pitchFamily="34" charset="0"/>
              </a:rPr>
              <a:t>Synchronous Circuits </a:t>
            </a:r>
            <a:endParaRPr lang="zh-CN" altLang="en-US" sz="3600" dirty="0">
              <a:latin typeface="Tahoma" panose="020B0604030504040204" pitchFamily="34" charset="0"/>
            </a:endParaRPr>
          </a:p>
        </p:txBody>
      </p:sp>
      <p:sp>
        <p:nvSpPr>
          <p:cNvPr id="6" name="灯片编号占位符 5">
            <a:extLst>
              <a:ext uri="{FF2B5EF4-FFF2-40B4-BE49-F238E27FC236}">
                <a16:creationId xmlns:a16="http://schemas.microsoft.com/office/drawing/2014/main" id="{47A95E39-357E-4E0A-9BB9-9066F05F2E24}"/>
              </a:ext>
            </a:extLst>
          </p:cNvPr>
          <p:cNvSpPr>
            <a:spLocks noGrp="1"/>
          </p:cNvSpPr>
          <p:nvPr>
            <p:ph type="sldNum" sz="quarter" idx="12"/>
          </p:nvPr>
        </p:nvSpPr>
        <p:spPr/>
        <p:txBody>
          <a:bodyPr/>
          <a:lstStyle/>
          <a:p>
            <a:fld id="{BA7E9919-D6CF-494B-9E8A-91A1AAAE6AE4}" type="slidenum">
              <a:rPr lang="zh-CN" altLang="en-US" smtClean="0"/>
              <a:t>18</a:t>
            </a:fld>
            <a:endParaRPr lang="zh-CN" altLang="en-US"/>
          </a:p>
        </p:txBody>
      </p:sp>
      <p:pic>
        <p:nvPicPr>
          <p:cNvPr id="8" name="图片 7">
            <a:extLst>
              <a:ext uri="{FF2B5EF4-FFF2-40B4-BE49-F238E27FC236}">
                <a16:creationId xmlns:a16="http://schemas.microsoft.com/office/drawing/2014/main" id="{FB54485F-7E1E-43F3-A2FE-116E8AD54B49}"/>
              </a:ext>
            </a:extLst>
          </p:cNvPr>
          <p:cNvPicPr>
            <a:picLocks noChangeAspect="1"/>
          </p:cNvPicPr>
          <p:nvPr/>
        </p:nvPicPr>
        <p:blipFill>
          <a:blip r:embed="rId3"/>
          <a:stretch>
            <a:fillRect/>
          </a:stretch>
        </p:blipFill>
        <p:spPr>
          <a:xfrm>
            <a:off x="4000500" y="1351163"/>
            <a:ext cx="8078477" cy="3943350"/>
          </a:xfrm>
          <a:prstGeom prst="rect">
            <a:avLst/>
          </a:prstGeom>
        </p:spPr>
      </p:pic>
      <p:sp>
        <p:nvSpPr>
          <p:cNvPr id="9" name="矩形 8">
            <a:extLst>
              <a:ext uri="{FF2B5EF4-FFF2-40B4-BE49-F238E27FC236}">
                <a16:creationId xmlns:a16="http://schemas.microsoft.com/office/drawing/2014/main" id="{BD272E5E-4A83-4BEE-A666-03E063D2CBD0}"/>
              </a:ext>
            </a:extLst>
          </p:cNvPr>
          <p:cNvSpPr/>
          <p:nvPr/>
        </p:nvSpPr>
        <p:spPr>
          <a:xfrm>
            <a:off x="5469557" y="5507817"/>
            <a:ext cx="4583301" cy="369332"/>
          </a:xfrm>
          <a:prstGeom prst="rect">
            <a:avLst/>
          </a:prstGeom>
        </p:spPr>
        <p:txBody>
          <a:bodyPr wrap="square">
            <a:spAutoFit/>
          </a:bodyPr>
          <a:lstStyle/>
          <a:p>
            <a:pPr algn="ctr"/>
            <a:r>
              <a:rPr lang="en-US" altLang="zh-CN" b="1" dirty="0">
                <a:latin typeface="Times-Bold"/>
              </a:rPr>
              <a:t>Chip-Multiprocessor (CMP) Router</a:t>
            </a:r>
            <a:endParaRPr lang="zh-CN" altLang="en-US" dirty="0"/>
          </a:p>
        </p:txBody>
      </p:sp>
      <p:sp>
        <p:nvSpPr>
          <p:cNvPr id="2" name="矩形 1"/>
          <p:cNvSpPr/>
          <p:nvPr/>
        </p:nvSpPr>
        <p:spPr>
          <a:xfrm>
            <a:off x="634965" y="962411"/>
            <a:ext cx="3460785" cy="5355312"/>
          </a:xfrm>
          <a:prstGeom prst="rect">
            <a:avLst/>
          </a:prstGeom>
        </p:spPr>
        <p:txBody>
          <a:bodyPr wrap="square">
            <a:spAutoFit/>
          </a:bodyPr>
          <a:lstStyle/>
          <a:p>
            <a:pPr marL="285750" indent="-285750">
              <a:buFont typeface="Arial" panose="020B0604020202020204" pitchFamily="34" charset="0"/>
              <a:buChar char="•"/>
            </a:pPr>
            <a:r>
              <a:rPr lang="zh-CN" altLang="zh-CN" dirty="0"/>
              <a:t>路由器的主要功能是将</a:t>
            </a:r>
            <a:r>
              <a:rPr lang="zh-CN" altLang="zh-CN" dirty="0">
                <a:solidFill>
                  <a:srgbClr val="FF0000"/>
                </a:solidFill>
              </a:rPr>
              <a:t>传入的数据包定向到正确的输出端口</a:t>
            </a:r>
            <a:r>
              <a:rPr lang="zh-CN" altLang="en-US" dirty="0">
                <a:solidFill>
                  <a:srgbClr val="FF0000"/>
                </a:solidFill>
              </a:rPr>
              <a:t>，</a:t>
            </a:r>
            <a:r>
              <a:rPr lang="zh-CN" altLang="zh-CN" dirty="0"/>
              <a:t>每个数据包都</a:t>
            </a:r>
            <a:r>
              <a:rPr lang="zh-CN" altLang="zh-CN" dirty="0" smtClean="0"/>
              <a:t>由</a:t>
            </a:r>
            <a:r>
              <a:rPr lang="en-US" altLang="zh-CN" i="1" dirty="0" smtClean="0">
                <a:solidFill>
                  <a:srgbClr val="FF0000"/>
                </a:solidFill>
              </a:rPr>
              <a:t>flit</a:t>
            </a:r>
            <a:r>
              <a:rPr lang="zh-CN" altLang="zh-CN" dirty="0" smtClean="0"/>
              <a:t>组成</a:t>
            </a:r>
            <a:r>
              <a:rPr lang="zh-CN" altLang="en-US" dirty="0" smtClean="0"/>
              <a:t>。</a:t>
            </a:r>
            <a:endParaRPr lang="en-US" altLang="zh-CN" dirty="0"/>
          </a:p>
          <a:p>
            <a:pPr marL="285750" indent="-285750">
              <a:buFont typeface="Arial" panose="020B0604020202020204" pitchFamily="34" charset="0"/>
              <a:buChar char="•"/>
            </a:pPr>
            <a:r>
              <a:rPr lang="en-US" altLang="zh-CN" dirty="0"/>
              <a:t>CMP</a:t>
            </a:r>
            <a:r>
              <a:rPr lang="zh-CN" altLang="en-US" dirty="0"/>
              <a:t>路由器由四个主要模块组成，如图</a:t>
            </a:r>
            <a:r>
              <a:rPr lang="en-US" altLang="zh-CN" dirty="0"/>
              <a:t>3</a:t>
            </a:r>
            <a:r>
              <a:rPr lang="zh-CN" altLang="en-US" dirty="0"/>
              <a:t>所示。输入控制器缓冲传入控制器并与仲裁器交互。在接收到磁头</a:t>
            </a:r>
            <a:r>
              <a:rPr lang="en-US" altLang="zh-CN" dirty="0"/>
              <a:t>flit</a:t>
            </a:r>
            <a:r>
              <a:rPr lang="zh-CN" altLang="en-US" dirty="0"/>
              <a:t>时，输入控制器根据磁头</a:t>
            </a:r>
            <a:r>
              <a:rPr lang="en-US" altLang="zh-CN" dirty="0"/>
              <a:t>flit</a:t>
            </a:r>
            <a:r>
              <a:rPr lang="zh-CN" altLang="en-US" dirty="0"/>
              <a:t>中包含的目标地址请求对输出端口的访问。仲裁者以公平的方式授予对输出端口的访问权，使用一个简单的循环仲裁方案。其余模块为编码器和横杆。当仲裁者授予访问一个特定的输出端口</a:t>
            </a:r>
            <a:r>
              <a:rPr lang="en-US" altLang="zh-CN" dirty="0"/>
              <a:t>,</a:t>
            </a:r>
            <a:r>
              <a:rPr lang="zh-CN" altLang="en-US" dirty="0"/>
              <a:t>一个信号被发送到输入控制器释放缓冲区的掠过</a:t>
            </a:r>
            <a:r>
              <a:rPr lang="en-US" altLang="zh-CN" dirty="0"/>
              <a:t>,</a:t>
            </a:r>
            <a:r>
              <a:rPr lang="zh-CN" altLang="en-US" dirty="0"/>
              <a:t>与此同时</a:t>
            </a:r>
            <a:r>
              <a:rPr lang="en-US" altLang="zh-CN" dirty="0"/>
              <a:t>,</a:t>
            </a:r>
            <a:r>
              <a:rPr lang="zh-CN" altLang="en-US" dirty="0"/>
              <a:t>一个分配信号发送到编码器进而配置横掠过路由到适当的输出端口</a:t>
            </a:r>
            <a:r>
              <a:rPr lang="zh-CN" altLang="en-US" dirty="0" smtClean="0"/>
              <a:t>。</a:t>
            </a:r>
            <a:endParaRPr lang="en-US" altLang="zh-CN" dirty="0" smtClean="0"/>
          </a:p>
        </p:txBody>
      </p:sp>
    </p:spTree>
    <p:extLst>
      <p:ext uri="{BB962C8B-B14F-4D97-AF65-F5344CB8AC3E}">
        <p14:creationId xmlns:p14="http://schemas.microsoft.com/office/powerpoint/2010/main" val="690972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C01F9400-9BC1-4FF7-A69D-CD290804A690}"/>
              </a:ext>
            </a:extLst>
          </p:cNvPr>
          <p:cNvSpPr>
            <a:spLocks noGrp="1"/>
          </p:cNvSpPr>
          <p:nvPr>
            <p:ph type="sldNum" sz="quarter" idx="12"/>
          </p:nvPr>
        </p:nvSpPr>
        <p:spPr/>
        <p:txBody>
          <a:bodyPr/>
          <a:lstStyle/>
          <a:p>
            <a:fld id="{BA7E9919-D6CF-494B-9E8A-91A1AAAE6AE4}" type="slidenum">
              <a:rPr lang="zh-CN" altLang="en-US" smtClean="0"/>
              <a:t>19</a:t>
            </a:fld>
            <a:endParaRPr lang="zh-CN" altLang="en-US"/>
          </a:p>
        </p:txBody>
      </p:sp>
      <p:pic>
        <p:nvPicPr>
          <p:cNvPr id="3" name="图片 2">
            <a:extLst>
              <a:ext uri="{FF2B5EF4-FFF2-40B4-BE49-F238E27FC236}">
                <a16:creationId xmlns:a16="http://schemas.microsoft.com/office/drawing/2014/main" id="{B25CD3C3-9077-4ADC-9D79-3943EEE7B090}"/>
              </a:ext>
            </a:extLst>
          </p:cNvPr>
          <p:cNvPicPr>
            <a:picLocks noChangeAspect="1"/>
          </p:cNvPicPr>
          <p:nvPr/>
        </p:nvPicPr>
        <p:blipFill>
          <a:blip r:embed="rId3"/>
          <a:stretch>
            <a:fillRect/>
          </a:stretch>
        </p:blipFill>
        <p:spPr>
          <a:xfrm>
            <a:off x="1132496" y="1198582"/>
            <a:ext cx="9758841" cy="2009058"/>
          </a:xfrm>
          <a:prstGeom prst="rect">
            <a:avLst/>
          </a:prstGeom>
        </p:spPr>
      </p:pic>
      <p:sp>
        <p:nvSpPr>
          <p:cNvPr id="4" name="矩形 3">
            <a:extLst>
              <a:ext uri="{FF2B5EF4-FFF2-40B4-BE49-F238E27FC236}">
                <a16:creationId xmlns:a16="http://schemas.microsoft.com/office/drawing/2014/main" id="{18500EF6-FCFF-45BF-9A42-048627485F70}"/>
              </a:ext>
            </a:extLst>
          </p:cNvPr>
          <p:cNvSpPr/>
          <p:nvPr/>
        </p:nvSpPr>
        <p:spPr>
          <a:xfrm>
            <a:off x="1132496" y="3650361"/>
            <a:ext cx="9314785" cy="1815882"/>
          </a:xfrm>
          <a:prstGeom prst="rect">
            <a:avLst/>
          </a:prstGeom>
        </p:spPr>
        <p:txBody>
          <a:bodyPr wrap="square">
            <a:spAutoFit/>
          </a:bodyPr>
          <a:lstStyle/>
          <a:p>
            <a:r>
              <a:rPr lang="en-US" altLang="zh-CN" sz="2800" dirty="0">
                <a:latin typeface="Times New Roman" panose="02020603050405020304" pitchFamily="18" charset="0"/>
                <a:cs typeface="Times New Roman" panose="02020603050405020304" pitchFamily="18" charset="0"/>
              </a:rPr>
              <a:t>There are three kinds of flits:</a:t>
            </a:r>
          </a:p>
          <a:p>
            <a:pPr marL="914400" lvl="1" indent="-457200">
              <a:buFont typeface="Arial" panose="020B0604020202020204" pitchFamily="34" charset="0"/>
              <a:buChar char="•"/>
            </a:pPr>
            <a:r>
              <a:rPr lang="en-US" altLang="zh-CN" sz="2800" i="1" dirty="0">
                <a:latin typeface="Times New Roman" panose="02020603050405020304" pitchFamily="18" charset="0"/>
                <a:cs typeface="Times New Roman" panose="02020603050405020304" pitchFamily="18" charset="0"/>
              </a:rPr>
              <a:t>a </a:t>
            </a:r>
            <a:r>
              <a:rPr lang="en-US" altLang="zh-CN" sz="2800" i="1" dirty="0">
                <a:solidFill>
                  <a:srgbClr val="FF0000"/>
                </a:solidFill>
                <a:latin typeface="Times New Roman" panose="02020603050405020304" pitchFamily="18" charset="0"/>
                <a:cs typeface="Times New Roman" panose="02020603050405020304" pitchFamily="18" charset="0"/>
              </a:rPr>
              <a:t>head</a:t>
            </a:r>
            <a:r>
              <a:rPr lang="en-US" altLang="zh-CN" sz="2800" i="1" dirty="0">
                <a:latin typeface="Times New Roman" panose="02020603050405020304" pitchFamily="18" charset="0"/>
                <a:cs typeface="Times New Roman" panose="02020603050405020304" pitchFamily="18" charset="0"/>
              </a:rPr>
              <a:t> flit</a:t>
            </a:r>
            <a:r>
              <a:rPr lang="en-US" altLang="zh-CN" sz="2800" dirty="0">
                <a:latin typeface="Times New Roman" panose="02020603050405020304" pitchFamily="18" charset="0"/>
                <a:cs typeface="Times New Roman" panose="02020603050405020304" pitchFamily="18" charset="0"/>
              </a:rPr>
              <a:t>, which </a:t>
            </a:r>
            <a:r>
              <a:rPr lang="en-US" altLang="zh-CN" sz="2800" dirty="0">
                <a:solidFill>
                  <a:srgbClr val="FF0000"/>
                </a:solidFill>
                <a:latin typeface="Times New Roman" panose="02020603050405020304" pitchFamily="18" charset="0"/>
                <a:cs typeface="Times New Roman" panose="02020603050405020304" pitchFamily="18" charset="0"/>
              </a:rPr>
              <a:t>reserves an output channel </a:t>
            </a:r>
          </a:p>
          <a:p>
            <a:pPr marL="914400" lvl="1" indent="-457200">
              <a:buFont typeface="Arial" panose="020B0604020202020204" pitchFamily="34" charset="0"/>
              <a:buChar char="•"/>
            </a:pPr>
            <a:r>
              <a:rPr lang="en-US" altLang="zh-CN" sz="2800" i="1" dirty="0">
                <a:latin typeface="Times New Roman" panose="02020603050405020304" pitchFamily="18" charset="0"/>
                <a:cs typeface="Times New Roman" panose="02020603050405020304" pitchFamily="18" charset="0"/>
              </a:rPr>
              <a:t>one or more </a:t>
            </a:r>
            <a:r>
              <a:rPr lang="en-US" altLang="zh-CN" sz="2800" i="1" dirty="0">
                <a:solidFill>
                  <a:srgbClr val="FF0000"/>
                </a:solidFill>
                <a:latin typeface="Times New Roman" panose="02020603050405020304" pitchFamily="18" charset="0"/>
                <a:cs typeface="Times New Roman" panose="02020603050405020304" pitchFamily="18" charset="0"/>
              </a:rPr>
              <a:t>body flits</a:t>
            </a:r>
            <a:r>
              <a:rPr lang="en-US" altLang="zh-CN" sz="2800" dirty="0">
                <a:latin typeface="Times New Roman" panose="02020603050405020304" pitchFamily="18" charset="0"/>
                <a:cs typeface="Times New Roman" panose="02020603050405020304" pitchFamily="18" charset="0"/>
              </a:rPr>
              <a:t>, which </a:t>
            </a:r>
            <a:r>
              <a:rPr lang="en-US" altLang="zh-CN" sz="2800" dirty="0">
                <a:solidFill>
                  <a:srgbClr val="FF0000"/>
                </a:solidFill>
                <a:latin typeface="Times New Roman" panose="02020603050405020304" pitchFamily="18" charset="0"/>
                <a:cs typeface="Times New Roman" panose="02020603050405020304" pitchFamily="18" charset="0"/>
              </a:rPr>
              <a:t>contain the data payload</a:t>
            </a:r>
          </a:p>
          <a:p>
            <a:pPr marL="914400" lvl="1" indent="-457200">
              <a:buFont typeface="Arial" panose="020B0604020202020204" pitchFamily="34" charset="0"/>
              <a:buChar char="•"/>
            </a:pPr>
            <a:r>
              <a:rPr lang="en-US" altLang="zh-CN" sz="2800" i="1" dirty="0">
                <a:latin typeface="Times New Roman" panose="02020603050405020304" pitchFamily="18" charset="0"/>
                <a:cs typeface="Times New Roman" panose="02020603050405020304" pitchFamily="18" charset="0"/>
              </a:rPr>
              <a:t>a </a:t>
            </a:r>
            <a:r>
              <a:rPr lang="en-US" altLang="zh-CN" sz="2800" i="1" dirty="0">
                <a:solidFill>
                  <a:srgbClr val="FF0000"/>
                </a:solidFill>
                <a:latin typeface="Times New Roman" panose="02020603050405020304" pitchFamily="18" charset="0"/>
                <a:cs typeface="Times New Roman" panose="02020603050405020304" pitchFamily="18" charset="0"/>
              </a:rPr>
              <a:t>tail</a:t>
            </a:r>
            <a:r>
              <a:rPr lang="en-US" altLang="zh-CN" sz="2800" i="1" dirty="0">
                <a:latin typeface="Times New Roman" panose="02020603050405020304" pitchFamily="18" charset="0"/>
                <a:cs typeface="Times New Roman" panose="02020603050405020304" pitchFamily="18" charset="0"/>
              </a:rPr>
              <a:t> flit, </a:t>
            </a:r>
            <a:r>
              <a:rPr lang="en-US" altLang="zh-CN" sz="2800" dirty="0">
                <a:latin typeface="Times New Roman" panose="02020603050405020304" pitchFamily="18" charset="0"/>
                <a:cs typeface="Times New Roman" panose="02020603050405020304" pitchFamily="18" charset="0"/>
              </a:rPr>
              <a:t>which </a:t>
            </a:r>
            <a:r>
              <a:rPr lang="en-US" altLang="zh-CN" sz="2800" dirty="0">
                <a:solidFill>
                  <a:srgbClr val="FF0000"/>
                </a:solidFill>
                <a:latin typeface="Times New Roman" panose="02020603050405020304" pitchFamily="18" charset="0"/>
                <a:cs typeface="Times New Roman" panose="02020603050405020304" pitchFamily="18" charset="0"/>
              </a:rPr>
              <a:t>signals the end of the packet</a:t>
            </a:r>
            <a:r>
              <a:rPr lang="en-US" altLang="zh-CN" sz="2800" dirty="0">
                <a:latin typeface="Times New Roman" panose="02020603050405020304" pitchFamily="18" charset="0"/>
                <a:cs typeface="Times New Roman" panose="02020603050405020304" pitchFamily="18" charset="0"/>
              </a:rPr>
              <a:t>.</a:t>
            </a:r>
          </a:p>
        </p:txBody>
      </p:sp>
      <p:sp>
        <p:nvSpPr>
          <p:cNvPr id="5" name="矩形 4">
            <a:extLst>
              <a:ext uri="{FF2B5EF4-FFF2-40B4-BE49-F238E27FC236}">
                <a16:creationId xmlns:a16="http://schemas.microsoft.com/office/drawing/2014/main" id="{CE36DB1B-D142-4F22-9008-5F053E7CF9A1}"/>
              </a:ext>
            </a:extLst>
          </p:cNvPr>
          <p:cNvSpPr/>
          <p:nvPr/>
        </p:nvSpPr>
        <p:spPr>
          <a:xfrm>
            <a:off x="568290" y="241473"/>
            <a:ext cx="7732901" cy="646331"/>
          </a:xfrm>
          <a:prstGeom prst="rect">
            <a:avLst/>
          </a:prstGeom>
        </p:spPr>
        <p:txBody>
          <a:bodyPr wrap="square">
            <a:spAutoFit/>
          </a:bodyPr>
          <a:lstStyle/>
          <a:p>
            <a:r>
              <a:rPr lang="en-US" altLang="zh-CN" sz="3600" dirty="0">
                <a:latin typeface="Tahoma" panose="020B0604030504040204" pitchFamily="34" charset="0"/>
              </a:rPr>
              <a:t>flit</a:t>
            </a:r>
            <a:endParaRPr lang="zh-CN" altLang="en-US" sz="3600" dirty="0">
              <a:latin typeface="Tahoma" panose="020B0604030504040204" pitchFamily="34" charset="0"/>
            </a:endParaRPr>
          </a:p>
        </p:txBody>
      </p:sp>
    </p:spTree>
    <p:extLst>
      <p:ext uri="{BB962C8B-B14F-4D97-AF65-F5344CB8AC3E}">
        <p14:creationId xmlns:p14="http://schemas.microsoft.com/office/powerpoint/2010/main" val="278562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cs typeface="Tahoma" panose="020B0604030504040204" pitchFamily="34" charset="0"/>
              </a:rPr>
              <a:t>contents </a:t>
            </a:r>
            <a:endParaRPr lang="zh-CN" altLang="en-US" dirty="0">
              <a:latin typeface="Bahnschrift" panose="020B0502040204020203" pitchFamily="34" charset="0"/>
            </a:endParaRPr>
          </a:p>
        </p:txBody>
      </p:sp>
      <p:sp>
        <p:nvSpPr>
          <p:cNvPr id="3" name="内容占位符 2"/>
          <p:cNvSpPr>
            <a:spLocks noGrp="1"/>
          </p:cNvSpPr>
          <p:nvPr>
            <p:ph idx="1"/>
          </p:nvPr>
        </p:nvSpPr>
        <p:spPr>
          <a:xfrm>
            <a:off x="3685032" y="1792224"/>
            <a:ext cx="5312664" cy="4023360"/>
          </a:xfrm>
        </p:spPr>
        <p:txBody>
          <a:bodyPr>
            <a:noAutofit/>
          </a:bodyPr>
          <a:lstStyle/>
          <a:p>
            <a:pPr marL="342900" indent="-342900">
              <a:lnSpc>
                <a:spcPct val="200000"/>
              </a:lnSpc>
              <a:buFont typeface="Wingdings" panose="05000000000000000000" pitchFamily="2" charset="2"/>
              <a:buChar char="p"/>
            </a:pPr>
            <a:r>
              <a:rPr lang="en-US" altLang="zh-CN" b="1" dirty="0">
                <a:solidFill>
                  <a:srgbClr val="C00000"/>
                </a:solidFill>
              </a:rPr>
              <a:t>Introduction</a:t>
            </a:r>
          </a:p>
          <a:p>
            <a:pPr marL="342900" lvl="1" indent="-342900">
              <a:lnSpc>
                <a:spcPct val="200000"/>
              </a:lnSpc>
              <a:buFont typeface="Wingdings" panose="05000000000000000000" pitchFamily="2" charset="2"/>
              <a:buChar char="p"/>
            </a:pPr>
            <a:r>
              <a:rPr lang="en-US" altLang="zh-CN" sz="2000" b="1" dirty="0"/>
              <a:t>Major Considerations in System Modeling</a:t>
            </a:r>
          </a:p>
          <a:p>
            <a:pPr marL="342900" lvl="1" indent="-342900">
              <a:lnSpc>
                <a:spcPct val="200000"/>
              </a:lnSpc>
              <a:buFont typeface="Wingdings" panose="05000000000000000000" pitchFamily="2" charset="2"/>
              <a:buChar char="p"/>
            </a:pPr>
            <a:r>
              <a:rPr lang="en-US" altLang="zh-CN" sz="2000" b="1" dirty="0"/>
              <a:t>Simple Modeling Language</a:t>
            </a:r>
            <a:r>
              <a:rPr lang="zh-CN" altLang="en-US" sz="2000" b="1" dirty="0"/>
              <a:t>（</a:t>
            </a:r>
            <a:r>
              <a:rPr lang="en-US" altLang="zh-CN" sz="2000" b="1" dirty="0"/>
              <a:t>SML</a:t>
            </a:r>
            <a:r>
              <a:rPr lang="zh-CN" altLang="en-US" sz="2000" b="1" dirty="0"/>
              <a:t>）</a:t>
            </a:r>
            <a:endParaRPr lang="en-US" altLang="zh-CN" sz="2000" b="1" dirty="0"/>
          </a:p>
          <a:p>
            <a:pPr marL="342900" lvl="1" indent="-342900">
              <a:lnSpc>
                <a:spcPct val="200000"/>
              </a:lnSpc>
              <a:buFont typeface="Wingdings" panose="05000000000000000000" pitchFamily="2" charset="2"/>
              <a:buChar char="p"/>
            </a:pPr>
            <a:r>
              <a:rPr lang="en-US" altLang="zh-CN" sz="2000" b="1" dirty="0"/>
              <a:t>Examples  of  SML</a:t>
            </a:r>
          </a:p>
          <a:p>
            <a:pPr marL="342900" lvl="1" indent="-342900">
              <a:lnSpc>
                <a:spcPct val="200000"/>
              </a:lnSpc>
              <a:buFont typeface="Wingdings" panose="05000000000000000000" pitchFamily="2" charset="2"/>
              <a:buChar char="p"/>
            </a:pPr>
            <a:r>
              <a:rPr lang="en-US" altLang="zh-CN" sz="2000" b="1" dirty="0"/>
              <a:t>From SML Programs to </a:t>
            </a:r>
            <a:r>
              <a:rPr lang="en-US" altLang="zh-CN" sz="2000" b="1" dirty="0" err="1"/>
              <a:t>Kripke</a:t>
            </a:r>
            <a:r>
              <a:rPr lang="en-US" altLang="zh-CN" sz="2000" b="1" dirty="0"/>
              <a:t> Structures</a:t>
            </a:r>
          </a:p>
          <a:p>
            <a:pPr marL="342900" lvl="1" indent="-342900">
              <a:lnSpc>
                <a:spcPct val="200000"/>
              </a:lnSpc>
              <a:buFont typeface="Wingdings" panose="05000000000000000000" pitchFamily="2" charset="2"/>
              <a:buChar char="p"/>
            </a:pPr>
            <a:r>
              <a:rPr lang="en-US" altLang="zh-CN" sz="2000" b="1" dirty="0"/>
              <a:t>Summary</a:t>
            </a:r>
          </a:p>
        </p:txBody>
      </p:sp>
      <p:sp>
        <p:nvSpPr>
          <p:cNvPr id="4" name="标题 3"/>
          <p:cNvSpPr txBox="1">
            <a:spLocks/>
          </p:cNvSpPr>
          <p:nvPr/>
        </p:nvSpPr>
        <p:spPr>
          <a:xfrm>
            <a:off x="1524000" y="1122363"/>
            <a:ext cx="9144000" cy="66071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7" name="灯片编号占位符 6">
            <a:extLst>
              <a:ext uri="{FF2B5EF4-FFF2-40B4-BE49-F238E27FC236}">
                <a16:creationId xmlns:a16="http://schemas.microsoft.com/office/drawing/2014/main" id="{B9F79EA0-868D-492F-B943-D7C9428BE197}"/>
              </a:ext>
            </a:extLst>
          </p:cNvPr>
          <p:cNvSpPr>
            <a:spLocks noGrp="1"/>
          </p:cNvSpPr>
          <p:nvPr>
            <p:ph type="sldNum" sz="quarter" idx="12"/>
          </p:nvPr>
        </p:nvSpPr>
        <p:spPr/>
        <p:txBody>
          <a:bodyPr/>
          <a:lstStyle/>
          <a:p>
            <a:fld id="{BA7E9919-D6CF-494B-9E8A-91A1AAAE6AE4}" type="slidenum">
              <a:rPr lang="zh-CN" altLang="en-US" smtClean="0"/>
              <a:t>2</a:t>
            </a:fld>
            <a:endParaRPr lang="zh-CN" altLang="en-US"/>
          </a:p>
        </p:txBody>
      </p:sp>
    </p:spTree>
    <p:extLst>
      <p:ext uri="{BB962C8B-B14F-4D97-AF65-F5344CB8AC3E}">
        <p14:creationId xmlns:p14="http://schemas.microsoft.com/office/powerpoint/2010/main" val="386776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3B175480-CA69-4AF3-9561-731430B15150}"/>
              </a:ext>
            </a:extLst>
          </p:cNvPr>
          <p:cNvSpPr>
            <a:spLocks noGrp="1"/>
          </p:cNvSpPr>
          <p:nvPr>
            <p:ph type="sldNum" sz="quarter" idx="12"/>
          </p:nvPr>
        </p:nvSpPr>
        <p:spPr/>
        <p:txBody>
          <a:bodyPr/>
          <a:lstStyle/>
          <a:p>
            <a:fld id="{BA7E9919-D6CF-494B-9E8A-91A1AAAE6AE4}" type="slidenum">
              <a:rPr lang="zh-CN" altLang="en-US" smtClean="0"/>
              <a:t>20</a:t>
            </a:fld>
            <a:endParaRPr lang="zh-CN" altLang="en-US"/>
          </a:p>
        </p:txBody>
      </p:sp>
      <p:sp>
        <p:nvSpPr>
          <p:cNvPr id="3" name="矩形 2">
            <a:extLst>
              <a:ext uri="{FF2B5EF4-FFF2-40B4-BE49-F238E27FC236}">
                <a16:creationId xmlns:a16="http://schemas.microsoft.com/office/drawing/2014/main" id="{CE36DB1B-D142-4F22-9008-5F053E7CF9A1}"/>
              </a:ext>
            </a:extLst>
          </p:cNvPr>
          <p:cNvSpPr/>
          <p:nvPr/>
        </p:nvSpPr>
        <p:spPr>
          <a:xfrm>
            <a:off x="568290" y="241473"/>
            <a:ext cx="7732901" cy="646331"/>
          </a:xfrm>
          <a:prstGeom prst="rect">
            <a:avLst/>
          </a:prstGeom>
        </p:spPr>
        <p:txBody>
          <a:bodyPr wrap="square">
            <a:spAutoFit/>
          </a:bodyPr>
          <a:lstStyle/>
          <a:p>
            <a:r>
              <a:rPr lang="en-US" altLang="zh-CN" sz="3600" b="1" dirty="0" smtClean="0"/>
              <a:t>Simplifications</a:t>
            </a:r>
            <a:endParaRPr lang="zh-CN" altLang="en-US" sz="3600" dirty="0">
              <a:latin typeface="Tahoma" panose="020B0604030504040204" pitchFamily="34" charset="0"/>
            </a:endParaRPr>
          </a:p>
        </p:txBody>
      </p:sp>
      <p:sp>
        <p:nvSpPr>
          <p:cNvPr id="5" name="矩形 4"/>
          <p:cNvSpPr/>
          <p:nvPr/>
        </p:nvSpPr>
        <p:spPr>
          <a:xfrm>
            <a:off x="942976" y="1651844"/>
            <a:ext cx="10269507" cy="3477875"/>
          </a:xfrm>
          <a:prstGeom prst="rect">
            <a:avLst/>
          </a:prstGeom>
        </p:spPr>
        <p:txBody>
          <a:bodyPr wrap="square">
            <a:spAutoFit/>
          </a:bodyPr>
          <a:lstStyle/>
          <a:p>
            <a:r>
              <a:rPr lang="en-US" altLang="zh-CN" sz="2000" dirty="0">
                <a:latin typeface="Times New Roman" panose="02020603050405020304" pitchFamily="18" charset="0"/>
                <a:cs typeface="Times New Roman" panose="02020603050405020304" pitchFamily="18" charset="0"/>
              </a:rPr>
              <a:t>First, we assume that </a:t>
            </a:r>
            <a:r>
              <a:rPr lang="en-US" altLang="zh-CN" sz="2000" dirty="0" smtClean="0">
                <a:latin typeface="Times New Roman" panose="02020603050405020304" pitchFamily="18" charset="0"/>
                <a:cs typeface="Times New Roman" panose="02020603050405020304" pitchFamily="18" charset="0"/>
              </a:rPr>
              <a:t>each flit </a:t>
            </a:r>
            <a:r>
              <a:rPr lang="en-US" altLang="zh-CN" sz="2000" dirty="0">
                <a:latin typeface="Times New Roman" panose="02020603050405020304" pitchFamily="18" charset="0"/>
                <a:cs typeface="Times New Roman" panose="02020603050405020304" pitchFamily="18" charset="0"/>
              </a:rPr>
              <a:t>that makes up the packet raises a request to the arbiter, not just the head </a:t>
            </a:r>
            <a:r>
              <a:rPr lang="en-US" altLang="zh-CN" sz="2000" dirty="0" smtClean="0">
                <a:latin typeface="Times New Roman" panose="02020603050405020304" pitchFamily="18" charset="0"/>
                <a:cs typeface="Times New Roman" panose="02020603050405020304" pitchFamily="18" charset="0"/>
              </a:rPr>
              <a:t>flit; this </a:t>
            </a:r>
            <a:r>
              <a:rPr lang="en-US" altLang="zh-CN" sz="2000" dirty="0">
                <a:latin typeface="Times New Roman" panose="02020603050405020304" pitchFamily="18" charset="0"/>
                <a:cs typeface="Times New Roman" panose="02020603050405020304" pitchFamily="18" charset="0"/>
              </a:rPr>
              <a:t>eliminates some logic tracking the type of flit.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smtClean="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Second</a:t>
            </a:r>
            <a:r>
              <a:rPr lang="en-US" altLang="zh-CN" sz="2000" dirty="0">
                <a:latin typeface="Times New Roman" panose="02020603050405020304" pitchFamily="18" charset="0"/>
                <a:cs typeface="Times New Roman" panose="02020603050405020304" pitchFamily="18" charset="0"/>
              </a:rPr>
              <a:t>, we assume that </a:t>
            </a:r>
            <a:r>
              <a:rPr lang="en-US" altLang="zh-CN" sz="2000" dirty="0" smtClean="0">
                <a:latin typeface="Times New Roman" panose="02020603050405020304" pitchFamily="18" charset="0"/>
                <a:cs typeface="Times New Roman" panose="02020603050405020304" pitchFamily="18" charset="0"/>
              </a:rPr>
              <a:t>the destination </a:t>
            </a:r>
            <a:r>
              <a:rPr lang="en-US" altLang="zh-CN" sz="2000" dirty="0">
                <a:latin typeface="Times New Roman" panose="02020603050405020304" pitchFamily="18" charset="0"/>
                <a:cs typeface="Times New Roman" panose="02020603050405020304" pitchFamily="18" charset="0"/>
              </a:rPr>
              <a:t>address, which indicates the output port to which a flit must be directed</a:t>
            </a:r>
            <a:r>
              <a:rPr lang="en-US" altLang="zh-CN" sz="2000" dirty="0" smtClean="0">
                <a:latin typeface="Times New Roman" panose="02020603050405020304" pitchFamily="18" charset="0"/>
                <a:cs typeface="Times New Roman" panose="02020603050405020304" pitchFamily="18" charset="0"/>
              </a:rPr>
              <a:t>, is </a:t>
            </a:r>
            <a:r>
              <a:rPr lang="en-US" altLang="zh-CN" sz="2000" dirty="0">
                <a:latin typeface="Times New Roman" panose="02020603050405020304" pitchFamily="18" charset="0"/>
                <a:cs typeface="Times New Roman" panose="02020603050405020304" pitchFamily="18" charset="0"/>
              </a:rPr>
              <a:t>exactly two bits. Specifically, bits 2 and 3 of each flit encode the address, with </a:t>
            </a:r>
            <a:r>
              <a:rPr lang="en-US" altLang="zh-CN" sz="2000" dirty="0" smtClean="0">
                <a:latin typeface="Times New Roman" panose="02020603050405020304" pitchFamily="18" charset="0"/>
                <a:cs typeface="Times New Roman" panose="02020603050405020304" pitchFamily="18" charset="0"/>
              </a:rPr>
              <a:t>01 encoding </a:t>
            </a:r>
            <a:r>
              <a:rPr lang="en-US" altLang="zh-CN" sz="2000" dirty="0">
                <a:latin typeface="Times New Roman" panose="02020603050405020304" pitchFamily="18" charset="0"/>
                <a:cs typeface="Times New Roman" panose="02020603050405020304" pitchFamily="18" charset="0"/>
              </a:rPr>
              <a:t>output port 0 (bit 2 is 1 and bit 3 is 0), and 10 encoding output port 1. </a:t>
            </a:r>
            <a:r>
              <a:rPr lang="en-US" altLang="zh-CN" sz="2000" dirty="0" smtClean="0">
                <a:latin typeface="Times New Roman" panose="02020603050405020304" pitchFamily="18" charset="0"/>
                <a:cs typeface="Times New Roman" panose="02020603050405020304" pitchFamily="18" charset="0"/>
              </a:rPr>
              <a:t>The destination </a:t>
            </a:r>
            <a:r>
              <a:rPr lang="en-US" altLang="zh-CN" sz="2000" dirty="0">
                <a:latin typeface="Times New Roman" panose="02020603050405020304" pitchFamily="18" charset="0"/>
                <a:cs typeface="Times New Roman" panose="02020603050405020304" pitchFamily="18" charset="0"/>
              </a:rPr>
              <a:t>address is directly copied to the request lines of </a:t>
            </a:r>
            <a:r>
              <a:rPr lang="en-US" altLang="zh-CN" sz="2000" dirty="0" smtClean="0">
                <a:latin typeface="Times New Roman" panose="02020603050405020304" pitchFamily="18" charset="0"/>
                <a:cs typeface="Times New Roman" panose="02020603050405020304" pitchFamily="18" charset="0"/>
              </a:rPr>
              <a:t>the arbiter</a:t>
            </a:r>
            <a:r>
              <a:rPr lang="en-US" altLang="zh-CN" sz="2000" dirty="0">
                <a:latin typeface="Times New Roman" panose="02020603050405020304" pitchFamily="18" charset="0"/>
                <a:cs typeface="Times New Roman" panose="02020603050405020304" pitchFamily="18" charset="0"/>
              </a:rPr>
              <a:t>; the </a:t>
            </a:r>
            <a:r>
              <a:rPr lang="en-US" altLang="zh-CN" sz="2000" dirty="0" smtClean="0">
                <a:latin typeface="Times New Roman" panose="02020603050405020304" pitchFamily="18" charset="0"/>
                <a:cs typeface="Times New Roman" panose="02020603050405020304" pitchFamily="18" charset="0"/>
              </a:rPr>
              <a:t>encoding 00 </a:t>
            </a:r>
            <a:r>
              <a:rPr lang="en-US" altLang="zh-CN" sz="2000" dirty="0">
                <a:latin typeface="Times New Roman" panose="02020603050405020304" pitchFamily="18" charset="0"/>
                <a:cs typeface="Times New Roman" panose="02020603050405020304" pitchFamily="18" charset="0"/>
              </a:rPr>
              <a:t>for a request line indicates the absence of a request. </a:t>
            </a:r>
            <a:endParaRPr lang="en-US" altLang="zh-CN" sz="2000" dirty="0" smtClean="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a:p>
            <a:r>
              <a:rPr lang="en-US" altLang="zh-CN" sz="2000" dirty="0" smtClean="0">
                <a:latin typeface="Times New Roman" panose="02020603050405020304" pitchFamily="18" charset="0"/>
                <a:cs typeface="Times New Roman" panose="02020603050405020304" pitchFamily="18" charset="0"/>
              </a:rPr>
              <a:t>Finally</a:t>
            </a:r>
            <a:r>
              <a:rPr lang="en-US" altLang="zh-CN" sz="2000" dirty="0">
                <a:latin typeface="Times New Roman" panose="02020603050405020304" pitchFamily="18" charset="0"/>
                <a:cs typeface="Times New Roman" panose="02020603050405020304" pitchFamily="18" charset="0"/>
              </a:rPr>
              <a:t>, we eliminate </a:t>
            </a:r>
            <a:r>
              <a:rPr lang="en-US" altLang="zh-CN" sz="2000" dirty="0" smtClean="0">
                <a:latin typeface="Times New Roman" panose="02020603050405020304" pitchFamily="18" charset="0"/>
                <a:cs typeface="Times New Roman" panose="02020603050405020304" pitchFamily="18" charset="0"/>
              </a:rPr>
              <a:t>the Encoder </a:t>
            </a:r>
            <a:r>
              <a:rPr lang="en-US" altLang="zh-CN" sz="2000" dirty="0">
                <a:latin typeface="Times New Roman" panose="02020603050405020304" pitchFamily="18" charset="0"/>
                <a:cs typeface="Times New Roman" panose="02020603050405020304" pitchFamily="18" charset="0"/>
              </a:rPr>
              <a:t>module, directly using the </a:t>
            </a:r>
            <a:r>
              <a:rPr lang="en-US" altLang="zh-CN" sz="2000" dirty="0" err="1">
                <a:latin typeface="Times New Roman" panose="02020603050405020304" pitchFamily="18" charset="0"/>
                <a:cs typeface="Times New Roman" panose="02020603050405020304" pitchFamily="18" charset="0"/>
              </a:rPr>
              <a:t>alloc</a:t>
            </a:r>
            <a:r>
              <a:rPr lang="en-US" altLang="zh-CN" sz="2000" dirty="0">
                <a:latin typeface="Times New Roman" panose="02020603050405020304" pitchFamily="18" charset="0"/>
                <a:cs typeface="Times New Roman" panose="02020603050405020304" pitchFamily="18" charset="0"/>
              </a:rPr>
              <a:t> signals to route flits through the </a:t>
            </a:r>
            <a:r>
              <a:rPr lang="en-US" altLang="zh-CN" sz="2000" dirty="0" smtClean="0">
                <a:latin typeface="Times New Roman" panose="02020603050405020304" pitchFamily="18" charset="0"/>
                <a:cs typeface="Times New Roman" panose="02020603050405020304" pitchFamily="18" charset="0"/>
              </a:rPr>
              <a:t>crossbar to </a:t>
            </a:r>
            <a:r>
              <a:rPr lang="en-US" altLang="zh-CN" sz="2000" dirty="0">
                <a:latin typeface="Times New Roman" panose="02020603050405020304" pitchFamily="18" charset="0"/>
                <a:cs typeface="Times New Roman" panose="02020603050405020304" pitchFamily="18" charset="0"/>
              </a:rPr>
              <a:t>the output ports of the router.</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90260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4287404" y="76200"/>
            <a:ext cx="3903344" cy="4372766"/>
          </a:xfrm>
          <a:prstGeom prst="rect">
            <a:avLst/>
          </a:prstGeom>
        </p:spPr>
      </p:pic>
      <p:pic>
        <p:nvPicPr>
          <p:cNvPr id="9" name="图片 8"/>
          <p:cNvPicPr>
            <a:picLocks noChangeAspect="1"/>
          </p:cNvPicPr>
          <p:nvPr/>
        </p:nvPicPr>
        <p:blipFill>
          <a:blip r:embed="rId3"/>
          <a:stretch>
            <a:fillRect/>
          </a:stretch>
        </p:blipFill>
        <p:spPr>
          <a:xfrm>
            <a:off x="116115" y="38100"/>
            <a:ext cx="4055174" cy="3895725"/>
          </a:xfrm>
          <a:prstGeom prst="rect">
            <a:avLst/>
          </a:prstGeom>
        </p:spPr>
      </p:pic>
      <p:pic>
        <p:nvPicPr>
          <p:cNvPr id="10" name="图片 9"/>
          <p:cNvPicPr>
            <a:picLocks noChangeAspect="1"/>
          </p:cNvPicPr>
          <p:nvPr/>
        </p:nvPicPr>
        <p:blipFill>
          <a:blip r:embed="rId4"/>
          <a:stretch>
            <a:fillRect/>
          </a:stretch>
        </p:blipFill>
        <p:spPr>
          <a:xfrm>
            <a:off x="8453365" y="85725"/>
            <a:ext cx="3603823" cy="4448966"/>
          </a:xfrm>
          <a:prstGeom prst="rect">
            <a:avLst/>
          </a:prstGeom>
        </p:spPr>
      </p:pic>
      <p:pic>
        <p:nvPicPr>
          <p:cNvPr id="11" name="图片 10"/>
          <p:cNvPicPr>
            <a:picLocks noChangeAspect="1"/>
          </p:cNvPicPr>
          <p:nvPr/>
        </p:nvPicPr>
        <p:blipFill>
          <a:blip r:embed="rId5"/>
          <a:stretch>
            <a:fillRect/>
          </a:stretch>
        </p:blipFill>
        <p:spPr>
          <a:xfrm>
            <a:off x="9525" y="4112662"/>
            <a:ext cx="4500089" cy="2745338"/>
          </a:xfrm>
          <a:prstGeom prst="rect">
            <a:avLst/>
          </a:prstGeom>
        </p:spPr>
      </p:pic>
      <p:pic>
        <p:nvPicPr>
          <p:cNvPr id="12" name="图片 11"/>
          <p:cNvPicPr>
            <a:picLocks noChangeAspect="1"/>
          </p:cNvPicPr>
          <p:nvPr/>
        </p:nvPicPr>
        <p:blipFill>
          <a:blip r:embed="rId6"/>
          <a:stretch>
            <a:fillRect/>
          </a:stretch>
        </p:blipFill>
        <p:spPr>
          <a:xfrm>
            <a:off x="4452120" y="4737689"/>
            <a:ext cx="7739879" cy="2120311"/>
          </a:xfrm>
          <a:prstGeom prst="rect">
            <a:avLst/>
          </a:prstGeom>
        </p:spPr>
      </p:pic>
    </p:spTree>
    <p:extLst>
      <p:ext uri="{BB962C8B-B14F-4D97-AF65-F5344CB8AC3E}">
        <p14:creationId xmlns:p14="http://schemas.microsoft.com/office/powerpoint/2010/main" val="26347077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cs typeface="Tahoma" panose="020B0604030504040204" pitchFamily="34" charset="0"/>
              </a:rPr>
              <a:t>contents</a:t>
            </a:r>
            <a:endParaRPr lang="zh-CN" altLang="en-US" dirty="0">
              <a:latin typeface="Bahnschrift" panose="020B0502040204020203" pitchFamily="34" charset="0"/>
            </a:endParaRPr>
          </a:p>
        </p:txBody>
      </p:sp>
      <p:sp>
        <p:nvSpPr>
          <p:cNvPr id="3" name="内容占位符 2"/>
          <p:cNvSpPr>
            <a:spLocks noGrp="1"/>
          </p:cNvSpPr>
          <p:nvPr>
            <p:ph idx="1"/>
          </p:nvPr>
        </p:nvSpPr>
        <p:spPr>
          <a:xfrm>
            <a:off x="3685032" y="1792224"/>
            <a:ext cx="5312664" cy="4023360"/>
          </a:xfrm>
        </p:spPr>
        <p:txBody>
          <a:bodyPr>
            <a:noAutofit/>
          </a:bodyPr>
          <a:lstStyle/>
          <a:p>
            <a:pPr marL="342900" indent="-342900">
              <a:lnSpc>
                <a:spcPct val="200000"/>
              </a:lnSpc>
              <a:buFont typeface="Wingdings" panose="05000000000000000000" pitchFamily="2" charset="2"/>
              <a:buChar char="p"/>
            </a:pPr>
            <a:r>
              <a:rPr lang="en-US" altLang="zh-CN" b="1" dirty="0">
                <a:solidFill>
                  <a:schemeClr val="bg1">
                    <a:lumMod val="85000"/>
                  </a:schemeClr>
                </a:solidFill>
              </a:rPr>
              <a:t>Introduction</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Major Considerations in System Modeling</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Simple Modeling Language</a:t>
            </a:r>
            <a:r>
              <a:rPr lang="zh-CN" altLang="en-US" sz="2000" b="1" dirty="0">
                <a:solidFill>
                  <a:schemeClr val="bg1">
                    <a:lumMod val="85000"/>
                  </a:schemeClr>
                </a:solidFill>
              </a:rPr>
              <a:t>（</a:t>
            </a:r>
            <a:r>
              <a:rPr lang="en-US" altLang="zh-CN" sz="2000" b="1" dirty="0">
                <a:solidFill>
                  <a:schemeClr val="bg1">
                    <a:lumMod val="85000"/>
                  </a:schemeClr>
                </a:solidFill>
              </a:rPr>
              <a:t>SML</a:t>
            </a:r>
            <a:r>
              <a:rPr lang="zh-CN" altLang="en-US" sz="2000" b="1" dirty="0">
                <a:solidFill>
                  <a:schemeClr val="bg1">
                    <a:lumMod val="85000"/>
                  </a:schemeClr>
                </a:solidFill>
              </a:rPr>
              <a:t>）</a:t>
            </a:r>
            <a:endParaRPr lang="en-US" altLang="zh-CN" sz="2000" b="1" dirty="0">
              <a:solidFill>
                <a:schemeClr val="bg1">
                  <a:lumMod val="85000"/>
                </a:schemeClr>
              </a:solidFill>
            </a:endParaRP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Examples  of  SML</a:t>
            </a:r>
          </a:p>
          <a:p>
            <a:pPr marL="342900" lvl="1" indent="-342900">
              <a:lnSpc>
                <a:spcPct val="200000"/>
              </a:lnSpc>
              <a:buFont typeface="Wingdings" panose="05000000000000000000" pitchFamily="2" charset="2"/>
              <a:buChar char="p"/>
            </a:pPr>
            <a:r>
              <a:rPr lang="en-US" altLang="zh-CN" sz="2000" b="1" dirty="0">
                <a:solidFill>
                  <a:srgbClr val="C00000"/>
                </a:solidFill>
              </a:rPr>
              <a:t>From SML Programs to </a:t>
            </a:r>
            <a:r>
              <a:rPr lang="en-US" altLang="zh-CN" sz="2000" b="1" dirty="0" err="1">
                <a:solidFill>
                  <a:srgbClr val="C00000"/>
                </a:solidFill>
              </a:rPr>
              <a:t>Kripke</a:t>
            </a:r>
            <a:r>
              <a:rPr lang="en-US" altLang="zh-CN" sz="2000" b="1" dirty="0">
                <a:solidFill>
                  <a:srgbClr val="C00000"/>
                </a:solidFill>
              </a:rPr>
              <a:t> Structures</a:t>
            </a:r>
          </a:p>
          <a:p>
            <a:pPr marL="342900" lvl="1" indent="-342900">
              <a:lnSpc>
                <a:spcPct val="200000"/>
              </a:lnSpc>
              <a:buFont typeface="Wingdings" panose="05000000000000000000" pitchFamily="2" charset="2"/>
              <a:buChar char="p"/>
            </a:pPr>
            <a:r>
              <a:rPr lang="en-US" altLang="zh-CN" sz="2000" b="1" dirty="0"/>
              <a:t>Summary</a:t>
            </a:r>
          </a:p>
        </p:txBody>
      </p:sp>
      <p:sp>
        <p:nvSpPr>
          <p:cNvPr id="4" name="标题 3"/>
          <p:cNvSpPr txBox="1">
            <a:spLocks/>
          </p:cNvSpPr>
          <p:nvPr/>
        </p:nvSpPr>
        <p:spPr>
          <a:xfrm>
            <a:off x="1524000" y="1122363"/>
            <a:ext cx="9144000" cy="66071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7" name="灯片编号占位符 6">
            <a:extLst>
              <a:ext uri="{FF2B5EF4-FFF2-40B4-BE49-F238E27FC236}">
                <a16:creationId xmlns:a16="http://schemas.microsoft.com/office/drawing/2014/main" id="{49F4496D-CEDC-4CCB-B418-53C2ADD9F1D3}"/>
              </a:ext>
            </a:extLst>
          </p:cNvPr>
          <p:cNvSpPr>
            <a:spLocks noGrp="1"/>
          </p:cNvSpPr>
          <p:nvPr>
            <p:ph type="sldNum" sz="quarter" idx="12"/>
          </p:nvPr>
        </p:nvSpPr>
        <p:spPr/>
        <p:txBody>
          <a:bodyPr/>
          <a:lstStyle/>
          <a:p>
            <a:fld id="{BA7E9919-D6CF-494B-9E8A-91A1AAAE6AE4}" type="slidenum">
              <a:rPr lang="zh-CN" altLang="en-US" smtClean="0"/>
              <a:t>22</a:t>
            </a:fld>
            <a:endParaRPr lang="zh-CN" altLang="en-US"/>
          </a:p>
        </p:txBody>
      </p:sp>
    </p:spTree>
    <p:extLst>
      <p:ext uri="{BB962C8B-B14F-4D97-AF65-F5344CB8AC3E}">
        <p14:creationId xmlns:p14="http://schemas.microsoft.com/office/powerpoint/2010/main" val="3943659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9780042" cy="646331"/>
          </a:xfrm>
          <a:prstGeom prst="rect">
            <a:avLst/>
          </a:prstGeom>
        </p:spPr>
        <p:txBody>
          <a:bodyPr wrap="square">
            <a:spAutoFit/>
          </a:bodyPr>
          <a:lstStyle/>
          <a:p>
            <a:r>
              <a:rPr lang="en-US" altLang="zh-CN" sz="3600" dirty="0">
                <a:latin typeface="Tahoma" panose="020B0604030504040204" pitchFamily="34" charset="0"/>
              </a:rPr>
              <a:t>From SML Programs to </a:t>
            </a:r>
            <a:r>
              <a:rPr lang="en-US" altLang="zh-CN" sz="3600" dirty="0" err="1">
                <a:latin typeface="Tahoma" panose="020B0604030504040204" pitchFamily="34" charset="0"/>
              </a:rPr>
              <a:t>Kripke</a:t>
            </a:r>
            <a:r>
              <a:rPr lang="en-US" altLang="zh-CN" sz="3600" dirty="0">
                <a:latin typeface="Tahoma" panose="020B0604030504040204" pitchFamily="34" charset="0"/>
              </a:rPr>
              <a:t> Structures</a:t>
            </a:r>
            <a:endParaRPr lang="zh-CN" altLang="en-US" sz="3600" dirty="0">
              <a:latin typeface="Tahoma" panose="020B0604030504040204" pitchFamily="34" charset="0"/>
            </a:endParaRPr>
          </a:p>
        </p:txBody>
      </p:sp>
      <mc:AlternateContent xmlns:mc="http://schemas.openxmlformats.org/markup-compatibility/2006" xmlns:a14="http://schemas.microsoft.com/office/drawing/2010/main">
        <mc:Choice Requires="a14">
          <p:sp>
            <p:nvSpPr>
              <p:cNvPr id="4" name="矩形 3"/>
              <p:cNvSpPr/>
              <p:nvPr/>
            </p:nvSpPr>
            <p:spPr>
              <a:xfrm>
                <a:off x="3490332" y="1832864"/>
                <a:ext cx="5617092" cy="3833165"/>
              </a:xfrm>
              <a:prstGeom prst="rect">
                <a:avLst/>
              </a:prstGeom>
            </p:spPr>
            <p:txBody>
              <a:bodyPr wrap="square">
                <a:spAutoFit/>
              </a:bodyPr>
              <a:lstStyle/>
              <a:p>
                <a:pPr>
                  <a:lnSpc>
                    <a:spcPct val="150000"/>
                  </a:lnSpc>
                </a:pPr>
                <a:r>
                  <a:rPr lang="en-US" altLang="zh-CN" dirty="0">
                    <a:latin typeface="Times New Roman" panose="02020603050405020304" pitchFamily="18" charset="0"/>
                    <a:cs typeface="Times New Roman" panose="02020603050405020304" pitchFamily="18" charset="0"/>
                  </a:rPr>
                  <a:t>For a closed SML program M , that</a:t>
                </a:r>
                <a:endParaRPr lang="en-US" altLang="zh-CN" i="1" dirty="0">
                  <a:latin typeface="Times New Roman" panose="02020603050405020304" pitchFamily="18" charset="0"/>
                  <a:cs typeface="Times New Roman" panose="02020603050405020304" pitchFamily="18" charset="0"/>
                </a:endParaRPr>
              </a:p>
              <a:p>
                <a:pPr>
                  <a:lnSpc>
                    <a:spcPct val="150000"/>
                  </a:lnSpc>
                </a:pPr>
                <a:r>
                  <a:rPr lang="en-US" altLang="zh-CN" dirty="0">
                    <a:cs typeface="Times New Roman" panose="02020603050405020304" pitchFamily="18" charset="0"/>
                  </a:rPr>
                  <a:t> 		</a:t>
                </a:r>
                <a14:m>
                  <m:oMath xmlns:m="http://schemas.openxmlformats.org/officeDocument/2006/math">
                    <m:r>
                      <a:rPr lang="en-US" altLang="zh-CN" i="1">
                        <a:latin typeface="Cambria Math" panose="02040503050406030204" pitchFamily="18" charset="0"/>
                        <a:cs typeface="Times New Roman" panose="02020603050405020304" pitchFamily="18" charset="0"/>
                      </a:rPr>
                      <m:t>𝑆𝑇𝑆</m:t>
                    </m:r>
                    <m:r>
                      <a:rPr lang="en-US" altLang="zh-CN" i="1" baseline="-25000">
                        <a:latin typeface="Cambria Math" panose="02040503050406030204" pitchFamily="18" charset="0"/>
                        <a:cs typeface="Times New Roman" panose="02020603050405020304" pitchFamily="18" charset="0"/>
                      </a:rPr>
                      <m:t>𝑀</m:t>
                    </m:r>
                    <m:r>
                      <a:rPr lang="en-US" altLang="zh-CN" i="1">
                        <a:latin typeface="Cambria Math" panose="02040503050406030204" pitchFamily="18" charset="0"/>
                        <a:cs typeface="Times New Roman" panose="02020603050405020304" pitchFamily="18" charset="0"/>
                      </a:rPr>
                      <m:t>=(</m:t>
                    </m:r>
                    <m:r>
                      <a:rPr lang="en-US" altLang="zh-CN"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𝑂</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𝑉</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𝑈</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𝛼</m:t>
                    </m:r>
                    <m:r>
                      <a:rPr lang="en-US" altLang="zh-CN" i="1">
                        <a:latin typeface="Cambria Math" panose="02040503050406030204" pitchFamily="18" charset="0"/>
                        <a:cs typeface="Times New Roman" panose="02020603050405020304" pitchFamily="18" charset="0"/>
                      </a:rPr>
                      <m:t>,</m:t>
                    </m:r>
                    <m:r>
                      <a:rPr lang="zh-CN" altLang="en-US" i="1">
                        <a:latin typeface="Cambria Math" panose="02040503050406030204" pitchFamily="18" charset="0"/>
                        <a:cs typeface="Times New Roman" panose="02020603050405020304" pitchFamily="18" charset="0"/>
                      </a:rPr>
                      <m:t>𝛿</m:t>
                    </m:r>
                    <m:r>
                      <a:rPr lang="en-US" altLang="zh-CN" i="1">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a:lnSpc>
                    <a:spcPct val="150000"/>
                  </a:lnSpc>
                </a:pPr>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𝐾</m:t>
                    </m:r>
                    <m:r>
                      <a:rPr lang="en-US" altLang="zh-CN" i="1">
                        <a:latin typeface="Cambria Math" panose="02040503050406030204" pitchFamily="18" charset="0"/>
                        <a:cs typeface="Times New Roman" panose="02020603050405020304" pitchFamily="18" charset="0"/>
                      </a:rPr>
                      <m:t>𝑆</m:t>
                    </m:r>
                    <m:r>
                      <a:rPr lang="en-US" altLang="zh-CN" i="1" baseline="-25000">
                        <a:latin typeface="Cambria Math" panose="02040503050406030204" pitchFamily="18" charset="0"/>
                        <a:cs typeface="Times New Roman" panose="02020603050405020304" pitchFamily="18" charset="0"/>
                      </a:rPr>
                      <m:t>𝑀</m:t>
                    </m:r>
                    <m:r>
                      <a:rPr lang="en-US" altLang="zh-CN" i="1">
                        <a:latin typeface="Cambria Math" panose="02040503050406030204" pitchFamily="18" charset="0"/>
                        <a:cs typeface="Times New Roman" panose="02020603050405020304" pitchFamily="18" charset="0"/>
                      </a:rPr>
                      <m:t>=</m:t>
                    </m:r>
                    <m:d>
                      <m:dPr>
                        <m:ctrlPr>
                          <a:rPr lang="en-US" altLang="zh-CN" b="0" i="1">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𝑆</m:t>
                        </m:r>
                        <m:r>
                          <a:rPr lang="en-US" altLang="zh-CN" b="0" i="1" smtClean="0">
                            <a:latin typeface="Cambria Math" panose="02040503050406030204" pitchFamily="18" charset="0"/>
                            <a:cs typeface="Times New Roman" panose="02020603050405020304" pitchFamily="18" charset="0"/>
                          </a:rPr>
                          <m:t>,</m:t>
                        </m:r>
                        <m:sSub>
                          <m:sSubPr>
                            <m:ctrlPr>
                              <a:rPr lang="en-US" altLang="zh-CN" i="1" smtClean="0">
                                <a:latin typeface="Cambria Math" panose="02040503050406030204" pitchFamily="18" charset="0"/>
                                <a:cs typeface="Times New Roman" panose="02020603050405020304" pitchFamily="18" charset="0"/>
                              </a:rPr>
                            </m:ctrlPr>
                          </m:sSubPr>
                          <m:e>
                            <m:r>
                              <a:rPr lang="en-US" altLang="zh-CN" b="0" i="1" smtClean="0">
                                <a:latin typeface="Cambria Math" panose="02040503050406030204" pitchFamily="18" charset="0"/>
                                <a:cs typeface="Times New Roman" panose="02020603050405020304" pitchFamily="18" charset="0"/>
                              </a:rPr>
                              <m:t>𝑆</m:t>
                            </m:r>
                          </m:e>
                          <m:sub>
                            <m:r>
                              <a:rPr lang="en-US" altLang="zh-CN" b="0" i="1" smtClean="0">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𝑅</m:t>
                        </m:r>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𝐿</m:t>
                        </m:r>
                      </m:e>
                    </m:d>
                  </m:oMath>
                </a14:m>
                <a:endParaRPr lang="en-US" altLang="zh-CN" dirty="0">
                  <a:latin typeface="Times New Roman" panose="02020603050405020304" pitchFamily="18" charset="0"/>
                  <a:cs typeface="Times New Roman" panose="02020603050405020304" pitchFamily="18" charset="0"/>
                </a:endParaRPr>
              </a:p>
              <a:p>
                <a:pPr>
                  <a:lnSpc>
                    <a:spcPct val="150000"/>
                  </a:lnSpc>
                </a:pPr>
                <a:r>
                  <a:rPr lang="en-US" altLang="zh-CN" dirty="0">
                    <a:latin typeface="Times New Roman" panose="02020603050405020304" pitchFamily="18" charset="0"/>
                    <a:cs typeface="Times New Roman" panose="02020603050405020304" pitchFamily="18" charset="0"/>
                  </a:rPr>
                  <a:t>Where</a:t>
                </a:r>
              </a:p>
              <a:p>
                <a:pPr marL="1200150" lvl="2" indent="-285750">
                  <a:lnSpc>
                    <a:spcPct val="150000"/>
                  </a:lnSpc>
                  <a:buFont typeface="Arial" panose="020B0604020202020204" pitchFamily="34" charset="0"/>
                  <a:buChar char="•"/>
                </a:pPr>
                <a:r>
                  <a:rPr lang="en-US" altLang="zh-CN" b="0" dirty="0">
                    <a:cs typeface="Times New Roman" panose="02020603050405020304" pitchFamily="18" charset="0"/>
                  </a:rPr>
                  <a:t> </a:t>
                </a:r>
                <a14:m>
                  <m:oMath xmlns:m="http://schemas.openxmlformats.org/officeDocument/2006/math">
                    <m:r>
                      <m:rPr>
                        <m:sty m:val="p"/>
                      </m:rPr>
                      <a:rPr lang="en-US" altLang="zh-CN" b="0" i="0" smtClean="0">
                        <a:latin typeface="Cambria Math" panose="02040503050406030204" pitchFamily="18" charset="0"/>
                        <a:cs typeface="Times New Roman" panose="02020603050405020304" pitchFamily="18" charset="0"/>
                      </a:rPr>
                      <m:t>S</m:t>
                    </m:r>
                    <m:r>
                      <a:rPr lang="en-US" altLang="zh-CN" i="1">
                        <a:latin typeface="Cambria Math" panose="02040503050406030204" pitchFamily="18" charset="0"/>
                        <a:cs typeface="Times New Roman" panose="02020603050405020304" pitchFamily="18" charset="0"/>
                      </a:rPr>
                      <m:t>=</m:t>
                    </m:r>
                    <m:sSup>
                      <m:sSupPr>
                        <m:ctrlPr>
                          <a:rPr lang="en-US" altLang="zh-CN"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2</m:t>
                        </m:r>
                      </m:e>
                      <m:sup>
                        <m:r>
                          <a:rPr lang="en-US" altLang="zh-CN" b="0" i="1" smtClean="0">
                            <a:latin typeface="Cambria Math" panose="02040503050406030204" pitchFamily="18" charset="0"/>
                            <a:cs typeface="Times New Roman" panose="02020603050405020304" pitchFamily="18" charset="0"/>
                          </a:rPr>
                          <m:t>𝑉</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𝑂</m:t>
                        </m:r>
                      </m:sup>
                    </m:sSup>
                  </m:oMath>
                </a14:m>
                <a:endParaRPr lang="en-US" altLang="zh-CN"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en-US" altLang="zh-CN" dirty="0">
                    <a:cs typeface="Times New Roman" panose="02020603050405020304" pitchFamily="18" charset="0"/>
                  </a:rPr>
                  <a:t>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r>
                          <a:rPr lang="en-US" altLang="zh-CN" i="1">
                            <a:latin typeface="Cambria Math" panose="02040503050406030204" pitchFamily="18" charset="0"/>
                            <a:cs typeface="Times New Roman" panose="02020603050405020304" pitchFamily="18" charset="0"/>
                          </a:rPr>
                          <m:t>𝑆</m:t>
                        </m:r>
                      </m:e>
                      <m:sub>
                        <m:r>
                          <a:rPr lang="en-US" altLang="zh-CN" i="1">
                            <a:latin typeface="Cambria Math" panose="02040503050406030204" pitchFamily="18" charset="0"/>
                            <a:cs typeface="Times New Roman" panose="02020603050405020304" pitchFamily="18" charset="0"/>
                          </a:rPr>
                          <m:t>0</m:t>
                        </m:r>
                      </m:sub>
                    </m:sSub>
                    <m:r>
                      <a:rPr lang="en-US" altLang="zh-CN" i="1">
                        <a:latin typeface="Cambria Math" panose="02040503050406030204" pitchFamily="18" charset="0"/>
                        <a:cs typeface="Times New Roman" panose="02020603050405020304" pitchFamily="18" charset="0"/>
                      </a:rPr>
                      <m:t>=</m:t>
                    </m:r>
                    <m:d>
                      <m:dPr>
                        <m:begChr m:val="{"/>
                        <m:endChr m:val="|"/>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𝑆</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e>
                    </m:d>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zh-CN" altLang="en-US" b="0" i="1" smtClean="0">
                        <a:latin typeface="Cambria Math" panose="02040503050406030204" pitchFamily="18" charset="0"/>
                        <a:ea typeface="Cambria Math" panose="02040503050406030204" pitchFamily="18" charset="0"/>
                        <a:cs typeface="Times New Roman" panose="02020603050405020304" pitchFamily="18" charset="0"/>
                      </a:rPr>
                      <m:t>𝛼</m:t>
                    </m:r>
                    <m:d>
                      <m:d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𝑠</m:t>
                        </m:r>
                      </m:e>
                    </m:d>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𝑡𝑟𝑢𝑒</m:t>
                    </m:r>
                    <m:r>
                      <a:rPr lang="en-US" altLang="zh-CN" b="0" i="1" smtClean="0">
                        <a:latin typeface="Cambria Math" panose="02040503050406030204" pitchFamily="18" charset="0"/>
                        <a:cs typeface="Times New Roman" panose="02020603050405020304" pitchFamily="18" charset="0"/>
                      </a:rPr>
                      <m:t> } </m:t>
                    </m:r>
                  </m:oMath>
                </a14:m>
                <a:endParaRPr lang="en-US" altLang="zh-CN"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en-US" altLang="zh-CN" b="0" dirty="0">
                    <a:cs typeface="Times New Roman" panose="02020603050405020304" pitchFamily="18" charset="0"/>
                  </a:rPr>
                  <a:t> </a:t>
                </a:r>
                <a14:m>
                  <m:oMath xmlns:m="http://schemas.openxmlformats.org/officeDocument/2006/math">
                    <m:r>
                      <m:rPr>
                        <m:sty m:val="p"/>
                      </m:rPr>
                      <a:rPr lang="en-US" altLang="zh-CN" b="0" i="0" smtClean="0">
                        <a:latin typeface="Cambria Math" panose="02040503050406030204" pitchFamily="18" charset="0"/>
                        <a:cs typeface="Times New Roman" panose="02020603050405020304" pitchFamily="18" charset="0"/>
                      </a:rPr>
                      <m:t>R</m:t>
                    </m:r>
                    <m:r>
                      <a:rPr lang="en-US" altLang="zh-CN" i="1">
                        <a:latin typeface="Cambria Math" panose="02040503050406030204" pitchFamily="18" charset="0"/>
                        <a:cs typeface="Times New Roman" panose="02020603050405020304" pitchFamily="18" charset="0"/>
                      </a:rPr>
                      <m:t>=</m:t>
                    </m:r>
                    <m:r>
                      <a:rPr lang="zh-CN" altLang="en-US" i="1" smtClean="0">
                        <a:latin typeface="Cambria Math" panose="02040503050406030204" pitchFamily="18" charset="0"/>
                        <a:cs typeface="Times New Roman" panose="02020603050405020304" pitchFamily="18" charset="0"/>
                      </a:rPr>
                      <m:t>𝛿</m:t>
                    </m:r>
                  </m:oMath>
                </a14:m>
                <a:endParaRPr lang="en-US" altLang="zh-CN"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en-US" altLang="zh-CN" b="0" dirty="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𝐿</m:t>
                    </m:r>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𝑠</m:t>
                        </m:r>
                      </m:e>
                    </m:d>
                    <m:r>
                      <a:rPr lang="en-US" altLang="zh-CN" i="1">
                        <a:latin typeface="Cambria Math" panose="02040503050406030204" pitchFamily="18" charset="0"/>
                        <a:cs typeface="Times New Roman" panose="02020603050405020304" pitchFamily="18" charset="0"/>
                      </a:rPr>
                      <m:t>=</m:t>
                    </m:r>
                    <m:d>
                      <m:dPr>
                        <m:begChr m:val="{"/>
                        <m:endChr m:val="|"/>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cs typeface="Times New Roman" panose="02020603050405020304" pitchFamily="18" charset="0"/>
                          </a:rPr>
                          <m:t>𝑙</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𝑉</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𝑂</m:t>
                        </m:r>
                      </m:e>
                    </m:d>
                    <m:r>
                      <a:rPr lang="en-US" altLang="zh-CN" i="1">
                        <a:latin typeface="Cambria Math" panose="02040503050406030204" pitchFamily="18" charset="0"/>
                        <a:ea typeface="Cambria Math" panose="02040503050406030204" pitchFamily="18" charset="0"/>
                        <a:cs typeface="Times New Roman" panose="02020603050405020304" pitchFamily="18" charset="0"/>
                      </a:rPr>
                      <m:t> </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𝑠</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m:rPr>
                        <m:sty m:val="p"/>
                      </m:rPr>
                      <a:rPr lang="en-US" altLang="zh-CN" i="1">
                        <a:latin typeface="Cambria Math" panose="02040503050406030204" pitchFamily="18" charset="0"/>
                        <a:ea typeface="Cambria Math" panose="02040503050406030204" pitchFamily="18" charset="0"/>
                        <a:cs typeface="Times New Roman" panose="02020603050405020304" pitchFamily="18" charset="0"/>
                      </a:rPr>
                      <m:t>S</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i="1">
                        <a:latin typeface="Cambria Math" panose="02040503050406030204" pitchFamily="18" charset="0"/>
                        <a:cs typeface="Times New Roman" panose="02020603050405020304" pitchFamily="18" charset="0"/>
                      </a:rPr>
                      <m:t>} </m:t>
                    </m:r>
                  </m:oMath>
                </a14:m>
                <a:endParaRPr lang="en-US" altLang="zh-CN" dirty="0">
                  <a:latin typeface="Times New Roman" panose="02020603050405020304" pitchFamily="18" charset="0"/>
                  <a:cs typeface="Times New Roman" panose="02020603050405020304" pitchFamily="18" charset="0"/>
                </a:endParaRPr>
              </a:p>
            </p:txBody>
          </p:sp>
        </mc:Choice>
        <mc:Fallback xmlns="">
          <p:sp>
            <p:nvSpPr>
              <p:cNvPr id="4" name="矩形 3"/>
              <p:cNvSpPr>
                <a:spLocks noRot="1" noChangeAspect="1" noMove="1" noResize="1" noEditPoints="1" noAdjustHandles="1" noChangeArrowheads="1" noChangeShapeType="1" noTextEdit="1"/>
              </p:cNvSpPr>
              <p:nvPr/>
            </p:nvSpPr>
            <p:spPr>
              <a:xfrm>
                <a:off x="3490332" y="1832864"/>
                <a:ext cx="5617092" cy="3833165"/>
              </a:xfrm>
              <a:prstGeom prst="rect">
                <a:avLst/>
              </a:prstGeom>
              <a:blipFill>
                <a:blip r:embed="rId2"/>
                <a:stretch>
                  <a:fillRect l="-977"/>
                </a:stretch>
              </a:blipFill>
            </p:spPr>
            <p:txBody>
              <a:bodyPr/>
              <a:lstStyle/>
              <a:p>
                <a:r>
                  <a:rPr lang="zh-CN" altLang="en-US">
                    <a:noFill/>
                  </a:rPr>
                  <a:t> </a:t>
                </a:r>
              </a:p>
            </p:txBody>
          </p:sp>
        </mc:Fallback>
      </mc:AlternateContent>
      <p:sp>
        <p:nvSpPr>
          <p:cNvPr id="6" name="右箭头 5"/>
          <p:cNvSpPr/>
          <p:nvPr/>
        </p:nvSpPr>
        <p:spPr>
          <a:xfrm>
            <a:off x="3721608" y="2807208"/>
            <a:ext cx="612648" cy="274320"/>
          </a:xfrm>
          <a:prstGeom prst="rightArrow">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灯片编号占位符 6">
            <a:extLst>
              <a:ext uri="{FF2B5EF4-FFF2-40B4-BE49-F238E27FC236}">
                <a16:creationId xmlns:a16="http://schemas.microsoft.com/office/drawing/2014/main" id="{303BD657-E6CB-475A-8FD1-324EF0566453}"/>
              </a:ext>
            </a:extLst>
          </p:cNvPr>
          <p:cNvSpPr>
            <a:spLocks noGrp="1"/>
          </p:cNvSpPr>
          <p:nvPr>
            <p:ph type="sldNum" sz="quarter" idx="12"/>
          </p:nvPr>
        </p:nvSpPr>
        <p:spPr/>
        <p:txBody>
          <a:bodyPr/>
          <a:lstStyle/>
          <a:p>
            <a:fld id="{BA7E9919-D6CF-494B-9E8A-91A1AAAE6AE4}" type="slidenum">
              <a:rPr lang="zh-CN" altLang="en-US" smtClean="0"/>
              <a:t>23</a:t>
            </a:fld>
            <a:endParaRPr lang="zh-CN" altLang="en-US"/>
          </a:p>
        </p:txBody>
      </p:sp>
    </p:spTree>
    <p:extLst>
      <p:ext uri="{BB962C8B-B14F-4D97-AF65-F5344CB8AC3E}">
        <p14:creationId xmlns:p14="http://schemas.microsoft.com/office/powerpoint/2010/main" val="338829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BA7E9919-D6CF-494B-9E8A-91A1AAAE6AE4}" type="slidenum">
              <a:rPr lang="zh-CN" altLang="en-US" smtClean="0"/>
              <a:t>24</a:t>
            </a:fld>
            <a:endParaRPr lang="zh-CN" altLang="en-US"/>
          </a:p>
        </p:txBody>
      </p:sp>
    </p:spTree>
    <p:extLst>
      <p:ext uri="{BB962C8B-B14F-4D97-AF65-F5344CB8AC3E}">
        <p14:creationId xmlns:p14="http://schemas.microsoft.com/office/powerpoint/2010/main" val="3866147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cs typeface="Tahoma" panose="020B0604030504040204" pitchFamily="34" charset="0"/>
              </a:rPr>
              <a:t>contents</a:t>
            </a:r>
            <a:endParaRPr lang="zh-CN" altLang="en-US" dirty="0">
              <a:latin typeface="Bahnschrift" panose="020B0502040204020203" pitchFamily="34" charset="0"/>
            </a:endParaRPr>
          </a:p>
        </p:txBody>
      </p:sp>
      <p:sp>
        <p:nvSpPr>
          <p:cNvPr id="3" name="内容占位符 2"/>
          <p:cNvSpPr>
            <a:spLocks noGrp="1"/>
          </p:cNvSpPr>
          <p:nvPr>
            <p:ph idx="1"/>
          </p:nvPr>
        </p:nvSpPr>
        <p:spPr>
          <a:xfrm>
            <a:off x="3685032" y="1792224"/>
            <a:ext cx="5312664" cy="4023360"/>
          </a:xfrm>
        </p:spPr>
        <p:txBody>
          <a:bodyPr>
            <a:noAutofit/>
          </a:bodyPr>
          <a:lstStyle/>
          <a:p>
            <a:pPr marL="342900" indent="-342900">
              <a:lnSpc>
                <a:spcPct val="200000"/>
              </a:lnSpc>
              <a:buFont typeface="Wingdings" panose="05000000000000000000" pitchFamily="2" charset="2"/>
              <a:buChar char="p"/>
            </a:pPr>
            <a:r>
              <a:rPr lang="en-US" altLang="zh-CN" b="1" dirty="0">
                <a:solidFill>
                  <a:schemeClr val="bg1">
                    <a:lumMod val="85000"/>
                  </a:schemeClr>
                </a:solidFill>
              </a:rPr>
              <a:t>Introduction</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Major Considerations in System Modeling</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Simple Modeling Language</a:t>
            </a:r>
            <a:r>
              <a:rPr lang="zh-CN" altLang="en-US" sz="2000" b="1" dirty="0">
                <a:solidFill>
                  <a:schemeClr val="bg1">
                    <a:lumMod val="85000"/>
                  </a:schemeClr>
                </a:solidFill>
              </a:rPr>
              <a:t>（</a:t>
            </a:r>
            <a:r>
              <a:rPr lang="en-US" altLang="zh-CN" sz="2000" b="1" dirty="0">
                <a:solidFill>
                  <a:schemeClr val="bg1">
                    <a:lumMod val="85000"/>
                  </a:schemeClr>
                </a:solidFill>
              </a:rPr>
              <a:t>SML</a:t>
            </a:r>
            <a:r>
              <a:rPr lang="zh-CN" altLang="en-US" sz="2000" b="1" dirty="0">
                <a:solidFill>
                  <a:schemeClr val="bg1">
                    <a:lumMod val="85000"/>
                  </a:schemeClr>
                </a:solidFill>
              </a:rPr>
              <a:t>）</a:t>
            </a:r>
            <a:endParaRPr lang="en-US" altLang="zh-CN" sz="2000" b="1" dirty="0">
              <a:solidFill>
                <a:schemeClr val="bg1">
                  <a:lumMod val="85000"/>
                </a:schemeClr>
              </a:solidFill>
            </a:endParaRP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Examples  of  SML</a:t>
            </a:r>
          </a:p>
          <a:p>
            <a:pPr marL="342900" lvl="1" indent="-342900">
              <a:lnSpc>
                <a:spcPct val="200000"/>
              </a:lnSpc>
              <a:buFont typeface="Wingdings" panose="05000000000000000000" pitchFamily="2" charset="2"/>
              <a:buChar char="p"/>
            </a:pPr>
            <a:r>
              <a:rPr lang="en-US" altLang="zh-CN" sz="2000" b="1" dirty="0">
                <a:solidFill>
                  <a:schemeClr val="bg1">
                    <a:lumMod val="85000"/>
                  </a:schemeClr>
                </a:solidFill>
              </a:rPr>
              <a:t>From SML Programs to </a:t>
            </a:r>
            <a:r>
              <a:rPr lang="en-US" altLang="zh-CN" sz="2000" b="1" dirty="0" err="1">
                <a:solidFill>
                  <a:schemeClr val="bg1">
                    <a:lumMod val="85000"/>
                  </a:schemeClr>
                </a:solidFill>
              </a:rPr>
              <a:t>Kripke</a:t>
            </a:r>
            <a:r>
              <a:rPr lang="en-US" altLang="zh-CN" sz="2000" b="1" dirty="0">
                <a:solidFill>
                  <a:schemeClr val="bg1">
                    <a:lumMod val="85000"/>
                  </a:schemeClr>
                </a:solidFill>
              </a:rPr>
              <a:t> Structures</a:t>
            </a:r>
          </a:p>
          <a:p>
            <a:pPr marL="342900" lvl="1" indent="-342900">
              <a:lnSpc>
                <a:spcPct val="200000"/>
              </a:lnSpc>
              <a:buFont typeface="Wingdings" panose="05000000000000000000" pitchFamily="2" charset="2"/>
              <a:buChar char="p"/>
            </a:pPr>
            <a:r>
              <a:rPr lang="en-US" altLang="zh-CN" sz="2000" b="1" dirty="0">
                <a:solidFill>
                  <a:srgbClr val="C00000"/>
                </a:solidFill>
              </a:rPr>
              <a:t>Summary</a:t>
            </a:r>
          </a:p>
        </p:txBody>
      </p:sp>
      <p:sp>
        <p:nvSpPr>
          <p:cNvPr id="4" name="标题 3"/>
          <p:cNvSpPr txBox="1">
            <a:spLocks/>
          </p:cNvSpPr>
          <p:nvPr/>
        </p:nvSpPr>
        <p:spPr>
          <a:xfrm>
            <a:off x="1524000" y="1122363"/>
            <a:ext cx="9144000" cy="66071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7" name="灯片编号占位符 6">
            <a:extLst>
              <a:ext uri="{FF2B5EF4-FFF2-40B4-BE49-F238E27FC236}">
                <a16:creationId xmlns:a16="http://schemas.microsoft.com/office/drawing/2014/main" id="{95265C62-A528-4912-B8E1-9489B9DCCA8A}"/>
              </a:ext>
            </a:extLst>
          </p:cNvPr>
          <p:cNvSpPr>
            <a:spLocks noGrp="1"/>
          </p:cNvSpPr>
          <p:nvPr>
            <p:ph type="sldNum" sz="quarter" idx="12"/>
          </p:nvPr>
        </p:nvSpPr>
        <p:spPr/>
        <p:txBody>
          <a:bodyPr/>
          <a:lstStyle/>
          <a:p>
            <a:fld id="{BA7E9919-D6CF-494B-9E8A-91A1AAAE6AE4}" type="slidenum">
              <a:rPr lang="zh-CN" altLang="en-US" smtClean="0"/>
              <a:t>25</a:t>
            </a:fld>
            <a:endParaRPr lang="zh-CN" altLang="en-US"/>
          </a:p>
        </p:txBody>
      </p:sp>
    </p:spTree>
    <p:extLst>
      <p:ext uri="{BB962C8B-B14F-4D97-AF65-F5344CB8AC3E}">
        <p14:creationId xmlns:p14="http://schemas.microsoft.com/office/powerpoint/2010/main" val="4084436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68290" y="241473"/>
            <a:ext cx="7732901" cy="646331"/>
          </a:xfrm>
          <a:prstGeom prst="rect">
            <a:avLst/>
          </a:prstGeom>
        </p:spPr>
        <p:txBody>
          <a:bodyPr wrap="square">
            <a:spAutoFit/>
          </a:bodyPr>
          <a:lstStyle/>
          <a:p>
            <a:r>
              <a:rPr lang="en-US" altLang="zh-CN" sz="3600" dirty="0">
                <a:latin typeface="Tahoma" panose="020B0604030504040204" pitchFamily="34" charset="0"/>
              </a:rPr>
              <a:t>Simple modeling language (SML)</a:t>
            </a:r>
            <a:endParaRPr lang="zh-CN" altLang="en-US" sz="3600" dirty="0"/>
          </a:p>
        </p:txBody>
      </p:sp>
      <p:sp>
        <p:nvSpPr>
          <p:cNvPr id="6" name="矩形 5"/>
          <p:cNvSpPr/>
          <p:nvPr/>
        </p:nvSpPr>
        <p:spPr>
          <a:xfrm>
            <a:off x="657224" y="1145695"/>
            <a:ext cx="10135601" cy="369332"/>
          </a:xfrm>
          <a:prstGeom prst="rect">
            <a:avLst/>
          </a:prstGeom>
        </p:spPr>
        <p:txBody>
          <a:bodyPr wrap="square">
            <a:spAutoFit/>
          </a:bodyPr>
          <a:lstStyle/>
          <a:p>
            <a:r>
              <a:rPr lang="zh-CN" altLang="en-US" b="1" dirty="0"/>
              <a:t>我们使用符号迁移系统 </a:t>
            </a:r>
            <a:r>
              <a:rPr lang="en-US" altLang="zh-CN" b="1" dirty="0"/>
              <a:t>[ STS </a:t>
            </a:r>
            <a:r>
              <a:rPr lang="en-US" altLang="zh-CN" b="1" i="1" dirty="0"/>
              <a:t>symbolic transition system</a:t>
            </a:r>
            <a:r>
              <a:rPr lang="en-US" altLang="zh-CN" b="1" dirty="0"/>
              <a:t> ]</a:t>
            </a:r>
            <a:r>
              <a:rPr lang="zh-CN" altLang="en-US" b="1" dirty="0"/>
              <a:t>来描述</a:t>
            </a:r>
            <a:r>
              <a:rPr lang="en-US" altLang="zh-CN" b="1" dirty="0"/>
              <a:t>SML</a:t>
            </a:r>
            <a:r>
              <a:rPr lang="zh-CN" altLang="en-US" b="1" dirty="0"/>
              <a:t>程序的语义。</a:t>
            </a:r>
            <a:endParaRPr lang="en-US" altLang="zh-CN" b="1" dirty="0">
              <a:effectLst/>
            </a:endParaRPr>
          </a:p>
        </p:txBody>
      </p:sp>
      <p:sp>
        <p:nvSpPr>
          <p:cNvPr id="7" name="矩形 6"/>
          <p:cNvSpPr/>
          <p:nvPr/>
        </p:nvSpPr>
        <p:spPr>
          <a:xfrm>
            <a:off x="1552576" y="1668263"/>
            <a:ext cx="8795756" cy="3416320"/>
          </a:xfrm>
          <a:prstGeom prst="rect">
            <a:avLst/>
          </a:prstGeom>
        </p:spPr>
        <p:txBody>
          <a:bodyPr wrap="square">
            <a:spAutoFit/>
          </a:bodyPr>
          <a:lstStyle/>
          <a:p>
            <a:r>
              <a:rPr lang="en-US" altLang="zh-CN" dirty="0">
                <a:latin typeface="Times New Roman" panose="02020603050405020304" pitchFamily="18" charset="0"/>
              </a:rPr>
              <a:t>STS  =</a:t>
            </a:r>
            <a:r>
              <a:rPr lang="zh-CN" altLang="en-US" dirty="0">
                <a:latin typeface="Times New Roman" panose="02020603050405020304" pitchFamily="18" charset="0"/>
              </a:rPr>
              <a:t>（ </a:t>
            </a:r>
            <a:r>
              <a:rPr lang="en-US" altLang="zh-CN" dirty="0">
                <a:latin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rPr>
              <a:t>，</a:t>
            </a:r>
            <a:r>
              <a:rPr lang="en-US" altLang="zh-CN" dirty="0">
                <a:latin typeface="Times New Roman" panose="02020603050405020304" pitchFamily="18" charset="0"/>
              </a:rPr>
              <a:t>O</a:t>
            </a:r>
            <a:r>
              <a:rPr lang="zh-CN" altLang="en-US" dirty="0">
                <a:latin typeface="微软雅黑" panose="020B0503020204020204" pitchFamily="34" charset="-122"/>
                <a:ea typeface="微软雅黑" panose="020B0503020204020204" pitchFamily="34" charset="-122"/>
              </a:rPr>
              <a:t>，</a:t>
            </a:r>
            <a:r>
              <a:rPr lang="en-US" altLang="zh-CN" dirty="0">
                <a:latin typeface="Times New Roman" panose="02020603050405020304" pitchFamily="18" charset="0"/>
              </a:rPr>
              <a:t>V</a:t>
            </a:r>
            <a:r>
              <a:rPr lang="zh-CN" altLang="en-US" dirty="0">
                <a:latin typeface="微软雅黑" panose="020B0503020204020204" pitchFamily="34" charset="-122"/>
                <a:ea typeface="微软雅黑" panose="020B0503020204020204" pitchFamily="34" charset="-122"/>
              </a:rPr>
              <a:t>，</a:t>
            </a:r>
            <a:r>
              <a:rPr lang="en-US" altLang="zh-CN" dirty="0">
                <a:latin typeface="Times New Roman" panose="02020603050405020304" pitchFamily="18" charset="0"/>
              </a:rPr>
              <a:t>U</a:t>
            </a:r>
            <a:r>
              <a:rPr lang="zh-CN" altLang="en-US" dirty="0">
                <a:latin typeface="微软雅黑" panose="020B0503020204020204" pitchFamily="34" charset="-122"/>
                <a:ea typeface="微软雅黑" panose="020B0503020204020204" pitchFamily="34" charset="-122"/>
              </a:rPr>
              <a:t>，</a:t>
            </a:r>
            <a:r>
              <a:rPr lang="el-GR" altLang="zh-CN" dirty="0">
                <a:latin typeface="Times New Roman" panose="02020603050405020304" pitchFamily="18" charset="0"/>
              </a:rPr>
              <a:t>α</a:t>
            </a:r>
            <a:r>
              <a:rPr lang="zh-CN" altLang="en-US" dirty="0">
                <a:latin typeface="微软雅黑" panose="020B0503020204020204" pitchFamily="34" charset="-122"/>
                <a:ea typeface="微软雅黑" panose="020B0503020204020204" pitchFamily="34" charset="-122"/>
              </a:rPr>
              <a:t>，</a:t>
            </a:r>
            <a:r>
              <a:rPr lang="el-GR" altLang="zh-CN" dirty="0">
                <a:latin typeface="Times New Roman" panose="02020603050405020304" pitchFamily="18" charset="0"/>
              </a:rPr>
              <a:t>δ </a:t>
            </a:r>
            <a:r>
              <a:rPr lang="zh-CN" altLang="el-GR" dirty="0">
                <a:latin typeface="Times New Roman" panose="02020603050405020304" pitchFamily="18" charset="0"/>
              </a:rPr>
              <a:t>）</a:t>
            </a:r>
            <a:endParaRPr lang="el-GR" altLang="zh-CN" dirty="0"/>
          </a:p>
          <a:p>
            <a:r>
              <a:rPr lang="en-US" altLang="zh-CN" dirty="0">
                <a:latin typeface="Times New Roman" panose="02020603050405020304" pitchFamily="18" charset="0"/>
              </a:rPr>
              <a:t>I</a:t>
            </a:r>
            <a:r>
              <a:rPr lang="zh-CN" altLang="en-US" dirty="0">
                <a:latin typeface="Times New Roman" panose="02020603050405020304" pitchFamily="18" charset="0"/>
              </a:rPr>
              <a:t>，</a:t>
            </a:r>
            <a:r>
              <a:rPr lang="en-US" altLang="zh-CN" dirty="0">
                <a:latin typeface="Times New Roman" panose="02020603050405020304" pitchFamily="18" charset="0"/>
              </a:rPr>
              <a:t>O</a:t>
            </a:r>
            <a:r>
              <a:rPr lang="zh-CN" altLang="en-US" dirty="0">
                <a:latin typeface="Times New Roman" panose="02020603050405020304" pitchFamily="18" charset="0"/>
              </a:rPr>
              <a:t>，</a:t>
            </a:r>
            <a:r>
              <a:rPr lang="en-US" altLang="zh-CN" dirty="0">
                <a:latin typeface="Times New Roman" panose="02020603050405020304" pitchFamily="18" charset="0"/>
              </a:rPr>
              <a:t>V</a:t>
            </a:r>
            <a:r>
              <a:rPr lang="zh-CN" altLang="en-US" dirty="0">
                <a:latin typeface="Times New Roman" panose="02020603050405020304" pitchFamily="18" charset="0"/>
              </a:rPr>
              <a:t>，</a:t>
            </a:r>
            <a:r>
              <a:rPr lang="en-US" altLang="zh-CN" dirty="0">
                <a:latin typeface="Times New Roman" panose="02020603050405020304" pitchFamily="18" charset="0"/>
              </a:rPr>
              <a:t>U</a:t>
            </a:r>
            <a:r>
              <a:rPr lang="zh-CN" altLang="en-US" dirty="0">
                <a:latin typeface="Times New Roman" panose="02020603050405020304" pitchFamily="18" charset="0"/>
              </a:rPr>
              <a:t>是输入，输出，状态和共享变量的有限集合，每个变量也具有相关类型</a:t>
            </a:r>
            <a:r>
              <a:rPr lang="en-US" altLang="zh-CN" dirty="0">
                <a:latin typeface="Times New Roman" panose="02020603050405020304" pitchFamily="18" charset="0"/>
              </a:rPr>
              <a:t>;</a:t>
            </a:r>
            <a:endParaRPr lang="zh-CN" altLang="en-US" dirty="0"/>
          </a:p>
          <a:p>
            <a:r>
              <a:rPr lang="el-GR" altLang="zh-CN" dirty="0">
                <a:latin typeface="Times New Roman" panose="02020603050405020304" pitchFamily="18" charset="0"/>
              </a:rPr>
              <a:t>α</a:t>
            </a:r>
            <a:r>
              <a:rPr lang="zh-CN" altLang="en-US" dirty="0">
                <a:latin typeface="Times New Roman" panose="02020603050405020304" pitchFamily="18" charset="0"/>
              </a:rPr>
              <a:t>是初始状态： </a:t>
            </a:r>
            <a:r>
              <a:rPr lang="en-US" altLang="zh-CN" dirty="0">
                <a:latin typeface="Times New Roman" panose="02020603050405020304" pitchFamily="18" charset="0"/>
              </a:rPr>
              <a:t>V∪U </a:t>
            </a:r>
            <a:r>
              <a:rPr lang="zh-CN" altLang="en-US" dirty="0">
                <a:latin typeface="Times New Roman" panose="02020603050405020304" pitchFamily="18" charset="0"/>
              </a:rPr>
              <a:t>。</a:t>
            </a:r>
            <a:endParaRPr lang="en-US" altLang="zh-CN" dirty="0"/>
          </a:p>
          <a:p>
            <a:r>
              <a:rPr lang="el-GR" altLang="zh-CN" dirty="0">
                <a:latin typeface="Times New Roman" panose="02020603050405020304" pitchFamily="18" charset="0"/>
              </a:rPr>
              <a:t>δ</a:t>
            </a:r>
            <a:r>
              <a:rPr lang="zh-CN" altLang="en-US" dirty="0">
                <a:latin typeface="Times New Roman" panose="02020603050405020304" pitchFamily="18" charset="0"/>
              </a:rPr>
              <a:t>是迁移关系： </a:t>
            </a:r>
            <a:r>
              <a:rPr lang="en-US" altLang="zh-CN" dirty="0">
                <a:latin typeface="Times New Roman" panose="02020603050405020304" pitchFamily="18" charset="0"/>
              </a:rPr>
              <a:t>I ∪ O ∪ V ∪ U ∪ V' ∪ U' </a:t>
            </a:r>
            <a:r>
              <a:rPr lang="zh-CN" altLang="en-US" dirty="0">
                <a:latin typeface="Times New Roman" panose="02020603050405020304" pitchFamily="18" charset="0"/>
              </a:rPr>
              <a:t>，其中 </a:t>
            </a:r>
            <a:r>
              <a:rPr lang="en-US" altLang="zh-CN" dirty="0">
                <a:latin typeface="Times New Roman" panose="02020603050405020304" pitchFamily="18" charset="0"/>
              </a:rPr>
              <a:t>V' = { s' | s ∈ V } </a:t>
            </a:r>
            <a:r>
              <a:rPr lang="zh-CN" altLang="en-US" dirty="0">
                <a:latin typeface="Times New Roman" panose="02020603050405020304" pitchFamily="18" charset="0"/>
              </a:rPr>
              <a:t>表示“下一个状态”的集合，</a:t>
            </a:r>
            <a:r>
              <a:rPr lang="en-US" altLang="zh-CN" dirty="0">
                <a:latin typeface="Times New Roman" panose="02020603050405020304" pitchFamily="18" charset="0"/>
              </a:rPr>
              <a:t>U'</a:t>
            </a:r>
            <a:r>
              <a:rPr lang="zh-CN" altLang="en-US" dirty="0">
                <a:latin typeface="Times New Roman" panose="02020603050405020304" pitchFamily="18" charset="0"/>
              </a:rPr>
              <a:t>类似于</a:t>
            </a:r>
            <a:r>
              <a:rPr lang="en-US" altLang="zh-CN" dirty="0">
                <a:latin typeface="Times New Roman" panose="02020603050405020304" pitchFamily="18" charset="0"/>
              </a:rPr>
              <a:t>V'</a:t>
            </a:r>
            <a:r>
              <a:rPr lang="zh-CN" altLang="en-US" dirty="0">
                <a:latin typeface="Times New Roman" panose="02020603050405020304" pitchFamily="18" charset="0"/>
              </a:rPr>
              <a:t>。</a:t>
            </a:r>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endParaRPr lang="en-US" altLang="zh-CN" dirty="0">
              <a:latin typeface="Times New Roman" panose="02020603050405020304" pitchFamily="18" charset="0"/>
            </a:endParaRPr>
          </a:p>
          <a:p>
            <a:r>
              <a:rPr lang="zh-CN" altLang="en-US" dirty="0"/>
              <a:t>私有模块：共享变量的集合为</a:t>
            </a:r>
            <a:r>
              <a:rPr lang="zh-CN" altLang="en-US" dirty="0">
                <a:latin typeface="Tahoma" panose="020B0604030504040204" pitchFamily="34" charset="0"/>
                <a:cs typeface="Tahoma" panose="020B0604030504040204" pitchFamily="34" charset="0"/>
              </a:rPr>
              <a:t>∅</a:t>
            </a:r>
            <a:r>
              <a:rPr lang="zh-CN" altLang="en-US" dirty="0"/>
              <a:t>。所以 </a:t>
            </a:r>
            <a:r>
              <a:rPr lang="en-US" altLang="zh-CN" dirty="0">
                <a:latin typeface="Tahoma" panose="020B0604030504040204" pitchFamily="34" charset="0"/>
                <a:ea typeface="Tahoma" panose="020B0604030504040204" pitchFamily="34" charset="0"/>
                <a:cs typeface="Tahoma" panose="020B0604030504040204" pitchFamily="34" charset="0"/>
              </a:rPr>
              <a:t>M =</a:t>
            </a:r>
            <a:r>
              <a:rPr lang="zh-CN" altLang="en-US" dirty="0">
                <a:latin typeface="Times New Roman" panose="02020603050405020304" pitchFamily="18" charset="0"/>
              </a:rPr>
              <a:t>（ </a:t>
            </a:r>
            <a:r>
              <a:rPr lang="en-US" altLang="zh-CN" dirty="0">
                <a:latin typeface="Times New Roman" panose="02020603050405020304" pitchFamily="18" charset="0"/>
              </a:rPr>
              <a:t>I</a:t>
            </a:r>
            <a:r>
              <a:rPr lang="zh-CN" altLang="en-US" dirty="0">
                <a:latin typeface="微软雅黑" panose="020B0503020204020204" pitchFamily="34" charset="-122"/>
                <a:ea typeface="微软雅黑" panose="020B0503020204020204" pitchFamily="34" charset="-122"/>
              </a:rPr>
              <a:t>，</a:t>
            </a:r>
            <a:r>
              <a:rPr lang="en-US" altLang="zh-CN" dirty="0">
                <a:latin typeface="Times New Roman" panose="02020603050405020304" pitchFamily="18" charset="0"/>
              </a:rPr>
              <a:t>O</a:t>
            </a:r>
            <a:r>
              <a:rPr lang="zh-CN" altLang="en-US" dirty="0">
                <a:latin typeface="微软雅黑" panose="020B0503020204020204" pitchFamily="34" charset="-122"/>
                <a:ea typeface="微软雅黑" panose="020B0503020204020204" pitchFamily="34" charset="-122"/>
              </a:rPr>
              <a:t>，</a:t>
            </a:r>
            <a:r>
              <a:rPr lang="en-US" altLang="zh-CN" dirty="0">
                <a:latin typeface="Times New Roman" panose="02020603050405020304" pitchFamily="18" charset="0"/>
              </a:rPr>
              <a:t>V</a:t>
            </a:r>
            <a:r>
              <a:rPr lang="zh-CN" altLang="en-US" dirty="0">
                <a:latin typeface="微软雅黑" panose="020B0503020204020204" pitchFamily="34" charset="-122"/>
                <a:ea typeface="微软雅黑" panose="020B0503020204020204" pitchFamily="34" charset="-122"/>
              </a:rPr>
              <a:t>，</a:t>
            </a:r>
            <a:r>
              <a:rPr lang="zh-CN" altLang="en-US" dirty="0">
                <a:latin typeface="Tahoma" panose="020B0604030504040204" pitchFamily="34" charset="0"/>
                <a:cs typeface="Tahoma" panose="020B0604030504040204" pitchFamily="34" charset="0"/>
              </a:rPr>
              <a:t> ∅ </a:t>
            </a:r>
            <a:r>
              <a:rPr lang="zh-CN" altLang="en-US" dirty="0">
                <a:latin typeface="微软雅黑" panose="020B0503020204020204" pitchFamily="34" charset="-122"/>
                <a:ea typeface="微软雅黑" panose="020B0503020204020204" pitchFamily="34" charset="-122"/>
              </a:rPr>
              <a:t>，</a:t>
            </a:r>
            <a:r>
              <a:rPr lang="el-GR" altLang="zh-CN" dirty="0">
                <a:latin typeface="Times New Roman" panose="02020603050405020304" pitchFamily="18" charset="0"/>
              </a:rPr>
              <a:t>α</a:t>
            </a:r>
            <a:r>
              <a:rPr lang="zh-CN" altLang="en-US" dirty="0">
                <a:latin typeface="微软雅黑" panose="020B0503020204020204" pitchFamily="34" charset="-122"/>
                <a:ea typeface="微软雅黑" panose="020B0503020204020204" pitchFamily="34" charset="-122"/>
              </a:rPr>
              <a:t>，</a:t>
            </a:r>
            <a:r>
              <a:rPr lang="el-GR" altLang="zh-CN" dirty="0">
                <a:latin typeface="Times New Roman" panose="02020603050405020304" pitchFamily="18" charset="0"/>
              </a:rPr>
              <a:t>δ </a:t>
            </a:r>
            <a:r>
              <a:rPr lang="zh-CN" altLang="el-GR" dirty="0">
                <a:latin typeface="Times New Roman" panose="02020603050405020304" pitchFamily="18" charset="0"/>
              </a:rPr>
              <a:t>）</a:t>
            </a:r>
            <a:r>
              <a:rPr lang="zh-CN" altLang="en-US" dirty="0"/>
              <a:t>。</a:t>
            </a:r>
          </a:p>
          <a:p>
            <a:r>
              <a:rPr lang="zh-CN" altLang="en-US" dirty="0"/>
              <a:t>复合模块：假设</a:t>
            </a:r>
            <a:r>
              <a:rPr lang="en-US" altLang="zh-CN" dirty="0"/>
              <a:t>M</a:t>
            </a:r>
            <a:r>
              <a:rPr lang="zh-CN" altLang="en-US" dirty="0"/>
              <a:t>是由模块</a:t>
            </a:r>
            <a:r>
              <a:rPr lang="en-US" altLang="zh-CN" dirty="0"/>
              <a:t>M</a:t>
            </a:r>
            <a:r>
              <a:rPr lang="en-US" altLang="zh-CN" baseline="-25000" dirty="0"/>
              <a:t>1</a:t>
            </a:r>
            <a:r>
              <a:rPr lang="zh-CN" altLang="en-US" dirty="0"/>
              <a:t>，</a:t>
            </a:r>
            <a:r>
              <a:rPr lang="en-US" altLang="zh-CN" dirty="0"/>
              <a:t>M</a:t>
            </a:r>
            <a:r>
              <a:rPr lang="en-US" altLang="zh-CN" baseline="-25000" dirty="0"/>
              <a:t>2</a:t>
            </a:r>
            <a:r>
              <a:rPr lang="zh-CN" altLang="en-US" dirty="0"/>
              <a:t>，</a:t>
            </a:r>
            <a:r>
              <a:rPr lang="en-US" altLang="zh-CN" dirty="0"/>
              <a:t>...</a:t>
            </a:r>
            <a:r>
              <a:rPr lang="zh-CN" altLang="en-US" dirty="0"/>
              <a:t>，</a:t>
            </a:r>
            <a:r>
              <a:rPr lang="en-US" altLang="zh-CN" dirty="0" err="1"/>
              <a:t>M</a:t>
            </a:r>
            <a:r>
              <a:rPr lang="en-US" altLang="zh-CN" baseline="-25000" dirty="0" err="1"/>
              <a:t>n</a:t>
            </a:r>
            <a:r>
              <a:rPr lang="en-US" altLang="zh-CN" dirty="0"/>
              <a:t> </a:t>
            </a:r>
            <a:r>
              <a:rPr lang="zh-CN" altLang="en-US" dirty="0"/>
              <a:t>组成，对应的</a:t>
            </a:r>
            <a:r>
              <a:rPr lang="en-US" altLang="zh-CN" dirty="0"/>
              <a:t>STSs</a:t>
            </a:r>
            <a:r>
              <a:rPr lang="zh-CN" altLang="en-US" dirty="0"/>
              <a:t>形式为</a:t>
            </a:r>
            <a:r>
              <a:rPr lang="zh-CN" altLang="en-US" dirty="0">
                <a:latin typeface="Times New Roman" panose="02020603050405020304" pitchFamily="18" charset="0"/>
              </a:rPr>
              <a:t>（ </a:t>
            </a:r>
            <a:r>
              <a:rPr lang="en-US" altLang="zh-CN" dirty="0">
                <a:latin typeface="Times New Roman" panose="02020603050405020304" pitchFamily="18" charset="0"/>
              </a:rPr>
              <a:t>I</a:t>
            </a:r>
            <a:r>
              <a:rPr lang="en-US" altLang="zh-CN" baseline="-25000" dirty="0">
                <a:latin typeface="Times New Roman" panose="02020603050405020304" pitchFamily="18" charset="0"/>
              </a:rPr>
              <a:t>i</a:t>
            </a:r>
            <a:r>
              <a:rPr lang="zh-CN" altLang="en-US" dirty="0">
                <a:latin typeface="Times New Roman" panose="02020603050405020304" pitchFamily="18" charset="0"/>
              </a:rPr>
              <a:t> ， </a:t>
            </a:r>
            <a:r>
              <a:rPr lang="en-US" altLang="zh-CN" dirty="0">
                <a:latin typeface="Times New Roman" panose="02020603050405020304" pitchFamily="18" charset="0"/>
              </a:rPr>
              <a:t>O</a:t>
            </a:r>
            <a:r>
              <a:rPr lang="en-US" altLang="zh-CN" baseline="-25000" dirty="0">
                <a:latin typeface="Times New Roman" panose="02020603050405020304" pitchFamily="18" charset="0"/>
              </a:rPr>
              <a:t>i</a:t>
            </a:r>
            <a:r>
              <a:rPr lang="zh-CN" altLang="en-US" dirty="0">
                <a:latin typeface="Times New Roman" panose="02020603050405020304" pitchFamily="18" charset="0"/>
              </a:rPr>
              <a:t> ， </a:t>
            </a:r>
            <a:r>
              <a:rPr lang="en-US" altLang="zh-CN" dirty="0">
                <a:latin typeface="Times New Roman" panose="02020603050405020304" pitchFamily="18" charset="0"/>
              </a:rPr>
              <a:t>V</a:t>
            </a:r>
            <a:r>
              <a:rPr lang="en-US" altLang="zh-CN" baseline="-25000" dirty="0">
                <a:latin typeface="Times New Roman" panose="02020603050405020304" pitchFamily="18" charset="0"/>
              </a:rPr>
              <a:t>i</a:t>
            </a:r>
            <a:r>
              <a:rPr lang="zh-CN" altLang="en-US" dirty="0">
                <a:latin typeface="Times New Roman" panose="02020603050405020304" pitchFamily="18" charset="0"/>
              </a:rPr>
              <a:t> ， </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i</a:t>
            </a:r>
            <a:r>
              <a:rPr lang="zh-CN" altLang="en-US" dirty="0">
                <a:latin typeface="Times New Roman" panose="02020603050405020304" pitchFamily="18" charset="0"/>
              </a:rPr>
              <a:t>，</a:t>
            </a:r>
            <a:r>
              <a:rPr lang="en-US" altLang="zh-CN" dirty="0">
                <a:latin typeface="Times New Roman" panose="02020603050405020304" pitchFamily="18" charset="0"/>
              </a:rPr>
              <a:t>α</a:t>
            </a:r>
            <a:r>
              <a:rPr lang="en-US" altLang="zh-CN" baseline="-25000" dirty="0" err="1">
                <a:latin typeface="Times New Roman" panose="02020603050405020304" pitchFamily="18" charset="0"/>
              </a:rPr>
              <a:t>i</a:t>
            </a:r>
            <a:r>
              <a:rPr lang="zh-CN" altLang="en-US" dirty="0">
                <a:latin typeface="Times New Roman" panose="02020603050405020304" pitchFamily="18" charset="0"/>
              </a:rPr>
              <a:t>，</a:t>
            </a:r>
            <a:r>
              <a:rPr lang="en-US" altLang="zh-CN" dirty="0" err="1">
                <a:latin typeface="Times New Roman" panose="02020603050405020304" pitchFamily="18" charset="0"/>
              </a:rPr>
              <a:t>δ</a:t>
            </a:r>
            <a:r>
              <a:rPr lang="en-US" altLang="zh-CN" baseline="-25000" dirty="0" err="1">
                <a:latin typeface="Times New Roman" panose="02020603050405020304" pitchFamily="18" charset="0"/>
              </a:rPr>
              <a:t>i</a:t>
            </a:r>
            <a:r>
              <a:rPr lang="en-US" altLang="zh-CN" dirty="0">
                <a:latin typeface="Times New Roman" panose="02020603050405020304" pitchFamily="18" charset="0"/>
              </a:rPr>
              <a:t> </a:t>
            </a:r>
            <a:r>
              <a:rPr lang="zh-CN" altLang="en-US" dirty="0"/>
              <a:t>）其中</a:t>
            </a:r>
            <a:r>
              <a:rPr lang="en-US" altLang="zh-CN" dirty="0" err="1"/>
              <a:t>i</a:t>
            </a:r>
            <a:r>
              <a:rPr lang="en-US" altLang="zh-CN" dirty="0"/>
              <a:t> = 1, . . . , n. </a:t>
            </a:r>
            <a:r>
              <a:rPr lang="zh-CN" altLang="en-US" dirty="0"/>
              <a:t>设</a:t>
            </a:r>
            <a:r>
              <a:rPr lang="en-US" altLang="zh-CN" dirty="0"/>
              <a:t>β</a:t>
            </a:r>
            <a:r>
              <a:rPr lang="zh-CN" altLang="en-US" dirty="0"/>
              <a:t>是从</a:t>
            </a:r>
            <a:r>
              <a:rPr lang="en-US" altLang="zh-CN" dirty="0"/>
              <a:t>M</a:t>
            </a:r>
            <a:r>
              <a:rPr lang="zh-CN" altLang="en-US" dirty="0"/>
              <a:t>的初始状态声明（不是其组成模块）导出的谓词。令</a:t>
            </a:r>
            <a:r>
              <a:rPr lang="en-US" altLang="zh-CN" dirty="0"/>
              <a:t>γ</a:t>
            </a:r>
            <a:r>
              <a:rPr lang="zh-CN" altLang="en-US" dirty="0"/>
              <a:t>为从</a:t>
            </a:r>
            <a:r>
              <a:rPr lang="en-US" altLang="zh-CN" dirty="0"/>
              <a:t>M</a:t>
            </a:r>
            <a:r>
              <a:rPr lang="zh-CN" altLang="en-US" dirty="0"/>
              <a:t>的连接声明派生的谓词，作为构成这些声明的每个等式的连接。然后，</a:t>
            </a:r>
            <a:r>
              <a:rPr lang="en-US" altLang="zh-CN" dirty="0"/>
              <a:t>M</a:t>
            </a:r>
            <a:r>
              <a:rPr lang="zh-CN" altLang="en-US" dirty="0"/>
              <a:t>的</a:t>
            </a:r>
            <a:r>
              <a:rPr lang="en-US" altLang="zh-CN" dirty="0"/>
              <a:t>STS</a:t>
            </a:r>
            <a:r>
              <a:rPr lang="zh-CN" altLang="en-US" dirty="0"/>
              <a:t>是</a:t>
            </a:r>
            <a:r>
              <a:rPr lang="zh-CN" altLang="en-US" dirty="0">
                <a:latin typeface="Times New Roman" panose="02020603050405020304" pitchFamily="18" charset="0"/>
              </a:rPr>
              <a:t>（</a:t>
            </a:r>
            <a:r>
              <a:rPr lang="en-US" altLang="zh-CN" dirty="0">
                <a:latin typeface="Times New Roman" panose="02020603050405020304" pitchFamily="18" charset="0"/>
              </a:rPr>
              <a:t>I</a:t>
            </a:r>
            <a:r>
              <a:rPr lang="zh-CN" altLang="en-US" dirty="0">
                <a:latin typeface="Times New Roman" panose="02020603050405020304" pitchFamily="18" charset="0"/>
              </a:rPr>
              <a:t>，</a:t>
            </a:r>
            <a:r>
              <a:rPr lang="en-US" altLang="zh-CN" dirty="0">
                <a:latin typeface="Times New Roman" panose="02020603050405020304" pitchFamily="18" charset="0"/>
              </a:rPr>
              <a:t>O</a:t>
            </a:r>
            <a:r>
              <a:rPr lang="zh-CN" altLang="en-US" dirty="0">
                <a:latin typeface="Times New Roman" panose="02020603050405020304" pitchFamily="18" charset="0"/>
              </a:rPr>
              <a:t>，</a:t>
            </a:r>
            <a:r>
              <a:rPr lang="en-US" altLang="zh-CN" dirty="0">
                <a:latin typeface="Times New Roman" panose="02020603050405020304" pitchFamily="18" charset="0"/>
              </a:rPr>
              <a:t>V</a:t>
            </a:r>
            <a:r>
              <a:rPr lang="zh-CN" altLang="en-US" dirty="0">
                <a:latin typeface="Times New Roman" panose="02020603050405020304" pitchFamily="18" charset="0"/>
              </a:rPr>
              <a:t>，</a:t>
            </a:r>
            <a:r>
              <a:rPr lang="en-US" altLang="zh-CN" dirty="0">
                <a:latin typeface="Times New Roman" panose="02020603050405020304" pitchFamily="18" charset="0"/>
              </a:rPr>
              <a:t>U</a:t>
            </a:r>
            <a:r>
              <a:rPr lang="zh-CN" altLang="en-US" dirty="0">
                <a:latin typeface="Times New Roman" panose="02020603050405020304" pitchFamily="18" charset="0"/>
              </a:rPr>
              <a:t>，</a:t>
            </a:r>
            <a:r>
              <a:rPr lang="en-US" altLang="zh-CN" dirty="0">
                <a:latin typeface="Times New Roman" panose="02020603050405020304" pitchFamily="18" charset="0"/>
              </a:rPr>
              <a:t>α</a:t>
            </a:r>
            <a:r>
              <a:rPr lang="zh-CN" altLang="en-US" dirty="0">
                <a:latin typeface="Times New Roman" panose="02020603050405020304" pitchFamily="18" charset="0"/>
              </a:rPr>
              <a:t>，</a:t>
            </a:r>
            <a:r>
              <a:rPr lang="en-US" altLang="zh-CN" dirty="0">
                <a:latin typeface="Times New Roman" panose="02020603050405020304" pitchFamily="18" charset="0"/>
              </a:rPr>
              <a:t>δ</a:t>
            </a:r>
            <a:r>
              <a:rPr lang="zh-CN" altLang="en-US" dirty="0">
                <a:latin typeface="Times New Roman" panose="02020603050405020304" pitchFamily="18" charset="0"/>
              </a:rPr>
              <a:t>），</a:t>
            </a:r>
            <a:r>
              <a:rPr lang="zh-CN" altLang="en-US" dirty="0"/>
              <a:t>其中 </a:t>
            </a:r>
            <a:endParaRPr lang="en-US" altLang="zh-CN" dirty="0"/>
          </a:p>
        </p:txBody>
      </p:sp>
      <p:sp>
        <p:nvSpPr>
          <p:cNvPr id="5" name="灯片编号占位符 4">
            <a:extLst>
              <a:ext uri="{FF2B5EF4-FFF2-40B4-BE49-F238E27FC236}">
                <a16:creationId xmlns:a16="http://schemas.microsoft.com/office/drawing/2014/main" id="{9B572C81-27F9-4378-8A51-99C8890BDCED}"/>
              </a:ext>
            </a:extLst>
          </p:cNvPr>
          <p:cNvSpPr>
            <a:spLocks noGrp="1"/>
          </p:cNvSpPr>
          <p:nvPr>
            <p:ph type="sldNum" sz="quarter" idx="12"/>
          </p:nvPr>
        </p:nvSpPr>
        <p:spPr/>
        <p:txBody>
          <a:bodyPr/>
          <a:lstStyle/>
          <a:p>
            <a:fld id="{BA7E9919-D6CF-494B-9E8A-91A1AAAE6AE4}" type="slidenum">
              <a:rPr lang="zh-CN" altLang="en-US" smtClean="0"/>
              <a:t>26</a:t>
            </a:fld>
            <a:endParaRPr lang="zh-CN" altLang="en-US"/>
          </a:p>
        </p:txBody>
      </p:sp>
    </p:spTree>
    <p:extLst>
      <p:ext uri="{BB962C8B-B14F-4D97-AF65-F5344CB8AC3E}">
        <p14:creationId xmlns:p14="http://schemas.microsoft.com/office/powerpoint/2010/main" val="339333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t>Introduction</a:t>
            </a:r>
            <a:endParaRPr lang="zh-CN" altLang="en-US" b="1" dirty="0"/>
          </a:p>
        </p:txBody>
      </p:sp>
      <p:sp>
        <p:nvSpPr>
          <p:cNvPr id="3" name="内容占位符 2"/>
          <p:cNvSpPr>
            <a:spLocks noGrp="1"/>
          </p:cNvSpPr>
          <p:nvPr>
            <p:ph idx="1"/>
          </p:nvPr>
        </p:nvSpPr>
        <p:spPr/>
        <p:txBody>
          <a:bodyPr/>
          <a:lstStyle/>
          <a:p>
            <a:endParaRPr lang="zh-CN" altLang="en-US" dirty="0"/>
          </a:p>
        </p:txBody>
      </p:sp>
      <p:sp>
        <p:nvSpPr>
          <p:cNvPr id="6" name="灯片编号占位符 5">
            <a:extLst>
              <a:ext uri="{FF2B5EF4-FFF2-40B4-BE49-F238E27FC236}">
                <a16:creationId xmlns:a16="http://schemas.microsoft.com/office/drawing/2014/main" id="{53647C63-70E1-4417-8666-434D0E204F18}"/>
              </a:ext>
            </a:extLst>
          </p:cNvPr>
          <p:cNvSpPr>
            <a:spLocks noGrp="1"/>
          </p:cNvSpPr>
          <p:nvPr>
            <p:ph type="sldNum" sz="quarter" idx="12"/>
          </p:nvPr>
        </p:nvSpPr>
        <p:spPr/>
        <p:txBody>
          <a:bodyPr/>
          <a:lstStyle/>
          <a:p>
            <a:fld id="{BA7E9919-D6CF-494B-9E8A-91A1AAAE6AE4}" type="slidenum">
              <a:rPr lang="zh-CN" altLang="en-US" smtClean="0"/>
              <a:t>3</a:t>
            </a:fld>
            <a:endParaRPr lang="zh-CN" altLang="en-US"/>
          </a:p>
        </p:txBody>
      </p:sp>
    </p:spTree>
    <p:extLst>
      <p:ext uri="{BB962C8B-B14F-4D97-AF65-F5344CB8AC3E}">
        <p14:creationId xmlns:p14="http://schemas.microsoft.com/office/powerpoint/2010/main" val="78798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Bahnschrift" panose="020B0502040204020203" pitchFamily="34" charset="0"/>
                <a:cs typeface="Tahoma" panose="020B0604030504040204" pitchFamily="34" charset="0"/>
              </a:rPr>
              <a:t>contents</a:t>
            </a:r>
            <a:endParaRPr lang="zh-CN" altLang="en-US" dirty="0">
              <a:latin typeface="Bahnschrift" panose="020B0502040204020203" pitchFamily="34" charset="0"/>
            </a:endParaRPr>
          </a:p>
        </p:txBody>
      </p:sp>
      <p:sp>
        <p:nvSpPr>
          <p:cNvPr id="3" name="内容占位符 2"/>
          <p:cNvSpPr>
            <a:spLocks noGrp="1"/>
          </p:cNvSpPr>
          <p:nvPr>
            <p:ph idx="1"/>
          </p:nvPr>
        </p:nvSpPr>
        <p:spPr>
          <a:xfrm>
            <a:off x="3685032" y="1792224"/>
            <a:ext cx="5312664" cy="4023360"/>
          </a:xfrm>
        </p:spPr>
        <p:txBody>
          <a:bodyPr>
            <a:noAutofit/>
          </a:bodyPr>
          <a:lstStyle/>
          <a:p>
            <a:pPr marL="342900" indent="-342900">
              <a:lnSpc>
                <a:spcPct val="200000"/>
              </a:lnSpc>
              <a:buFont typeface="Wingdings" panose="05000000000000000000" pitchFamily="2" charset="2"/>
              <a:buChar char="p"/>
            </a:pPr>
            <a:r>
              <a:rPr lang="en-US" altLang="zh-CN" b="1" dirty="0">
                <a:solidFill>
                  <a:schemeClr val="bg1">
                    <a:lumMod val="85000"/>
                  </a:schemeClr>
                </a:solidFill>
              </a:rPr>
              <a:t>Introduction</a:t>
            </a:r>
          </a:p>
          <a:p>
            <a:pPr marL="342900" lvl="1" indent="-342900">
              <a:lnSpc>
                <a:spcPct val="200000"/>
              </a:lnSpc>
              <a:buFont typeface="Wingdings" panose="05000000000000000000" pitchFamily="2" charset="2"/>
              <a:buChar char="p"/>
            </a:pPr>
            <a:r>
              <a:rPr lang="en-US" altLang="zh-CN" sz="2000" b="1" dirty="0">
                <a:solidFill>
                  <a:srgbClr val="C00000"/>
                </a:solidFill>
              </a:rPr>
              <a:t>Major Considerations in System Modeling</a:t>
            </a:r>
          </a:p>
          <a:p>
            <a:pPr marL="342900" lvl="1" indent="-342900">
              <a:lnSpc>
                <a:spcPct val="200000"/>
              </a:lnSpc>
              <a:buFont typeface="Wingdings" panose="05000000000000000000" pitchFamily="2" charset="2"/>
              <a:buChar char="p"/>
            </a:pPr>
            <a:r>
              <a:rPr lang="en-US" altLang="zh-CN" sz="2000" b="1" dirty="0"/>
              <a:t>Simple Modeling Language</a:t>
            </a:r>
            <a:r>
              <a:rPr lang="zh-CN" altLang="en-US" sz="2000" b="1" dirty="0"/>
              <a:t>（</a:t>
            </a:r>
            <a:r>
              <a:rPr lang="en-US" altLang="zh-CN" sz="2000" b="1" dirty="0"/>
              <a:t>SML</a:t>
            </a:r>
            <a:r>
              <a:rPr lang="zh-CN" altLang="en-US" sz="2000" b="1" dirty="0"/>
              <a:t>）</a:t>
            </a:r>
            <a:endParaRPr lang="en-US" altLang="zh-CN" sz="2000" b="1" dirty="0"/>
          </a:p>
          <a:p>
            <a:pPr marL="342900" lvl="1" indent="-342900">
              <a:lnSpc>
                <a:spcPct val="200000"/>
              </a:lnSpc>
              <a:buFont typeface="Wingdings" panose="05000000000000000000" pitchFamily="2" charset="2"/>
              <a:buChar char="p"/>
            </a:pPr>
            <a:r>
              <a:rPr lang="en-US" altLang="zh-CN" sz="2000" b="1" dirty="0"/>
              <a:t>Examples  of  SML</a:t>
            </a:r>
          </a:p>
          <a:p>
            <a:pPr marL="342900" lvl="1" indent="-342900">
              <a:lnSpc>
                <a:spcPct val="200000"/>
              </a:lnSpc>
              <a:buFont typeface="Wingdings" panose="05000000000000000000" pitchFamily="2" charset="2"/>
              <a:buChar char="p"/>
            </a:pPr>
            <a:r>
              <a:rPr lang="en-US" altLang="zh-CN" sz="2000" b="1" dirty="0"/>
              <a:t>From SML Programs to </a:t>
            </a:r>
            <a:r>
              <a:rPr lang="en-US" altLang="zh-CN" sz="2000" b="1" dirty="0" err="1"/>
              <a:t>Kripke</a:t>
            </a:r>
            <a:r>
              <a:rPr lang="en-US" altLang="zh-CN" sz="2000" b="1" dirty="0"/>
              <a:t> Structures</a:t>
            </a:r>
          </a:p>
          <a:p>
            <a:pPr marL="342900" lvl="1" indent="-342900">
              <a:lnSpc>
                <a:spcPct val="200000"/>
              </a:lnSpc>
              <a:buFont typeface="Wingdings" panose="05000000000000000000" pitchFamily="2" charset="2"/>
              <a:buChar char="p"/>
            </a:pPr>
            <a:r>
              <a:rPr lang="en-US" altLang="zh-CN" sz="2000" b="1" dirty="0"/>
              <a:t>Summary</a:t>
            </a:r>
          </a:p>
        </p:txBody>
      </p:sp>
      <p:sp>
        <p:nvSpPr>
          <p:cNvPr id="4" name="标题 3"/>
          <p:cNvSpPr txBox="1">
            <a:spLocks/>
          </p:cNvSpPr>
          <p:nvPr/>
        </p:nvSpPr>
        <p:spPr>
          <a:xfrm>
            <a:off x="1524000" y="1122363"/>
            <a:ext cx="9144000" cy="66071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zh-CN" altLang="en-US" sz="5400" b="1" dirty="0">
              <a:latin typeface="Tahoma" panose="020B0604030504040204" pitchFamily="34" charset="0"/>
              <a:ea typeface="Tahoma" panose="020B0604030504040204" pitchFamily="34" charset="0"/>
              <a:cs typeface="Tahoma" panose="020B0604030504040204" pitchFamily="34" charset="0"/>
            </a:endParaRPr>
          </a:p>
        </p:txBody>
      </p:sp>
      <p:sp>
        <p:nvSpPr>
          <p:cNvPr id="7" name="灯片编号占位符 6">
            <a:extLst>
              <a:ext uri="{FF2B5EF4-FFF2-40B4-BE49-F238E27FC236}">
                <a16:creationId xmlns:a16="http://schemas.microsoft.com/office/drawing/2014/main" id="{480D0466-23C5-4784-A9F0-A422E6EE45EB}"/>
              </a:ext>
            </a:extLst>
          </p:cNvPr>
          <p:cNvSpPr>
            <a:spLocks noGrp="1"/>
          </p:cNvSpPr>
          <p:nvPr>
            <p:ph type="sldNum" sz="quarter" idx="12"/>
          </p:nvPr>
        </p:nvSpPr>
        <p:spPr/>
        <p:txBody>
          <a:bodyPr/>
          <a:lstStyle/>
          <a:p>
            <a:fld id="{BA7E9919-D6CF-494B-9E8A-91A1AAAE6AE4}" type="slidenum">
              <a:rPr lang="zh-CN" altLang="en-US" smtClean="0"/>
              <a:t>4</a:t>
            </a:fld>
            <a:endParaRPr lang="zh-CN" altLang="en-US"/>
          </a:p>
        </p:txBody>
      </p:sp>
    </p:spTree>
    <p:extLst>
      <p:ext uri="{BB962C8B-B14F-4D97-AF65-F5344CB8AC3E}">
        <p14:creationId xmlns:p14="http://schemas.microsoft.com/office/powerpoint/2010/main" val="73228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should we consider ?</a:t>
            </a:r>
            <a:endParaRPr lang="zh-CN" altLang="en-US" dirty="0"/>
          </a:p>
        </p:txBody>
      </p:sp>
      <p:sp>
        <p:nvSpPr>
          <p:cNvPr id="5" name="矩形 4"/>
          <p:cNvSpPr/>
          <p:nvPr/>
        </p:nvSpPr>
        <p:spPr>
          <a:xfrm>
            <a:off x="1207008" y="1828800"/>
            <a:ext cx="10351008" cy="4247317"/>
          </a:xfrm>
          <a:prstGeom prst="rect">
            <a:avLst/>
          </a:prstGeom>
        </p:spPr>
        <p:txBody>
          <a:bodyPr wrap="square">
            <a:spAutoFit/>
          </a:bodyPr>
          <a:lstStyle/>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type of system</a:t>
            </a:r>
          </a:p>
          <a:p>
            <a:pPr marL="1257300" lvl="2" indent="-324000">
              <a:lnSpc>
                <a:spcPct val="150000"/>
              </a:lnSpc>
              <a:buFont typeface="Arial" panose="020B0604020202020204" pitchFamily="34" charset="0"/>
              <a:buChar char="•"/>
            </a:pPr>
            <a:r>
              <a:rPr lang="en-US" altLang="zh-CN" i="1" dirty="0">
                <a:latin typeface="Times New Roman" panose="02020603050405020304" pitchFamily="18" charset="0"/>
                <a:cs typeface="Times New Roman" panose="02020603050405020304" pitchFamily="18" charset="0"/>
              </a:rPr>
              <a:t>discrete(-time) </a:t>
            </a:r>
            <a:r>
              <a:rPr lang="en-US" altLang="zh-CN" dirty="0">
                <a:latin typeface="Times New Roman" panose="02020603050405020304" pitchFamily="18" charset="0"/>
                <a:cs typeface="Times New Roman" panose="02020603050405020304" pitchFamily="18" charset="0"/>
              </a:rPr>
              <a:t>systems  </a:t>
            </a:r>
            <a:r>
              <a:rPr lang="en-US" altLang="zh-CN" i="1" dirty="0">
                <a:latin typeface="Times New Roman" panose="02020603050405020304" pitchFamily="18" charset="0"/>
                <a:cs typeface="Times New Roman" panose="02020603050405020304" pitchFamily="18" charset="0"/>
              </a:rPr>
              <a:t>continuous(-time) </a:t>
            </a:r>
            <a:r>
              <a:rPr lang="en-US" altLang="zh-CN" dirty="0">
                <a:latin typeface="Times New Roman" panose="02020603050405020304" pitchFamily="18" charset="0"/>
                <a:cs typeface="Times New Roman" panose="02020603050405020304" pitchFamily="18" charset="0"/>
              </a:rPr>
              <a:t>systems  </a:t>
            </a:r>
            <a:r>
              <a:rPr lang="en-US" altLang="zh-CN" i="1" dirty="0">
                <a:latin typeface="Times New Roman" panose="02020603050405020304" pitchFamily="18" charset="0"/>
                <a:cs typeface="Times New Roman" panose="02020603050405020304" pitchFamily="18" charset="0"/>
              </a:rPr>
              <a:t>concurrent processes      </a:t>
            </a:r>
            <a:r>
              <a:rPr lang="en-US" altLang="zh-CN" dirty="0">
                <a:latin typeface="Times New Roman" panose="02020603050405020304" pitchFamily="18" charset="0"/>
                <a:cs typeface="Times New Roman" panose="02020603050405020304" pitchFamily="18" charset="0"/>
              </a:rPr>
              <a:t>……………</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Type of Property</a:t>
            </a:r>
          </a:p>
          <a:p>
            <a:pPr marL="1257300" lvl="2" indent="-3240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Real-time properties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timed automaton</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Boolean properties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propositional temporal logic</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Modeling the Environment</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Level of Abstraction</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Clarity and Modularity</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Form of Composition </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Computational Engines</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Practical Ease of Modeling and Expressiveness</a:t>
            </a:r>
          </a:p>
        </p:txBody>
      </p:sp>
      <p:sp>
        <p:nvSpPr>
          <p:cNvPr id="6" name="灯片编号占位符 5">
            <a:extLst>
              <a:ext uri="{FF2B5EF4-FFF2-40B4-BE49-F238E27FC236}">
                <a16:creationId xmlns:a16="http://schemas.microsoft.com/office/drawing/2014/main" id="{B7E12E10-8353-46A9-B15B-7919922B9151}"/>
              </a:ext>
            </a:extLst>
          </p:cNvPr>
          <p:cNvSpPr>
            <a:spLocks noGrp="1"/>
          </p:cNvSpPr>
          <p:nvPr>
            <p:ph type="sldNum" sz="quarter" idx="12"/>
          </p:nvPr>
        </p:nvSpPr>
        <p:spPr/>
        <p:txBody>
          <a:bodyPr/>
          <a:lstStyle/>
          <a:p>
            <a:fld id="{BA7E9919-D6CF-494B-9E8A-91A1AAAE6AE4}" type="slidenum">
              <a:rPr lang="zh-CN" altLang="en-US" smtClean="0"/>
              <a:t>5</a:t>
            </a:fld>
            <a:endParaRPr lang="zh-CN" altLang="en-US"/>
          </a:p>
        </p:txBody>
      </p:sp>
    </p:spTree>
    <p:extLst>
      <p:ext uri="{BB962C8B-B14F-4D97-AF65-F5344CB8AC3E}">
        <p14:creationId xmlns:p14="http://schemas.microsoft.com/office/powerpoint/2010/main" val="3911192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4776" y="241473"/>
            <a:ext cx="9381056" cy="646331"/>
          </a:xfrm>
          <a:prstGeom prst="rect">
            <a:avLst/>
          </a:prstGeom>
        </p:spPr>
        <p:txBody>
          <a:bodyPr wrap="square">
            <a:spAutoFit/>
          </a:bodyPr>
          <a:lstStyle/>
          <a:p>
            <a:r>
              <a:rPr lang="en-US" altLang="zh-CN" sz="3600" b="1" dirty="0"/>
              <a:t>What should we consider ?</a:t>
            </a:r>
          </a:p>
        </p:txBody>
      </p:sp>
      <p:sp>
        <p:nvSpPr>
          <p:cNvPr id="4" name="矩形 3"/>
          <p:cNvSpPr/>
          <p:nvPr/>
        </p:nvSpPr>
        <p:spPr>
          <a:xfrm>
            <a:off x="2415726" y="1002438"/>
            <a:ext cx="7581900" cy="5447645"/>
          </a:xfrm>
          <a:prstGeom prst="rect">
            <a:avLst/>
          </a:prstGeom>
        </p:spPr>
        <p:txBody>
          <a:bodyPr wrap="square">
            <a:spAutoFit/>
          </a:bodyPr>
          <a:lstStyle/>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type of system</a:t>
            </a:r>
          </a:p>
          <a:p>
            <a:pPr marL="1257300" lvl="2" indent="-324000">
              <a:lnSpc>
                <a:spcPct val="150000"/>
              </a:lnSpc>
              <a:buFont typeface="Arial" panose="020B0604020202020204" pitchFamily="34" charset="0"/>
              <a:buChar char="•"/>
            </a:pPr>
            <a:r>
              <a:rPr lang="en-US" altLang="zh-CN" i="1" dirty="0">
                <a:latin typeface="Times New Roman" panose="02020603050405020304" pitchFamily="18" charset="0"/>
                <a:cs typeface="Times New Roman" panose="02020603050405020304" pitchFamily="18" charset="0"/>
              </a:rPr>
              <a:t>discrete(-time) </a:t>
            </a:r>
            <a:r>
              <a:rPr lang="en-US" altLang="zh-CN" dirty="0">
                <a:latin typeface="Times New Roman" panose="02020603050405020304" pitchFamily="18" charset="0"/>
                <a:cs typeface="Times New Roman" panose="02020603050405020304" pitchFamily="18" charset="0"/>
              </a:rPr>
              <a:t>systems  </a:t>
            </a:r>
            <a:r>
              <a:rPr lang="en-US" altLang="zh-CN" i="1" dirty="0">
                <a:latin typeface="Times New Roman" panose="02020603050405020304" pitchFamily="18" charset="0"/>
                <a:cs typeface="Times New Roman" panose="02020603050405020304" pitchFamily="18" charset="0"/>
              </a:rPr>
              <a:t>continuous(-time) </a:t>
            </a:r>
            <a:r>
              <a:rPr lang="en-US" altLang="zh-CN" dirty="0">
                <a:latin typeface="Times New Roman" panose="02020603050405020304" pitchFamily="18" charset="0"/>
                <a:cs typeface="Times New Roman" panose="02020603050405020304" pitchFamily="18" charset="0"/>
              </a:rPr>
              <a:t>systems</a:t>
            </a:r>
          </a:p>
          <a:p>
            <a:pPr marL="1257300" lvl="2" indent="-324000">
              <a:lnSpc>
                <a:spcPct val="150000"/>
              </a:lnSpc>
              <a:buFont typeface="Arial" panose="020B0604020202020204" pitchFamily="34" charset="0"/>
              <a:buChar char="•"/>
            </a:pPr>
            <a:r>
              <a:rPr lang="en-US" altLang="zh-CN" i="1" dirty="0">
                <a:latin typeface="Times New Roman" panose="02020603050405020304" pitchFamily="18" charset="0"/>
                <a:cs typeface="Times New Roman" panose="02020603050405020304" pitchFamily="18" charset="0"/>
              </a:rPr>
              <a:t>concurrent processes      </a:t>
            </a:r>
            <a:r>
              <a:rPr lang="en-US" altLang="zh-CN" dirty="0">
                <a:latin typeface="Times New Roman" panose="02020603050405020304" pitchFamily="18" charset="0"/>
                <a:cs typeface="Times New Roman" panose="02020603050405020304" pitchFamily="18" charset="0"/>
              </a:rPr>
              <a:t>……………</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Type of Property</a:t>
            </a:r>
          </a:p>
          <a:p>
            <a:pPr marL="1257300" lvl="2" indent="-3240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Real-time properties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timed automaton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240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Boolean properties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propositional temporal logic</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Modeling the Environment</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Level of Abstraction</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Clarity and Modularity</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Form of Composition </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Computational Engines</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Practical Ease of Modeling and Expressiveness</a:t>
            </a:r>
          </a:p>
          <a:p>
            <a:pPr indent="-324000">
              <a:lnSpc>
                <a:spcPct val="150000"/>
              </a:lnSpc>
            </a:pPr>
            <a:endParaRPr lang="en-US" altLang="zh-CN" sz="1600" dirty="0"/>
          </a:p>
        </p:txBody>
      </p:sp>
      <p:sp>
        <p:nvSpPr>
          <p:cNvPr id="6" name="灯片编号占位符 5">
            <a:extLst>
              <a:ext uri="{FF2B5EF4-FFF2-40B4-BE49-F238E27FC236}">
                <a16:creationId xmlns:a16="http://schemas.microsoft.com/office/drawing/2014/main" id="{C311E049-DFC9-4CD1-92FB-E580FD2A2C3E}"/>
              </a:ext>
            </a:extLst>
          </p:cNvPr>
          <p:cNvSpPr>
            <a:spLocks noGrp="1"/>
          </p:cNvSpPr>
          <p:nvPr>
            <p:ph type="sldNum" sz="quarter" idx="12"/>
          </p:nvPr>
        </p:nvSpPr>
        <p:spPr/>
        <p:txBody>
          <a:bodyPr/>
          <a:lstStyle/>
          <a:p>
            <a:fld id="{BA7E9919-D6CF-494B-9E8A-91A1AAAE6AE4}" type="slidenum">
              <a:rPr lang="zh-CN" altLang="en-US" smtClean="0"/>
              <a:t>6</a:t>
            </a:fld>
            <a:endParaRPr lang="zh-CN" altLang="en-US"/>
          </a:p>
        </p:txBody>
      </p:sp>
    </p:spTree>
    <p:extLst>
      <p:ext uri="{BB962C8B-B14F-4D97-AF65-F5344CB8AC3E}">
        <p14:creationId xmlns:p14="http://schemas.microsoft.com/office/powerpoint/2010/main" val="2346335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4776" y="241473"/>
            <a:ext cx="9381056" cy="646331"/>
          </a:xfrm>
          <a:prstGeom prst="rect">
            <a:avLst/>
          </a:prstGeom>
        </p:spPr>
        <p:txBody>
          <a:bodyPr wrap="square">
            <a:spAutoFit/>
          </a:bodyPr>
          <a:lstStyle/>
          <a:p>
            <a:r>
              <a:rPr lang="en-US" altLang="zh-CN" sz="3600" b="1" dirty="0"/>
              <a:t>What should we consider ?</a:t>
            </a:r>
          </a:p>
        </p:txBody>
      </p:sp>
      <p:sp>
        <p:nvSpPr>
          <p:cNvPr id="4" name="矩形 3"/>
          <p:cNvSpPr/>
          <p:nvPr/>
        </p:nvSpPr>
        <p:spPr>
          <a:xfrm>
            <a:off x="2415726" y="1002438"/>
            <a:ext cx="7581900" cy="5447645"/>
          </a:xfrm>
          <a:prstGeom prst="rect">
            <a:avLst/>
          </a:prstGeom>
        </p:spPr>
        <p:txBody>
          <a:bodyPr wrap="square">
            <a:spAutoFit/>
          </a:bodyPr>
          <a:lstStyle/>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type of system</a:t>
            </a:r>
          </a:p>
          <a:p>
            <a:pPr marL="1257300" lvl="2" indent="-324000">
              <a:lnSpc>
                <a:spcPct val="150000"/>
              </a:lnSpc>
              <a:buFont typeface="Arial" panose="020B0604020202020204" pitchFamily="34" charset="0"/>
              <a:buChar char="•"/>
            </a:pPr>
            <a:r>
              <a:rPr lang="en-US" altLang="zh-CN" i="1" dirty="0">
                <a:latin typeface="Times New Roman" panose="02020603050405020304" pitchFamily="18" charset="0"/>
                <a:cs typeface="Times New Roman" panose="02020603050405020304" pitchFamily="18" charset="0"/>
              </a:rPr>
              <a:t>discrete(-time) </a:t>
            </a:r>
            <a:r>
              <a:rPr lang="en-US" altLang="zh-CN" dirty="0">
                <a:latin typeface="Times New Roman" panose="02020603050405020304" pitchFamily="18" charset="0"/>
                <a:cs typeface="Times New Roman" panose="02020603050405020304" pitchFamily="18" charset="0"/>
              </a:rPr>
              <a:t>systems  </a:t>
            </a:r>
            <a:r>
              <a:rPr lang="en-US" altLang="zh-CN" i="1" dirty="0">
                <a:latin typeface="Times New Roman" panose="02020603050405020304" pitchFamily="18" charset="0"/>
                <a:cs typeface="Times New Roman" panose="02020603050405020304" pitchFamily="18" charset="0"/>
              </a:rPr>
              <a:t>continuous(-time) </a:t>
            </a:r>
            <a:r>
              <a:rPr lang="en-US" altLang="zh-CN" dirty="0">
                <a:latin typeface="Times New Roman" panose="02020603050405020304" pitchFamily="18" charset="0"/>
                <a:cs typeface="Times New Roman" panose="02020603050405020304" pitchFamily="18" charset="0"/>
              </a:rPr>
              <a:t>systems</a:t>
            </a:r>
          </a:p>
          <a:p>
            <a:pPr marL="1257300" lvl="2" indent="-324000">
              <a:lnSpc>
                <a:spcPct val="150000"/>
              </a:lnSpc>
              <a:buFont typeface="Arial" panose="020B0604020202020204" pitchFamily="34" charset="0"/>
              <a:buChar char="•"/>
            </a:pPr>
            <a:r>
              <a:rPr lang="en-US" altLang="zh-CN" i="1" dirty="0">
                <a:latin typeface="Times New Roman" panose="02020603050405020304" pitchFamily="18" charset="0"/>
                <a:cs typeface="Times New Roman" panose="02020603050405020304" pitchFamily="18" charset="0"/>
              </a:rPr>
              <a:t>concurrent processes      </a:t>
            </a:r>
            <a:r>
              <a:rPr lang="en-US" altLang="zh-CN" dirty="0">
                <a:latin typeface="Times New Roman" panose="02020603050405020304" pitchFamily="18" charset="0"/>
                <a:cs typeface="Times New Roman" panose="02020603050405020304" pitchFamily="18" charset="0"/>
              </a:rPr>
              <a:t>……………</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Type of Property</a:t>
            </a:r>
          </a:p>
          <a:p>
            <a:pPr marL="1257300" lvl="2" indent="-3240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Real-time properties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timed automaton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1257300" lvl="2" indent="-324000">
              <a:lnSpc>
                <a:spcPct val="150000"/>
              </a:lnSpc>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Boolean properties</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propositional temporal logic</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Modeling the Environment</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Level of Abstraction</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Clarity and Modularity</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Form of Composition </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Computational Engines</a:t>
            </a:r>
          </a:p>
          <a:p>
            <a:pPr marL="800100" lvl="1" indent="-324000">
              <a:lnSpc>
                <a:spcPct val="150000"/>
              </a:lnSpc>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Practical Ease of Modeling and Expressiveness</a:t>
            </a:r>
          </a:p>
          <a:p>
            <a:pPr indent="-324000">
              <a:lnSpc>
                <a:spcPct val="150000"/>
              </a:lnSpc>
            </a:pPr>
            <a:endParaRPr lang="en-US" altLang="zh-CN" sz="1600" dirty="0"/>
          </a:p>
        </p:txBody>
      </p:sp>
      <p:sp>
        <p:nvSpPr>
          <p:cNvPr id="6" name="灯片编号占位符 5">
            <a:extLst>
              <a:ext uri="{FF2B5EF4-FFF2-40B4-BE49-F238E27FC236}">
                <a16:creationId xmlns:a16="http://schemas.microsoft.com/office/drawing/2014/main" id="{DAA57CD2-94C8-45E3-B3E2-16B85D993D95}"/>
              </a:ext>
            </a:extLst>
          </p:cNvPr>
          <p:cNvSpPr>
            <a:spLocks noGrp="1"/>
          </p:cNvSpPr>
          <p:nvPr>
            <p:ph type="sldNum" sz="quarter" idx="12"/>
          </p:nvPr>
        </p:nvSpPr>
        <p:spPr/>
        <p:txBody>
          <a:bodyPr/>
          <a:lstStyle/>
          <a:p>
            <a:fld id="{BA7E9919-D6CF-494B-9E8A-91A1AAAE6AE4}" type="slidenum">
              <a:rPr lang="zh-CN" altLang="en-US" smtClean="0"/>
              <a:t>7</a:t>
            </a:fld>
            <a:endParaRPr lang="zh-CN" altLang="en-US"/>
          </a:p>
        </p:txBody>
      </p:sp>
    </p:spTree>
    <p:extLst>
      <p:ext uri="{BB962C8B-B14F-4D97-AF65-F5344CB8AC3E}">
        <p14:creationId xmlns:p14="http://schemas.microsoft.com/office/powerpoint/2010/main" val="309168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704776" y="241473"/>
            <a:ext cx="10780088" cy="646331"/>
          </a:xfrm>
          <a:prstGeom prst="rect">
            <a:avLst/>
          </a:prstGeom>
        </p:spPr>
        <p:txBody>
          <a:bodyPr wrap="square">
            <a:spAutoFit/>
          </a:bodyPr>
          <a:lstStyle/>
          <a:p>
            <a:r>
              <a:rPr lang="en-US" altLang="zh-CN" sz="3600" b="1" dirty="0"/>
              <a:t>Modeling Languages</a:t>
            </a:r>
          </a:p>
        </p:txBody>
      </p:sp>
      <p:sp>
        <p:nvSpPr>
          <p:cNvPr id="7" name="矩形 6"/>
          <p:cNvSpPr/>
          <p:nvPr/>
        </p:nvSpPr>
        <p:spPr>
          <a:xfrm>
            <a:off x="2486786" y="1700403"/>
            <a:ext cx="6181726" cy="3785652"/>
          </a:xfrm>
          <a:prstGeom prst="rect">
            <a:avLst/>
          </a:prstGeom>
        </p:spPr>
        <p:txBody>
          <a:bodyPr wrap="square">
            <a:spAutoFit/>
          </a:bodyPr>
          <a:lstStyle/>
          <a:p>
            <a:pPr marL="742950" lvl="1" indent="-285750">
              <a:lnSpc>
                <a:spcPct val="20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Hardware description languages (HDLs).</a:t>
            </a:r>
          </a:p>
          <a:p>
            <a:pPr marL="742950" lvl="1" indent="-285750">
              <a:lnSpc>
                <a:spcPct val="20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General-purpose modeling languages(UML)</a:t>
            </a:r>
          </a:p>
          <a:p>
            <a:pPr marL="742950" lvl="1" indent="-285750">
              <a:lnSpc>
                <a:spcPct val="20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Architecture Description Languages (ADLs)</a:t>
            </a:r>
          </a:p>
          <a:p>
            <a:pPr marL="742950" lvl="1" indent="-285750">
              <a:lnSpc>
                <a:spcPct val="20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Simulation-oriented languages and tools</a:t>
            </a:r>
          </a:p>
          <a:p>
            <a:pPr marL="742950" lvl="1" indent="-285750">
              <a:lnSpc>
                <a:spcPct val="20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Reactive programming languages</a:t>
            </a:r>
          </a:p>
          <a:p>
            <a:pPr marL="742950" lvl="1" indent="-285750">
              <a:lnSpc>
                <a:spcPct val="200000"/>
              </a:lnSpc>
              <a:buFont typeface="Wingdings" panose="05000000000000000000" pitchFamily="2" charset="2"/>
              <a:buChar char="l"/>
            </a:pPr>
            <a:r>
              <a:rPr lang="en-US" altLang="zh-CN" sz="2000" dirty="0">
                <a:latin typeface="Times New Roman" panose="02020603050405020304" pitchFamily="18" charset="0"/>
                <a:cs typeface="Times New Roman" panose="02020603050405020304" pitchFamily="18" charset="0"/>
              </a:rPr>
              <a:t>Verification languages</a:t>
            </a:r>
          </a:p>
        </p:txBody>
      </p:sp>
      <p:sp>
        <p:nvSpPr>
          <p:cNvPr id="4" name="灯片编号占位符 3">
            <a:extLst>
              <a:ext uri="{FF2B5EF4-FFF2-40B4-BE49-F238E27FC236}">
                <a16:creationId xmlns:a16="http://schemas.microsoft.com/office/drawing/2014/main" id="{7C0252DA-0EA7-4E9D-8092-67DC1FEE913D}"/>
              </a:ext>
            </a:extLst>
          </p:cNvPr>
          <p:cNvSpPr>
            <a:spLocks noGrp="1"/>
          </p:cNvSpPr>
          <p:nvPr>
            <p:ph type="sldNum" sz="quarter" idx="12"/>
          </p:nvPr>
        </p:nvSpPr>
        <p:spPr/>
        <p:txBody>
          <a:bodyPr/>
          <a:lstStyle/>
          <a:p>
            <a:fld id="{BA7E9919-D6CF-494B-9E8A-91A1AAAE6AE4}" type="slidenum">
              <a:rPr lang="zh-CN" altLang="en-US" smtClean="0"/>
              <a:t>8</a:t>
            </a:fld>
            <a:endParaRPr lang="zh-CN" altLang="en-US"/>
          </a:p>
        </p:txBody>
      </p:sp>
    </p:spTree>
    <p:extLst>
      <p:ext uri="{BB962C8B-B14F-4D97-AF65-F5344CB8AC3E}">
        <p14:creationId xmlns:p14="http://schemas.microsoft.com/office/powerpoint/2010/main" val="334277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04776" y="241473"/>
            <a:ext cx="9381056" cy="646331"/>
          </a:xfrm>
          <a:prstGeom prst="rect">
            <a:avLst/>
          </a:prstGeom>
        </p:spPr>
        <p:txBody>
          <a:bodyPr wrap="square">
            <a:spAutoFit/>
          </a:bodyPr>
          <a:lstStyle/>
          <a:p>
            <a:r>
              <a:rPr lang="en-US" altLang="zh-CN" sz="3600" b="1" dirty="0"/>
              <a:t>Challenges in Modeling</a:t>
            </a:r>
          </a:p>
        </p:txBody>
      </p:sp>
      <p:sp>
        <p:nvSpPr>
          <p:cNvPr id="5" name="灯片编号占位符 4">
            <a:extLst>
              <a:ext uri="{FF2B5EF4-FFF2-40B4-BE49-F238E27FC236}">
                <a16:creationId xmlns:a16="http://schemas.microsoft.com/office/drawing/2014/main" id="{232E0C26-8A62-4717-B6D1-761C3EE8A24D}"/>
              </a:ext>
            </a:extLst>
          </p:cNvPr>
          <p:cNvSpPr>
            <a:spLocks noGrp="1"/>
          </p:cNvSpPr>
          <p:nvPr>
            <p:ph type="sldNum" sz="quarter" idx="12"/>
          </p:nvPr>
        </p:nvSpPr>
        <p:spPr/>
        <p:txBody>
          <a:bodyPr/>
          <a:lstStyle/>
          <a:p>
            <a:fld id="{BA7E9919-D6CF-494B-9E8A-91A1AAAE6AE4}" type="slidenum">
              <a:rPr lang="zh-CN" altLang="en-US" smtClean="0"/>
              <a:t>9</a:t>
            </a:fld>
            <a:endParaRPr lang="zh-CN" altLang="en-US"/>
          </a:p>
        </p:txBody>
      </p:sp>
    </p:spTree>
    <p:extLst>
      <p:ext uri="{BB962C8B-B14F-4D97-AF65-F5344CB8AC3E}">
        <p14:creationId xmlns:p14="http://schemas.microsoft.com/office/powerpoint/2010/main" val="85820696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2003</TotalTime>
  <Words>1224</Words>
  <Application>Microsoft Office PowerPoint</Application>
  <PresentationFormat>宽屏</PresentationFormat>
  <Paragraphs>202</Paragraphs>
  <Slides>26</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Times-Bold</vt:lpstr>
      <vt:lpstr>等线</vt:lpstr>
      <vt:lpstr>宋体</vt:lpstr>
      <vt:lpstr>微软雅黑</vt:lpstr>
      <vt:lpstr>Arial</vt:lpstr>
      <vt:lpstr>Bahnschrift</vt:lpstr>
      <vt:lpstr>Calibri</vt:lpstr>
      <vt:lpstr>Calibri Light</vt:lpstr>
      <vt:lpstr>Cambria Math</vt:lpstr>
      <vt:lpstr>Tahoma</vt:lpstr>
      <vt:lpstr>Times New Roman</vt:lpstr>
      <vt:lpstr>Wingdings</vt:lpstr>
      <vt:lpstr>回顾</vt:lpstr>
      <vt:lpstr>Modeling for Verification</vt:lpstr>
      <vt:lpstr>contents </vt:lpstr>
      <vt:lpstr>Introduction</vt:lpstr>
      <vt:lpstr>contents</vt:lpstr>
      <vt:lpstr>What should we consider ?</vt:lpstr>
      <vt:lpstr>PowerPoint 演示文稿</vt:lpstr>
      <vt:lpstr>PowerPoint 演示文稿</vt:lpstr>
      <vt:lpstr>PowerPoint 演示文稿</vt:lpstr>
      <vt:lpstr>PowerPoint 演示文稿</vt:lpstr>
      <vt:lpstr>contents</vt:lpstr>
      <vt:lpstr>PowerPoint 演示文稿</vt:lpstr>
      <vt:lpstr>PowerPoint 演示文稿</vt:lpstr>
      <vt:lpstr>PowerPoint 演示文稿</vt:lpstr>
      <vt:lpstr>PowerPoint 演示文稿</vt:lpstr>
      <vt:lpstr>PowerPoint 演示文稿</vt:lpstr>
      <vt:lpstr>PowerPoint 演示文稿</vt:lpstr>
      <vt:lpstr>contents</vt:lpstr>
      <vt:lpstr>PowerPoint 演示文稿</vt:lpstr>
      <vt:lpstr>PowerPoint 演示文稿</vt:lpstr>
      <vt:lpstr>PowerPoint 演示文稿</vt:lpstr>
      <vt:lpstr>PowerPoint 演示文稿</vt:lpstr>
      <vt:lpstr>contents</vt:lpstr>
      <vt:lpstr>PowerPoint 演示文稿</vt:lpstr>
      <vt:lpstr>PowerPoint 演示文稿</vt:lpstr>
      <vt:lpstr>contents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from PG into TS</dc:title>
  <dc:creator>drm</dc:creator>
  <cp:lastModifiedBy>QIAN LIU</cp:lastModifiedBy>
  <cp:revision>375</cp:revision>
  <dcterms:created xsi:type="dcterms:W3CDTF">2017-10-20T00:50:58Z</dcterms:created>
  <dcterms:modified xsi:type="dcterms:W3CDTF">2018-11-10T11:40:54Z</dcterms:modified>
</cp:coreProperties>
</file>