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56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FB6B8-BA3D-49D4-9F11-7553542F41BF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403FA-8E65-47EC-B2A5-20CE9BC7CA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66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FB6B8-BA3D-49D4-9F11-7553542F41BF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403FA-8E65-47EC-B2A5-20CE9BC7CA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01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FB6B8-BA3D-49D4-9F11-7553542F41BF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403FA-8E65-47EC-B2A5-20CE9BC7CA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71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FB6B8-BA3D-49D4-9F11-7553542F41BF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403FA-8E65-47EC-B2A5-20CE9BC7CA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252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FB6B8-BA3D-49D4-9F11-7553542F41BF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403FA-8E65-47EC-B2A5-20CE9BC7CA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057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FB6B8-BA3D-49D4-9F11-7553542F41BF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403FA-8E65-47EC-B2A5-20CE9BC7CA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826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FB6B8-BA3D-49D4-9F11-7553542F41BF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403FA-8E65-47EC-B2A5-20CE9BC7CA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99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FB6B8-BA3D-49D4-9F11-7553542F41BF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403FA-8E65-47EC-B2A5-20CE9BC7CA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499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FB6B8-BA3D-49D4-9F11-7553542F41BF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403FA-8E65-47EC-B2A5-20CE9BC7CA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992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FB6B8-BA3D-49D4-9F11-7553542F41BF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403FA-8E65-47EC-B2A5-20CE9BC7CA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75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FB6B8-BA3D-49D4-9F11-7553542F41BF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403FA-8E65-47EC-B2A5-20CE9BC7CA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182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FB6B8-BA3D-49D4-9F11-7553542F41BF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403FA-8E65-47EC-B2A5-20CE9BC7CA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306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04850" y="518503"/>
            <a:ext cx="5276850" cy="2500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Q:</a:t>
            </a: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building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boolean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formula for the following program, while </a:t>
            </a:r>
            <a:endParaRPr lang="zh-CN" altLang="zh-CN" sz="105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V={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x,y,z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}, initial value: x=y=z=0</a:t>
            </a:r>
            <a:endParaRPr lang="zh-CN" altLang="zh-CN" sz="105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zh-CN" altLang="zh-CN" sz="105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Program</a:t>
            </a:r>
            <a:endParaRPr lang="zh-CN" altLang="zh-CN" sz="105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x=y+1;z=z+2;</a:t>
            </a:r>
            <a:endParaRPr lang="zh-CN" altLang="zh-CN" sz="105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For(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y;y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&lt;=3;y++) 	while(y&lt;=3) y++;</a:t>
            </a:r>
            <a:endParaRPr lang="zh-CN" altLang="zh-CN" sz="105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if x&lt;y then x++;else y++;</a:t>
            </a:r>
            <a:endParaRPr lang="zh-CN" altLang="zh-CN" sz="105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86551" y="1524000"/>
            <a:ext cx="4800599" cy="41934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 </a:t>
            </a:r>
            <a:endParaRPr lang="zh-CN" altLang="zh-CN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indent="114300">
              <a:spcAft>
                <a:spcPts val="0"/>
              </a:spcAft>
            </a:pPr>
            <a:r>
              <a:rPr lang="en-US" altLang="zh-CN" dirty="0" smtClean="0">
                <a:latin typeface="Times New Roman" panose="02020603050405020304" pitchFamily="18" charset="0"/>
              </a:rPr>
              <a:t>pc=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l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∧pc</a:t>
            </a:r>
            <a:r>
              <a:rPr lang="en-US" altLang="zh-CN" dirty="0">
                <a:latin typeface="Times New Roman" panose="02020603050405020304" pitchFamily="18" charset="0"/>
              </a:rPr>
              <a:t>’=</a:t>
            </a:r>
            <a:r>
              <a:rPr lang="en-US" altLang="zh-CN" i="1" dirty="0" err="1">
                <a:latin typeface="Times New Roman" panose="02020603050405020304" pitchFamily="18" charset="0"/>
              </a:rPr>
              <a:t>l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’∧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’=y+1 </a:t>
            </a:r>
            <a:r>
              <a:rPr lang="en-US" altLang="zh-CN" dirty="0" smtClean="0">
                <a:latin typeface="Times New Roman" panose="02020603050405020304" pitchFamily="18" charset="0"/>
              </a:rPr>
              <a:t>∧</a:t>
            </a:r>
            <a:r>
              <a:rPr lang="en-US" altLang="zh-CN" i="1" dirty="0" smtClean="0">
                <a:latin typeface="Times New Roman" panose="02020603050405020304" pitchFamily="18" charset="0"/>
              </a:rPr>
              <a:t>same</a:t>
            </a:r>
            <a:r>
              <a:rPr lang="en-US" altLang="zh-CN" dirty="0" smtClean="0">
                <a:latin typeface="Times New Roman" panose="02020603050405020304" pitchFamily="18" charset="0"/>
              </a:rPr>
              <a:t>(V</a:t>
            </a:r>
            <a:r>
              <a:rPr lang="en-US" altLang="zh-CN" dirty="0">
                <a:latin typeface="Times New Roman" panose="02020603050405020304" pitchFamily="18" charset="0"/>
              </a:rPr>
              <a:t>\{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})</a:t>
            </a:r>
            <a:endParaRPr lang="zh-CN" altLang="zh-CN" sz="1200" dirty="0">
              <a:latin typeface="Times New Roman" panose="02020603050405020304" pitchFamily="18" charset="0"/>
            </a:endParaRPr>
          </a:p>
          <a:p>
            <a:pPr indent="114300"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</a:rPr>
              <a:t>pc=</a:t>
            </a:r>
            <a:r>
              <a:rPr lang="en-US" altLang="zh-CN" i="1" dirty="0" err="1">
                <a:latin typeface="Times New Roman" panose="02020603050405020304" pitchFamily="18" charset="0"/>
              </a:rPr>
              <a:t>l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’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∧pc</a:t>
            </a:r>
            <a:r>
              <a:rPr lang="en-US" altLang="zh-CN" dirty="0">
                <a:latin typeface="Times New Roman" panose="02020603050405020304" pitchFamily="18" charset="0"/>
              </a:rPr>
              <a:t>’=</a:t>
            </a:r>
            <a:r>
              <a:rPr lang="en-US" altLang="zh-CN" i="1" dirty="0" err="1">
                <a:latin typeface="Times New Roman" panose="02020603050405020304" pitchFamily="18" charset="0"/>
              </a:rPr>
              <a:t>l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’’∧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z</a:t>
            </a:r>
            <a:r>
              <a:rPr lang="en-US" altLang="zh-CN" dirty="0">
                <a:latin typeface="Times New Roman" panose="02020603050405020304" pitchFamily="18" charset="0"/>
              </a:rPr>
              <a:t>’=z+2 </a:t>
            </a:r>
            <a:r>
              <a:rPr lang="en-US" altLang="zh-CN" dirty="0" smtClean="0">
                <a:latin typeface="Times New Roman" panose="02020603050405020304" pitchFamily="18" charset="0"/>
              </a:rPr>
              <a:t>∧</a:t>
            </a:r>
            <a:r>
              <a:rPr lang="en-US" altLang="zh-CN" i="1" dirty="0" smtClean="0">
                <a:latin typeface="Times New Roman" panose="02020603050405020304" pitchFamily="18" charset="0"/>
              </a:rPr>
              <a:t>same</a:t>
            </a:r>
            <a:r>
              <a:rPr lang="en-US" altLang="zh-CN" dirty="0" smtClean="0">
                <a:latin typeface="Times New Roman" panose="02020603050405020304" pitchFamily="18" charset="0"/>
              </a:rPr>
              <a:t>(V</a:t>
            </a:r>
            <a:r>
              <a:rPr lang="en-US" altLang="zh-CN" dirty="0">
                <a:latin typeface="Times New Roman" panose="02020603050405020304" pitchFamily="18" charset="0"/>
              </a:rPr>
              <a:t>\{</a:t>
            </a:r>
            <a:r>
              <a:rPr lang="en-US" altLang="zh-CN" i="1" dirty="0">
                <a:latin typeface="Times New Roman" panose="02020603050405020304" pitchFamily="18" charset="0"/>
              </a:rPr>
              <a:t>z</a:t>
            </a:r>
            <a:r>
              <a:rPr lang="en-US" altLang="zh-CN" dirty="0">
                <a:latin typeface="Times New Roman" panose="02020603050405020304" pitchFamily="18" charset="0"/>
              </a:rPr>
              <a:t>})</a:t>
            </a:r>
            <a:endParaRPr lang="zh-CN" altLang="zh-CN" sz="12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dirty="0">
                <a:latin typeface="Times New Roman" panose="02020603050405020304" pitchFamily="18" charset="0"/>
              </a:rPr>
              <a:t> </a:t>
            </a:r>
            <a:endParaRPr lang="zh-CN" altLang="zh-CN" sz="1200" dirty="0">
              <a:latin typeface="Times New Roman" panose="02020603050405020304" pitchFamily="18" charset="0"/>
            </a:endParaRPr>
          </a:p>
          <a:p>
            <a:pPr marL="133350"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</a:rPr>
              <a:t>pc=</a:t>
            </a:r>
            <a:r>
              <a:rPr lang="en-US" altLang="zh-CN" i="1" dirty="0" err="1">
                <a:latin typeface="Times New Roman" panose="02020603050405020304" pitchFamily="18" charset="0"/>
              </a:rPr>
              <a:t>l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’’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∧pc</a:t>
            </a:r>
            <a:r>
              <a:rPr lang="en-US" altLang="zh-CN" dirty="0">
                <a:latin typeface="Times New Roman" panose="02020603050405020304" pitchFamily="18" charset="0"/>
              </a:rPr>
              <a:t>’=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</a:rPr>
              <a:t>’</a:t>
            </a:r>
            <a:r>
              <a:rPr lang="en-US" altLang="zh-CN" dirty="0" smtClean="0">
                <a:latin typeface="Times New Roman" panose="02020603050405020304" pitchFamily="18" charset="0"/>
              </a:rPr>
              <a:t>’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∧</a:t>
            </a:r>
            <a:r>
              <a:rPr lang="en-US" altLang="zh-CN" i="1" dirty="0" smtClean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&lt;=3 </a:t>
            </a:r>
            <a:r>
              <a:rPr lang="en-US" altLang="zh-CN" dirty="0" smtClean="0">
                <a:latin typeface="Times New Roman" panose="02020603050405020304" pitchFamily="18" charset="0"/>
              </a:rPr>
              <a:t>∧</a:t>
            </a:r>
            <a:r>
              <a:rPr lang="en-US" altLang="zh-CN" i="1" dirty="0" smtClean="0">
                <a:latin typeface="Times New Roman" panose="02020603050405020304" pitchFamily="18" charset="0"/>
              </a:rPr>
              <a:t>same</a:t>
            </a:r>
            <a:r>
              <a:rPr lang="en-US" altLang="zh-CN" dirty="0" smtClean="0">
                <a:latin typeface="Times New Roman" panose="02020603050405020304" pitchFamily="18" charset="0"/>
              </a:rPr>
              <a:t>(V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endParaRPr lang="zh-CN" altLang="zh-CN" sz="1200" dirty="0">
              <a:latin typeface="Times New Roman" panose="02020603050405020304" pitchFamily="18" charset="0"/>
            </a:endParaRPr>
          </a:p>
          <a:p>
            <a:pPr marL="133350"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</a:rPr>
              <a:t>pc=</a:t>
            </a:r>
            <a:r>
              <a:rPr lang="en-US" altLang="zh-CN" i="1" dirty="0" err="1">
                <a:latin typeface="Times New Roman" panose="02020603050405020304" pitchFamily="18" charset="0"/>
              </a:rPr>
              <a:t>l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’’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∧pc</a:t>
            </a:r>
            <a:r>
              <a:rPr lang="en-US" altLang="zh-CN" dirty="0">
                <a:latin typeface="Times New Roman" panose="02020603050405020304" pitchFamily="18" charset="0"/>
              </a:rPr>
              <a:t>’=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en-US" altLang="zh-CN" dirty="0" smtClean="0">
                <a:latin typeface="Times New Roman" panose="02020603050405020304" pitchFamily="18" charset="0"/>
              </a:rPr>
              <a:t>’’’∧ ¬ (</a:t>
            </a:r>
            <a:r>
              <a:rPr lang="en-US" altLang="zh-CN" sz="1000" dirty="0" smtClean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&lt;=3) </a:t>
            </a:r>
            <a:r>
              <a:rPr lang="en-US" altLang="zh-CN" dirty="0" smtClean="0">
                <a:latin typeface="Times New Roman" panose="02020603050405020304" pitchFamily="18" charset="0"/>
              </a:rPr>
              <a:t>∧</a:t>
            </a:r>
            <a:r>
              <a:rPr lang="en-US" altLang="zh-CN" i="1" dirty="0" smtClean="0">
                <a:latin typeface="Times New Roman" panose="02020603050405020304" pitchFamily="18" charset="0"/>
              </a:rPr>
              <a:t>same</a:t>
            </a:r>
            <a:r>
              <a:rPr lang="en-US" altLang="zh-CN" dirty="0" smtClean="0">
                <a:latin typeface="Times New Roman" panose="02020603050405020304" pitchFamily="18" charset="0"/>
              </a:rPr>
              <a:t>(V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endParaRPr lang="zh-CN" altLang="zh-CN" sz="1200" dirty="0">
              <a:latin typeface="Times New Roman" panose="02020603050405020304" pitchFamily="18" charset="0"/>
            </a:endParaRPr>
          </a:p>
          <a:p>
            <a:pPr marL="1200150"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</a:rPr>
              <a:t> </a:t>
            </a:r>
            <a:endParaRPr lang="zh-CN" altLang="zh-CN" sz="1200" dirty="0">
              <a:latin typeface="Times New Roman" panose="02020603050405020304" pitchFamily="18" charset="0"/>
            </a:endParaRPr>
          </a:p>
          <a:p>
            <a:pPr marL="133350"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</a:rPr>
              <a:t>pc=</a:t>
            </a:r>
            <a:r>
              <a:rPr lang="en-US" altLang="zh-CN" i="1" dirty="0">
                <a:latin typeface="Times New Roman" panose="02020603050405020304" pitchFamily="18" charset="0"/>
              </a:rPr>
              <a:t>l’’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∧pc</a:t>
            </a:r>
            <a:r>
              <a:rPr lang="en-US" altLang="zh-CN" dirty="0">
                <a:latin typeface="Times New Roman" panose="02020603050405020304" pitchFamily="18" charset="0"/>
              </a:rPr>
              <a:t>’=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</a:rPr>
              <a:t>’’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11</a:t>
            </a:r>
            <a:r>
              <a:rPr lang="en-US" altLang="zh-CN" dirty="0" smtClean="0">
                <a:latin typeface="Times New Roman" panose="02020603050405020304" pitchFamily="18" charset="0"/>
              </a:rPr>
              <a:t>∧</a:t>
            </a:r>
            <a:r>
              <a:rPr lang="en-US" altLang="zh-CN" i="1" dirty="0" smtClean="0">
                <a:latin typeface="Times New Roman" panose="02020603050405020304" pitchFamily="18" charset="0"/>
              </a:rPr>
              <a:t>x</a:t>
            </a:r>
            <a:r>
              <a:rPr lang="en-US" altLang="zh-CN" dirty="0" smtClean="0">
                <a:latin typeface="Times New Roman" panose="02020603050405020304" pitchFamily="18" charset="0"/>
              </a:rPr>
              <a:t>&lt;y ∧</a:t>
            </a:r>
            <a:r>
              <a:rPr lang="en-US" altLang="zh-CN" i="1" dirty="0" smtClean="0">
                <a:latin typeface="Times New Roman" panose="02020603050405020304" pitchFamily="18" charset="0"/>
              </a:rPr>
              <a:t>same</a:t>
            </a:r>
            <a:r>
              <a:rPr lang="en-US" altLang="zh-CN" dirty="0" smtClean="0">
                <a:latin typeface="Times New Roman" panose="02020603050405020304" pitchFamily="18" charset="0"/>
              </a:rPr>
              <a:t>(V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endParaRPr lang="zh-CN" altLang="zh-CN" sz="1200" dirty="0">
              <a:latin typeface="Times New Roman" panose="02020603050405020304" pitchFamily="18" charset="0"/>
            </a:endParaRPr>
          </a:p>
          <a:p>
            <a:pPr marL="133350"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</a:rPr>
              <a:t>pc=</a:t>
            </a:r>
            <a:r>
              <a:rPr lang="en-US" altLang="zh-CN" i="1" dirty="0">
                <a:latin typeface="Times New Roman" panose="02020603050405020304" pitchFamily="18" charset="0"/>
              </a:rPr>
              <a:t>l’’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∧pc</a:t>
            </a:r>
            <a:r>
              <a:rPr lang="en-US" altLang="zh-CN" dirty="0">
                <a:latin typeface="Times New Roman" panose="02020603050405020304" pitchFamily="18" charset="0"/>
              </a:rPr>
              <a:t>’=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</a:rPr>
              <a:t>’’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12</a:t>
            </a:r>
            <a:r>
              <a:rPr lang="en-US" altLang="zh-CN" dirty="0" smtClean="0">
                <a:latin typeface="Times New Roman" panose="02020603050405020304" pitchFamily="18" charset="0"/>
              </a:rPr>
              <a:t>∧ ¬ 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&lt;y) </a:t>
            </a:r>
            <a:r>
              <a:rPr lang="en-US" altLang="zh-CN" dirty="0" smtClean="0">
                <a:latin typeface="Times New Roman" panose="02020603050405020304" pitchFamily="18" charset="0"/>
              </a:rPr>
              <a:t>∧</a:t>
            </a:r>
            <a:r>
              <a:rPr lang="en-US" altLang="zh-CN" i="1" dirty="0" smtClean="0">
                <a:latin typeface="Times New Roman" panose="02020603050405020304" pitchFamily="18" charset="0"/>
              </a:rPr>
              <a:t>same</a:t>
            </a:r>
            <a:r>
              <a:rPr lang="en-US" altLang="zh-CN" dirty="0" smtClean="0">
                <a:latin typeface="Times New Roman" panose="02020603050405020304" pitchFamily="18" charset="0"/>
              </a:rPr>
              <a:t>(V)</a:t>
            </a:r>
            <a:endParaRPr lang="en-US" altLang="zh-CN" sz="1200" dirty="0" smtClean="0">
              <a:latin typeface="Times New Roman" panose="02020603050405020304" pitchFamily="18" charset="0"/>
            </a:endParaRPr>
          </a:p>
          <a:p>
            <a:pPr marL="133350">
              <a:spcAft>
                <a:spcPts val="0"/>
              </a:spcAft>
            </a:pPr>
            <a:endParaRPr lang="en-US" altLang="zh-CN" dirty="0" smtClean="0">
              <a:latin typeface="Times New Roman" panose="02020603050405020304" pitchFamily="18" charset="0"/>
            </a:endParaRPr>
          </a:p>
          <a:p>
            <a:pPr marL="133350">
              <a:spcAft>
                <a:spcPts val="0"/>
              </a:spcAft>
            </a:pPr>
            <a:r>
              <a:rPr lang="en-US" altLang="zh-CN" dirty="0" smtClean="0">
                <a:latin typeface="Times New Roman" panose="02020603050405020304" pitchFamily="18" charset="0"/>
              </a:rPr>
              <a:t>pc=</a:t>
            </a:r>
            <a:r>
              <a:rPr lang="en-US" altLang="zh-CN" i="1" dirty="0" smtClean="0">
                <a:latin typeface="Times New Roman" panose="02020603050405020304" pitchFamily="18" charset="0"/>
              </a:rPr>
              <a:t>l</a:t>
            </a:r>
            <a:r>
              <a:rPr lang="en-US" altLang="zh-CN" i="1" dirty="0">
                <a:latin typeface="Times New Roman" panose="02020603050405020304" pitchFamily="18" charset="0"/>
              </a:rPr>
              <a:t>’’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11</a:t>
            </a:r>
            <a:r>
              <a:rPr lang="en-US" altLang="zh-CN" dirty="0" smtClean="0">
                <a:latin typeface="Times New Roman" panose="02020603050405020304" pitchFamily="18" charset="0"/>
              </a:rPr>
              <a:t>∧pc</a:t>
            </a:r>
            <a:r>
              <a:rPr lang="en-US" altLang="zh-CN" dirty="0">
                <a:latin typeface="Times New Roman" panose="02020603050405020304" pitchFamily="18" charset="0"/>
              </a:rPr>
              <a:t>’=</a:t>
            </a:r>
            <a:r>
              <a:rPr lang="en-US" altLang="zh-CN" i="1" dirty="0">
                <a:latin typeface="Times New Roman" panose="02020603050405020304" pitchFamily="18" charset="0"/>
              </a:rPr>
              <a:t> l’’</a:t>
            </a:r>
            <a:r>
              <a:rPr lang="en-US" altLang="zh-CN" baseline="-25000" dirty="0">
                <a:latin typeface="Times New Roman" panose="02020603050405020304" pitchFamily="18" charset="0"/>
              </a:rPr>
              <a:t> 1</a:t>
            </a:r>
            <a:r>
              <a:rPr lang="en-US" altLang="zh-CN" i="1" dirty="0" smtClean="0">
                <a:latin typeface="Times New Roman" panose="02020603050405020304" pitchFamily="18" charset="0"/>
              </a:rPr>
              <a:t>’</a:t>
            </a:r>
            <a:r>
              <a:rPr lang="en-US" altLang="zh-CN" dirty="0" smtClean="0">
                <a:latin typeface="Times New Roman" panose="02020603050405020304" pitchFamily="18" charset="0"/>
              </a:rPr>
              <a:t>∧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’=x+1 </a:t>
            </a:r>
            <a:r>
              <a:rPr lang="en-US" altLang="zh-CN" dirty="0" smtClean="0">
                <a:latin typeface="Times New Roman" panose="02020603050405020304" pitchFamily="18" charset="0"/>
              </a:rPr>
              <a:t>∧</a:t>
            </a:r>
            <a:r>
              <a:rPr lang="en-US" altLang="zh-CN" i="1" dirty="0" smtClean="0">
                <a:latin typeface="Times New Roman" panose="02020603050405020304" pitchFamily="18" charset="0"/>
              </a:rPr>
              <a:t>same</a:t>
            </a:r>
            <a:r>
              <a:rPr lang="en-US" altLang="zh-CN" dirty="0" smtClean="0">
                <a:latin typeface="Times New Roman" panose="02020603050405020304" pitchFamily="18" charset="0"/>
              </a:rPr>
              <a:t>(V</a:t>
            </a:r>
            <a:r>
              <a:rPr lang="en-US" altLang="zh-CN" dirty="0">
                <a:latin typeface="Times New Roman" panose="02020603050405020304" pitchFamily="18" charset="0"/>
              </a:rPr>
              <a:t>\{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 smtClean="0">
                <a:latin typeface="Times New Roman" panose="02020603050405020304" pitchFamily="18" charset="0"/>
              </a:rPr>
              <a:t>})</a:t>
            </a:r>
          </a:p>
          <a:p>
            <a:pPr marL="133350">
              <a:spcAft>
                <a:spcPts val="0"/>
              </a:spcAft>
            </a:pPr>
            <a:r>
              <a:rPr lang="en-US" altLang="zh-CN" dirty="0" smtClean="0">
                <a:latin typeface="Times New Roman" panose="02020603050405020304" pitchFamily="18" charset="0"/>
              </a:rPr>
              <a:t>pc=</a:t>
            </a:r>
            <a:r>
              <a:rPr lang="en-US" altLang="zh-CN" i="1" dirty="0" smtClean="0">
                <a:latin typeface="Times New Roman" panose="02020603050405020304" pitchFamily="18" charset="0"/>
              </a:rPr>
              <a:t>l</a:t>
            </a:r>
            <a:r>
              <a:rPr lang="en-US" altLang="zh-CN" i="1" dirty="0">
                <a:latin typeface="Times New Roman" panose="02020603050405020304" pitchFamily="18" charset="0"/>
              </a:rPr>
              <a:t>’’</a:t>
            </a:r>
            <a:r>
              <a:rPr lang="en-US" altLang="zh-CN" baseline="-25000" dirty="0">
                <a:latin typeface="Times New Roman" panose="02020603050405020304" pitchFamily="18" charset="0"/>
              </a:rPr>
              <a:t> 12</a:t>
            </a:r>
            <a:r>
              <a:rPr lang="en-US" altLang="zh-CN" i="1" dirty="0" smtClean="0">
                <a:latin typeface="Times New Roman" panose="02020603050405020304" pitchFamily="18" charset="0"/>
              </a:rPr>
              <a:t>’</a:t>
            </a:r>
            <a:r>
              <a:rPr lang="en-US" altLang="zh-CN" dirty="0" smtClean="0">
                <a:latin typeface="Times New Roman" panose="02020603050405020304" pitchFamily="18" charset="0"/>
              </a:rPr>
              <a:t>∧pc</a:t>
            </a:r>
            <a:r>
              <a:rPr lang="en-US" altLang="zh-CN" dirty="0">
                <a:latin typeface="Times New Roman" panose="02020603050405020304" pitchFamily="18" charset="0"/>
              </a:rPr>
              <a:t>’=</a:t>
            </a:r>
            <a:r>
              <a:rPr lang="en-US" altLang="zh-CN" i="1" dirty="0">
                <a:latin typeface="Times New Roman" panose="02020603050405020304" pitchFamily="18" charset="0"/>
              </a:rPr>
              <a:t> l’’</a:t>
            </a:r>
            <a:r>
              <a:rPr lang="en-US" altLang="zh-CN" baseline="-25000" dirty="0">
                <a:latin typeface="Times New Roman" panose="02020603050405020304" pitchFamily="18" charset="0"/>
              </a:rPr>
              <a:t> 1</a:t>
            </a:r>
            <a:r>
              <a:rPr lang="en-US" altLang="zh-CN" i="1" dirty="0" smtClean="0">
                <a:latin typeface="Times New Roman" panose="02020603050405020304" pitchFamily="18" charset="0"/>
              </a:rPr>
              <a:t>’</a:t>
            </a:r>
            <a:r>
              <a:rPr lang="en-US" altLang="zh-CN" dirty="0" smtClean="0">
                <a:latin typeface="Times New Roman" panose="02020603050405020304" pitchFamily="18" charset="0"/>
              </a:rPr>
              <a:t>∧</a:t>
            </a:r>
            <a:r>
              <a:rPr lang="en-US" altLang="zh-CN" i="1" dirty="0" smtClean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’=y+1 </a:t>
            </a:r>
            <a:r>
              <a:rPr lang="en-US" altLang="zh-CN" dirty="0" smtClean="0">
                <a:latin typeface="Times New Roman" panose="02020603050405020304" pitchFamily="18" charset="0"/>
              </a:rPr>
              <a:t>∧</a:t>
            </a:r>
            <a:r>
              <a:rPr lang="en-US" altLang="zh-CN" i="1" dirty="0" smtClean="0">
                <a:latin typeface="Times New Roman" panose="02020603050405020304" pitchFamily="18" charset="0"/>
              </a:rPr>
              <a:t>same</a:t>
            </a:r>
            <a:r>
              <a:rPr lang="en-US" altLang="zh-CN" dirty="0" smtClean="0">
                <a:latin typeface="Times New Roman" panose="02020603050405020304" pitchFamily="18" charset="0"/>
              </a:rPr>
              <a:t>(V</a:t>
            </a:r>
            <a:r>
              <a:rPr lang="en-US" altLang="zh-CN" dirty="0">
                <a:latin typeface="Times New Roman" panose="02020603050405020304" pitchFamily="18" charset="0"/>
              </a:rPr>
              <a:t>\{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})</a:t>
            </a:r>
            <a:endParaRPr lang="zh-CN" altLang="zh-CN" sz="1200" dirty="0">
              <a:latin typeface="Times New Roman" panose="02020603050405020304" pitchFamily="18" charset="0"/>
            </a:endParaRPr>
          </a:p>
          <a:p>
            <a:pPr marL="933450" indent="266700"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</a:rPr>
              <a:t> </a:t>
            </a:r>
            <a:endParaRPr lang="zh-CN" altLang="zh-CN" sz="1200" dirty="0">
              <a:latin typeface="Times New Roman" panose="02020603050405020304" pitchFamily="18" charset="0"/>
            </a:endParaRPr>
          </a:p>
          <a:p>
            <a:pPr marL="133350"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</a:rPr>
              <a:t>pc=</a:t>
            </a:r>
            <a:r>
              <a:rPr lang="en-US" altLang="zh-CN" i="1" dirty="0">
                <a:latin typeface="Times New Roman" panose="02020603050405020304" pitchFamily="18" charset="0"/>
              </a:rPr>
              <a:t>l’’</a:t>
            </a:r>
            <a:r>
              <a:rPr lang="en-US" altLang="zh-CN" baseline="-25000" dirty="0">
                <a:latin typeface="Times New Roman" panose="02020603050405020304" pitchFamily="18" charset="0"/>
              </a:rPr>
              <a:t> 1</a:t>
            </a:r>
            <a:r>
              <a:rPr lang="en-US" altLang="zh-CN" i="1" dirty="0">
                <a:latin typeface="Times New Roman" panose="02020603050405020304" pitchFamily="18" charset="0"/>
              </a:rPr>
              <a:t>’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</a:rPr>
              <a:t>∧pc</a:t>
            </a:r>
            <a:r>
              <a:rPr lang="en-US" altLang="zh-CN" dirty="0">
                <a:latin typeface="Times New Roman" panose="02020603050405020304" pitchFamily="18" charset="0"/>
              </a:rPr>
              <a:t>’=</a:t>
            </a:r>
            <a:r>
              <a:rPr lang="en-US" altLang="zh-CN" i="1" dirty="0">
                <a:latin typeface="Times New Roman" panose="02020603050405020304" pitchFamily="18" charset="0"/>
              </a:rPr>
              <a:t> l</a:t>
            </a:r>
            <a:r>
              <a:rPr lang="en-US" altLang="zh-CN" dirty="0">
                <a:latin typeface="Times New Roman" panose="02020603050405020304" pitchFamily="18" charset="0"/>
              </a:rPr>
              <a:t>’’ </a:t>
            </a:r>
            <a:r>
              <a:rPr lang="en-US" altLang="zh-CN" dirty="0" smtClean="0">
                <a:latin typeface="Times New Roman" panose="02020603050405020304" pitchFamily="18" charset="0"/>
              </a:rPr>
              <a:t>∧</a:t>
            </a:r>
            <a:r>
              <a:rPr lang="en-US" altLang="zh-CN" i="1" dirty="0" smtClean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’=y+1 </a:t>
            </a:r>
            <a:r>
              <a:rPr lang="en-US" altLang="zh-CN" dirty="0" smtClean="0">
                <a:latin typeface="Times New Roman" panose="02020603050405020304" pitchFamily="18" charset="0"/>
              </a:rPr>
              <a:t>∧</a:t>
            </a:r>
            <a:r>
              <a:rPr lang="en-US" altLang="zh-CN" i="1" dirty="0" smtClean="0">
                <a:latin typeface="Times New Roman" panose="02020603050405020304" pitchFamily="18" charset="0"/>
              </a:rPr>
              <a:t>same</a:t>
            </a:r>
            <a:r>
              <a:rPr lang="en-US" altLang="zh-CN" dirty="0" smtClean="0">
                <a:latin typeface="Times New Roman" panose="02020603050405020304" pitchFamily="18" charset="0"/>
              </a:rPr>
              <a:t>(V</a:t>
            </a:r>
            <a:r>
              <a:rPr lang="en-US" altLang="zh-CN" dirty="0">
                <a:latin typeface="Times New Roman" panose="02020603050405020304" pitchFamily="18" charset="0"/>
              </a:rPr>
              <a:t>\{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})</a:t>
            </a:r>
            <a:endParaRPr lang="zh-CN" altLang="zh-CN" sz="12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05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05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4850" y="3142298"/>
            <a:ext cx="5543550" cy="313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3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A:</a:t>
            </a:r>
            <a:endParaRPr lang="zh-CN" altLang="zh-CN" sz="12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i="1" dirty="0" smtClean="0">
                <a:latin typeface="Times New Roman" panose="02020603050405020304" pitchFamily="18" charset="0"/>
              </a:rPr>
              <a:t>C 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</a:rPr>
              <a:t>l</a:t>
            </a:r>
            <a:r>
              <a:rPr lang="en-US" altLang="zh-CN" dirty="0" smtClean="0">
                <a:latin typeface="Times New Roman" panose="02020603050405020304" pitchFamily="18" charset="0"/>
              </a:rPr>
              <a:t>,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x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zh-CN" dirty="0" smtClean="0">
                <a:latin typeface="Times New Roman" panose="02020603050405020304" pitchFamily="18" charset="0"/>
              </a:rPr>
              <a:t>y+1,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l</a:t>
            </a:r>
            <a:r>
              <a:rPr lang="en-US" altLang="zh-CN" dirty="0" smtClean="0">
                <a:latin typeface="Times New Roman" panose="02020603050405020304" pitchFamily="18" charset="0"/>
              </a:rPr>
              <a:t>’)  </a:t>
            </a:r>
            <a:endParaRPr lang="zh-CN" altLang="zh-CN" sz="1200" dirty="0" smtClean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i="1" dirty="0" smtClean="0">
                <a:latin typeface="Times New Roman" panose="02020603050405020304" pitchFamily="18" charset="0"/>
              </a:rPr>
              <a:t>C 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</a:rPr>
              <a:t>l’</a:t>
            </a:r>
            <a:r>
              <a:rPr lang="en-US" altLang="zh-CN" dirty="0" smtClean="0">
                <a:latin typeface="Times New Roman" panose="02020603050405020304" pitchFamily="18" charset="0"/>
              </a:rPr>
              <a:t>,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z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zh-CN" dirty="0" smtClean="0">
                <a:latin typeface="Times New Roman" panose="02020603050405020304" pitchFamily="18" charset="0"/>
              </a:rPr>
              <a:t>z+2,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l</a:t>
            </a:r>
            <a:r>
              <a:rPr lang="en-US" altLang="zh-CN" dirty="0" smtClean="0">
                <a:latin typeface="Times New Roman" panose="02020603050405020304" pitchFamily="18" charset="0"/>
              </a:rPr>
              <a:t>’’)  </a:t>
            </a:r>
            <a:endParaRPr lang="zh-CN" altLang="zh-CN" sz="1200" dirty="0" smtClean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dirty="0" smtClean="0">
                <a:latin typeface="Times New Roman" panose="02020603050405020304" pitchFamily="18" charset="0"/>
              </a:rPr>
              <a:t> </a:t>
            </a:r>
            <a:endParaRPr lang="zh-CN" altLang="zh-CN" sz="1200" dirty="0" smtClean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while: C (</a:t>
            </a:r>
            <a:r>
              <a:rPr lang="en-US" altLang="zh-CN" sz="2000" i="1" dirty="0" smtClean="0">
                <a:latin typeface="Times New Roman" panose="02020603050405020304" pitchFamily="18" charset="0"/>
              </a:rPr>
              <a:t>l’’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 while y&lt;=3 do </a:t>
            </a:r>
            <a:r>
              <a:rPr lang="en-US" altLang="zh-CN" sz="2000" i="1" dirty="0" smtClean="0">
                <a:latin typeface="Times New Roman" panose="02020603050405020304" pitchFamily="18" charset="0"/>
              </a:rPr>
              <a:t>l’’</a:t>
            </a:r>
            <a:r>
              <a:rPr lang="en-US" altLang="zh-CN" sz="1200" i="1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: (</a:t>
            </a:r>
            <a:endParaRPr lang="zh-CN" altLang="zh-CN" sz="1200" dirty="0" smtClean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C(</a:t>
            </a:r>
            <a:r>
              <a:rPr lang="en-US" altLang="zh-CN" sz="2000" i="1" dirty="0" smtClean="0">
                <a:latin typeface="Times New Roman" panose="02020603050405020304" pitchFamily="18" charset="0"/>
              </a:rPr>
              <a:t>l’’</a:t>
            </a:r>
            <a:r>
              <a:rPr lang="en-US" altLang="zh-CN" sz="1200" i="1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</a:t>
            </a:r>
            <a:r>
              <a:rPr lang="en-US" altLang="zh-CN" sz="2000" i="1" dirty="0" smtClean="0">
                <a:latin typeface="Times New Roman" panose="02020603050405020304" pitchFamily="18" charset="0"/>
              </a:rPr>
              <a:t>C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000" i="1" dirty="0" smtClean="0">
                <a:latin typeface="Times New Roman" panose="02020603050405020304" pitchFamily="18" charset="0"/>
              </a:rPr>
              <a:t>l’’</a:t>
            </a:r>
            <a:r>
              <a:rPr lang="en-US" altLang="zh-CN" sz="2000" i="1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 if x&lt;y then </a:t>
            </a:r>
            <a:r>
              <a:rPr lang="en-US" altLang="zh-CN" sz="2000" i="1" dirty="0" smtClean="0">
                <a:latin typeface="Times New Roman" panose="02020603050405020304" pitchFamily="18" charset="0"/>
              </a:rPr>
              <a:t>l’’</a:t>
            </a:r>
            <a:r>
              <a:rPr lang="en-US" altLang="zh-CN" sz="1200" i="1" dirty="0" smtClean="0">
                <a:latin typeface="Times New Roman" panose="02020603050405020304" pitchFamily="18" charset="0"/>
              </a:rPr>
              <a:t>11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: C(</a:t>
            </a:r>
            <a:r>
              <a:rPr lang="en-US" altLang="zh-CN" sz="2000" i="1" dirty="0" smtClean="0">
                <a:latin typeface="Times New Roman" panose="02020603050405020304" pitchFamily="18" charset="0"/>
              </a:rPr>
              <a:t>l’’</a:t>
            </a:r>
            <a:r>
              <a:rPr lang="en-US" altLang="zh-CN" sz="1200" i="1" dirty="0" smtClean="0">
                <a:latin typeface="Times New Roman" panose="02020603050405020304" pitchFamily="18" charset="0"/>
              </a:rPr>
              <a:t>11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, x</a:t>
            </a:r>
            <a:r>
              <a:rPr lang="en-US" altLang="zh-CN" sz="2000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x+1,</a:t>
            </a:r>
            <a:r>
              <a:rPr lang="en-US" altLang="zh-CN" sz="2000" i="1" dirty="0" smtClean="0">
                <a:latin typeface="Times New Roman" panose="02020603050405020304" pitchFamily="18" charset="0"/>
              </a:rPr>
              <a:t> l’’</a:t>
            </a:r>
            <a:r>
              <a:rPr lang="en-US" altLang="zh-CN" sz="1200" i="1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000" i="1" dirty="0" smtClean="0">
                <a:latin typeface="Times New Roman" panose="02020603050405020304" pitchFamily="18" charset="0"/>
              </a:rPr>
              <a:t>’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</a:t>
            </a:r>
            <a:r>
              <a:rPr lang="en-US" altLang="zh-CN" sz="1200" dirty="0" smtClean="0">
                <a:latin typeface="Times New Roman" panose="02020603050405020304" pitchFamily="18" charset="0"/>
              </a:rPr>
              <a:t> 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else </a:t>
            </a:r>
            <a:r>
              <a:rPr lang="en-US" altLang="zh-CN" sz="2000" i="1" dirty="0" smtClean="0">
                <a:latin typeface="Times New Roman" panose="02020603050405020304" pitchFamily="18" charset="0"/>
              </a:rPr>
              <a:t>l’’</a:t>
            </a:r>
            <a:r>
              <a:rPr lang="en-US" altLang="zh-CN" sz="1200" i="1" dirty="0" smtClean="0">
                <a:latin typeface="Times New Roman" panose="02020603050405020304" pitchFamily="18" charset="0"/>
              </a:rPr>
              <a:t>12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: C(</a:t>
            </a:r>
            <a:r>
              <a:rPr lang="en-US" altLang="zh-CN" sz="2000" i="1" dirty="0" smtClean="0">
                <a:latin typeface="Times New Roman" panose="02020603050405020304" pitchFamily="18" charset="0"/>
              </a:rPr>
              <a:t>l’’</a:t>
            </a:r>
            <a:r>
              <a:rPr lang="en-US" altLang="zh-CN" sz="1200" i="1" dirty="0" smtClean="0">
                <a:latin typeface="Times New Roman" panose="02020603050405020304" pitchFamily="18" charset="0"/>
              </a:rPr>
              <a:t>12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, y</a:t>
            </a:r>
            <a:r>
              <a:rPr lang="en-US" altLang="zh-CN" sz="2000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y+1,</a:t>
            </a:r>
            <a:r>
              <a:rPr lang="en-US" altLang="zh-CN" sz="2000" i="1" dirty="0" smtClean="0">
                <a:latin typeface="Times New Roman" panose="02020603050405020304" pitchFamily="18" charset="0"/>
              </a:rPr>
              <a:t> l’’</a:t>
            </a:r>
            <a:r>
              <a:rPr lang="en-US" altLang="zh-CN" sz="1200" i="1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000" i="1" dirty="0" smtClean="0">
                <a:latin typeface="Times New Roman" panose="02020603050405020304" pitchFamily="18" charset="0"/>
              </a:rPr>
              <a:t>’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</a:t>
            </a:r>
            <a:r>
              <a:rPr lang="en-US" altLang="zh-CN" sz="12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endif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 </a:t>
            </a:r>
            <a:r>
              <a:rPr lang="en-US" altLang="zh-CN" sz="2000" i="1" dirty="0" smtClean="0">
                <a:latin typeface="Times New Roman" panose="02020603050405020304" pitchFamily="18" charset="0"/>
              </a:rPr>
              <a:t>l’’</a:t>
            </a:r>
            <a:r>
              <a:rPr lang="en-US" altLang="zh-CN" sz="2000" i="1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000" i="1" dirty="0" smtClean="0">
                <a:latin typeface="Times New Roman" panose="02020603050405020304" pitchFamily="18" charset="0"/>
              </a:rPr>
              <a:t>’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 ;</a:t>
            </a:r>
            <a:r>
              <a:rPr lang="en-US" altLang="zh-CN" sz="2000" i="1" dirty="0" smtClean="0">
                <a:latin typeface="Times New Roman" panose="02020603050405020304" pitchFamily="18" charset="0"/>
              </a:rPr>
              <a:t> l’’</a:t>
            </a:r>
            <a:r>
              <a:rPr lang="en-US" altLang="zh-CN" sz="2000" i="1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000" i="1" dirty="0" smtClean="0">
                <a:latin typeface="Times New Roman" panose="02020603050405020304" pitchFamily="18" charset="0"/>
              </a:rPr>
              <a:t>’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:C(</a:t>
            </a:r>
            <a:r>
              <a:rPr lang="en-US" altLang="zh-CN" sz="2000" i="1" dirty="0" smtClean="0">
                <a:latin typeface="Times New Roman" panose="02020603050405020304" pitchFamily="18" charset="0"/>
              </a:rPr>
              <a:t>l’’</a:t>
            </a:r>
            <a:r>
              <a:rPr lang="en-US" altLang="zh-CN" sz="1200" i="1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000" i="1" dirty="0" smtClean="0">
                <a:latin typeface="Times New Roman" panose="02020603050405020304" pitchFamily="18" charset="0"/>
              </a:rPr>
              <a:t>’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, y</a:t>
            </a:r>
            <a:r>
              <a:rPr lang="en-US" altLang="zh-CN" sz="2000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y+1,</a:t>
            </a:r>
            <a:r>
              <a:rPr lang="en-US" altLang="zh-CN" sz="2000" i="1" dirty="0" smtClean="0">
                <a:latin typeface="Times New Roman" panose="02020603050405020304" pitchFamily="18" charset="0"/>
              </a:rPr>
              <a:t> l’’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),</a:t>
            </a:r>
            <a:r>
              <a:rPr lang="en-US" altLang="zh-CN" sz="2000" i="1" dirty="0" smtClean="0">
                <a:latin typeface="Times New Roman" panose="02020603050405020304" pitchFamily="18" charset="0"/>
              </a:rPr>
              <a:t> l’’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 </a:t>
            </a:r>
            <a:endParaRPr lang="zh-CN" altLang="zh-CN" sz="1200" dirty="0" smtClean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)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endwhile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 </a:t>
            </a:r>
            <a:r>
              <a:rPr lang="en-US" altLang="zh-CN" sz="2000" i="1" dirty="0" smtClean="0">
                <a:latin typeface="Times New Roman" panose="02020603050405020304" pitchFamily="18" charset="0"/>
              </a:rPr>
              <a:t>l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’’’) </a:t>
            </a:r>
          </a:p>
          <a:p>
            <a:pPr>
              <a:spcAft>
                <a:spcPts val="0"/>
              </a:spcAft>
            </a:pPr>
            <a:endParaRPr lang="zh-CN" altLang="zh-CN" sz="1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201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57226" y="785009"/>
            <a:ext cx="5705474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i="0" u="none" strike="noStrike" baseline="0" dirty="0" smtClean="0">
                <a:solidFill>
                  <a:srgbClr val="000000"/>
                </a:solidFill>
                <a:latin typeface="Tahoma" panose="020B0604030504040204" pitchFamily="34" charset="0"/>
              </a:rPr>
              <a:t>exercise</a:t>
            </a:r>
            <a:endParaRPr lang="en-US" altLang="zh-CN" sz="2400" b="0" i="0" u="none" strike="noStrike" baseline="0" dirty="0" smtClean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altLang="zh-CN" sz="1100" b="0" i="0" u="none" strike="noStrike" baseline="0" dirty="0" smtClean="0">
                <a:solidFill>
                  <a:srgbClr val="000000"/>
                </a:solidFill>
                <a:latin typeface="Wingdings" panose="05000000000000000000" pitchFamily="2" charset="2"/>
              </a:rPr>
              <a:t></a:t>
            </a:r>
            <a:r>
              <a:rPr lang="en-US" altLang="zh-CN" b="0" i="0" u="none" strike="noStrike" baseline="0" dirty="0" err="1" smtClean="0">
                <a:solidFill>
                  <a:srgbClr val="000000"/>
                </a:solidFill>
                <a:latin typeface="Tahoma" panose="020B0604030504040204" pitchFamily="34" charset="0"/>
              </a:rPr>
              <a:t>P≡m</a:t>
            </a:r>
            <a:r>
              <a:rPr lang="en-US" altLang="zh-CN" b="0" i="0" u="none" strike="noStrike" baseline="0" dirty="0" smtClean="0">
                <a:solidFill>
                  <a:srgbClr val="000000"/>
                </a:solidFill>
                <a:latin typeface="Tahoma" panose="020B0604030504040204" pitchFamily="34" charset="0"/>
              </a:rPr>
              <a:t>: </a:t>
            </a:r>
            <a:r>
              <a:rPr lang="en-US" altLang="zh-CN" b="0" i="0" u="none" strike="noStrike" baseline="0" dirty="0" err="1" smtClean="0">
                <a:solidFill>
                  <a:srgbClr val="000000"/>
                </a:solidFill>
                <a:latin typeface="Tahoma" panose="020B0604030504040204" pitchFamily="34" charset="0"/>
              </a:rPr>
              <a:t>cobegin</a:t>
            </a:r>
            <a:r>
              <a:rPr lang="en-US" altLang="zh-CN" b="0" i="0" u="none" strike="noStrike" baseline="0" dirty="0" smtClean="0">
                <a:solidFill>
                  <a:srgbClr val="000000"/>
                </a:solidFill>
                <a:latin typeface="Tahoma" panose="020B0604030504040204" pitchFamily="34" charset="0"/>
              </a:rPr>
              <a:t> P</a:t>
            </a:r>
            <a:r>
              <a:rPr lang="en-US" altLang="zh-CN" sz="1200" b="0" i="0" u="none" strike="noStrike" baseline="0" dirty="0" smtClean="0">
                <a:solidFill>
                  <a:srgbClr val="000000"/>
                </a:solidFill>
                <a:latin typeface="Tahoma" panose="020B0604030504040204" pitchFamily="34" charset="0"/>
              </a:rPr>
              <a:t>0</a:t>
            </a:r>
            <a:r>
              <a:rPr lang="en-US" altLang="zh-CN" b="0" i="0" u="none" strike="noStrike" baseline="0" dirty="0" smtClean="0">
                <a:solidFill>
                  <a:srgbClr val="000000"/>
                </a:solidFill>
                <a:latin typeface="Tahoma" panose="020B0604030504040204" pitchFamily="34" charset="0"/>
              </a:rPr>
              <a:t>|| P</a:t>
            </a:r>
            <a:r>
              <a:rPr lang="en-US" altLang="zh-CN" sz="1200" b="0" i="0" u="none" strike="noStrike" baseline="0" dirty="0" smtClean="0">
                <a:solidFill>
                  <a:srgbClr val="000000"/>
                </a:solidFill>
                <a:latin typeface="Tahoma" panose="020B0604030504040204" pitchFamily="34" charset="0"/>
              </a:rPr>
              <a:t>1</a:t>
            </a:r>
            <a:r>
              <a:rPr lang="en-US" altLang="zh-CN" b="0" i="0" u="none" strike="noStrike" baseline="0" dirty="0" smtClean="0">
                <a:solidFill>
                  <a:srgbClr val="000000"/>
                </a:solidFill>
                <a:latin typeface="Tahoma" panose="020B0604030504040204" pitchFamily="34" charset="0"/>
              </a:rPr>
              <a:t>coend m’</a:t>
            </a:r>
          </a:p>
          <a:p>
            <a:r>
              <a:rPr lang="en-US" altLang="zh-CN" sz="1100" b="0" i="0" u="none" strike="noStrike" baseline="0" dirty="0" smtClean="0">
                <a:solidFill>
                  <a:srgbClr val="000000"/>
                </a:solidFill>
                <a:latin typeface="Wingdings" panose="05000000000000000000" pitchFamily="2" charset="2"/>
              </a:rPr>
              <a:t></a:t>
            </a:r>
            <a:r>
              <a:rPr lang="en-US" altLang="zh-CN" b="0" i="0" u="none" strike="noStrike" baseline="0" dirty="0" smtClean="0">
                <a:solidFill>
                  <a:srgbClr val="000000"/>
                </a:solidFill>
                <a:latin typeface="Tahoma" panose="020B0604030504040204" pitchFamily="34" charset="0"/>
              </a:rPr>
              <a:t>two processes P</a:t>
            </a:r>
            <a:r>
              <a:rPr lang="en-US" altLang="zh-CN" sz="1200" b="0" i="0" u="none" strike="noStrike" baseline="0" dirty="0" smtClean="0">
                <a:solidFill>
                  <a:srgbClr val="000000"/>
                </a:solidFill>
                <a:latin typeface="Tahoma" panose="020B0604030504040204" pitchFamily="34" charset="0"/>
              </a:rPr>
              <a:t>0</a:t>
            </a:r>
            <a:r>
              <a:rPr lang="en-US" altLang="zh-CN" b="0" i="0" u="none" strike="noStrike" baseline="0" dirty="0" smtClean="0">
                <a:solidFill>
                  <a:srgbClr val="000000"/>
                </a:solidFill>
                <a:latin typeface="Tahoma" panose="020B0604030504040204" pitchFamily="34" charset="0"/>
              </a:rPr>
              <a:t>and P</a:t>
            </a:r>
            <a:r>
              <a:rPr lang="en-US" altLang="zh-CN" sz="1200" b="0" i="0" u="none" strike="noStrike" baseline="0" dirty="0" smtClean="0">
                <a:solidFill>
                  <a:srgbClr val="000000"/>
                </a:solidFill>
                <a:latin typeface="Tahoma" panose="020B0604030504040204" pitchFamily="34" charset="0"/>
              </a:rPr>
              <a:t>1</a:t>
            </a:r>
            <a:r>
              <a:rPr lang="en-US" altLang="zh-CN" b="0" i="0" u="none" strike="noStrike" baseline="0" dirty="0" smtClean="0">
                <a:solidFill>
                  <a:srgbClr val="000000"/>
                </a:solidFill>
                <a:latin typeface="Tahoma" panose="020B0604030504040204" pitchFamily="34" charset="0"/>
              </a:rPr>
              <a:t>. </a:t>
            </a:r>
          </a:p>
          <a:p>
            <a:endParaRPr lang="zh-CN" altLang="en-US" b="0" i="0" u="none" strike="noStrike" baseline="0" dirty="0" smtClean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Tahoma" panose="020B0604030504040204" pitchFamily="34" charset="0"/>
              </a:rPr>
              <a:t>P0::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Tahoma" panose="020B0604030504040204" pitchFamily="34" charset="0"/>
              </a:rPr>
              <a:t>l</a:t>
            </a:r>
            <a:r>
              <a:rPr lang="en-US" altLang="zh-CN" sz="1100" b="0" i="0" u="none" strike="noStrike" baseline="0" dirty="0" smtClean="0">
                <a:solidFill>
                  <a:srgbClr val="000000"/>
                </a:solidFill>
                <a:latin typeface="Tahoma" panose="020B0604030504040204" pitchFamily="34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Tahoma" panose="020B0604030504040204" pitchFamily="34" charset="0"/>
              </a:rPr>
              <a:t>: while True doNC</a:t>
            </a:r>
            <a:r>
              <a:rPr lang="en-US" altLang="zh-CN" sz="1100" b="0" i="0" u="none" strike="noStrike" baseline="0" dirty="0" smtClean="0">
                <a:solidFill>
                  <a:srgbClr val="000000"/>
                </a:solidFill>
                <a:latin typeface="Tahoma" panose="020B0604030504040204" pitchFamily="34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Tahoma" panose="020B0604030504040204" pitchFamily="34" charset="0"/>
              </a:rPr>
              <a:t>: wait(turn=0);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Tahoma" panose="020B0604030504040204" pitchFamily="34" charset="0"/>
              </a:rPr>
              <a:t>AS0: x=1;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Tahoma" panose="020B0604030504040204" pitchFamily="34" charset="0"/>
              </a:rPr>
              <a:t>CR0: turn=1; 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latin typeface="Tahoma" panose="020B0604030504040204" pitchFamily="34" charset="0"/>
              </a:rPr>
              <a:t>endwhile</a:t>
            </a:r>
            <a:r>
              <a:rPr lang="en-US" altLang="zh-CN" sz="1600" dirty="0">
                <a:solidFill>
                  <a:srgbClr val="000000"/>
                </a:solidFill>
                <a:latin typeface="Tahoma" panose="020B0604030504040204" pitchFamily="34" charset="0"/>
              </a:rPr>
              <a:t>;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Tahoma" panose="020B0604030504040204" pitchFamily="34" charset="0"/>
              </a:rPr>
              <a:t>l0’</a:t>
            </a:r>
            <a:endParaRPr lang="en-US" altLang="zh-CN" sz="16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Tahoma" panose="020B0604030504040204" pitchFamily="34" charset="0"/>
              </a:rPr>
              <a:t>P1::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Tahoma" panose="020B0604030504040204" pitchFamily="34" charset="0"/>
              </a:rPr>
              <a:t>l</a:t>
            </a:r>
            <a:r>
              <a:rPr lang="en-US" altLang="zh-CN" sz="1100" b="0" i="0" u="none" strike="noStrike" baseline="0" dirty="0" smtClean="0">
                <a:solidFill>
                  <a:srgbClr val="000000"/>
                </a:solidFill>
                <a:latin typeface="Tahoma" panose="020B0604030504040204" pitchFamily="34" charset="0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latin typeface="Tahoma" panose="020B0604030504040204" pitchFamily="34" charset="0"/>
              </a:rPr>
              <a:t>: while True doNC</a:t>
            </a:r>
            <a:r>
              <a:rPr lang="en-US" altLang="zh-CN" sz="1100" b="0" i="0" u="none" strike="noStrike" baseline="0" dirty="0" smtClean="0">
                <a:solidFill>
                  <a:srgbClr val="000000"/>
                </a:solidFill>
                <a:latin typeface="Tahoma" panose="020B0604030504040204" pitchFamily="34" charset="0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latin typeface="Tahoma" panose="020B0604030504040204" pitchFamily="34" charset="0"/>
              </a:rPr>
              <a:t>: wait(turn=1);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Tahoma" panose="020B0604030504040204" pitchFamily="34" charset="0"/>
              </a:rPr>
              <a:t>AS1: x=2;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Tahoma" panose="020B0604030504040204" pitchFamily="34" charset="0"/>
              </a:rPr>
              <a:t>CR1: turn=0; 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latin typeface="Tahoma" panose="020B0604030504040204" pitchFamily="34" charset="0"/>
              </a:rPr>
              <a:t>endwhile</a:t>
            </a:r>
            <a:r>
              <a:rPr lang="en-US" altLang="zh-CN" sz="1600" dirty="0">
                <a:solidFill>
                  <a:srgbClr val="000000"/>
                </a:solidFill>
                <a:latin typeface="Tahoma" panose="020B0604030504040204" pitchFamily="34" charset="0"/>
              </a:rPr>
              <a:t>;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Tahoma" panose="020B0604030504040204" pitchFamily="34" charset="0"/>
              </a:rPr>
              <a:t>l1’</a:t>
            </a:r>
            <a:endParaRPr lang="en-US" altLang="zh-CN" sz="16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Tahoma" panose="020B0604030504040204" pitchFamily="34" charset="0"/>
              </a:rPr>
              <a:t>where: turn, x are integers and turn[0,1] and x </a:t>
            </a:r>
            <a:r>
              <a:rPr lang="en-US" altLang="zh-CN" sz="1600" dirty="0" smtClean="0">
                <a:solidFill>
                  <a:srgbClr val="000000"/>
                </a:solidFill>
                <a:latin typeface="Tahoma" panose="020B0604030504040204" pitchFamily="34" charset="0"/>
              </a:rPr>
              <a:t>[</a:t>
            </a:r>
            <a:r>
              <a:rPr lang="en-US" altLang="zh-CN" sz="1600" dirty="0">
                <a:solidFill>
                  <a:srgbClr val="000000"/>
                </a:solidFill>
                <a:latin typeface="Tahoma" panose="020B0604030504040204" pitchFamily="34" charset="0"/>
              </a:rPr>
              <a:t>1,2]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Tahoma" panose="020B0604030504040204" pitchFamily="34" charset="0"/>
              </a:rPr>
              <a:t>The initialized value of x is 1.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Tahoma" panose="020B0604030504040204" pitchFamily="34" charset="0"/>
              </a:rPr>
              <a:t>1.First order logic formulas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Tahoma" panose="020B0604030504040204" pitchFamily="34" charset="0"/>
              </a:rPr>
              <a:t>2.KripkeStructure. </a:t>
            </a:r>
          </a:p>
        </p:txBody>
      </p:sp>
      <p:sp>
        <p:nvSpPr>
          <p:cNvPr id="6" name="矩形 5"/>
          <p:cNvSpPr/>
          <p:nvPr/>
        </p:nvSpPr>
        <p:spPr>
          <a:xfrm>
            <a:off x="5915025" y="564436"/>
            <a:ext cx="5991225" cy="58272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kern="0" dirty="0" smtClean="0">
                <a:latin typeface="Tahoma" panose="020B0604030504040204" pitchFamily="34" charset="0"/>
                <a:cs typeface="Times New Roman" panose="02020603050405020304" pitchFamily="18" charset="0"/>
              </a:rPr>
              <a:t>A: </a:t>
            </a:r>
            <a:endParaRPr lang="zh-CN" altLang="zh-CN" sz="2400" kern="100" dirty="0" smtClean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 smtClean="0">
                <a:solidFill>
                  <a:srgbClr val="FF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For Pi ,AS0: x=turn+1 ,CR0 : turn = x mod 2 .</a:t>
            </a:r>
          </a:p>
          <a:p>
            <a:endParaRPr lang="zh-CN" altLang="zh-CN" kern="100" dirty="0" smtClean="0">
              <a:solidFill>
                <a:srgbClr val="FF0000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395"/>
              </a:spcAft>
            </a:pPr>
            <a:r>
              <a:rPr lang="en-US" altLang="zh-CN" kern="0" dirty="0" smtClean="0">
                <a:solidFill>
                  <a:srgbClr val="C0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C (m, </a:t>
            </a:r>
            <a:r>
              <a:rPr lang="en-US" altLang="zh-CN" kern="0" dirty="0" err="1" smtClean="0">
                <a:solidFill>
                  <a:srgbClr val="C0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conbegin</a:t>
            </a:r>
            <a:r>
              <a:rPr lang="en-US" altLang="zh-CN" kern="0" dirty="0" smtClean="0">
                <a:solidFill>
                  <a:srgbClr val="C0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 l</a:t>
            </a:r>
            <a:r>
              <a:rPr lang="en-US" altLang="zh-CN" kern="0" baseline="-25000" dirty="0" smtClean="0">
                <a:solidFill>
                  <a:srgbClr val="C0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0  </a:t>
            </a:r>
            <a:r>
              <a:rPr lang="en-US" altLang="zh-CN" kern="0" dirty="0" smtClean="0">
                <a:solidFill>
                  <a:srgbClr val="C0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:P0  l</a:t>
            </a:r>
            <a:r>
              <a:rPr lang="en-US" altLang="zh-CN" kern="0" baseline="-25000" dirty="0" smtClean="0">
                <a:solidFill>
                  <a:srgbClr val="C0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0</a:t>
            </a:r>
            <a:r>
              <a:rPr lang="en-US" altLang="zh-CN" kern="0" dirty="0" smtClean="0">
                <a:solidFill>
                  <a:srgbClr val="C0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’  || l</a:t>
            </a:r>
            <a:r>
              <a:rPr lang="en-US" altLang="zh-CN" kern="0" baseline="-25000" dirty="0" smtClean="0">
                <a:solidFill>
                  <a:srgbClr val="C0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en-US" altLang="zh-CN" kern="0" dirty="0" smtClean="0">
                <a:solidFill>
                  <a:srgbClr val="C0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:P1 l</a:t>
            </a:r>
            <a:r>
              <a:rPr lang="en-US" altLang="zh-CN" kern="0" baseline="-25000" dirty="0" smtClean="0">
                <a:solidFill>
                  <a:srgbClr val="C0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en-US" altLang="zh-CN" kern="0" dirty="0" smtClean="0">
                <a:solidFill>
                  <a:srgbClr val="C0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’ </a:t>
            </a:r>
            <a:r>
              <a:rPr lang="en-US" altLang="zh-CN" kern="0" dirty="0" err="1" smtClean="0">
                <a:solidFill>
                  <a:srgbClr val="C0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coend</a:t>
            </a:r>
            <a:r>
              <a:rPr lang="en-US" altLang="zh-CN" kern="0" dirty="0" smtClean="0">
                <a:solidFill>
                  <a:srgbClr val="C0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, m’ )</a:t>
            </a:r>
          </a:p>
          <a:p>
            <a:pPr>
              <a:spcAft>
                <a:spcPts val="395"/>
              </a:spcAft>
            </a:pPr>
            <a:endParaRPr lang="zh-CN" altLang="zh-CN" kern="100" dirty="0" smtClean="0">
              <a:solidFill>
                <a:srgbClr val="C00000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dirty="0" smtClean="0">
                <a:latin typeface="Times New Roman" panose="02020603050405020304" pitchFamily="18" charset="0"/>
              </a:rPr>
              <a:t>pc=m∧pc0’=l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0</a:t>
            </a:r>
            <a:r>
              <a:rPr lang="en-US" altLang="zh-CN" dirty="0" smtClean="0">
                <a:latin typeface="Times New Roman" panose="02020603050405020304" pitchFamily="18" charset="0"/>
              </a:rPr>
              <a:t>∧pc1’=l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­1</a:t>
            </a:r>
            <a:r>
              <a:rPr lang="en-US" altLang="zh-CN" dirty="0" smtClean="0">
                <a:latin typeface="Times New Roman" panose="02020603050405020304" pitchFamily="18" charset="0"/>
              </a:rPr>
              <a:t>∧pc’= ⊥</a:t>
            </a:r>
            <a:endParaRPr lang="zh-CN" altLang="zh-CN" dirty="0" smtClean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dirty="0" smtClean="0">
                <a:latin typeface="Times New Roman" panose="02020603050405020304" pitchFamily="18" charset="0"/>
              </a:rPr>
              <a:t>pc= ⊥∧ pc0=l0’ ∧pc1=l1’ ∧pc’=m’ ∧pc0’= ⊥ ∧pc1’= ⊥</a:t>
            </a:r>
          </a:p>
          <a:p>
            <a:pPr>
              <a:spcAft>
                <a:spcPts val="0"/>
              </a:spcAft>
            </a:pPr>
            <a:endParaRPr lang="zh-CN" altLang="zh-CN" dirty="0" smtClean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C(l0,P0,l0’) ∧same(pc,pc1)</a:t>
            </a:r>
            <a:endParaRPr lang="zh-CN" altLang="zh-CN" dirty="0" smtClean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C(l1,P1,l1’) ∧same(pc,pc0)</a:t>
            </a:r>
          </a:p>
          <a:p>
            <a:pPr>
              <a:spcAft>
                <a:spcPts val="0"/>
              </a:spcAft>
            </a:pPr>
            <a:endParaRPr lang="en-US" altLang="zh-CN" dirty="0" smtClean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zh-CN" altLang="zh-CN" dirty="0" smtClean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C(</a:t>
            </a:r>
            <a:r>
              <a:rPr lang="en-US" altLang="zh-CN" i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li</a:t>
            </a: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, while True do …</a:t>
            </a:r>
            <a:r>
              <a:rPr lang="en-US" altLang="zh-CN" dirty="0" err="1" smtClean="0">
                <a:solidFill>
                  <a:srgbClr val="C00000"/>
                </a:solidFill>
                <a:latin typeface="Times New Roman" panose="02020603050405020304" pitchFamily="18" charset="0"/>
              </a:rPr>
              <a:t>endwhile</a:t>
            </a: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i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li</a:t>
            </a: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’)</a:t>
            </a:r>
          </a:p>
          <a:p>
            <a:pPr>
              <a:spcAft>
                <a:spcPts val="0"/>
              </a:spcAft>
            </a:pPr>
            <a:endParaRPr lang="zh-CN" altLang="zh-CN" dirty="0" smtClean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dirty="0" err="1" smtClean="0">
                <a:latin typeface="Times New Roman" panose="02020603050405020304" pitchFamily="18" charset="0"/>
              </a:rPr>
              <a:t>pc</a:t>
            </a:r>
            <a:r>
              <a:rPr lang="en-US" altLang="zh-CN" baseline="-25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</a:rPr>
              <a:t>=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l</a:t>
            </a:r>
            <a:r>
              <a:rPr lang="en-US" altLang="zh-CN" baseline="-25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∧pc</a:t>
            </a:r>
            <a:r>
              <a:rPr lang="en-US" altLang="zh-CN" baseline="-25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</a:rPr>
              <a:t>’=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NC</a:t>
            </a:r>
            <a:r>
              <a:rPr lang="en-US" altLang="zh-CN" baseline="-25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∧True∧same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turn,x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  <a:endParaRPr lang="zh-CN" altLang="zh-CN" dirty="0" smtClean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dirty="0" err="1" smtClean="0">
                <a:latin typeface="Times New Roman" panose="02020603050405020304" pitchFamily="18" charset="0"/>
              </a:rPr>
              <a:t>pc</a:t>
            </a:r>
            <a:r>
              <a:rPr lang="en-US" altLang="zh-CN" baseline="-25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</a:rPr>
              <a:t>=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NC</a:t>
            </a:r>
            <a:r>
              <a:rPr lang="en-US" altLang="zh-CN" baseline="-25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∧pc</a:t>
            </a:r>
            <a:r>
              <a:rPr lang="en-US" altLang="zh-CN" baseline="-25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</a:rPr>
              <a:t>’=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AS</a:t>
            </a:r>
            <a:r>
              <a:rPr lang="en-US" altLang="zh-CN" baseline="-25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</a:rPr>
              <a:t>∧ turn =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</a:rPr>
              <a:t> ∧same(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turn,x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  <a:endParaRPr lang="zh-CN" altLang="zh-CN" dirty="0" smtClean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dirty="0" err="1" smtClean="0">
                <a:latin typeface="Times New Roman" panose="02020603050405020304" pitchFamily="18" charset="0"/>
              </a:rPr>
              <a:t>pc</a:t>
            </a:r>
            <a:r>
              <a:rPr lang="en-US" altLang="zh-CN" baseline="-25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</a:rPr>
              <a:t>=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NC</a:t>
            </a:r>
            <a:r>
              <a:rPr lang="en-US" altLang="zh-CN" baseline="-25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∧pc</a:t>
            </a:r>
            <a:r>
              <a:rPr lang="en-US" altLang="zh-CN" baseline="-25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</a:rPr>
              <a:t>’=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NC</a:t>
            </a:r>
            <a:r>
              <a:rPr lang="en-US" altLang="zh-CN" baseline="-25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</a:rPr>
              <a:t>∧ turn !=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</a:rPr>
              <a:t> ∧same(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turn,x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  <a:endParaRPr lang="zh-CN" altLang="zh-CN" dirty="0" smtClean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zh-CN" altLang="zh-CN" dirty="0" smtClean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dirty="0" err="1" smtClean="0">
                <a:latin typeface="Times New Roman" panose="02020603050405020304" pitchFamily="18" charset="0"/>
              </a:rPr>
              <a:t>pc</a:t>
            </a:r>
            <a:r>
              <a:rPr lang="en-US" altLang="zh-CN" baseline="-25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</a:rPr>
              <a:t>=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AS</a:t>
            </a:r>
            <a:r>
              <a:rPr lang="en-US" altLang="zh-CN" baseline="-25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</a:rPr>
              <a:t>∧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pc</a:t>
            </a:r>
            <a:r>
              <a:rPr lang="en-US" altLang="zh-CN" baseline="-25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</a:rPr>
              <a:t>’=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CR</a:t>
            </a:r>
            <a:r>
              <a:rPr lang="en-US" altLang="zh-CN" baseline="-25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</a:rPr>
              <a:t> ∧ x’=turn+1∧same(turn)</a:t>
            </a:r>
            <a:endParaRPr lang="zh-CN" altLang="zh-CN" dirty="0" smtClean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dirty="0" err="1" smtClean="0">
                <a:latin typeface="Times New Roman" panose="02020603050405020304" pitchFamily="18" charset="0"/>
              </a:rPr>
              <a:t>pc</a:t>
            </a:r>
            <a:r>
              <a:rPr lang="en-US" altLang="zh-CN" baseline="-25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</a:rPr>
              <a:t>=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CR</a:t>
            </a:r>
            <a:r>
              <a:rPr lang="en-US" altLang="zh-CN" baseline="-25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</a:rPr>
              <a:t> ∧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pc</a:t>
            </a:r>
            <a:r>
              <a:rPr lang="en-US" altLang="zh-CN" baseline="-25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</a:rPr>
              <a:t>’= l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</a:rPr>
              <a:t> ∧ turn’= x mod 2 ∧same(x)</a:t>
            </a:r>
            <a:endParaRPr lang="zh-CN" altLang="zh-CN" dirty="0">
              <a:latin typeface="Times New Roman" panose="02020603050405020304" pitchFamily="18" charset="0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7305676" y="4057699"/>
            <a:ext cx="304800" cy="36195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323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638300" y="1334929"/>
            <a:ext cx="9296400" cy="39703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pc=m∧pc0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’=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l0∧pc1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’=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l­1∧pc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’=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⊥</a:t>
            </a:r>
            <a:endParaRPr lang="zh-CN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pc=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⊥∧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pc0=l0’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∧pc1=l1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’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∧pc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’=m’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∧pc0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’=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⊥ ∧pc1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’=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⊥</a:t>
            </a:r>
            <a:endParaRPr lang="zh-CN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zh-CN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8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pc</a:t>
            </a:r>
            <a:r>
              <a:rPr lang="en-US" altLang="zh-CN" sz="2800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800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∧pc</a:t>
            </a:r>
            <a:r>
              <a:rPr lang="en-US" altLang="zh-CN" sz="2800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’=</a:t>
            </a:r>
            <a:r>
              <a:rPr lang="en-US" altLang="zh-CN" sz="28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NC</a:t>
            </a:r>
            <a:r>
              <a:rPr lang="en-US" altLang="zh-CN" sz="2800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∧True∧same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turn,x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endParaRPr lang="zh-CN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8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pc</a:t>
            </a:r>
            <a:r>
              <a:rPr lang="en-US" altLang="zh-CN" sz="2800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NC</a:t>
            </a:r>
            <a:r>
              <a:rPr lang="en-US" altLang="zh-CN" sz="2800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∧pc</a:t>
            </a:r>
            <a:r>
              <a:rPr lang="en-US" altLang="zh-CN" sz="2800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’=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AS</a:t>
            </a:r>
            <a:r>
              <a:rPr lang="en-US" altLang="zh-CN" sz="2800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∧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turn =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∧same(</a:t>
            </a:r>
            <a:r>
              <a:rPr lang="en-US" altLang="zh-CN" sz="28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turn,x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endParaRPr lang="zh-CN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8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pc</a:t>
            </a:r>
            <a:r>
              <a:rPr lang="en-US" altLang="zh-CN" sz="2800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NC</a:t>
            </a:r>
            <a:r>
              <a:rPr lang="en-US" altLang="zh-CN" sz="2800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∧pc</a:t>
            </a:r>
            <a:r>
              <a:rPr lang="en-US" altLang="zh-CN" sz="2800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’=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NC</a:t>
            </a:r>
            <a:r>
              <a:rPr lang="en-US" altLang="zh-CN" sz="2800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∧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turn !=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∧same(</a:t>
            </a:r>
            <a:r>
              <a:rPr lang="en-US" altLang="zh-CN" sz="28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turn,x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endParaRPr lang="zh-CN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zh-CN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pc</a:t>
            </a:r>
            <a:r>
              <a:rPr lang="en-US" altLang="zh-CN" sz="2800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AS</a:t>
            </a:r>
            <a:r>
              <a:rPr lang="en-US" altLang="zh-CN" sz="2800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∧</a:t>
            </a:r>
            <a:r>
              <a:rPr lang="en-US" altLang="zh-CN" sz="28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pc</a:t>
            </a:r>
            <a:r>
              <a:rPr lang="en-US" altLang="zh-CN" sz="2800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’=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CR</a:t>
            </a:r>
            <a:r>
              <a:rPr lang="en-US" altLang="zh-CN" sz="2800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∧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x’=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turn+1∧same(turn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endParaRPr lang="zh-CN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pc</a:t>
            </a:r>
            <a:r>
              <a:rPr lang="en-US" altLang="zh-CN" sz="2800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CR</a:t>
            </a:r>
            <a:r>
              <a:rPr lang="en-US" altLang="zh-CN" sz="2800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∧</a:t>
            </a:r>
            <a:r>
              <a:rPr lang="en-US" altLang="zh-CN" sz="28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pc</a:t>
            </a:r>
            <a:r>
              <a:rPr lang="en-US" altLang="zh-CN" sz="2800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’= l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∧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turn’= x mod 2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∧same(x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endParaRPr lang="zh-CN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330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3146392" y="59329"/>
            <a:ext cx="1266731" cy="7781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turn =0</a:t>
            </a:r>
          </a:p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X = 2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p</a:t>
            </a:r>
            <a:r>
              <a:rPr lang="en-US" altLang="zh-CN" sz="1100" dirty="0" smtClean="0">
                <a:solidFill>
                  <a:schemeClr val="tx1"/>
                </a:solidFill>
              </a:rPr>
              <a:t>c0’ = ⊥</a:t>
            </a:r>
            <a:endParaRPr lang="en-US" altLang="zh-CN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pc1’ = ⊥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7623770" y="72426"/>
            <a:ext cx="1266731" cy="7781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turn =1</a:t>
            </a:r>
          </a:p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X = 1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p</a:t>
            </a:r>
            <a:r>
              <a:rPr lang="en-US" altLang="zh-CN" sz="1100" dirty="0" smtClean="0">
                <a:solidFill>
                  <a:schemeClr val="tx1"/>
                </a:solidFill>
              </a:rPr>
              <a:t>c0’ = ⊥</a:t>
            </a:r>
            <a:endParaRPr lang="en-US" altLang="zh-CN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pc1’ = ⊥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3146392" y="1511769"/>
            <a:ext cx="1266731" cy="7781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turn =0</a:t>
            </a:r>
          </a:p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X = 2</a:t>
            </a:r>
            <a:endParaRPr lang="en-US" altLang="zh-CN" sz="1100" dirty="0">
              <a:solidFill>
                <a:schemeClr val="tx1"/>
              </a:solidFill>
            </a:endParaRPr>
          </a:p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p</a:t>
            </a:r>
            <a:r>
              <a:rPr lang="en-US" altLang="zh-CN" sz="1100" dirty="0" smtClean="0">
                <a:solidFill>
                  <a:schemeClr val="tx1"/>
                </a:solidFill>
              </a:rPr>
              <a:t>c0’ = l</a:t>
            </a:r>
            <a:r>
              <a:rPr lang="en-US" altLang="zh-CN" sz="1100" baseline="-25000" dirty="0" smtClean="0">
                <a:solidFill>
                  <a:schemeClr val="tx1"/>
                </a:solidFill>
              </a:rPr>
              <a:t>0</a:t>
            </a:r>
            <a:endParaRPr lang="en-US" altLang="zh-CN" sz="1100" baseline="-25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p</a:t>
            </a:r>
            <a:r>
              <a:rPr lang="en-US" altLang="zh-CN" sz="1100" dirty="0" smtClean="0">
                <a:solidFill>
                  <a:schemeClr val="tx1"/>
                </a:solidFill>
              </a:rPr>
              <a:t>c1’ = l</a:t>
            </a:r>
            <a:r>
              <a:rPr lang="en-US" altLang="zh-CN" sz="1100" baseline="-25000" dirty="0" smtClean="0">
                <a:solidFill>
                  <a:schemeClr val="tx1"/>
                </a:solidFill>
              </a:rPr>
              <a:t>1</a:t>
            </a:r>
            <a:endParaRPr lang="zh-CN" altLang="en-US" sz="1100" baseline="-25000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6" idx="4"/>
            <a:endCxn id="9" idx="0"/>
          </p:cNvCxnSpPr>
          <p:nvPr/>
        </p:nvCxnSpPr>
        <p:spPr>
          <a:xfrm>
            <a:off x="3779758" y="837490"/>
            <a:ext cx="0" cy="674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3757824" y="2630144"/>
            <a:ext cx="1266731" cy="7781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turn =0</a:t>
            </a:r>
          </a:p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X = 2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p</a:t>
            </a:r>
            <a:r>
              <a:rPr lang="en-US" altLang="zh-CN" sz="1100" dirty="0" smtClean="0">
                <a:solidFill>
                  <a:schemeClr val="tx1"/>
                </a:solidFill>
              </a:rPr>
              <a:t>c0’ = NC</a:t>
            </a:r>
            <a:r>
              <a:rPr lang="en-US" altLang="zh-CN" sz="1100" baseline="-25000" dirty="0" smtClean="0">
                <a:solidFill>
                  <a:schemeClr val="tx1"/>
                </a:solidFill>
              </a:rPr>
              <a:t>0</a:t>
            </a:r>
            <a:endParaRPr lang="en-US" altLang="zh-CN" sz="1100" baseline="-25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p</a:t>
            </a:r>
            <a:r>
              <a:rPr lang="en-US" altLang="zh-CN" sz="1100" dirty="0" smtClean="0">
                <a:solidFill>
                  <a:schemeClr val="tx1"/>
                </a:solidFill>
              </a:rPr>
              <a:t>c1’ =l</a:t>
            </a:r>
            <a:r>
              <a:rPr lang="en-US" altLang="zh-CN" sz="1100" baseline="-25000" dirty="0" smtClean="0">
                <a:solidFill>
                  <a:schemeClr val="tx1"/>
                </a:solidFill>
              </a:rPr>
              <a:t>1</a:t>
            </a:r>
            <a:endParaRPr lang="zh-CN" altLang="en-US" sz="1100" baseline="-25000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>
            <a:stCxn id="9" idx="5"/>
            <a:endCxn id="16" idx="0"/>
          </p:cNvCxnSpPr>
          <p:nvPr/>
        </p:nvCxnSpPr>
        <p:spPr>
          <a:xfrm>
            <a:off x="4227615" y="2175971"/>
            <a:ext cx="163575" cy="454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16" idx="1"/>
            <a:endCxn id="16" idx="2"/>
          </p:cNvCxnSpPr>
          <p:nvPr/>
        </p:nvCxnSpPr>
        <p:spPr>
          <a:xfrm rot="16200000" flipH="1" flipV="1">
            <a:off x="3713017" y="2788910"/>
            <a:ext cx="275122" cy="185508"/>
          </a:xfrm>
          <a:prstGeom prst="curvedConnector4">
            <a:avLst>
              <a:gd name="adj1" fmla="val -124512"/>
              <a:gd name="adj2" fmla="val 2232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1650999" y="5737721"/>
            <a:ext cx="1266731" cy="7519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turn =0</a:t>
            </a:r>
          </a:p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X = 1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p</a:t>
            </a:r>
            <a:r>
              <a:rPr lang="en-US" altLang="zh-CN" sz="1100" dirty="0" smtClean="0">
                <a:solidFill>
                  <a:schemeClr val="tx1"/>
                </a:solidFill>
              </a:rPr>
              <a:t>c0’ = AS</a:t>
            </a:r>
            <a:r>
              <a:rPr lang="en-US" altLang="zh-CN" sz="1100" baseline="-25000" dirty="0" smtClean="0">
                <a:solidFill>
                  <a:schemeClr val="tx1"/>
                </a:solidFill>
              </a:rPr>
              <a:t>0</a:t>
            </a:r>
            <a:endParaRPr lang="en-US" altLang="zh-CN" sz="1100" baseline="-25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p</a:t>
            </a:r>
            <a:r>
              <a:rPr lang="en-US" altLang="zh-CN" sz="1100" dirty="0" smtClean="0">
                <a:solidFill>
                  <a:schemeClr val="tx1"/>
                </a:solidFill>
              </a:rPr>
              <a:t>c1’ = NC</a:t>
            </a:r>
            <a:r>
              <a:rPr lang="en-US" altLang="zh-CN" sz="1100" baseline="-25000" dirty="0" smtClean="0">
                <a:solidFill>
                  <a:schemeClr val="tx1"/>
                </a:solidFill>
              </a:rPr>
              <a:t>1</a:t>
            </a:r>
            <a:endParaRPr lang="zh-CN" altLang="en-US" sz="1100" baseline="-25000" dirty="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16" idx="3"/>
            <a:endCxn id="74" idx="7"/>
          </p:cNvCxnSpPr>
          <p:nvPr/>
        </p:nvCxnSpPr>
        <p:spPr>
          <a:xfrm flipH="1">
            <a:off x="2732222" y="3294346"/>
            <a:ext cx="1211110" cy="1215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4352385" y="5721423"/>
            <a:ext cx="1266731" cy="7781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turn =1</a:t>
            </a:r>
          </a:p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X = 1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p</a:t>
            </a:r>
            <a:r>
              <a:rPr lang="en-US" altLang="zh-CN" sz="1100" dirty="0" smtClean="0">
                <a:solidFill>
                  <a:schemeClr val="tx1"/>
                </a:solidFill>
              </a:rPr>
              <a:t>c0’ = CR</a:t>
            </a:r>
            <a:r>
              <a:rPr lang="en-US" altLang="zh-CN" sz="1100" baseline="-25000" dirty="0" smtClean="0">
                <a:solidFill>
                  <a:schemeClr val="tx1"/>
                </a:solidFill>
              </a:rPr>
              <a:t>0</a:t>
            </a:r>
            <a:endParaRPr lang="en-US" altLang="zh-CN" sz="1100" baseline="-25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p</a:t>
            </a:r>
            <a:r>
              <a:rPr lang="en-US" altLang="zh-CN" sz="1100" dirty="0" smtClean="0">
                <a:solidFill>
                  <a:schemeClr val="tx1"/>
                </a:solidFill>
              </a:rPr>
              <a:t>c1’ = NC</a:t>
            </a:r>
            <a:r>
              <a:rPr lang="en-US" altLang="zh-CN" sz="1100" baseline="-25000" dirty="0" smtClean="0">
                <a:solidFill>
                  <a:schemeClr val="tx1"/>
                </a:solidFill>
              </a:rPr>
              <a:t>1</a:t>
            </a:r>
            <a:endParaRPr lang="zh-CN" altLang="en-US" sz="1100" baseline="-25000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26" idx="6"/>
            <a:endCxn id="32" idx="2"/>
          </p:cNvCxnSpPr>
          <p:nvPr/>
        </p:nvCxnSpPr>
        <p:spPr>
          <a:xfrm flipV="1">
            <a:off x="2917730" y="6110504"/>
            <a:ext cx="1434655" cy="3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6905876" y="2815476"/>
            <a:ext cx="1266731" cy="7781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turn =1</a:t>
            </a:r>
          </a:p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X = 1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p</a:t>
            </a:r>
            <a:r>
              <a:rPr lang="en-US" altLang="zh-CN" sz="1100" dirty="0" smtClean="0">
                <a:solidFill>
                  <a:schemeClr val="tx1"/>
                </a:solidFill>
              </a:rPr>
              <a:t>c0’ = l</a:t>
            </a:r>
            <a:r>
              <a:rPr lang="en-US" altLang="zh-CN" sz="1100" baseline="-25000" dirty="0" smtClean="0">
                <a:solidFill>
                  <a:schemeClr val="tx1"/>
                </a:solidFill>
              </a:rPr>
              <a:t>0</a:t>
            </a:r>
            <a:endParaRPr lang="en-US" altLang="zh-CN" sz="1100" baseline="-25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p</a:t>
            </a:r>
            <a:r>
              <a:rPr lang="en-US" altLang="zh-CN" sz="1100" dirty="0" smtClean="0">
                <a:solidFill>
                  <a:schemeClr val="tx1"/>
                </a:solidFill>
              </a:rPr>
              <a:t>c1’ = NC</a:t>
            </a:r>
            <a:r>
              <a:rPr lang="en-US" altLang="zh-CN" sz="1100" baseline="-25000" dirty="0" smtClean="0">
                <a:solidFill>
                  <a:schemeClr val="tx1"/>
                </a:solidFill>
              </a:rPr>
              <a:t>1</a:t>
            </a:r>
            <a:endParaRPr lang="zh-CN" altLang="en-US" sz="1100" baseline="-25000" dirty="0">
              <a:solidFill>
                <a:schemeClr val="tx1"/>
              </a:solidFill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7623770" y="1653635"/>
            <a:ext cx="1266731" cy="7781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turn =1</a:t>
            </a:r>
          </a:p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X = 1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p</a:t>
            </a:r>
            <a:r>
              <a:rPr lang="en-US" altLang="zh-CN" sz="1100" dirty="0" smtClean="0">
                <a:solidFill>
                  <a:schemeClr val="tx1"/>
                </a:solidFill>
              </a:rPr>
              <a:t>c0’ = l</a:t>
            </a:r>
            <a:r>
              <a:rPr lang="en-US" altLang="zh-CN" sz="1100" baseline="-25000" dirty="0" smtClean="0">
                <a:solidFill>
                  <a:schemeClr val="tx1"/>
                </a:solidFill>
              </a:rPr>
              <a:t>0</a:t>
            </a:r>
            <a:endParaRPr lang="en-US" altLang="zh-CN" sz="1100" baseline="-25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p</a:t>
            </a:r>
            <a:r>
              <a:rPr lang="en-US" altLang="zh-CN" sz="1100" dirty="0" smtClean="0">
                <a:solidFill>
                  <a:schemeClr val="tx1"/>
                </a:solidFill>
              </a:rPr>
              <a:t>c1’ = l</a:t>
            </a:r>
            <a:r>
              <a:rPr lang="en-US" altLang="zh-CN" sz="1100" baseline="-25000" dirty="0" smtClean="0">
                <a:solidFill>
                  <a:schemeClr val="tx1"/>
                </a:solidFill>
              </a:rPr>
              <a:t>1</a:t>
            </a:r>
            <a:endParaRPr lang="zh-CN" altLang="en-US" sz="1100" baseline="-25000" dirty="0">
              <a:solidFill>
                <a:schemeClr val="tx1"/>
              </a:solidFill>
            </a:endParaRPr>
          </a:p>
        </p:txBody>
      </p:sp>
      <p:cxnSp>
        <p:nvCxnSpPr>
          <p:cNvPr id="42" name="直接箭头连接符 41"/>
          <p:cNvCxnSpPr>
            <a:stCxn id="8" idx="4"/>
            <a:endCxn id="40" idx="0"/>
          </p:cNvCxnSpPr>
          <p:nvPr/>
        </p:nvCxnSpPr>
        <p:spPr>
          <a:xfrm>
            <a:off x="8257136" y="850587"/>
            <a:ext cx="0" cy="803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40" idx="3"/>
            <a:endCxn id="37" idx="0"/>
          </p:cNvCxnSpPr>
          <p:nvPr/>
        </p:nvCxnSpPr>
        <p:spPr>
          <a:xfrm flipH="1">
            <a:off x="7539242" y="2317837"/>
            <a:ext cx="270036" cy="497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9096400" y="5748545"/>
            <a:ext cx="1266799" cy="7781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turn =1</a:t>
            </a:r>
          </a:p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X = 2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p</a:t>
            </a:r>
            <a:r>
              <a:rPr lang="en-US" altLang="zh-CN" sz="1100" dirty="0" smtClean="0">
                <a:solidFill>
                  <a:schemeClr val="tx1"/>
                </a:solidFill>
              </a:rPr>
              <a:t>c0’ = NC</a:t>
            </a:r>
            <a:r>
              <a:rPr lang="en-US" altLang="zh-CN" sz="1100" baseline="-25000" dirty="0" smtClean="0">
                <a:solidFill>
                  <a:schemeClr val="tx1"/>
                </a:solidFill>
              </a:rPr>
              <a:t>0</a:t>
            </a:r>
            <a:endParaRPr lang="en-US" altLang="zh-CN" sz="1100" baseline="-25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p</a:t>
            </a:r>
            <a:r>
              <a:rPr lang="en-US" altLang="zh-CN" sz="1100" dirty="0" smtClean="0">
                <a:solidFill>
                  <a:schemeClr val="tx1"/>
                </a:solidFill>
              </a:rPr>
              <a:t>c1’ = AS</a:t>
            </a:r>
            <a:r>
              <a:rPr lang="en-US" altLang="zh-CN" sz="1100" baseline="-25000" dirty="0" smtClean="0">
                <a:solidFill>
                  <a:schemeClr val="tx1"/>
                </a:solidFill>
              </a:rPr>
              <a:t>1</a:t>
            </a:r>
            <a:endParaRPr lang="zh-CN" altLang="en-US" sz="1100" baseline="-25000" dirty="0">
              <a:solidFill>
                <a:schemeClr val="tx1"/>
              </a:solidFill>
            </a:endParaRPr>
          </a:p>
        </p:txBody>
      </p:sp>
      <p:cxnSp>
        <p:nvCxnSpPr>
          <p:cNvPr id="49" name="直接箭头连接符 48"/>
          <p:cNvCxnSpPr>
            <a:stCxn id="105" idx="4"/>
            <a:endCxn id="46" idx="0"/>
          </p:cNvCxnSpPr>
          <p:nvPr/>
        </p:nvCxnSpPr>
        <p:spPr>
          <a:xfrm>
            <a:off x="9729761" y="5260974"/>
            <a:ext cx="39" cy="487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/>
          <p:cNvSpPr/>
          <p:nvPr/>
        </p:nvSpPr>
        <p:spPr>
          <a:xfrm>
            <a:off x="6234417" y="5749999"/>
            <a:ext cx="1266731" cy="7781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turn =0</a:t>
            </a:r>
          </a:p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X = 2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p</a:t>
            </a:r>
            <a:r>
              <a:rPr lang="en-US" altLang="zh-CN" sz="1100" dirty="0" smtClean="0">
                <a:solidFill>
                  <a:schemeClr val="tx1"/>
                </a:solidFill>
              </a:rPr>
              <a:t>c0’ = NC</a:t>
            </a:r>
            <a:r>
              <a:rPr lang="en-US" altLang="zh-CN" sz="1100" baseline="-25000" dirty="0" smtClean="0">
                <a:solidFill>
                  <a:schemeClr val="tx1"/>
                </a:solidFill>
              </a:rPr>
              <a:t>0</a:t>
            </a:r>
            <a:endParaRPr lang="en-US" altLang="zh-CN" sz="1100" baseline="-25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p</a:t>
            </a:r>
            <a:r>
              <a:rPr lang="en-US" altLang="zh-CN" sz="1100" dirty="0" smtClean="0">
                <a:solidFill>
                  <a:schemeClr val="tx1"/>
                </a:solidFill>
              </a:rPr>
              <a:t>c1’ = CR</a:t>
            </a:r>
            <a:r>
              <a:rPr lang="en-US" altLang="zh-CN" sz="1100" baseline="-25000" dirty="0" smtClean="0">
                <a:solidFill>
                  <a:schemeClr val="tx1"/>
                </a:solidFill>
              </a:rPr>
              <a:t>1</a:t>
            </a:r>
            <a:endParaRPr lang="zh-CN" altLang="en-US" sz="1100" baseline="-25000" dirty="0">
              <a:solidFill>
                <a:schemeClr val="tx1"/>
              </a:solidFill>
            </a:endParaRPr>
          </a:p>
        </p:txBody>
      </p:sp>
      <p:cxnSp>
        <p:nvCxnSpPr>
          <p:cNvPr id="53" name="直接箭头连接符 52"/>
          <p:cNvCxnSpPr>
            <a:stCxn id="46" idx="2"/>
            <a:endCxn id="51" idx="6"/>
          </p:cNvCxnSpPr>
          <p:nvPr/>
        </p:nvCxnSpPr>
        <p:spPr>
          <a:xfrm flipH="1">
            <a:off x="7501148" y="6137626"/>
            <a:ext cx="1595252" cy="1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/>
          <p:cNvSpPr/>
          <p:nvPr/>
        </p:nvSpPr>
        <p:spPr>
          <a:xfrm>
            <a:off x="1651558" y="2853823"/>
            <a:ext cx="1266731" cy="7781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turn =0</a:t>
            </a:r>
          </a:p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X = 2</a:t>
            </a:r>
          </a:p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p</a:t>
            </a:r>
            <a:r>
              <a:rPr lang="en-US" altLang="zh-CN" sz="1100" dirty="0" smtClean="0">
                <a:solidFill>
                  <a:schemeClr val="tx1"/>
                </a:solidFill>
              </a:rPr>
              <a:t>c0’ = l</a:t>
            </a:r>
            <a:r>
              <a:rPr lang="en-US" altLang="zh-CN" sz="1100" baseline="-25000" dirty="0" smtClean="0">
                <a:solidFill>
                  <a:schemeClr val="tx1"/>
                </a:solidFill>
              </a:rPr>
              <a:t>0</a:t>
            </a:r>
            <a:endParaRPr lang="en-US" altLang="zh-CN" sz="1100" baseline="-25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p</a:t>
            </a:r>
            <a:r>
              <a:rPr lang="en-US" altLang="zh-CN" sz="1100" dirty="0" smtClean="0">
                <a:solidFill>
                  <a:schemeClr val="tx1"/>
                </a:solidFill>
              </a:rPr>
              <a:t>c1’ =NC</a:t>
            </a:r>
            <a:r>
              <a:rPr lang="en-US" altLang="zh-CN" sz="1100" baseline="-25000" dirty="0" smtClean="0">
                <a:solidFill>
                  <a:schemeClr val="tx1"/>
                </a:solidFill>
              </a:rPr>
              <a:t>1</a:t>
            </a:r>
            <a:endParaRPr lang="zh-CN" altLang="en-US" sz="1100" baseline="-25000" dirty="0">
              <a:solidFill>
                <a:schemeClr val="tx1"/>
              </a:solidFill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9096395" y="2997291"/>
            <a:ext cx="1266731" cy="7781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turn =1</a:t>
            </a:r>
          </a:p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X = 1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p</a:t>
            </a:r>
            <a:r>
              <a:rPr lang="en-US" altLang="zh-CN" sz="1100" dirty="0" smtClean="0">
                <a:solidFill>
                  <a:schemeClr val="tx1"/>
                </a:solidFill>
              </a:rPr>
              <a:t>c0’ = NC</a:t>
            </a:r>
            <a:r>
              <a:rPr lang="en-US" altLang="zh-CN" sz="1100" baseline="-25000" dirty="0" smtClean="0">
                <a:solidFill>
                  <a:schemeClr val="tx1"/>
                </a:solidFill>
              </a:rPr>
              <a:t>0</a:t>
            </a:r>
            <a:endParaRPr lang="en-US" altLang="zh-CN" sz="1100" baseline="-25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p</a:t>
            </a:r>
            <a:r>
              <a:rPr lang="en-US" altLang="zh-CN" sz="1100" dirty="0" smtClean="0">
                <a:solidFill>
                  <a:schemeClr val="tx1"/>
                </a:solidFill>
              </a:rPr>
              <a:t>c1’ =l</a:t>
            </a:r>
            <a:r>
              <a:rPr lang="en-US" altLang="zh-CN" sz="1100" baseline="-25000" dirty="0" smtClean="0">
                <a:solidFill>
                  <a:schemeClr val="tx1"/>
                </a:solidFill>
              </a:rPr>
              <a:t>1</a:t>
            </a:r>
            <a:endParaRPr lang="zh-CN" altLang="en-US" sz="1100" baseline="-25000" dirty="0">
              <a:solidFill>
                <a:schemeClr val="tx1"/>
              </a:solidFill>
            </a:endParaRPr>
          </a:p>
        </p:txBody>
      </p:sp>
      <p:cxnSp>
        <p:nvCxnSpPr>
          <p:cNvPr id="65" name="直接箭头连接符 64"/>
          <p:cNvCxnSpPr>
            <a:stCxn id="9" idx="3"/>
            <a:endCxn id="57" idx="0"/>
          </p:cNvCxnSpPr>
          <p:nvPr/>
        </p:nvCxnSpPr>
        <p:spPr>
          <a:xfrm flipH="1">
            <a:off x="2284924" y="2175971"/>
            <a:ext cx="1046976" cy="67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40" idx="5"/>
            <a:endCxn id="63" idx="0"/>
          </p:cNvCxnSpPr>
          <p:nvPr/>
        </p:nvCxnSpPr>
        <p:spPr>
          <a:xfrm>
            <a:off x="8704993" y="2317837"/>
            <a:ext cx="1024768" cy="679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椭圆 73"/>
          <p:cNvSpPr/>
          <p:nvPr/>
        </p:nvSpPr>
        <p:spPr>
          <a:xfrm>
            <a:off x="1650999" y="4395785"/>
            <a:ext cx="1266731" cy="7781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turn =0</a:t>
            </a:r>
          </a:p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X = 2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p</a:t>
            </a:r>
            <a:r>
              <a:rPr lang="en-US" altLang="zh-CN" sz="1100" dirty="0" smtClean="0">
                <a:solidFill>
                  <a:schemeClr val="tx1"/>
                </a:solidFill>
              </a:rPr>
              <a:t>c0’ = NC</a:t>
            </a:r>
            <a:r>
              <a:rPr lang="en-US" altLang="zh-CN" sz="1100" baseline="-25000" dirty="0" smtClean="0">
                <a:solidFill>
                  <a:schemeClr val="tx1"/>
                </a:solidFill>
              </a:rPr>
              <a:t>0</a:t>
            </a:r>
            <a:endParaRPr lang="en-US" altLang="zh-CN" sz="1100" baseline="-25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p</a:t>
            </a:r>
            <a:r>
              <a:rPr lang="en-US" altLang="zh-CN" sz="1100" dirty="0" smtClean="0">
                <a:solidFill>
                  <a:schemeClr val="tx1"/>
                </a:solidFill>
              </a:rPr>
              <a:t>c1’ =NC</a:t>
            </a:r>
            <a:r>
              <a:rPr lang="en-US" altLang="zh-CN" sz="1100" baseline="-25000" dirty="0" smtClean="0">
                <a:solidFill>
                  <a:schemeClr val="tx1"/>
                </a:solidFill>
              </a:rPr>
              <a:t>1</a:t>
            </a:r>
            <a:endParaRPr lang="zh-CN" altLang="en-US" sz="1100" baseline="-25000" dirty="0">
              <a:solidFill>
                <a:schemeClr val="tx1"/>
              </a:solidFill>
            </a:endParaRPr>
          </a:p>
        </p:txBody>
      </p:sp>
      <p:cxnSp>
        <p:nvCxnSpPr>
          <p:cNvPr id="78" name="直接箭头连接符 77"/>
          <p:cNvCxnSpPr>
            <a:stCxn id="57" idx="4"/>
            <a:endCxn id="74" idx="0"/>
          </p:cNvCxnSpPr>
          <p:nvPr/>
        </p:nvCxnSpPr>
        <p:spPr>
          <a:xfrm flipH="1">
            <a:off x="2284365" y="3631984"/>
            <a:ext cx="559" cy="76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74" idx="4"/>
            <a:endCxn id="26" idx="0"/>
          </p:cNvCxnSpPr>
          <p:nvPr/>
        </p:nvCxnSpPr>
        <p:spPr>
          <a:xfrm>
            <a:off x="2284365" y="5173946"/>
            <a:ext cx="0" cy="563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椭圆 104"/>
          <p:cNvSpPr/>
          <p:nvPr/>
        </p:nvSpPr>
        <p:spPr>
          <a:xfrm>
            <a:off x="9096395" y="4482813"/>
            <a:ext cx="1266731" cy="7781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turn =1</a:t>
            </a:r>
          </a:p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X = 1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p</a:t>
            </a:r>
            <a:r>
              <a:rPr lang="en-US" altLang="zh-CN" sz="1100" dirty="0" smtClean="0">
                <a:solidFill>
                  <a:schemeClr val="tx1"/>
                </a:solidFill>
              </a:rPr>
              <a:t>c0’ = NC</a:t>
            </a:r>
            <a:r>
              <a:rPr lang="en-US" altLang="zh-CN" sz="1100" baseline="-25000" dirty="0" smtClean="0">
                <a:solidFill>
                  <a:schemeClr val="tx1"/>
                </a:solidFill>
              </a:rPr>
              <a:t>0</a:t>
            </a:r>
            <a:endParaRPr lang="en-US" altLang="zh-CN" sz="1100" baseline="-25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p</a:t>
            </a:r>
            <a:r>
              <a:rPr lang="en-US" altLang="zh-CN" sz="1100" dirty="0" smtClean="0">
                <a:solidFill>
                  <a:schemeClr val="tx1"/>
                </a:solidFill>
              </a:rPr>
              <a:t>c1’ =NC</a:t>
            </a:r>
            <a:r>
              <a:rPr lang="en-US" altLang="zh-CN" sz="1100" baseline="-25000" dirty="0" smtClean="0">
                <a:solidFill>
                  <a:schemeClr val="tx1"/>
                </a:solidFill>
              </a:rPr>
              <a:t>1</a:t>
            </a:r>
            <a:endParaRPr lang="zh-CN" altLang="en-US" sz="1100" baseline="-25000" dirty="0">
              <a:solidFill>
                <a:schemeClr val="tx1"/>
              </a:solidFill>
            </a:endParaRPr>
          </a:p>
        </p:txBody>
      </p:sp>
      <p:cxnSp>
        <p:nvCxnSpPr>
          <p:cNvPr id="107" name="直接箭头连接符 106"/>
          <p:cNvCxnSpPr>
            <a:stCxn id="63" idx="4"/>
            <a:endCxn id="105" idx="0"/>
          </p:cNvCxnSpPr>
          <p:nvPr/>
        </p:nvCxnSpPr>
        <p:spPr>
          <a:xfrm>
            <a:off x="9729761" y="3775452"/>
            <a:ext cx="0" cy="707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37" idx="5"/>
            <a:endCxn id="105" idx="1"/>
          </p:cNvCxnSpPr>
          <p:nvPr/>
        </p:nvCxnSpPr>
        <p:spPr>
          <a:xfrm>
            <a:off x="7987099" y="3479678"/>
            <a:ext cx="1294804" cy="111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stCxn id="32" idx="7"/>
            <a:endCxn id="37" idx="3"/>
          </p:cNvCxnSpPr>
          <p:nvPr/>
        </p:nvCxnSpPr>
        <p:spPr>
          <a:xfrm flipV="1">
            <a:off x="5433608" y="3479678"/>
            <a:ext cx="1657776" cy="2355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51" idx="1"/>
            <a:endCxn id="16" idx="5"/>
          </p:cNvCxnSpPr>
          <p:nvPr/>
        </p:nvCxnSpPr>
        <p:spPr>
          <a:xfrm flipH="1" flipV="1">
            <a:off x="4839047" y="3294346"/>
            <a:ext cx="1580878" cy="2569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曲线连接符 188"/>
          <p:cNvCxnSpPr>
            <a:stCxn id="74" idx="2"/>
            <a:endCxn id="74" idx="3"/>
          </p:cNvCxnSpPr>
          <p:nvPr/>
        </p:nvCxnSpPr>
        <p:spPr>
          <a:xfrm rot="10800000" flipH="1" flipV="1">
            <a:off x="1650999" y="4784865"/>
            <a:ext cx="185508" cy="275121"/>
          </a:xfrm>
          <a:prstGeom prst="curvedConnector4">
            <a:avLst>
              <a:gd name="adj1" fmla="val -123229"/>
              <a:gd name="adj2" fmla="val 2245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曲线连接符 190"/>
          <p:cNvCxnSpPr>
            <a:stCxn id="37" idx="7"/>
            <a:endCxn id="37" idx="6"/>
          </p:cNvCxnSpPr>
          <p:nvPr/>
        </p:nvCxnSpPr>
        <p:spPr>
          <a:xfrm rot="16200000" flipH="1">
            <a:off x="7942292" y="2974242"/>
            <a:ext cx="275122" cy="185508"/>
          </a:xfrm>
          <a:prstGeom prst="curvedConnector4">
            <a:avLst>
              <a:gd name="adj1" fmla="val -124512"/>
              <a:gd name="adj2" fmla="val 2232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曲线连接符 192"/>
          <p:cNvCxnSpPr>
            <a:stCxn id="105" idx="6"/>
            <a:endCxn id="105" idx="5"/>
          </p:cNvCxnSpPr>
          <p:nvPr/>
        </p:nvCxnSpPr>
        <p:spPr>
          <a:xfrm flipH="1">
            <a:off x="10177618" y="4871894"/>
            <a:ext cx="185508" cy="275121"/>
          </a:xfrm>
          <a:prstGeom prst="curvedConnector4">
            <a:avLst>
              <a:gd name="adj1" fmla="val -123229"/>
              <a:gd name="adj2" fmla="val 2245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椭圆 201"/>
          <p:cNvSpPr/>
          <p:nvPr/>
        </p:nvSpPr>
        <p:spPr>
          <a:xfrm>
            <a:off x="3007658" y="4471664"/>
            <a:ext cx="1194532" cy="7781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turn =0</a:t>
            </a:r>
          </a:p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X = 1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p</a:t>
            </a:r>
            <a:r>
              <a:rPr lang="en-US" altLang="zh-CN" sz="1100" dirty="0" smtClean="0">
                <a:solidFill>
                  <a:schemeClr val="tx1"/>
                </a:solidFill>
              </a:rPr>
              <a:t>c0’ = AS</a:t>
            </a:r>
            <a:r>
              <a:rPr lang="en-US" altLang="zh-CN" sz="1100" baseline="-25000" dirty="0" smtClean="0">
                <a:solidFill>
                  <a:schemeClr val="tx1"/>
                </a:solidFill>
              </a:rPr>
              <a:t>0</a:t>
            </a:r>
            <a:endParaRPr lang="en-US" altLang="zh-CN" sz="1100" baseline="-25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p</a:t>
            </a:r>
            <a:r>
              <a:rPr lang="en-US" altLang="zh-CN" sz="1100" dirty="0" smtClean="0">
                <a:solidFill>
                  <a:schemeClr val="tx1"/>
                </a:solidFill>
              </a:rPr>
              <a:t>c1’ = l</a:t>
            </a:r>
            <a:r>
              <a:rPr lang="en-US" altLang="zh-CN" sz="1100" baseline="-25000" dirty="0" smtClean="0">
                <a:solidFill>
                  <a:schemeClr val="tx1"/>
                </a:solidFill>
              </a:rPr>
              <a:t>1</a:t>
            </a:r>
            <a:endParaRPr lang="zh-CN" altLang="en-US" sz="1100" baseline="-25000" dirty="0">
              <a:solidFill>
                <a:schemeClr val="tx1"/>
              </a:solidFill>
            </a:endParaRPr>
          </a:p>
        </p:txBody>
      </p:sp>
      <p:cxnSp>
        <p:nvCxnSpPr>
          <p:cNvPr id="264" name="直接箭头连接符 263"/>
          <p:cNvCxnSpPr>
            <a:stCxn id="16" idx="4"/>
            <a:endCxn id="202" idx="0"/>
          </p:cNvCxnSpPr>
          <p:nvPr/>
        </p:nvCxnSpPr>
        <p:spPr>
          <a:xfrm flipH="1">
            <a:off x="3604924" y="3408305"/>
            <a:ext cx="786266" cy="1063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椭圆 267"/>
          <p:cNvSpPr/>
          <p:nvPr/>
        </p:nvSpPr>
        <p:spPr>
          <a:xfrm>
            <a:off x="7698489" y="4468921"/>
            <a:ext cx="1266731" cy="7781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turn =1</a:t>
            </a:r>
          </a:p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X = 2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p</a:t>
            </a:r>
            <a:r>
              <a:rPr lang="en-US" altLang="zh-CN" sz="1100" dirty="0" smtClean="0">
                <a:solidFill>
                  <a:schemeClr val="tx1"/>
                </a:solidFill>
              </a:rPr>
              <a:t>c0’ = l</a:t>
            </a:r>
            <a:r>
              <a:rPr lang="en-US" altLang="zh-CN" sz="1100" baseline="-25000" dirty="0" smtClean="0">
                <a:solidFill>
                  <a:schemeClr val="tx1"/>
                </a:solidFill>
              </a:rPr>
              <a:t>0</a:t>
            </a:r>
            <a:endParaRPr lang="en-US" altLang="zh-CN" sz="1100" baseline="-25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p</a:t>
            </a:r>
            <a:r>
              <a:rPr lang="en-US" altLang="zh-CN" sz="1100" dirty="0" smtClean="0">
                <a:solidFill>
                  <a:schemeClr val="tx1"/>
                </a:solidFill>
              </a:rPr>
              <a:t>c1’ = AS</a:t>
            </a:r>
            <a:r>
              <a:rPr lang="en-US" altLang="zh-CN" sz="1100" baseline="-25000" dirty="0" smtClean="0">
                <a:solidFill>
                  <a:schemeClr val="tx1"/>
                </a:solidFill>
              </a:rPr>
              <a:t>1</a:t>
            </a:r>
            <a:endParaRPr lang="zh-CN" altLang="en-US" sz="1100" baseline="-25000" dirty="0">
              <a:solidFill>
                <a:schemeClr val="tx1"/>
              </a:solidFill>
            </a:endParaRPr>
          </a:p>
        </p:txBody>
      </p:sp>
      <p:cxnSp>
        <p:nvCxnSpPr>
          <p:cNvPr id="270" name="直接箭头连接符 269"/>
          <p:cNvCxnSpPr>
            <a:stCxn id="37" idx="4"/>
            <a:endCxn id="268" idx="0"/>
          </p:cNvCxnSpPr>
          <p:nvPr/>
        </p:nvCxnSpPr>
        <p:spPr>
          <a:xfrm>
            <a:off x="7539242" y="3593637"/>
            <a:ext cx="792613" cy="875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箭头连接符 273"/>
          <p:cNvCxnSpPr>
            <a:stCxn id="268" idx="5"/>
            <a:endCxn id="46" idx="1"/>
          </p:cNvCxnSpPr>
          <p:nvPr/>
        </p:nvCxnSpPr>
        <p:spPr>
          <a:xfrm>
            <a:off x="8779712" y="5133123"/>
            <a:ext cx="502206" cy="729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箭头连接符 277"/>
          <p:cNvCxnSpPr>
            <a:stCxn id="202" idx="3"/>
            <a:endCxn id="26" idx="7"/>
          </p:cNvCxnSpPr>
          <p:nvPr/>
        </p:nvCxnSpPr>
        <p:spPr>
          <a:xfrm flipH="1">
            <a:off x="2732222" y="5135866"/>
            <a:ext cx="450371" cy="711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椭圆 295"/>
          <p:cNvSpPr/>
          <p:nvPr/>
        </p:nvSpPr>
        <p:spPr>
          <a:xfrm>
            <a:off x="4394387" y="4471664"/>
            <a:ext cx="1194532" cy="7781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turn =1</a:t>
            </a:r>
          </a:p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X = 1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p</a:t>
            </a:r>
            <a:r>
              <a:rPr lang="en-US" altLang="zh-CN" sz="1100" dirty="0" smtClean="0">
                <a:solidFill>
                  <a:schemeClr val="tx1"/>
                </a:solidFill>
              </a:rPr>
              <a:t>c0’ = CR</a:t>
            </a:r>
            <a:r>
              <a:rPr lang="en-US" altLang="zh-CN" sz="1100" baseline="-25000" dirty="0" smtClean="0">
                <a:solidFill>
                  <a:schemeClr val="tx1"/>
                </a:solidFill>
              </a:rPr>
              <a:t>0</a:t>
            </a:r>
            <a:endParaRPr lang="en-US" altLang="zh-CN" sz="1100" baseline="-25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p</a:t>
            </a:r>
            <a:r>
              <a:rPr lang="en-US" altLang="zh-CN" sz="1100" dirty="0" smtClean="0">
                <a:solidFill>
                  <a:schemeClr val="tx1"/>
                </a:solidFill>
              </a:rPr>
              <a:t>c1’ = l</a:t>
            </a:r>
            <a:r>
              <a:rPr lang="en-US" altLang="zh-CN" sz="1100" baseline="-25000" dirty="0" smtClean="0">
                <a:solidFill>
                  <a:schemeClr val="tx1"/>
                </a:solidFill>
              </a:rPr>
              <a:t>1</a:t>
            </a:r>
            <a:endParaRPr lang="zh-CN" altLang="en-US" sz="1100" baseline="-25000" dirty="0">
              <a:solidFill>
                <a:schemeClr val="tx1"/>
              </a:solidFill>
            </a:endParaRPr>
          </a:p>
        </p:txBody>
      </p:sp>
      <p:cxnSp>
        <p:nvCxnSpPr>
          <p:cNvPr id="300" name="直接箭头连接符 299"/>
          <p:cNvCxnSpPr>
            <a:stCxn id="202" idx="6"/>
            <a:endCxn id="296" idx="2"/>
          </p:cNvCxnSpPr>
          <p:nvPr/>
        </p:nvCxnSpPr>
        <p:spPr>
          <a:xfrm>
            <a:off x="4202190" y="4860745"/>
            <a:ext cx="192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308"/>
          <p:cNvCxnSpPr>
            <a:stCxn id="296" idx="4"/>
            <a:endCxn id="32" idx="0"/>
          </p:cNvCxnSpPr>
          <p:nvPr/>
        </p:nvCxnSpPr>
        <p:spPr>
          <a:xfrm flipH="1">
            <a:off x="4985751" y="5249825"/>
            <a:ext cx="5902" cy="471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箭头连接符 320"/>
          <p:cNvCxnSpPr>
            <a:stCxn id="296" idx="7"/>
            <a:endCxn id="40" idx="2"/>
          </p:cNvCxnSpPr>
          <p:nvPr/>
        </p:nvCxnSpPr>
        <p:spPr>
          <a:xfrm flipV="1">
            <a:off x="5413984" y="2042716"/>
            <a:ext cx="2209786" cy="2542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椭圆 335"/>
          <p:cNvSpPr/>
          <p:nvPr/>
        </p:nvSpPr>
        <p:spPr>
          <a:xfrm>
            <a:off x="6237601" y="4482813"/>
            <a:ext cx="1266731" cy="7781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turn =0</a:t>
            </a:r>
          </a:p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X = 2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p</a:t>
            </a:r>
            <a:r>
              <a:rPr lang="en-US" altLang="zh-CN" sz="1100" dirty="0" smtClean="0">
                <a:solidFill>
                  <a:schemeClr val="tx1"/>
                </a:solidFill>
              </a:rPr>
              <a:t>c0’ = l</a:t>
            </a:r>
            <a:r>
              <a:rPr lang="en-US" altLang="zh-CN" sz="1100" baseline="-25000" dirty="0" smtClean="0">
                <a:solidFill>
                  <a:schemeClr val="tx1"/>
                </a:solidFill>
              </a:rPr>
              <a:t>0</a:t>
            </a:r>
            <a:endParaRPr lang="en-US" altLang="zh-CN" sz="1100" baseline="-25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p</a:t>
            </a:r>
            <a:r>
              <a:rPr lang="en-US" altLang="zh-CN" sz="1100" dirty="0" smtClean="0">
                <a:solidFill>
                  <a:schemeClr val="tx1"/>
                </a:solidFill>
              </a:rPr>
              <a:t>c1’ = AS</a:t>
            </a:r>
            <a:r>
              <a:rPr lang="en-US" altLang="zh-CN" sz="1100" baseline="-25000" dirty="0" smtClean="0">
                <a:solidFill>
                  <a:schemeClr val="tx1"/>
                </a:solidFill>
              </a:rPr>
              <a:t>1</a:t>
            </a:r>
            <a:endParaRPr lang="zh-CN" altLang="en-US" sz="1100" baseline="-25000" dirty="0">
              <a:solidFill>
                <a:schemeClr val="tx1"/>
              </a:solidFill>
            </a:endParaRPr>
          </a:p>
        </p:txBody>
      </p:sp>
      <p:cxnSp>
        <p:nvCxnSpPr>
          <p:cNvPr id="348" name="直接箭头连接符 347"/>
          <p:cNvCxnSpPr>
            <a:stCxn id="268" idx="2"/>
            <a:endCxn id="336" idx="6"/>
          </p:cNvCxnSpPr>
          <p:nvPr/>
        </p:nvCxnSpPr>
        <p:spPr>
          <a:xfrm flipH="1">
            <a:off x="7504332" y="4858002"/>
            <a:ext cx="194157" cy="13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接箭头连接符 349"/>
          <p:cNvCxnSpPr>
            <a:stCxn id="336" idx="4"/>
            <a:endCxn id="51" idx="0"/>
          </p:cNvCxnSpPr>
          <p:nvPr/>
        </p:nvCxnSpPr>
        <p:spPr>
          <a:xfrm flipH="1">
            <a:off x="6867783" y="5260974"/>
            <a:ext cx="3184" cy="489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接箭头连接符 354"/>
          <p:cNvCxnSpPr>
            <a:stCxn id="336" idx="0"/>
            <a:endCxn id="9" idx="6"/>
          </p:cNvCxnSpPr>
          <p:nvPr/>
        </p:nvCxnSpPr>
        <p:spPr>
          <a:xfrm flipH="1" flipV="1">
            <a:off x="4413123" y="1900850"/>
            <a:ext cx="2457844" cy="2581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曲线连接符 397"/>
          <p:cNvCxnSpPr>
            <a:stCxn id="32" idx="5"/>
            <a:endCxn id="32" idx="4"/>
          </p:cNvCxnSpPr>
          <p:nvPr/>
        </p:nvCxnSpPr>
        <p:spPr>
          <a:xfrm rot="5400000">
            <a:off x="5152701" y="6218676"/>
            <a:ext cx="113959" cy="447857"/>
          </a:xfrm>
          <a:prstGeom prst="curvedConnector3">
            <a:avLst>
              <a:gd name="adj1" fmla="val 3005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曲线连接符 399"/>
          <p:cNvCxnSpPr>
            <a:stCxn id="51" idx="3"/>
            <a:endCxn id="51" idx="4"/>
          </p:cNvCxnSpPr>
          <p:nvPr/>
        </p:nvCxnSpPr>
        <p:spPr>
          <a:xfrm rot="16200000" flipH="1">
            <a:off x="6586875" y="6247251"/>
            <a:ext cx="113959" cy="447858"/>
          </a:xfrm>
          <a:prstGeom prst="curvedConnector3">
            <a:avLst>
              <a:gd name="adj1" fmla="val 3005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曲线连接符 401"/>
          <p:cNvCxnSpPr>
            <a:stCxn id="26" idx="2"/>
            <a:endCxn id="26" idx="3"/>
          </p:cNvCxnSpPr>
          <p:nvPr/>
        </p:nvCxnSpPr>
        <p:spPr>
          <a:xfrm rot="10800000" flipH="1" flipV="1">
            <a:off x="1650999" y="6113710"/>
            <a:ext cx="185508" cy="265865"/>
          </a:xfrm>
          <a:prstGeom prst="curvedConnector4">
            <a:avLst>
              <a:gd name="adj1" fmla="val -123229"/>
              <a:gd name="adj2" fmla="val 2274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曲线连接符 403"/>
          <p:cNvCxnSpPr>
            <a:stCxn id="46" idx="6"/>
            <a:endCxn id="46" idx="5"/>
          </p:cNvCxnSpPr>
          <p:nvPr/>
        </p:nvCxnSpPr>
        <p:spPr>
          <a:xfrm flipH="1">
            <a:off x="10177681" y="6137626"/>
            <a:ext cx="185518" cy="275121"/>
          </a:xfrm>
          <a:prstGeom prst="curvedConnector4">
            <a:avLst>
              <a:gd name="adj1" fmla="val -123223"/>
              <a:gd name="adj2" fmla="val 2245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48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583</Words>
  <Application>Microsoft Office PowerPoint</Application>
  <PresentationFormat>宽屏</PresentationFormat>
  <Paragraphs>151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Arial</vt:lpstr>
      <vt:lpstr>Tahoma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 LIU</dc:creator>
  <cp:lastModifiedBy>QIAN LIU</cp:lastModifiedBy>
  <cp:revision>48</cp:revision>
  <dcterms:created xsi:type="dcterms:W3CDTF">2018-10-12T23:30:44Z</dcterms:created>
  <dcterms:modified xsi:type="dcterms:W3CDTF">2018-10-13T08:54:07Z</dcterms:modified>
</cp:coreProperties>
</file>