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5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3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7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9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ECD6-3107-4C46-9CC8-2C046EDABF6A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6A08-ACAB-4A86-80AE-8AC3AECB7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4790" y="2152253"/>
            <a:ext cx="9144000" cy="90715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Translation from PG into 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7932" y="4371278"/>
            <a:ext cx="3520068" cy="886522"/>
          </a:xfrm>
        </p:spPr>
        <p:txBody>
          <a:bodyPr/>
          <a:lstStyle/>
          <a:p>
            <a:r>
              <a:rPr lang="zh-CN" altLang="en-US" dirty="0" smtClean="0"/>
              <a:t>邓如妹</a:t>
            </a:r>
            <a:endParaRPr lang="en-US" altLang="zh-CN" dirty="0" smtClean="0"/>
          </a:p>
          <a:p>
            <a:r>
              <a:rPr lang="en-US" altLang="zh-CN" dirty="0" smtClean="0"/>
              <a:t>2017.10.23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54585" y="623126"/>
            <a:ext cx="7477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ahoma" panose="020B0604030504040204" pitchFamily="34" charset="0"/>
              </a:rPr>
              <a:t>Beverage Vending Machine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454585" y="1650380"/>
            <a:ext cx="8893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i="1" dirty="0" err="1" smtClean="0"/>
              <a:t>Loc</a:t>
            </a:r>
            <a:r>
              <a:rPr lang="en-US" altLang="zh-CN" sz="2400" dirty="0" smtClean="0"/>
              <a:t>={</a:t>
            </a:r>
            <a:r>
              <a:rPr lang="en-US" altLang="zh-CN" sz="2400" i="1" dirty="0" err="1" smtClean="0"/>
              <a:t>start</a:t>
            </a:r>
            <a:r>
              <a:rPr lang="en-US" altLang="zh-CN" sz="2400" dirty="0" err="1" smtClean="0"/>
              <a:t>,</a:t>
            </a:r>
            <a:r>
              <a:rPr lang="en-US" altLang="zh-CN" sz="2400" i="1" dirty="0" err="1" smtClean="0"/>
              <a:t>select</a:t>
            </a:r>
            <a:r>
              <a:rPr lang="en-US" altLang="zh-CN" sz="2400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i="1" dirty="0" smtClean="0"/>
              <a:t>Loc0 </a:t>
            </a:r>
            <a:r>
              <a:rPr lang="en-US" altLang="zh-CN" sz="2400" dirty="0" smtClean="0"/>
              <a:t>={</a:t>
            </a:r>
            <a:r>
              <a:rPr lang="en-US" altLang="zh-CN" sz="2400" i="1" dirty="0" smtClean="0"/>
              <a:t>start</a:t>
            </a:r>
            <a:r>
              <a:rPr lang="en-US" altLang="zh-CN" sz="2400" dirty="0" smtClean="0"/>
              <a:t>}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={</a:t>
            </a:r>
            <a:r>
              <a:rPr lang="en-US" altLang="zh-CN" sz="2400" i="1" dirty="0" err="1" smtClean="0"/>
              <a:t>nsoda</a:t>
            </a:r>
            <a:r>
              <a:rPr lang="en-US" altLang="zh-CN" sz="2400" dirty="0" smtClean="0"/>
              <a:t>, </a:t>
            </a:r>
            <a:r>
              <a:rPr lang="en-US" altLang="zh-CN" sz="2400" i="1" dirty="0" err="1" smtClean="0"/>
              <a:t>nbeer</a:t>
            </a:r>
            <a:r>
              <a:rPr lang="en-US" altLang="zh-CN" sz="2400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i="1" dirty="0" smtClean="0"/>
              <a:t>Act </a:t>
            </a:r>
            <a:r>
              <a:rPr lang="en-US" altLang="zh-CN" sz="2400" dirty="0"/>
              <a:t>= { </a:t>
            </a:r>
            <a:r>
              <a:rPr lang="en-US" altLang="zh-CN" sz="2400" i="1" dirty="0" err="1"/>
              <a:t>bget</a:t>
            </a:r>
            <a:r>
              <a:rPr lang="en-US" altLang="zh-CN" sz="2400" i="1" dirty="0"/>
              <a:t> 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sget</a:t>
            </a:r>
            <a:r>
              <a:rPr lang="en-US" altLang="zh-CN" sz="2400" dirty="0"/>
              <a:t>, </a:t>
            </a:r>
            <a:r>
              <a:rPr lang="en-US" altLang="zh-CN" sz="2400" i="1" dirty="0"/>
              <a:t>coin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ret_coin</a:t>
            </a:r>
            <a:r>
              <a:rPr lang="en-US" altLang="zh-CN" sz="2400" dirty="0"/>
              <a:t>, </a:t>
            </a:r>
            <a:r>
              <a:rPr lang="en-US" altLang="zh-CN" sz="2400" i="1" dirty="0"/>
              <a:t>refill </a:t>
            </a:r>
            <a:r>
              <a:rPr lang="en-US" altLang="zh-CN" sz="2400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i="1" dirty="0"/>
              <a:t>g0 </a:t>
            </a:r>
            <a:r>
              <a:rPr lang="en-US" altLang="zh-CN" sz="2400" dirty="0"/>
              <a:t>= (</a:t>
            </a:r>
            <a:r>
              <a:rPr lang="en-US" altLang="zh-CN" sz="2400" i="1" dirty="0" err="1"/>
              <a:t>nsoda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/>
              <a:t>max </a:t>
            </a:r>
            <a:r>
              <a:rPr lang="en-US" altLang="zh-CN" sz="2400" dirty="0"/>
              <a:t>∧ </a:t>
            </a:r>
            <a:r>
              <a:rPr lang="en-US" altLang="zh-CN" sz="2400" i="1" dirty="0" err="1"/>
              <a:t>nbeer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/>
              <a:t>max</a:t>
            </a:r>
            <a:r>
              <a:rPr lang="en-US" altLang="zh-CN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Effect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Effect(</a:t>
            </a:r>
            <a:r>
              <a:rPr lang="en-US" altLang="zh-CN" sz="2400" i="1" dirty="0"/>
              <a:t>coin</a:t>
            </a:r>
            <a:r>
              <a:rPr lang="en-US" altLang="zh-CN" sz="2400" dirty="0"/>
              <a:t>, </a:t>
            </a:r>
            <a:r>
              <a:rPr lang="el-GR" altLang="zh-CN" sz="2400" dirty="0"/>
              <a:t>η) = </a:t>
            </a:r>
            <a:r>
              <a:rPr lang="el-GR" altLang="zh-CN" sz="2400" dirty="0" smtClean="0"/>
              <a:t>η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Effect(</a:t>
            </a:r>
            <a:r>
              <a:rPr lang="en-US" altLang="zh-CN" sz="2400" i="1" dirty="0" err="1"/>
              <a:t>ret_coin</a:t>
            </a:r>
            <a:r>
              <a:rPr lang="en-US" altLang="zh-CN" sz="2400" dirty="0"/>
              <a:t>, </a:t>
            </a:r>
            <a:r>
              <a:rPr lang="el-GR" altLang="zh-CN" sz="2400" dirty="0"/>
              <a:t>η) = </a:t>
            </a:r>
            <a:r>
              <a:rPr lang="el-GR" altLang="zh-CN" sz="2400" dirty="0" smtClean="0"/>
              <a:t>η</a:t>
            </a:r>
            <a:endParaRPr lang="en-US" altLang="zh-CN" sz="2400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Effect(</a:t>
            </a:r>
            <a:r>
              <a:rPr lang="en-US" altLang="zh-CN" sz="2400" i="1" dirty="0" err="1"/>
              <a:t>sget</a:t>
            </a:r>
            <a:r>
              <a:rPr lang="en-US" altLang="zh-CN" sz="2400" dirty="0"/>
              <a:t>, </a:t>
            </a:r>
            <a:r>
              <a:rPr lang="el-GR" altLang="zh-CN" sz="2400" dirty="0"/>
              <a:t>η) = η[</a:t>
            </a:r>
            <a:r>
              <a:rPr lang="en-US" altLang="zh-CN" sz="2400" i="1" dirty="0" err="1"/>
              <a:t>nsoda</a:t>
            </a:r>
            <a:r>
              <a:rPr lang="en-US" altLang="zh-CN" sz="2400" i="1" dirty="0"/>
              <a:t> </a:t>
            </a:r>
            <a:r>
              <a:rPr lang="en-US" altLang="zh-CN" sz="2400" dirty="0"/>
              <a:t>:= </a:t>
            </a:r>
            <a:r>
              <a:rPr lang="en-US" altLang="zh-CN" sz="2400" i="1" dirty="0"/>
              <a:t>nsoda</a:t>
            </a:r>
            <a:r>
              <a:rPr lang="en-US" altLang="zh-CN" sz="2400" dirty="0"/>
              <a:t>−1</a:t>
            </a:r>
            <a:r>
              <a:rPr lang="en-US" altLang="zh-CN" sz="2400" dirty="0" smtClean="0"/>
              <a:t>]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nl-NL" altLang="zh-CN" sz="2400" dirty="0"/>
              <a:t>Effect(</a:t>
            </a:r>
            <a:r>
              <a:rPr lang="nl-NL" altLang="zh-CN" sz="2400" i="1" dirty="0"/>
              <a:t>bget</a:t>
            </a:r>
            <a:r>
              <a:rPr lang="nl-NL" altLang="zh-CN" sz="2400" dirty="0"/>
              <a:t>, η) = η[</a:t>
            </a:r>
            <a:r>
              <a:rPr lang="nl-NL" altLang="zh-CN" sz="2400" i="1" dirty="0"/>
              <a:t>nbeer </a:t>
            </a:r>
            <a:r>
              <a:rPr lang="nl-NL" altLang="zh-CN" sz="2400" dirty="0"/>
              <a:t>:= </a:t>
            </a:r>
            <a:r>
              <a:rPr lang="nl-NL" altLang="zh-CN" sz="2400" i="1" dirty="0"/>
              <a:t>nbeer</a:t>
            </a:r>
            <a:r>
              <a:rPr lang="nl-NL" altLang="zh-CN" sz="2400" dirty="0"/>
              <a:t>−1</a:t>
            </a:r>
            <a:r>
              <a:rPr lang="nl-NL" altLang="zh-CN" sz="2400" dirty="0" smtClean="0"/>
              <a:t>]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2400" dirty="0"/>
              <a:t>Effect(</a:t>
            </a:r>
            <a:r>
              <a:rPr lang="en-US" altLang="zh-CN" sz="2400" i="1" dirty="0"/>
              <a:t>refill</a:t>
            </a:r>
            <a:r>
              <a:rPr lang="en-US" altLang="zh-CN" sz="2400" dirty="0"/>
              <a:t>,</a:t>
            </a:r>
            <a:r>
              <a:rPr lang="el-GR" altLang="zh-CN" sz="2400" dirty="0"/>
              <a:t>η)=[</a:t>
            </a:r>
            <a:r>
              <a:rPr lang="en-US" altLang="zh-CN" sz="2400" i="1" dirty="0" err="1"/>
              <a:t>nsoda</a:t>
            </a:r>
            <a:r>
              <a:rPr lang="en-US" altLang="zh-CN" sz="2400" dirty="0"/>
              <a:t>:=</a:t>
            </a:r>
            <a:r>
              <a:rPr lang="en-US" altLang="zh-CN" sz="2400" i="1" dirty="0"/>
              <a:t>max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nbeer</a:t>
            </a:r>
            <a:r>
              <a:rPr lang="en-US" altLang="zh-CN" sz="2400" i="1" dirty="0"/>
              <a:t> </a:t>
            </a:r>
            <a:r>
              <a:rPr lang="en-US" altLang="zh-CN" sz="2400" dirty="0" smtClean="0"/>
              <a:t>:= </a:t>
            </a:r>
            <a:r>
              <a:rPr lang="en-US" altLang="zh-CN" sz="2400" i="1" dirty="0" smtClean="0"/>
              <a:t>max</a:t>
            </a:r>
            <a:r>
              <a:rPr lang="en-US" altLang="zh-CN" sz="2400" dirty="0"/>
              <a:t>]</a:t>
            </a:r>
            <a:r>
              <a:rPr lang="en-US" altLang="zh-CN" sz="2400" dirty="0" smtClean="0"/>
              <a:t>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75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9024" y="2163337"/>
            <a:ext cx="109282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990008" y="2129884"/>
            <a:ext cx="1059365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</a:t>
            </a:r>
            <a:endParaRPr lang="zh-CN" altLang="en-US" dirty="0"/>
          </a:p>
        </p:txBody>
      </p:sp>
      <p:sp>
        <p:nvSpPr>
          <p:cNvPr id="5" name="弧形 4"/>
          <p:cNvSpPr/>
          <p:nvPr/>
        </p:nvSpPr>
        <p:spPr>
          <a:xfrm>
            <a:off x="1773044" y="2129884"/>
            <a:ext cx="814039" cy="925551"/>
          </a:xfrm>
          <a:prstGeom prst="arc">
            <a:avLst>
              <a:gd name="adj1" fmla="val 1780383"/>
              <a:gd name="adj2" fmla="val 20413436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8465" y="2481943"/>
            <a:ext cx="148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  g:refill</a:t>
            </a:r>
            <a:endParaRPr lang="zh-CN" altLang="en-US" dirty="0"/>
          </a:p>
        </p:txBody>
      </p:sp>
      <p:sp>
        <p:nvSpPr>
          <p:cNvPr id="7" name="弧形 6"/>
          <p:cNvSpPr/>
          <p:nvPr/>
        </p:nvSpPr>
        <p:spPr>
          <a:xfrm rot="1930364">
            <a:off x="1941966" y="1668746"/>
            <a:ext cx="1101810" cy="631023"/>
          </a:xfrm>
          <a:prstGeom prst="arc">
            <a:avLst>
              <a:gd name="adj1" fmla="val 12850768"/>
              <a:gd name="adj2" fmla="val 205914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>
            <a:off x="3323063" y="1341459"/>
            <a:ext cx="4788971" cy="1610304"/>
          </a:xfrm>
          <a:prstGeom prst="arc">
            <a:avLst>
              <a:gd name="adj1" fmla="val 10732132"/>
              <a:gd name="adj2" fmla="val 1706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3601844" y="2402418"/>
            <a:ext cx="4388164" cy="369331"/>
          </a:xfrm>
          <a:prstGeom prst="arc">
            <a:avLst>
              <a:gd name="adj1" fmla="val 10870011"/>
              <a:gd name="adj2" fmla="val 2154286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flipV="1">
            <a:off x="3527609" y="2309897"/>
            <a:ext cx="4780303" cy="1473873"/>
          </a:xfrm>
          <a:prstGeom prst="arc">
            <a:avLst>
              <a:gd name="adj1" fmla="val 10823028"/>
              <a:gd name="adj2" fmla="val 21562218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flipV="1">
            <a:off x="3030583" y="731517"/>
            <a:ext cx="5747657" cy="4620579"/>
          </a:xfrm>
          <a:prstGeom prst="arc">
            <a:avLst>
              <a:gd name="adj1" fmla="val 11096517"/>
              <a:gd name="adj2" fmla="val 21408064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383" y="882121"/>
            <a:ext cx="244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    g:coin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59384" y="1867285"/>
            <a:ext cx="25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soda</a:t>
            </a:r>
            <a:r>
              <a:rPr lang="en-US" altLang="zh-CN" dirty="0" smtClean="0"/>
              <a:t>&gt;0  g:sget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859384" y="3041037"/>
            <a:ext cx="25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beer</a:t>
            </a:r>
            <a:r>
              <a:rPr lang="en-US" altLang="zh-CN" dirty="0" smtClean="0"/>
              <a:t>&gt;0  g:bget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3034" y="4567542"/>
            <a:ext cx="342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nsoda</a:t>
            </a:r>
            <a:r>
              <a:rPr lang="en-US" altLang="zh-CN" dirty="0" smtClean="0"/>
              <a:t>=0</a:t>
            </a:r>
            <a:r>
              <a:rPr lang="zh-CN" altLang="en-US" dirty="0"/>
              <a:t>^</a:t>
            </a:r>
            <a:r>
              <a:rPr lang="en-US" altLang="zh-CN" dirty="0" err="1" smtClean="0"/>
              <a:t>nbeer</a:t>
            </a:r>
            <a:r>
              <a:rPr lang="en-US" altLang="zh-CN" dirty="0" smtClean="0"/>
              <a:t>=0    g:ret_coin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84316" y="535209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PG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74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3439" y="346127"/>
            <a:ext cx="7385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ahoma-Bold"/>
              </a:rPr>
              <a:t>Translation from PG into TS</a:t>
            </a:r>
            <a:endParaRPr lang="zh-CN" altLang="en-US" sz="3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3439" y="1238898"/>
            <a:ext cx="8520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Definition 2.15. 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Transition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System Semantics of a Program Graph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transition system TS(PG) of program graph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9404" y="2054246"/>
            <a:ext cx="385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PG = 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Loc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Act,Effect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$→, Loc0, g0)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3439" y="2524086"/>
            <a:ext cx="784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over set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of variables is the tuple (S, Act,−→, I,AP, L) where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39" y="3161162"/>
            <a:ext cx="8010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1939" y="2547257"/>
            <a:ext cx="7576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Loc</a:t>
            </a:r>
            <a:r>
              <a:rPr lang="en-US" altLang="zh-CN" sz="2400" dirty="0" smtClean="0"/>
              <a:t>={</a:t>
            </a:r>
            <a:r>
              <a:rPr lang="en-US" altLang="zh-CN" sz="2400" dirty="0" err="1" smtClean="0"/>
              <a:t>start,select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nsoda</a:t>
            </a:r>
            <a:r>
              <a:rPr lang="en-US" altLang="zh-CN" sz="2400" dirty="0" smtClean="0"/>
              <a:t>={0,1,2}                      </a:t>
            </a:r>
            <a:r>
              <a:rPr lang="zh-CN" altLang="en-US" sz="2400" dirty="0" smtClean="0"/>
              <a:t>共 </a:t>
            </a:r>
            <a:r>
              <a:rPr lang="en-US" altLang="zh-CN" sz="2400" dirty="0" smtClean="0"/>
              <a:t>|S|= 2*3*3=18</a:t>
            </a:r>
            <a:r>
              <a:rPr lang="zh-CN" altLang="en-US" sz="2400" dirty="0"/>
              <a:t>种</a:t>
            </a:r>
            <a:r>
              <a:rPr lang="zh-CN" altLang="en-US" sz="2400" dirty="0" smtClean="0"/>
              <a:t>状态</a:t>
            </a:r>
          </a:p>
          <a:p>
            <a:r>
              <a:rPr lang="en-US" altLang="zh-CN" sz="2400" dirty="0" err="1" smtClean="0"/>
              <a:t>nbeer</a:t>
            </a:r>
            <a:r>
              <a:rPr lang="en-US" altLang="zh-CN" sz="2400" dirty="0" smtClean="0"/>
              <a:t>={0,1,2}</a:t>
            </a:r>
          </a:p>
          <a:p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68434" y="469238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S=</a:t>
            </a:r>
            <a:r>
              <a:rPr lang="en-US" altLang="zh-CN" sz="2800" b="1" dirty="0" err="1" smtClean="0"/>
              <a:t>Loc</a:t>
            </a:r>
            <a:r>
              <a:rPr lang="en-US" altLang="zh-CN" sz="2800" b="1" dirty="0" smtClean="0"/>
              <a:t>*</a:t>
            </a:r>
            <a:r>
              <a:rPr lang="en-US" altLang="zh-CN" sz="2800" b="1" dirty="0" err="1" smtClean="0"/>
              <a:t>Eval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Var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6" name="右箭头 5"/>
          <p:cNvSpPr/>
          <p:nvPr/>
        </p:nvSpPr>
        <p:spPr>
          <a:xfrm>
            <a:off x="4956091" y="2979389"/>
            <a:ext cx="868028" cy="35269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2937" y="616965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I</a:t>
            </a:r>
            <a:r>
              <a:rPr lang="en-US" altLang="zh-CN" sz="2800" dirty="0" smtClean="0"/>
              <a:t>= </a:t>
            </a:r>
            <a:r>
              <a:rPr lang="en-US" altLang="zh-CN" sz="2800" dirty="0"/>
              <a:t>{⟨ℓ, </a:t>
            </a:r>
            <a:r>
              <a:rPr lang="el-GR" altLang="zh-CN" sz="2800" dirty="0"/>
              <a:t>η⟩ | ℓ ∈ </a:t>
            </a:r>
            <a:r>
              <a:rPr lang="en-US" altLang="zh-CN" sz="2800" dirty="0"/>
              <a:t>Loc0, </a:t>
            </a:r>
            <a:r>
              <a:rPr lang="el-GR" altLang="zh-CN" sz="2800" dirty="0"/>
              <a:t>η |= </a:t>
            </a:r>
            <a:r>
              <a:rPr lang="en-US" altLang="zh-CN" sz="2800" dirty="0"/>
              <a:t>g0}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939143" y="2207623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Initial </a:t>
            </a:r>
            <a:r>
              <a:rPr lang="en-US" altLang="zh-CN" sz="2400" b="1" dirty="0" smtClean="0"/>
              <a:t>state</a:t>
            </a:r>
            <a:r>
              <a:rPr lang="en-US" altLang="zh-CN" b="1" dirty="0" smtClean="0"/>
              <a:t>:      </a:t>
            </a:r>
            <a:r>
              <a:rPr lang="en-US" altLang="zh-CN" dirty="0" smtClean="0"/>
              <a:t>{</a:t>
            </a:r>
            <a:r>
              <a:rPr lang="en-US" altLang="zh-CN" sz="2400" dirty="0" err="1" smtClean="0"/>
              <a:t>start,nsoda</a:t>
            </a:r>
            <a:r>
              <a:rPr lang="en-US" altLang="zh-CN" sz="2400" dirty="0" smtClean="0"/>
              <a:t>=2^nbeer=2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0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1863" y="469238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/>
              <a:t>AP = </a:t>
            </a:r>
            <a:r>
              <a:rPr lang="en-US" altLang="zh-CN" sz="2800" b="1" dirty="0" err="1"/>
              <a:t>Loc</a:t>
            </a:r>
            <a:r>
              <a:rPr lang="en-US" altLang="zh-CN" sz="2800" b="1" dirty="0"/>
              <a:t> ∪ Cond(</a:t>
            </a:r>
            <a:r>
              <a:rPr lang="en-US" altLang="zh-CN" sz="2800" b="1" dirty="0" err="1"/>
              <a:t>Var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168434" y="2050869"/>
            <a:ext cx="7053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AP={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start,select,nsoda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=2^nbeer=2,</a:t>
            </a: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=1^nbeer=2,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=2^nbeer=1, </a:t>
            </a: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=0^nbeer=2,nsoda=2^nbeer=0, </a:t>
            </a: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=0^nbeer=2,nsoda=0^nbeer=1, </a:t>
            </a: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=1^nbeer=0,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nsoda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=0^nbeer=0}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06731" y="469238"/>
            <a:ext cx="703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/>
              <a:t>L(⟨ℓ, </a:t>
            </a:r>
            <a:r>
              <a:rPr lang="el-GR" altLang="zh-CN" sz="2800" b="1" dirty="0"/>
              <a:t>η⟩) = {ℓ} ∪ {</a:t>
            </a:r>
            <a:r>
              <a:rPr lang="en-US" altLang="zh-CN" sz="2800" b="1" dirty="0"/>
              <a:t>g ∈ Cond(</a:t>
            </a:r>
            <a:r>
              <a:rPr lang="en-US" altLang="zh-CN" sz="2800" b="1" dirty="0" err="1"/>
              <a:t>Var</a:t>
            </a:r>
            <a:r>
              <a:rPr lang="en-US" altLang="zh-CN" sz="2800" b="1" dirty="0"/>
              <a:t>) | </a:t>
            </a:r>
            <a:r>
              <a:rPr lang="el-GR" altLang="zh-CN" sz="2800" b="1" dirty="0"/>
              <a:t>η |= </a:t>
            </a:r>
            <a:r>
              <a:rPr lang="en-US" altLang="zh-CN" sz="2800" b="1" dirty="0"/>
              <a:t>g}.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963469" y="1881051"/>
            <a:ext cx="82386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L(s1)=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=2^nbeer=2}</a:t>
            </a:r>
            <a:r>
              <a:rPr lang="zh-CN" altLang="en-US" sz="2000" dirty="0" smtClean="0"/>
              <a:t>、 </a:t>
            </a:r>
            <a:r>
              <a:rPr lang="en-US" altLang="zh-CN" sz="2000" dirty="0" smtClean="0"/>
              <a:t>L(s2)=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 </a:t>
            </a:r>
            <a:r>
              <a:rPr lang="en-US" altLang="zh-CN" sz="2000" dirty="0" err="1" smtClean="0"/>
              <a:t>nbeer</a:t>
            </a:r>
            <a:r>
              <a:rPr lang="en-US" altLang="zh-CN" sz="2000" dirty="0" smtClean="0"/>
              <a:t>=2}</a:t>
            </a:r>
          </a:p>
          <a:p>
            <a:r>
              <a:rPr lang="en-US" altLang="zh-CN" sz="2000" dirty="0" smtClean="0"/>
              <a:t>L(s3)=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=1^nbeer=2}</a:t>
            </a:r>
            <a:r>
              <a:rPr lang="zh-CN" altLang="en-US" sz="2000" dirty="0" smtClean="0"/>
              <a:t>、 </a:t>
            </a:r>
            <a:r>
              <a:rPr lang="en-US" altLang="zh-CN" sz="2000" dirty="0" smtClean="0"/>
              <a:t>L(s4)=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=1^nbeer=2}</a:t>
            </a:r>
          </a:p>
          <a:p>
            <a:r>
              <a:rPr lang="en-US" altLang="zh-CN" sz="2000" dirty="0" smtClean="0"/>
              <a:t>L(s5)=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=2^nbeer=1}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L(s6)=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=2^nbeer=1}</a:t>
            </a:r>
          </a:p>
          <a:p>
            <a:r>
              <a:rPr lang="en-US" altLang="zh-CN" sz="2000" dirty="0" smtClean="0"/>
              <a:t>L(s7)=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=0^nbeer=2}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L(s8)=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=0^nbeer=2}</a:t>
            </a:r>
          </a:p>
          <a:p>
            <a:r>
              <a:rPr lang="en-US" altLang="zh-CN" sz="2000" dirty="0" smtClean="0"/>
              <a:t>L(s9)=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=2^nbeer=0}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L(s10)=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=2^nbeer=0}</a:t>
            </a:r>
          </a:p>
          <a:p>
            <a:r>
              <a:rPr lang="en-US" altLang="zh-CN" sz="2000" dirty="0" smtClean="0"/>
              <a:t>L(s11)=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=1^nbeer=1}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L(s12)=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=1^nbeer=1}</a:t>
            </a:r>
          </a:p>
          <a:p>
            <a:r>
              <a:rPr lang="en-US" altLang="zh-CN" sz="2000" dirty="0" smtClean="0"/>
              <a:t>L(s13)=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=0^nbeer=1}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L(s14)=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=0^nbeer=1}</a:t>
            </a:r>
          </a:p>
          <a:p>
            <a:r>
              <a:rPr lang="en-US" altLang="zh-CN" sz="2000" dirty="0" smtClean="0"/>
              <a:t>L(s15)=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=1^nbeer=0}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L(s16)=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=1^nbeer=0}</a:t>
            </a:r>
          </a:p>
          <a:p>
            <a:r>
              <a:rPr lang="en-US" altLang="zh-CN" sz="2000" dirty="0" smtClean="0"/>
              <a:t>L(s17)= {start,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=0^nbeer=0}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 L(s18)= {select, </a:t>
            </a:r>
            <a:r>
              <a:rPr lang="en-US" altLang="zh-CN" sz="2000" dirty="0" err="1" smtClean="0"/>
              <a:t>nsoda</a:t>
            </a:r>
            <a:r>
              <a:rPr lang="en-US" altLang="zh-CN" sz="2000" dirty="0" smtClean="0"/>
              <a:t>=0^nbeer=0}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14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332" y="241473"/>
            <a:ext cx="1549394" cy="750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92" y="241473"/>
            <a:ext cx="5238750" cy="6324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50" y="231478"/>
            <a:ext cx="3479885" cy="15219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80179" y="569859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TS</a:t>
            </a:r>
            <a:endParaRPr lang="zh-CN" altLang="en-US" sz="3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29" y="2644181"/>
            <a:ext cx="4427653" cy="35447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4316" y="535209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PG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196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397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Tahoma-Bold</vt:lpstr>
      <vt:lpstr>等线</vt:lpstr>
      <vt:lpstr>等线 Light</vt:lpstr>
      <vt:lpstr>Arial</vt:lpstr>
      <vt:lpstr>Calibri</vt:lpstr>
      <vt:lpstr>Tahoma</vt:lpstr>
      <vt:lpstr>Wingdings</vt:lpstr>
      <vt:lpstr>Office 主题​​</vt:lpstr>
      <vt:lpstr>Translation from PG into 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from PG into TS</dc:title>
  <dc:creator>drm</dc:creator>
  <cp:lastModifiedBy>drm</cp:lastModifiedBy>
  <cp:revision>19</cp:revision>
  <dcterms:created xsi:type="dcterms:W3CDTF">2017-10-20T00:50:58Z</dcterms:created>
  <dcterms:modified xsi:type="dcterms:W3CDTF">2017-10-23T03:10:42Z</dcterms:modified>
</cp:coreProperties>
</file>