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72" r:id="rId5"/>
    <p:sldId id="268" r:id="rId6"/>
    <p:sldId id="273" r:id="rId7"/>
    <p:sldId id="278" r:id="rId8"/>
    <p:sldId id="257" r:id="rId9"/>
    <p:sldId id="270" r:id="rId10"/>
    <p:sldId id="271" r:id="rId11"/>
    <p:sldId id="275" r:id="rId12"/>
    <p:sldId id="276" r:id="rId13"/>
    <p:sldId id="277" r:id="rId14"/>
    <p:sldId id="279" r:id="rId15"/>
    <p:sldId id="269" r:id="rId16"/>
    <p:sldId id="264" r:id="rId17"/>
    <p:sldId id="259" r:id="rId18"/>
    <p:sldId id="260" r:id="rId19"/>
    <p:sldId id="265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5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3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7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9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ECD6-3107-4C46-9CC8-2C046EDABF6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4790" y="2152253"/>
            <a:ext cx="9556298" cy="166079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Syntax and Semantics of the Clock Constraint</a:t>
            </a:r>
            <a:endParaRPr lang="zh-CN" altLang="en-US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7932" y="4371278"/>
            <a:ext cx="3520068" cy="886522"/>
          </a:xfrm>
        </p:spPr>
        <p:txBody>
          <a:bodyPr/>
          <a:lstStyle/>
          <a:p>
            <a:r>
              <a:rPr lang="zh-CN" altLang="en-US" dirty="0" smtClean="0"/>
              <a:t>刘骞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290" y="241473"/>
            <a:ext cx="773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Semantics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26663" y="1536193"/>
                <a:ext cx="6355081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primitive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𝑆𝑇𝑆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,∅,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set of shared variables is empty).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then</a:t>
                </a:r>
              </a:p>
              <a:p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𝑆𝑇𝑆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,∅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 . . , 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63" y="1536193"/>
                <a:ext cx="6355081" cy="4247317"/>
              </a:xfrm>
              <a:prstGeom prst="rect">
                <a:avLst/>
              </a:prstGeom>
              <a:blipFill>
                <a:blip r:embed="rId3"/>
                <a:stretch>
                  <a:fillRect l="-767" t="-717" b="-1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1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290" y="241473"/>
            <a:ext cx="773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Semantics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96356" y="1184482"/>
                <a:ext cx="8951976" cy="5006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predicate derived from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state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declaration of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(not its constituent modules).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predicate derived from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connections declarations of 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conjunction of each of the equations making up those declarations.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𝑆𝑇𝑆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those input variables that are connected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an output variable in the connections declarations of M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depends on the form of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--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synchronous composition,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-- For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composition,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where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ν</m:t>
                        </m:r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ν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defines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stuttering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module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.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56" y="1184482"/>
                <a:ext cx="8951976" cy="5006948"/>
              </a:xfrm>
              <a:prstGeom prst="rect">
                <a:avLst/>
              </a:prstGeom>
              <a:blipFill>
                <a:blip r:embed="rId3"/>
                <a:stretch>
                  <a:fillRect l="-545" t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6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290" y="241473"/>
            <a:ext cx="773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ahoma" panose="020B0604030504040204" pitchFamily="34" charset="0"/>
              </a:rPr>
              <a:t>Modeling </a:t>
            </a:r>
            <a:r>
              <a:rPr lang="en-US" altLang="zh-CN" sz="3600" dirty="0" smtClean="0">
                <a:latin typeface="Tahoma" panose="020B0604030504040204" pitchFamily="34" charset="0"/>
              </a:rPr>
              <a:t>Concepts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1396356" y="1184482"/>
            <a:ext cx="8951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Open and Closed </a:t>
            </a:r>
            <a:r>
              <a:rPr lang="en-US" altLang="zh-CN" b="1" dirty="0" smtClean="0"/>
              <a:t>Systems</a:t>
            </a:r>
          </a:p>
          <a:p>
            <a:r>
              <a:rPr lang="en-US" altLang="zh-CN" b="1" dirty="0"/>
              <a:t>Safety and </a:t>
            </a:r>
            <a:r>
              <a:rPr lang="en-US" altLang="zh-CN" b="1" dirty="0" smtClean="0"/>
              <a:t>Liveness</a:t>
            </a:r>
          </a:p>
          <a:p>
            <a:r>
              <a:rPr lang="en-US" altLang="zh-CN" b="1" dirty="0" smtClean="0"/>
              <a:t>Fairness</a:t>
            </a:r>
          </a:p>
          <a:p>
            <a:r>
              <a:rPr lang="en-US" altLang="zh-CN" b="1" dirty="0" smtClean="0"/>
              <a:t>Encapsulation</a:t>
            </a:r>
          </a:p>
          <a:p>
            <a:r>
              <a:rPr lang="en-US" altLang="zh-CN" b="1" dirty="0"/>
              <a:t>Moore and </a:t>
            </a:r>
            <a:r>
              <a:rPr lang="en-US" altLang="zh-CN" b="1"/>
              <a:t>Mealy </a:t>
            </a:r>
            <a:r>
              <a:rPr lang="en-US" altLang="zh-CN" b="1" smtClean="0"/>
              <a:t>machines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290" y="241473"/>
            <a:ext cx="773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ahoma" panose="020B0604030504040204" pitchFamily="34" charset="0"/>
              </a:rPr>
              <a:t>Examples</a:t>
            </a:r>
            <a:endParaRPr lang="zh-CN" altLang="en-US" sz="3600" dirty="0">
              <a:latin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016" y="1060704"/>
            <a:ext cx="77632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 24-bit data payload, a 6-bit destination address,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2-bit type 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290" y="241473"/>
            <a:ext cx="9780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ahoma" panose="020B0604030504040204" pitchFamily="34" charset="0"/>
              </a:rPr>
              <a:t>From SML Programs to </a:t>
            </a:r>
            <a:r>
              <a:rPr lang="en-US" altLang="zh-CN" sz="3600" dirty="0" err="1">
                <a:latin typeface="Tahoma" panose="020B0604030504040204" pitchFamily="34" charset="0"/>
              </a:rPr>
              <a:t>Kripke</a:t>
            </a:r>
            <a:r>
              <a:rPr lang="en-US" altLang="zh-CN" sz="3600" dirty="0">
                <a:latin typeface="Tahoma" panose="020B0604030504040204" pitchFamily="34" charset="0"/>
              </a:rPr>
              <a:t> Structures</a:t>
            </a:r>
            <a:endParaRPr lang="zh-CN" altLang="en-US" sz="3600" dirty="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90332" y="1883664"/>
                <a:ext cx="5617092" cy="383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closed SML program M , that</a:t>
                </a:r>
                <a:endPara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𝑆𝑇𝑆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 smtClean="0"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} 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32" y="1883664"/>
                <a:ext cx="5617092" cy="3833165"/>
              </a:xfrm>
              <a:prstGeom prst="rect">
                <a:avLst/>
              </a:prstGeom>
              <a:blipFill>
                <a:blip r:embed="rId3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3721608" y="2807208"/>
            <a:ext cx="612648" cy="2743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290" y="241473"/>
            <a:ext cx="773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Tahoma" panose="020B0604030504040204" pitchFamily="34" charset="0"/>
              </a:rPr>
              <a:t>Simple modeling language (SML)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57224" y="1145695"/>
            <a:ext cx="10135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我们使用符号</a:t>
            </a:r>
            <a:r>
              <a:rPr lang="zh-CN" altLang="en-US" b="1" dirty="0"/>
              <a:t>迁移系统 </a:t>
            </a:r>
            <a:r>
              <a:rPr lang="en-US" altLang="zh-CN" b="1" dirty="0"/>
              <a:t>[ STS </a:t>
            </a:r>
            <a:r>
              <a:rPr lang="en-US" altLang="zh-CN" b="1" i="1" dirty="0"/>
              <a:t>symbolic transition system</a:t>
            </a:r>
            <a:r>
              <a:rPr lang="en-US" altLang="zh-CN" b="1" dirty="0"/>
              <a:t> 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来描述</a:t>
            </a:r>
            <a:r>
              <a:rPr lang="en-US" altLang="zh-CN" b="1" dirty="0" smtClean="0"/>
              <a:t>SML</a:t>
            </a:r>
            <a:r>
              <a:rPr lang="zh-CN" altLang="en-US" b="1" dirty="0" smtClean="0"/>
              <a:t>程序的语义。</a:t>
            </a:r>
            <a:endParaRPr lang="en-US" altLang="zh-CN" b="1" dirty="0"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2576" y="1668263"/>
            <a:ext cx="87957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STS </a:t>
            </a:r>
            <a:r>
              <a:rPr lang="en-US" altLang="zh-CN" dirty="0" smtClean="0">
                <a:latin typeface="Times New Roman" panose="02020603050405020304" pitchFamily="18" charset="0"/>
              </a:rPr>
              <a:t> =</a:t>
            </a:r>
            <a:r>
              <a:rPr lang="zh-CN" altLang="en-US" dirty="0" smtClean="0">
                <a:latin typeface="Times New Roman" panose="02020603050405020304" pitchFamily="18" charset="0"/>
              </a:rPr>
              <a:t>（ </a:t>
            </a:r>
            <a:r>
              <a:rPr lang="en-US" altLang="zh-CN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l-GR" altLang="zh-CN" dirty="0" smtClean="0">
                <a:latin typeface="Times New Roman" panose="02020603050405020304" pitchFamily="18" charset="0"/>
              </a:rPr>
              <a:t>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l-GR" altLang="zh-CN" dirty="0" smtClean="0">
                <a:latin typeface="Times New Roman" panose="02020603050405020304" pitchFamily="18" charset="0"/>
              </a:rPr>
              <a:t>δ </a:t>
            </a:r>
            <a:r>
              <a:rPr lang="zh-CN" altLang="el-GR" dirty="0">
                <a:latin typeface="Times New Roman" panose="02020603050405020304" pitchFamily="18" charset="0"/>
              </a:rPr>
              <a:t>）</a:t>
            </a:r>
            <a:endParaRPr lang="el-GR" altLang="zh-CN" dirty="0"/>
          </a:p>
          <a:p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是输入，输出，状态和共享变量的有限集合，每个变量也具有相关类型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zh-CN" altLang="en-US" dirty="0"/>
          </a:p>
          <a:p>
            <a:r>
              <a:rPr lang="el-GR" altLang="zh-CN" dirty="0">
                <a:latin typeface="Times New Roman" panose="02020603050405020304" pitchFamily="18" charset="0"/>
              </a:rPr>
              <a:t>α</a:t>
            </a:r>
            <a:r>
              <a:rPr lang="zh-CN" altLang="en-US" dirty="0">
                <a:latin typeface="Times New Roman" panose="02020603050405020304" pitchFamily="18" charset="0"/>
              </a:rPr>
              <a:t>是初始状态： </a:t>
            </a:r>
            <a:r>
              <a:rPr lang="en-US" altLang="zh-CN" dirty="0">
                <a:latin typeface="Times New Roman" panose="02020603050405020304" pitchFamily="18" charset="0"/>
              </a:rPr>
              <a:t>V∪U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/>
          </a:p>
          <a:p>
            <a:r>
              <a:rPr lang="el-GR" altLang="zh-CN" dirty="0">
                <a:latin typeface="Times New Roman" panose="02020603050405020304" pitchFamily="18" charset="0"/>
              </a:rPr>
              <a:t>δ</a:t>
            </a:r>
            <a:r>
              <a:rPr lang="zh-CN" altLang="en-US" dirty="0">
                <a:latin typeface="Times New Roman" panose="02020603050405020304" pitchFamily="18" charset="0"/>
              </a:rPr>
              <a:t>是迁移关系： </a:t>
            </a:r>
            <a:r>
              <a:rPr lang="en-US" altLang="zh-CN" dirty="0">
                <a:latin typeface="Times New Roman" panose="02020603050405020304" pitchFamily="18" charset="0"/>
              </a:rPr>
              <a:t>I ∪ O ∪ V ∪ U ∪ V' ∪ U' </a:t>
            </a:r>
            <a:r>
              <a:rPr lang="zh-CN" altLang="en-US" dirty="0">
                <a:latin typeface="Times New Roman" panose="02020603050405020304" pitchFamily="18" charset="0"/>
              </a:rPr>
              <a:t>，其中 </a:t>
            </a:r>
            <a:r>
              <a:rPr lang="en-US" altLang="zh-CN" dirty="0">
                <a:latin typeface="Times New Roman" panose="02020603050405020304" pitchFamily="18" charset="0"/>
              </a:rPr>
              <a:t>V' = { s' | s ∈ V } </a:t>
            </a:r>
            <a:r>
              <a:rPr lang="zh-CN" altLang="en-US" dirty="0">
                <a:latin typeface="Times New Roman" panose="02020603050405020304" pitchFamily="18" charset="0"/>
              </a:rPr>
              <a:t>表示“下一个状态”的集合，</a:t>
            </a:r>
            <a:r>
              <a:rPr lang="en-US" altLang="zh-CN" dirty="0">
                <a:latin typeface="Times New Roman" panose="02020603050405020304" pitchFamily="18" charset="0"/>
              </a:rPr>
              <a:t>U'</a:t>
            </a:r>
            <a:r>
              <a:rPr lang="zh-CN" altLang="en-US" dirty="0">
                <a:latin typeface="Times New Roman" panose="02020603050405020304" pitchFamily="18" charset="0"/>
              </a:rPr>
              <a:t>类似于</a:t>
            </a:r>
            <a:r>
              <a:rPr lang="en-US" altLang="zh-CN" dirty="0">
                <a:latin typeface="Times New Roman" panose="02020603050405020304" pitchFamily="18" charset="0"/>
              </a:rPr>
              <a:t>V'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 smtClean="0"/>
              <a:t>私有模块：共享变量的集合为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∅</a:t>
            </a:r>
            <a:r>
              <a:rPr lang="zh-CN" altLang="en-US" dirty="0" smtClean="0"/>
              <a:t>。所以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=</a:t>
            </a:r>
            <a:r>
              <a:rPr lang="zh-CN" altLang="en-US" dirty="0" smtClean="0">
                <a:latin typeface="Times New Roman" panose="02020603050405020304" pitchFamily="18" charset="0"/>
              </a:rPr>
              <a:t>（ </a:t>
            </a:r>
            <a:r>
              <a:rPr lang="en-US" altLang="zh-CN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∅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l-GR" altLang="zh-CN" dirty="0" smtClean="0">
                <a:latin typeface="Times New Roman" panose="02020603050405020304" pitchFamily="18" charset="0"/>
              </a:rPr>
              <a:t>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l-GR" altLang="zh-CN" dirty="0" smtClean="0">
                <a:latin typeface="Times New Roman" panose="02020603050405020304" pitchFamily="18" charset="0"/>
              </a:rPr>
              <a:t>δ </a:t>
            </a:r>
            <a:r>
              <a:rPr lang="zh-CN" altLang="el-GR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复合模块：假设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是由模块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组成，对应的</a:t>
            </a:r>
            <a:r>
              <a:rPr lang="en-US" altLang="zh-CN" dirty="0" smtClean="0"/>
              <a:t>STSs</a:t>
            </a:r>
            <a:r>
              <a:rPr lang="zh-CN" altLang="en-US" dirty="0" smtClean="0"/>
              <a:t>形式为</a:t>
            </a:r>
            <a:r>
              <a:rPr lang="zh-CN" altLang="en-US" dirty="0" smtClean="0">
                <a:latin typeface="Times New Roman" panose="02020603050405020304" pitchFamily="18" charset="0"/>
              </a:rPr>
              <a:t>（ </a:t>
            </a:r>
            <a:r>
              <a:rPr lang="en-US" altLang="zh-CN" dirty="0" smtClean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 ， </a:t>
            </a:r>
            <a:r>
              <a:rPr lang="en-US" altLang="zh-CN" dirty="0" smtClean="0">
                <a:latin typeface="Times New Roman" panose="02020603050405020304" pitchFamily="18" charset="0"/>
              </a:rPr>
              <a:t>O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 ， 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 ，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α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δ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/>
              <a:t>）其中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1, . . . , n.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β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的初始状态声明（不是其组成模块）导出的谓词。令</a:t>
            </a:r>
            <a:r>
              <a:rPr lang="en-US" altLang="zh-CN" dirty="0" smtClean="0"/>
              <a:t>γ</a:t>
            </a:r>
            <a:r>
              <a:rPr lang="zh-CN" altLang="en-US" dirty="0" smtClean="0"/>
              <a:t>为从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的连接声明派生的谓词，作为构成这些声明的每个等式的连接。然后，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STS</a:t>
            </a:r>
            <a:r>
              <a:rPr lang="zh-CN" altLang="en-US" dirty="0" smtClean="0"/>
              <a:t>是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O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α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δ</a:t>
            </a:r>
            <a:r>
              <a:rPr lang="zh-CN" altLang="en-US" dirty="0" smtClean="0">
                <a:latin typeface="Times New Roman" panose="02020603050405020304" pitchFamily="18" charset="0"/>
              </a:rPr>
              <a:t>），</a:t>
            </a:r>
            <a:r>
              <a:rPr lang="zh-CN" altLang="en-US" dirty="0" smtClean="0"/>
              <a:t>其中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33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3439" y="346127"/>
            <a:ext cx="7385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ahoma-Bold"/>
              </a:rPr>
              <a:t>Translation from PG into TS</a:t>
            </a:r>
            <a:endParaRPr lang="zh-CN" altLang="en-US" sz="3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3439" y="1238898"/>
            <a:ext cx="8520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Definition 2.15. 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Transition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Semantics of a Program Graph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transition system TS(PG) of program graph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9404" y="2054246"/>
            <a:ext cx="385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PG = 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Act,Effect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$→, Loc0, g0)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3439" y="2524086"/>
            <a:ext cx="784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over set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of variables is the tuple (S, Act,−→, I,AP, L) where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39" y="3161162"/>
            <a:ext cx="8010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1939" y="2547257"/>
            <a:ext cx="7576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Loc</a:t>
            </a:r>
            <a:r>
              <a:rPr lang="en-US" altLang="zh-CN" sz="2400" dirty="0" smtClean="0"/>
              <a:t>={</a:t>
            </a:r>
            <a:r>
              <a:rPr lang="en-US" altLang="zh-CN" sz="2400" dirty="0" err="1" smtClean="0"/>
              <a:t>start,select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nsoda</a:t>
            </a:r>
            <a:r>
              <a:rPr lang="en-US" altLang="zh-CN" sz="2400" dirty="0" smtClean="0"/>
              <a:t>={0,1,2}                      </a:t>
            </a:r>
            <a:r>
              <a:rPr lang="zh-CN" altLang="en-US" sz="2400" dirty="0" smtClean="0"/>
              <a:t>共 </a:t>
            </a:r>
            <a:r>
              <a:rPr lang="en-US" altLang="zh-CN" sz="2400" dirty="0" smtClean="0"/>
              <a:t>|S|= 2*3*3=18</a:t>
            </a:r>
            <a:r>
              <a:rPr lang="zh-CN" altLang="en-US" sz="2400" dirty="0"/>
              <a:t>种</a:t>
            </a:r>
            <a:r>
              <a:rPr lang="zh-CN" altLang="en-US" sz="2400" dirty="0" smtClean="0"/>
              <a:t>状态</a:t>
            </a:r>
          </a:p>
          <a:p>
            <a:r>
              <a:rPr lang="en-US" altLang="zh-CN" sz="2400" dirty="0" err="1" smtClean="0"/>
              <a:t>nbeer</a:t>
            </a:r>
            <a:r>
              <a:rPr lang="en-US" altLang="zh-CN" sz="2400" dirty="0" smtClean="0"/>
              <a:t>={0,1,2}</a:t>
            </a:r>
          </a:p>
          <a:p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68434" y="469238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S=</a:t>
            </a:r>
            <a:r>
              <a:rPr lang="en-US" altLang="zh-CN" sz="2800" b="1" dirty="0" err="1" smtClean="0"/>
              <a:t>Loc</a:t>
            </a:r>
            <a:r>
              <a:rPr lang="en-US" altLang="zh-CN" sz="2800" b="1" dirty="0" smtClean="0"/>
              <a:t>*</a:t>
            </a:r>
            <a:r>
              <a:rPr lang="en-US" altLang="zh-CN" sz="2800" b="1" dirty="0" err="1" smtClean="0"/>
              <a:t>Eval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Var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6" name="右箭头 5"/>
          <p:cNvSpPr/>
          <p:nvPr/>
        </p:nvSpPr>
        <p:spPr>
          <a:xfrm>
            <a:off x="4956091" y="2979389"/>
            <a:ext cx="868028" cy="35269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2937" y="616965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I</a:t>
            </a:r>
            <a:r>
              <a:rPr lang="en-US" altLang="zh-CN" sz="2800" dirty="0" smtClean="0"/>
              <a:t>= </a:t>
            </a:r>
            <a:r>
              <a:rPr lang="en-US" altLang="zh-CN" sz="2800" dirty="0"/>
              <a:t>{⟨ℓ, </a:t>
            </a:r>
            <a:r>
              <a:rPr lang="el-GR" altLang="zh-CN" sz="2800" dirty="0"/>
              <a:t>η⟩ | ℓ ∈ </a:t>
            </a:r>
            <a:r>
              <a:rPr lang="en-US" altLang="zh-CN" sz="2800" dirty="0"/>
              <a:t>Loc0, </a:t>
            </a:r>
            <a:r>
              <a:rPr lang="el-GR" altLang="zh-CN" sz="2800" dirty="0"/>
              <a:t>η |= </a:t>
            </a:r>
            <a:r>
              <a:rPr lang="en-US" altLang="zh-CN" sz="2800" dirty="0"/>
              <a:t>g0}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939143" y="2207623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Initial </a:t>
            </a:r>
            <a:r>
              <a:rPr lang="en-US" altLang="zh-CN" sz="2400" b="1" dirty="0" smtClean="0"/>
              <a:t>state</a:t>
            </a:r>
            <a:r>
              <a:rPr lang="en-US" altLang="zh-CN" b="1" dirty="0" smtClean="0"/>
              <a:t>:      </a:t>
            </a:r>
            <a:r>
              <a:rPr lang="en-US" altLang="zh-CN" dirty="0" smtClean="0"/>
              <a:t>{</a:t>
            </a:r>
            <a:r>
              <a:rPr lang="en-US" altLang="zh-CN" sz="2400" dirty="0" err="1" smtClean="0"/>
              <a:t>start,nsoda</a:t>
            </a:r>
            <a:r>
              <a:rPr lang="en-US" altLang="zh-CN" sz="2400" dirty="0" smtClean="0"/>
              <a:t>=2^nbeer=2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0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9024" y="2163337"/>
            <a:ext cx="109282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990008" y="2129884"/>
            <a:ext cx="105936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</a:t>
            </a:r>
            <a:endParaRPr lang="zh-CN" altLang="en-US" dirty="0"/>
          </a:p>
        </p:txBody>
      </p:sp>
      <p:sp>
        <p:nvSpPr>
          <p:cNvPr id="5" name="弧形 4"/>
          <p:cNvSpPr/>
          <p:nvPr/>
        </p:nvSpPr>
        <p:spPr>
          <a:xfrm>
            <a:off x="1773044" y="2129884"/>
            <a:ext cx="814039" cy="925551"/>
          </a:xfrm>
          <a:prstGeom prst="arc">
            <a:avLst>
              <a:gd name="adj1" fmla="val 1780383"/>
              <a:gd name="adj2" fmla="val 20413436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8465" y="2481943"/>
            <a:ext cx="14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  g:refill</a:t>
            </a:r>
            <a:endParaRPr lang="zh-CN" altLang="en-US" dirty="0"/>
          </a:p>
        </p:txBody>
      </p:sp>
      <p:sp>
        <p:nvSpPr>
          <p:cNvPr id="7" name="弧形 6"/>
          <p:cNvSpPr/>
          <p:nvPr/>
        </p:nvSpPr>
        <p:spPr>
          <a:xfrm rot="1930364">
            <a:off x="1941966" y="1668746"/>
            <a:ext cx="1101810" cy="631023"/>
          </a:xfrm>
          <a:prstGeom prst="arc">
            <a:avLst>
              <a:gd name="adj1" fmla="val 12850768"/>
              <a:gd name="adj2" fmla="val 205914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3323063" y="1341459"/>
            <a:ext cx="4788971" cy="1610304"/>
          </a:xfrm>
          <a:prstGeom prst="arc">
            <a:avLst>
              <a:gd name="adj1" fmla="val 10732132"/>
              <a:gd name="adj2" fmla="val 1706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3601844" y="2402418"/>
            <a:ext cx="4388164" cy="369331"/>
          </a:xfrm>
          <a:prstGeom prst="arc">
            <a:avLst>
              <a:gd name="adj1" fmla="val 10870011"/>
              <a:gd name="adj2" fmla="val 2154286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flipV="1">
            <a:off x="3527609" y="2309897"/>
            <a:ext cx="4780303" cy="1473873"/>
          </a:xfrm>
          <a:prstGeom prst="arc">
            <a:avLst>
              <a:gd name="adj1" fmla="val 10823028"/>
              <a:gd name="adj2" fmla="val 21562218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flipV="1">
            <a:off x="3030583" y="731517"/>
            <a:ext cx="5747657" cy="4620579"/>
          </a:xfrm>
          <a:prstGeom prst="arc">
            <a:avLst>
              <a:gd name="adj1" fmla="val 11096517"/>
              <a:gd name="adj2" fmla="val 21408064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383" y="882121"/>
            <a:ext cx="244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    g:coin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59384" y="1867285"/>
            <a:ext cx="25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soda</a:t>
            </a:r>
            <a:r>
              <a:rPr lang="en-US" altLang="zh-CN" dirty="0" smtClean="0"/>
              <a:t>&gt;0  g:sget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59384" y="3041037"/>
            <a:ext cx="25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beer</a:t>
            </a:r>
            <a:r>
              <a:rPr lang="en-US" altLang="zh-CN" dirty="0" smtClean="0"/>
              <a:t>&gt;0  g:bget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3034" y="4567542"/>
            <a:ext cx="342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nsoda</a:t>
            </a:r>
            <a:r>
              <a:rPr lang="en-US" altLang="zh-CN" dirty="0" smtClean="0"/>
              <a:t>=0</a:t>
            </a:r>
            <a:r>
              <a:rPr lang="zh-CN" altLang="en-US" dirty="0"/>
              <a:t>^</a:t>
            </a:r>
            <a:r>
              <a:rPr lang="en-US" altLang="zh-CN" dirty="0" err="1" smtClean="0"/>
              <a:t>nbeer</a:t>
            </a:r>
            <a:r>
              <a:rPr lang="en-US" altLang="zh-CN" dirty="0" smtClean="0"/>
              <a:t>=0    g:ret_coin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84316" y="535209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PG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74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0717"/>
          </a:xfrm>
        </p:spPr>
        <p:txBody>
          <a:bodyPr>
            <a:noAutofit/>
          </a:bodyPr>
          <a:lstStyle/>
          <a:p>
            <a:r>
              <a:rPr lang="en-US" altLang="zh-CN" sz="5400" b="1" dirty="0" smtClean="0">
                <a:latin typeface="+mn-lt"/>
              </a:rPr>
              <a:t>contents</a:t>
            </a:r>
            <a:endParaRPr lang="zh-CN" altLang="en-US" sz="5400" b="1" dirty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3572" y="2469261"/>
            <a:ext cx="56601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smtClean="0"/>
              <a:t>Major </a:t>
            </a:r>
            <a:r>
              <a:rPr lang="en-US" altLang="zh-CN" sz="2000" b="1" dirty="0"/>
              <a:t>Considerations in System </a:t>
            </a:r>
            <a:r>
              <a:rPr lang="en-US" altLang="zh-CN" sz="2000" b="1" dirty="0" smtClean="0"/>
              <a:t>Modeling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smtClean="0"/>
              <a:t>Simple </a:t>
            </a:r>
            <a:r>
              <a:rPr lang="en-US" altLang="zh-CN" sz="2000" b="1" dirty="0"/>
              <a:t>Modeling Language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SML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smtClean="0"/>
              <a:t>Examples  of  SML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/>
              <a:t>From SML Programs to </a:t>
            </a:r>
            <a:r>
              <a:rPr lang="en-US" altLang="zh-CN" sz="2000" b="1" dirty="0" err="1"/>
              <a:t>Kripke</a:t>
            </a:r>
            <a:r>
              <a:rPr lang="en-US" altLang="zh-CN" sz="2000" b="1" dirty="0"/>
              <a:t> Structures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1863" y="469238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/>
              <a:t>AP = </a:t>
            </a:r>
            <a:r>
              <a:rPr lang="en-US" altLang="zh-CN" sz="2800" b="1" dirty="0" err="1"/>
              <a:t>Loc</a:t>
            </a:r>
            <a:r>
              <a:rPr lang="en-US" altLang="zh-CN" sz="2800" b="1" dirty="0"/>
              <a:t> ∪ Cond(</a:t>
            </a:r>
            <a:r>
              <a:rPr lang="en-US" altLang="zh-CN" sz="2800" b="1" dirty="0" err="1"/>
              <a:t>Var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168434" y="2050869"/>
            <a:ext cx="7053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AP={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start,select,nsoda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=2^nbeer=2,</a:t>
            </a: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=1^nbeer=2,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=2^nbeer=1, </a:t>
            </a: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=0^nbeer=2,nsoda=2^nbeer=0, </a:t>
            </a: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=0^nbeer=2,nsoda=0^nbeer=1, </a:t>
            </a: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=1^nbeer=0,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=0^nbeer=0}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06731" y="469238"/>
            <a:ext cx="70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/>
              <a:t>L(⟨ℓ, </a:t>
            </a:r>
            <a:r>
              <a:rPr lang="el-GR" altLang="zh-CN" sz="2800" b="1" dirty="0"/>
              <a:t>η⟩) = {ℓ} ∪ {</a:t>
            </a:r>
            <a:r>
              <a:rPr lang="en-US" altLang="zh-CN" sz="2800" b="1" dirty="0"/>
              <a:t>g ∈ Cond(</a:t>
            </a:r>
            <a:r>
              <a:rPr lang="en-US" altLang="zh-CN" sz="2800" b="1" dirty="0" err="1"/>
              <a:t>Var</a:t>
            </a:r>
            <a:r>
              <a:rPr lang="en-US" altLang="zh-CN" sz="2800" b="1" dirty="0"/>
              <a:t>) | </a:t>
            </a:r>
            <a:r>
              <a:rPr lang="el-GR" altLang="zh-CN" sz="2800" b="1" dirty="0"/>
              <a:t>η |= </a:t>
            </a:r>
            <a:r>
              <a:rPr lang="en-US" altLang="zh-CN" sz="2800" b="1" dirty="0"/>
              <a:t>g}.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963469" y="1881051"/>
            <a:ext cx="82386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L(s1)=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=2^nbeer=2}</a:t>
            </a:r>
            <a:r>
              <a:rPr lang="zh-CN" altLang="en-US" sz="2000" dirty="0" smtClean="0"/>
              <a:t>、 </a:t>
            </a:r>
            <a:r>
              <a:rPr lang="en-US" altLang="zh-CN" sz="2000" dirty="0" smtClean="0"/>
              <a:t>L(s2)=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 </a:t>
            </a:r>
            <a:r>
              <a:rPr lang="en-US" altLang="zh-CN" sz="2000" dirty="0" err="1" smtClean="0"/>
              <a:t>nbeer</a:t>
            </a:r>
            <a:r>
              <a:rPr lang="en-US" altLang="zh-CN" sz="2000" dirty="0" smtClean="0"/>
              <a:t>=2}</a:t>
            </a:r>
          </a:p>
          <a:p>
            <a:r>
              <a:rPr lang="en-US" altLang="zh-CN" sz="2000" dirty="0" smtClean="0"/>
              <a:t>L(s3)=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=1^nbeer=2}</a:t>
            </a:r>
            <a:r>
              <a:rPr lang="zh-CN" altLang="en-US" sz="2000" dirty="0" smtClean="0"/>
              <a:t>、 </a:t>
            </a:r>
            <a:r>
              <a:rPr lang="en-US" altLang="zh-CN" sz="2000" dirty="0" smtClean="0"/>
              <a:t>L(s4)=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=1^nbeer=2}</a:t>
            </a:r>
          </a:p>
          <a:p>
            <a:r>
              <a:rPr lang="en-US" altLang="zh-CN" sz="2000" dirty="0" smtClean="0"/>
              <a:t>L(s5)=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=2^nbeer=1}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L(s6)=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=2^nbeer=1}</a:t>
            </a:r>
          </a:p>
          <a:p>
            <a:r>
              <a:rPr lang="en-US" altLang="zh-CN" sz="2000" dirty="0" smtClean="0"/>
              <a:t>L(s7)=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=0^nbeer=2}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L(s8)=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=0^nbeer=2}</a:t>
            </a:r>
          </a:p>
          <a:p>
            <a:r>
              <a:rPr lang="en-US" altLang="zh-CN" sz="2000" dirty="0" smtClean="0"/>
              <a:t>L(s9)=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=2^nbeer=0}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L(s10)=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=2^nbeer=0}</a:t>
            </a:r>
          </a:p>
          <a:p>
            <a:r>
              <a:rPr lang="en-US" altLang="zh-CN" sz="2000" dirty="0" smtClean="0"/>
              <a:t>L(s11)=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=1^nbeer=1}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L(s12)=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=1^nbeer=1}</a:t>
            </a:r>
          </a:p>
          <a:p>
            <a:r>
              <a:rPr lang="en-US" altLang="zh-CN" sz="2000" dirty="0" smtClean="0"/>
              <a:t>L(s13)=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=0^nbeer=1}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L(s14)=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=0^nbeer=1}</a:t>
            </a:r>
          </a:p>
          <a:p>
            <a:r>
              <a:rPr lang="en-US" altLang="zh-CN" sz="2000" dirty="0" smtClean="0"/>
              <a:t>L(s15)=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=1^nbeer=0}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L(s16)=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=1^nbeer=0}</a:t>
            </a:r>
          </a:p>
          <a:p>
            <a:r>
              <a:rPr lang="en-US" altLang="zh-CN" sz="2000" dirty="0" smtClean="0"/>
              <a:t>L(s17)=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=0^nbeer=0}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L(s18)=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=0^nbeer=0}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14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92" y="241473"/>
            <a:ext cx="5238750" cy="6324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50" y="231478"/>
            <a:ext cx="3479885" cy="15219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80179" y="569859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TS</a:t>
            </a:r>
            <a:endParaRPr lang="zh-CN" altLang="en-US" sz="3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29" y="2644181"/>
            <a:ext cx="4427653" cy="35447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4316" y="535209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PG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196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2960" y="2738962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b="1" dirty="0" smtClean="0"/>
              <a:t>Major </a:t>
            </a:r>
            <a:r>
              <a:rPr lang="en-US" altLang="zh-CN" sz="3200" b="1" dirty="0"/>
              <a:t>Considerations in System </a:t>
            </a:r>
            <a:r>
              <a:rPr lang="en-US" altLang="zh-CN" sz="3200" b="1" dirty="0" smtClean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2486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4776" y="241473"/>
            <a:ext cx="938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What should we consider ?</a:t>
            </a:r>
          </a:p>
        </p:txBody>
      </p:sp>
      <p:sp>
        <p:nvSpPr>
          <p:cNvPr id="4" name="矩形 3"/>
          <p:cNvSpPr/>
          <p:nvPr/>
        </p:nvSpPr>
        <p:spPr>
          <a:xfrm>
            <a:off x="2415726" y="1002438"/>
            <a:ext cx="75819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1257300" lvl="2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(-time)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(-time)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marL="1257300" lvl="2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pPr marL="800100" lvl="1" indent="-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marL="1257300" lvl="2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properties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timed automaton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properties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propositional temporal logic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800100" lvl="1" indent="-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marL="800100" lvl="1" indent="-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pPr marL="800100" lvl="1" indent="-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</a:t>
            </a:r>
          </a:p>
          <a:p>
            <a:pPr marL="800100" lvl="1" indent="-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Engines</a:t>
            </a:r>
          </a:p>
          <a:p>
            <a:pPr marL="800100" lvl="1" indent="-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Ease of Modeling and Expressiveness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24000">
              <a:lnSpc>
                <a:spcPct val="150000"/>
              </a:lnSpc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225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4776" y="241473"/>
            <a:ext cx="10780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Modeling Languages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2486786" y="1700403"/>
            <a:ext cx="61817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languages (HDLs).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modeling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languages(UML)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Description Languages (ADLs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Simulation-oriented languages and tools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programming languages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languages</a:t>
            </a:r>
          </a:p>
        </p:txBody>
      </p:sp>
    </p:spTree>
    <p:extLst>
      <p:ext uri="{BB962C8B-B14F-4D97-AF65-F5344CB8AC3E}">
        <p14:creationId xmlns:p14="http://schemas.microsoft.com/office/powerpoint/2010/main" val="42588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4776" y="241473"/>
            <a:ext cx="938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Challenges in Modeling</a:t>
            </a:r>
          </a:p>
        </p:txBody>
      </p:sp>
    </p:spTree>
    <p:extLst>
      <p:ext uri="{BB962C8B-B14F-4D97-AF65-F5344CB8AC3E}">
        <p14:creationId xmlns:p14="http://schemas.microsoft.com/office/powerpoint/2010/main" val="8582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5256" y="2546938"/>
            <a:ext cx="10515600" cy="93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>
                <a:latin typeface="Tahoma" panose="020B0604030504040204" pitchFamily="34" charset="0"/>
              </a:rPr>
              <a:t>Simple modeling language (SML)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0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290" y="241473"/>
            <a:ext cx="773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1349635"/>
            <a:ext cx="6817729" cy="44952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8790" y="2271142"/>
            <a:ext cx="1543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does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sharedvars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290" y="241473"/>
            <a:ext cx="773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CN" sz="3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emantics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47232" y="1387847"/>
                <a:ext cx="8801100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give semantics to an SML program by viewing it as a </a:t>
                </a:r>
                <a:r>
                  <a:rPr lang="en-US" altLang="zh-CN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symbolic transition system </a:t>
                </a:r>
                <a:r>
                  <a:rPr lang="en-US" altLang="zh-C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(STS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STS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finite sets of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each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 also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having an associated type;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α is a formula over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initial states predicate);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δ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formula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transition relation),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set of primed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variables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representing the “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next-state variables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”, and similarly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32" y="1387847"/>
                <a:ext cx="8801100" cy="4801314"/>
              </a:xfrm>
              <a:prstGeom prst="rect">
                <a:avLst/>
              </a:prstGeom>
              <a:blipFill>
                <a:blip r:embed="rId3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9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827</Words>
  <Application>Microsoft Office PowerPoint</Application>
  <PresentationFormat>宽屏</PresentationFormat>
  <Paragraphs>155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Tahoma-Bold</vt:lpstr>
      <vt:lpstr>等线</vt:lpstr>
      <vt:lpstr>等线 Light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Office 主题​​</vt:lpstr>
      <vt:lpstr>Syntax and Semantics of the Clock Constraint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from PG into TS</dc:title>
  <dc:creator>drm</dc:creator>
  <cp:lastModifiedBy>QIAN LIU</cp:lastModifiedBy>
  <cp:revision>269</cp:revision>
  <dcterms:created xsi:type="dcterms:W3CDTF">2017-10-20T00:50:58Z</dcterms:created>
  <dcterms:modified xsi:type="dcterms:W3CDTF">2018-11-05T05:25:19Z</dcterms:modified>
</cp:coreProperties>
</file>