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4" r:id="rId9"/>
    <p:sldId id="260" r:id="rId10"/>
    <p:sldId id="268" r:id="rId11"/>
    <p:sldId id="269" r:id="rId12"/>
    <p:sldId id="262" r:id="rId13"/>
    <p:sldId id="270" r:id="rId14"/>
    <p:sldId id="271" r:id="rId15"/>
    <p:sldId id="263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58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2014/7/7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2014/7/7</a:t>
            </a:fld>
            <a:endParaRPr kumimoji="1" lang="ja-JP" alt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フリーフォーム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20B4397-2770-4958-8C9D-0938080BB29A}" type="datetimeFigureOut">
              <a:rPr kumimoji="1" lang="ja-JP" altLang="en-US" smtClean="0"/>
              <a:pPr/>
              <a:t>2014/7/7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amedev.stackexchange.com/questions/27056/how-to-achieve-uniform-speed-of-movement-on-a-bezier-curv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amedev.stackexchange.com/questions/27056/how-to-achieve-uniform-speed-of-movement-on-a-bezier-curve" TargetMode="External"/><Relationship Id="rId2" Type="http://schemas.openxmlformats.org/officeDocument/2006/relationships/hyperlink" Target="http://en.wikipedia.org/wiki/B%C3%A9zier_cur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NARUTO%20&#30142;&#39080;&#20253;%20&#12490;&#12523;&#12486;&#12451;&#12513;&#12483;&#12488;&#12473;&#12488;&#12540;&#12512;&#65299;%20-%20&#31532;&#20845;&#31456;&#65306;&#38283;&#25126;%20&#65288;&#12459;&#12531;&#12463;&#12525;&#12454;VS&#12487;&#12452;&#12480;&#12521;%20&#65331;&#12521;&#12531;&#12463;%20&#12494;&#12540;&#12480;&#12513;&#12540;&#12472;&#65289;%20Part%201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6480048" cy="1584176"/>
          </a:xfrm>
        </p:spPr>
        <p:txBody>
          <a:bodyPr>
            <a:normAutofit fontScale="90000"/>
          </a:bodyPr>
          <a:lstStyle/>
          <a:p>
            <a:r>
              <a:rPr lang="en-US" altLang="zh-CN" sz="31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sz="3100" dirty="0" smtClean="0">
                <a:latin typeface="Microsoft YaHei" pitchFamily="34" charset="-122"/>
                <a:ea typeface="Microsoft YaHei" pitchFamily="34" charset="-122"/>
              </a:rPr>
              <a:t> curve </a:t>
            </a:r>
            <a: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关于贝塞尔曲线匀速</a:t>
            </a:r>
            <a: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移动问题的说明</a:t>
            </a:r>
            <a:endParaRPr kumimoji="1" lang="ja-JP" altLang="en-US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184" y="37890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郑直</a:t>
            </a:r>
            <a:endParaRPr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4.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2060848"/>
            <a:ext cx="8784976" cy="4680520"/>
          </a:xfrm>
        </p:spPr>
        <p:txBody>
          <a:bodyPr>
            <a:normAutofit lnSpcReduction="10000"/>
          </a:bodyPr>
          <a:lstStyle/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void</a:t>
            </a:r>
            <a:r>
              <a:rPr lang="en-US" altLang="ja-JP" sz="1600" dirty="0" smtClean="0"/>
              <a:t> </a:t>
            </a:r>
            <a:r>
              <a:rPr lang="en-US" altLang="ja-JP" sz="1600" dirty="0" err="1" smtClean="0"/>
              <a:t>DrawCurve</a:t>
            </a:r>
            <a:r>
              <a:rPr lang="en-US" altLang="ja-JP" sz="1600" dirty="0" smtClean="0"/>
              <a:t>( Vector3</a:t>
            </a:r>
            <a:r>
              <a:rPr lang="en-US" altLang="ja-JP" sz="1600" dirty="0" smtClean="0"/>
              <a:t>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, Vector3</a:t>
            </a:r>
            <a:r>
              <a:rPr lang="en-US" altLang="ja-JP" sz="1600" dirty="0" smtClean="0"/>
              <a:t>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, Vector3</a:t>
            </a:r>
            <a:r>
              <a:rPr lang="en-US" altLang="ja-JP" sz="1600" dirty="0" smtClean="0"/>
              <a:t> </a:t>
            </a:r>
            <a:r>
              <a:rPr lang="en-US" altLang="ja-JP" sz="1600" dirty="0" err="1" smtClean="0"/>
              <a:t>curveCtrlPoint</a:t>
            </a:r>
            <a:r>
              <a:rPr lang="en-US" altLang="ja-JP" sz="1600" dirty="0" smtClean="0"/>
              <a:t> </a:t>
            </a:r>
            <a:r>
              <a:rPr lang="en-US" altLang="ja-JP" sz="1600" dirty="0" smtClean="0"/>
              <a:t>)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{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float</a:t>
            </a:r>
            <a:r>
              <a:rPr lang="en-US" altLang="ja-JP" sz="1600" dirty="0" smtClean="0"/>
              <a:t> t = </a:t>
            </a:r>
            <a:r>
              <a:rPr lang="en-US" altLang="ja-JP" sz="1600" dirty="0" smtClean="0"/>
              <a:t>0;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float </a:t>
            </a:r>
            <a:r>
              <a:rPr lang="en-US" altLang="ja-JP" sz="1600" dirty="0" err="1" smtClean="0"/>
              <a:t>deltaT</a:t>
            </a:r>
            <a:r>
              <a:rPr lang="en-US" altLang="ja-JP" sz="1600" dirty="0" smtClean="0"/>
              <a:t> = </a:t>
            </a:r>
            <a:r>
              <a:rPr lang="en-US" altLang="ja-JP" sz="1600" dirty="0" smtClean="0"/>
              <a:t>0.01f;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while</a:t>
            </a:r>
            <a:r>
              <a:rPr lang="en-US" altLang="ja-JP" sz="1600" dirty="0" smtClean="0"/>
              <a:t>( t &lt;= 1.0f </a:t>
            </a:r>
            <a:r>
              <a:rPr lang="en-US" altLang="ja-JP" sz="1600" dirty="0" smtClean="0"/>
              <a:t>)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{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	Vector3</a:t>
            </a:r>
            <a:r>
              <a:rPr lang="en-US" altLang="ja-JP" sz="1600" dirty="0" smtClean="0"/>
              <a:t> </a:t>
            </a:r>
            <a:r>
              <a:rPr lang="en-US" altLang="ja-JP" sz="1600" dirty="0" err="1" smtClean="0"/>
              <a:t>lineStart</a:t>
            </a:r>
            <a:r>
              <a:rPr lang="en-US" altLang="ja-JP" sz="1600" dirty="0" smtClean="0"/>
              <a:t> </a:t>
            </a:r>
            <a:r>
              <a:rPr lang="en-US" altLang="ja-JP" sz="1600" dirty="0" smtClean="0"/>
              <a:t>=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GetQuadraticCurvesPoint</a:t>
            </a:r>
            <a:r>
              <a:rPr lang="en-US" altLang="ja-JP" sz="1600" dirty="0" smtClean="0"/>
              <a:t>(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curveCtrlPoint</a:t>
            </a:r>
            <a:r>
              <a:rPr lang="en-US" altLang="ja-JP" sz="1600" dirty="0" smtClean="0"/>
              <a:t>, t</a:t>
            </a:r>
            <a:r>
              <a:rPr lang="en-US" altLang="ja-JP" sz="1600" dirty="0" smtClean="0"/>
              <a:t> </a:t>
            </a:r>
            <a:r>
              <a:rPr lang="en-US" altLang="ja-JP" sz="1600" dirty="0" smtClean="0"/>
              <a:t>);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	Vector3</a:t>
            </a:r>
            <a:r>
              <a:rPr lang="en-US" altLang="ja-JP" sz="1600" dirty="0" smtClean="0"/>
              <a:t> </a:t>
            </a:r>
            <a:r>
              <a:rPr lang="en-US" altLang="ja-JP" sz="1600" dirty="0" err="1" smtClean="0"/>
              <a:t>lineEnd</a:t>
            </a:r>
            <a:r>
              <a:rPr lang="en-US" altLang="ja-JP" sz="1600" dirty="0" smtClean="0"/>
              <a:t> =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GetQuadraticCurvesPoint</a:t>
            </a:r>
            <a:r>
              <a:rPr lang="en-US" altLang="ja-JP" sz="1600" dirty="0" smtClean="0"/>
              <a:t>(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curveCtrlPoint</a:t>
            </a:r>
            <a:r>
              <a:rPr lang="en-US" altLang="ja-JP" sz="1600" dirty="0" smtClean="0"/>
              <a:t>, </a:t>
            </a:r>
            <a:r>
              <a:rPr lang="en-US" altLang="ja-JP" sz="1600" dirty="0" smtClean="0"/>
              <a:t>t</a:t>
            </a:r>
            <a:r>
              <a:rPr lang="en-US" altLang="ja-JP" sz="1600" dirty="0" smtClean="0"/>
              <a:t> + </a:t>
            </a:r>
            <a:r>
              <a:rPr lang="en-US" altLang="ja-JP" sz="1600" dirty="0" err="1" smtClean="0"/>
              <a:t>deltaT</a:t>
            </a:r>
            <a:r>
              <a:rPr lang="en-US" altLang="ja-JP" sz="1600" dirty="0" smtClean="0"/>
              <a:t> ); 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	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DrawLine</a:t>
            </a:r>
            <a:r>
              <a:rPr lang="en-US" altLang="ja-JP" sz="1600" dirty="0" smtClean="0"/>
              <a:t>( </a:t>
            </a:r>
            <a:r>
              <a:rPr lang="en-US" altLang="ja-JP" sz="1600" dirty="0" err="1" smtClean="0"/>
              <a:t>lineStart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lineEnd</a:t>
            </a:r>
            <a:r>
              <a:rPr lang="en-US" altLang="ja-JP" sz="1600" dirty="0" smtClean="0"/>
              <a:t> </a:t>
            </a:r>
            <a:r>
              <a:rPr lang="en-US" altLang="ja-JP" sz="1600" dirty="0" smtClean="0"/>
              <a:t>);</a:t>
            </a:r>
          </a:p>
          <a:p>
            <a:pPr marL="550926" indent="-514350">
              <a:buClr>
                <a:schemeClr val="tx2"/>
              </a:buClr>
              <a:buNone/>
            </a:pPr>
            <a:endParaRPr lang="en-US" altLang="ja-JP" sz="1600" dirty="0" smtClean="0"/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smtClean="0"/>
              <a:t>t</a:t>
            </a:r>
            <a:r>
              <a:rPr lang="en-US" altLang="ja-JP" sz="1600" dirty="0" smtClean="0"/>
              <a:t> += </a:t>
            </a:r>
            <a:r>
              <a:rPr lang="en-US" altLang="ja-JP" sz="1600" dirty="0" err="1" smtClean="0"/>
              <a:t>deltaT</a:t>
            </a:r>
            <a:r>
              <a:rPr lang="en-US" altLang="ja-JP" sz="1600" dirty="0" smtClean="0"/>
              <a:t>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} </a:t>
            </a:r>
            <a:r>
              <a:rPr lang="en-US" altLang="ja-JP" sz="1600" dirty="0" smtClean="0"/>
              <a:t>        </a:t>
            </a:r>
            <a:endParaRPr lang="en-US" altLang="ja-JP" sz="1600" dirty="0" smtClean="0"/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}</a:t>
            </a:r>
            <a:endParaRPr lang="en-US" altLang="zh-CN" sz="1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38315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利用</a:t>
            </a:r>
            <a:r>
              <a:rPr lang="en-US" altLang="ja-JP" sz="2400" dirty="0" err="1" smtClean="0"/>
              <a:t>GetQuadraticCurvesPoint</a:t>
            </a:r>
            <a:r>
              <a:rPr lang="en-US" altLang="ja-JP" sz="2400" dirty="0" smtClean="0"/>
              <a:t>()</a:t>
            </a:r>
            <a:r>
              <a:rPr lang="zh-CN" altLang="en-US" sz="2400" dirty="0" smtClean="0"/>
              <a:t>描画</a:t>
            </a:r>
            <a:r>
              <a:rPr kumimoji="1" lang="zh-CN" altLang="en-US" sz="2400" dirty="0" smtClean="0"/>
              <a:t>贝塞尔曲线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4.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1521366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发现问题</a:t>
            </a:r>
            <a:endParaRPr lang="en-US" altLang="zh-CN" sz="2400" dirty="0" smtClean="0"/>
          </a:p>
          <a:p>
            <a:pPr marL="1008126" lvl="1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曲线节点间的距离根据曲线长度而变化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曲线节点间的距离不一致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上述问题导致在曲线上运动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的物体无法进行匀速运动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3526557"/>
            <a:ext cx="553100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解决问题</a:t>
            </a:r>
            <a:endParaRPr lang="en-US" altLang="zh-CN" sz="2400" dirty="0" smtClean="0"/>
          </a:p>
          <a:p>
            <a:pPr marL="1008126" lvl="1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曲线节点间的距离不根据曲线长度而变化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使曲线节点间的距离一致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最终目标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：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使在曲线上运动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的物体进行匀速运动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贝塞尔曲线匀速移动问题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996952"/>
            <a:ext cx="7467600" cy="3384376"/>
          </a:xfrm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It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is possible to approximate a solution to this problem for most parametric trajectories. The idea is the following: if you zoom deep enough on a curve, you cannot tell the curve itself from its tangent at that point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.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So for a curve M(t) we compute its tangent vector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at point t. The norm of this vector is ||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 and thus the distance traveled for a duration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can be approximated as ||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. It follows that a distance L is traveled for a duration L/||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||.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64575"/>
            <a:ext cx="79928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1"/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How to achieve uniform speed of movement on a </a:t>
            </a:r>
            <a:r>
              <a:rPr lang="en-US" altLang="zh-CN" sz="2000" dirty="0" err="1" smtClean="0">
                <a:latin typeface="Microsoft YaHei" pitchFamily="34" charset="-122"/>
                <a:ea typeface="Microsoft YaHei" pitchFamily="34" charset="-122"/>
              </a:rPr>
              <a:t>bezier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?</a:t>
            </a:r>
          </a:p>
          <a:p>
            <a:pPr marL="0" lvl="1" latinLnBrk="1"/>
            <a:endParaRPr lang="en-US" altLang="zh-CN" sz="2000" dirty="0" smtClean="0">
              <a:latin typeface="Microsoft YaHei" pitchFamily="34" charset="-122"/>
              <a:ea typeface="Microsoft YaHei" pitchFamily="34" charset="-122"/>
              <a:hlinkClick r:id="rId2"/>
            </a:endParaRPr>
          </a:p>
          <a:p>
            <a:pPr marL="0" lvl="1" latinLnBrk="1"/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http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://gamedev.stackexchange.com/questions/27056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/</a:t>
            </a:r>
          </a:p>
          <a:p>
            <a:pPr marL="0" lvl="1" latinLnBrk="1"/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how-to-achieve-uniform-speed-of-movement-on-a-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  <a:hlinkClick r:id="rId2"/>
              </a:rPr>
              <a:t>bezier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-curve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贝塞尔曲线匀速移动问题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60848"/>
            <a:ext cx="7467600" cy="4320480"/>
          </a:xfrm>
        </p:spPr>
        <p:txBody>
          <a:bodyPr>
            <a:normAutofit lnSpcReduction="10000"/>
          </a:bodyPr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相对于大多数的参数轨迹，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都可以使用这种解决方法来取得一个近似的答案。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这个想法是，如果将一条曲线放的足够大，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你将无法从曲线上一点的切线判断它是一条曲线。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也就是说一条曲线上某一点的切线，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可以近似地认为就是这条曲线的本身。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假设有一条曲线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M( t )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，它的切向量则为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而切向量的大小则为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||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因此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时间内所经过的距离就是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|| *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故可以把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||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看做一个单位时间内的移动量。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所以经过一定距离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L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的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则是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L / ||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||.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6457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1"/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如何在贝塞尔曲线上实现匀速移动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贝塞尔曲线匀速移动问题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1844824"/>
            <a:ext cx="8964488" cy="5013176"/>
          </a:xfrm>
        </p:spPr>
        <p:txBody>
          <a:bodyPr>
            <a:normAutofit fontScale="92500" lnSpcReduction="20000"/>
          </a:bodyPr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假设贝塞尔曲线的三个控制点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是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B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C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，则贝塞尔曲线可以描述为下列方程式。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M(t)</a:t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	= ( 1 – t )²A </a:t>
            </a: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+ </a:t>
            </a: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2( 1 – t )tB </a:t>
            </a: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+ </a:t>
            </a: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t²C</a:t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	</a:t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	= t²( A - 2B + C ) + t( -2A + 2B ) + A</a:t>
            </a: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fr-FR" altLang="ja-JP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fr-FR" altLang="ja-JP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切线方程可以通过用导数求解（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y = x</a:t>
            </a:r>
            <a:r>
              <a:rPr lang="fr-FR" altLang="ja-JP" sz="1800" baseline="30000" dirty="0" smtClean="0">
                <a:latin typeface="Microsoft YaHei" pitchFamily="34" charset="-122"/>
                <a:ea typeface="Microsoft YaHei" pitchFamily="34" charset="-122"/>
              </a:rPr>
              <a:t>n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的导数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y</a:t>
            </a:r>
            <a:r>
              <a:rPr lang="en-US" altLang="zh-CN" sz="1800" baseline="30000" dirty="0" smtClean="0">
                <a:latin typeface="Microsoft YaHei" pitchFamily="34" charset="-122"/>
                <a:ea typeface="Microsoft YaHei" pitchFamily="34" charset="-122"/>
              </a:rPr>
              <a:t>’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=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nx</a:t>
            </a:r>
            <a:r>
              <a:rPr lang="fr-FR" altLang="ja-JP" sz="1800" baseline="30000" dirty="0" smtClean="0">
                <a:latin typeface="Microsoft YaHei" pitchFamily="34" charset="-122"/>
                <a:ea typeface="Microsoft YaHei" pitchFamily="34" charset="-122"/>
              </a:rPr>
              <a:t>n-1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dM/dt 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= t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( 2A 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- 4B + 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2C ) 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+ 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( -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2A + 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2B ) </a:t>
            </a: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de-DE" altLang="ja-JP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de-DE" altLang="ja-JP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将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( 2A 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- 4B + 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2C )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带入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v1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，将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( -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2A + 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2B )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带入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v2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那么经过一定距离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L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的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就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是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  <a:t>L </a:t>
            </a:r>
            <a: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  <a:t>/ </a:t>
            </a:r>
            <a: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  <a:t>length( t </a:t>
            </a:r>
            <a: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  <a:t>* v1 + </a:t>
            </a:r>
            <a: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  <a:t>v2 )	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（</a:t>
            </a:r>
            <a: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  <a:t>length -&gt; magnitude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6457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1"/>
            <a:r>
              <a:rPr kumimoji="1" lang="zh-CN" altLang="en-US" sz="2000" dirty="0" smtClean="0">
                <a:latin typeface="Microsoft YaHei" pitchFamily="34" charset="-122"/>
                <a:ea typeface="Microsoft YaHei" pitchFamily="34" charset="-122"/>
              </a:rPr>
              <a:t>公式推导</a:t>
            </a:r>
            <a:endParaRPr kumimoji="1" lang="ja-JP" altLang="en-US" sz="20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5" name="図 4" descr="05c4210c69ffb1358ceb8eb83a1a06f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2276872"/>
            <a:ext cx="4968552" cy="26762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6.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参考网站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Wikipedia</a:t>
            </a:r>
            <a:r>
              <a:rPr lang="ja-JP" altLang="en-US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ja-JP" dirty="0" smtClean="0">
                <a:latin typeface="Microsoft YaHei" pitchFamily="34" charset="-122"/>
                <a:ea typeface="Microsoft YaHei" pitchFamily="34" charset="-122"/>
              </a:rPr>
              <a:t>- 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 curve</a:t>
            </a: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http://en.wikipedia.org/wiki/B%C3%A9zier_curve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贝塞尔曲线等速移动问题的解决方案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3"/>
              </a:rPr>
              <a:t>http://gamedev.stackexchange.com/questions/27056/how-to-achieve-uniform-speed-of-movement-on-a-bezier-curve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Agenda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贝塞尔曲线（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）简介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1" lang="zh-CN" altLang="ja-JP" sz="3000" kern="12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贝塞尔曲线的实际应用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贝塞尔曲线匀速移动问题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的解决方案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参考网站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776" y="274638"/>
            <a:ext cx="7467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1. </a:t>
            </a:r>
            <a:r>
              <a:rPr kumimoji="1"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曲线（</a:t>
            </a:r>
            <a:r>
              <a:rPr lang="en-US" altLang="zh-CN" sz="36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sz="3600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）简介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ja-JP" sz="2800" dirty="0" smtClean="0">
                <a:latin typeface="Microsoft YaHei" pitchFamily="34" charset="-122"/>
                <a:ea typeface="Microsoft YaHei" pitchFamily="34" charset="-122"/>
              </a:rPr>
              <a:t>1959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年，就职于雪铁龙汽车公司的法国物理数学学家</a:t>
            </a: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</a:rPr>
              <a:t>Paul de </a:t>
            </a:r>
            <a:r>
              <a:rPr lang="en-US" altLang="zh-CN" sz="2800" dirty="0" err="1" smtClean="0">
                <a:latin typeface="Microsoft YaHei" pitchFamily="34" charset="-122"/>
                <a:ea typeface="Microsoft YaHei" pitchFamily="34" charset="-122"/>
              </a:rPr>
              <a:t>Casteljau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开发了此曲线算法，但是未公诸于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世</a:t>
            </a: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</a:rPr>
              <a:t>1962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年，就职于法国雷诺汽车公司的法国工程师</a:t>
            </a: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</a:rPr>
              <a:t>Pierre </a:t>
            </a:r>
            <a:r>
              <a:rPr lang="en-US" altLang="zh-CN" sz="28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公开发表了</a:t>
            </a:r>
            <a:r>
              <a:rPr lang="en-US" altLang="zh-CN" sz="28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算法，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故此曲线被命名为贝塞尔曲线</a:t>
            </a: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当时贝塞尔曲线主要用于汽车车体的设计</a:t>
            </a: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57631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Microsoft YaHei" pitchFamily="34" charset="-122"/>
                <a:ea typeface="Microsoft YaHei" pitchFamily="34" charset="-122"/>
              </a:rPr>
              <a:t>Linear </a:t>
            </a:r>
            <a:r>
              <a:rPr lang="en-US" altLang="ja-JP" sz="2400" b="1" dirty="0" err="1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>
                <a:latin typeface="Microsoft YaHei" pitchFamily="34" charset="-122"/>
                <a:ea typeface="Microsoft YaHei" pitchFamily="34" charset="-122"/>
              </a:rPr>
              <a:t> curves</a:t>
            </a:r>
          </a:p>
          <a:p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354" y="4725144"/>
            <a:ext cx="6457950" cy="30003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56490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Quadratic </a:t>
            </a:r>
            <a:r>
              <a:rPr lang="en-US" altLang="ja-JP" sz="2400" b="1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 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5188619"/>
            <a:ext cx="6100763" cy="3286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図 6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564904"/>
            <a:ext cx="3429000" cy="14287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図 7" descr="05c4210c69ffb1358ceb8eb83a1a06f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4725144"/>
            <a:ext cx="7543800" cy="300038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56490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Cubic </a:t>
            </a:r>
            <a:r>
              <a:rPr lang="en-US" altLang="ja-JP" sz="2400" b="1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761383"/>
            <a:ext cx="8043863" cy="3286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図 6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564904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060847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41277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F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ourth-order 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371703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Fifth-order 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8" name="図 7" descr="240px-Bézier_1_bi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293096"/>
            <a:ext cx="2743200" cy="2194560"/>
          </a:xfrm>
          <a:prstGeom prst="rect">
            <a:avLst/>
          </a:prstGeom>
        </p:spPr>
      </p:pic>
      <p:pic>
        <p:nvPicPr>
          <p:cNvPr id="9" name="図 8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060848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3.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贝塞尔曲线的实际应用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412776"/>
            <a:ext cx="8676456" cy="5184576"/>
          </a:xfrm>
          <a:noFill/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游戏中的应用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ja-JP" sz="2400" dirty="0" smtClean="0">
                <a:latin typeface="Microsoft YaHei" pitchFamily="34" charset="-122"/>
                <a:ea typeface="Microsoft YaHei" pitchFamily="34" charset="-122"/>
              </a:rPr>
              <a:t>NARUTO</a:t>
            </a:r>
            <a:r>
              <a:rPr lang="ja-JP" altLang="en-US" sz="2400" dirty="0" smtClean="0">
                <a:latin typeface="Microsoft YaHei" pitchFamily="34" charset="-122"/>
                <a:ea typeface="Microsoft YaHei" pitchFamily="34" charset="-122"/>
              </a:rPr>
              <a:t>－ナルト－ 疾風伝 ナルティメットストーム</a:t>
            </a:r>
            <a:r>
              <a:rPr lang="en-US" altLang="ja-JP" sz="2400" dirty="0" smtClean="0">
                <a:latin typeface="Microsoft YaHei" pitchFamily="34" charset="-122"/>
                <a:ea typeface="Microsoft YaHei" pitchFamily="34" charset="-122"/>
              </a:rPr>
              <a:t>3</a:t>
            </a:r>
          </a:p>
          <a:p>
            <a:pPr marL="1136142" lvl="2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傀儡师的查克拉线</a:t>
            </a:r>
            <a:r>
              <a:rPr lang="ja-JP" altLang="en-US" dirty="0" smtClean="0">
                <a:latin typeface="Microsoft YaHei" pitchFamily="34" charset="-122"/>
                <a:ea typeface="Microsoft YaHei" pitchFamily="34" charset="-122"/>
              </a:rPr>
              <a:t>　</a:t>
            </a:r>
            <a:r>
              <a:rPr lang="en-US" altLang="ja-JP" dirty="0" smtClean="0">
                <a:latin typeface="Microsoft YaHei" pitchFamily="34" charset="-122"/>
                <a:ea typeface="Microsoft YaHei" pitchFamily="34" charset="-122"/>
                <a:hlinkClick r:id="rId2" action="ppaction://hlinkfile"/>
              </a:rPr>
              <a:t>&gt;</a:t>
            </a:r>
            <a:endParaRPr lang="en-US" altLang="ja-JP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射击游戏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中的弹道计算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ja-JP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软件中的应用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Photoshop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，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Illustrator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中的路径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工具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字体设计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TrueType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字体中的曲线轮廓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4.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2852936"/>
            <a:ext cx="8136904" cy="2764904"/>
          </a:xfrm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Vector3</a:t>
            </a:r>
            <a:r>
              <a:rPr lang="en-US" altLang="ja-JP" sz="1600" dirty="0" smtClean="0"/>
              <a:t> </a:t>
            </a:r>
            <a:r>
              <a:rPr lang="en-US" altLang="ja-JP" sz="1600" dirty="0" err="1" smtClean="0"/>
              <a:t>GetQuadraticCurvesPoint</a:t>
            </a:r>
            <a:r>
              <a:rPr lang="en-US" altLang="ja-JP" sz="1600" dirty="0" smtClean="0"/>
              <a:t>(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Vector3</a:t>
            </a:r>
            <a:r>
              <a:rPr lang="en-US" altLang="ja-JP" sz="1600" dirty="0" smtClean="0"/>
              <a:t>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,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Vector3</a:t>
            </a:r>
            <a:r>
              <a:rPr lang="en-US" altLang="ja-JP" sz="1600" dirty="0" smtClean="0"/>
              <a:t>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,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Vector3</a:t>
            </a:r>
            <a:r>
              <a:rPr lang="en-US" altLang="ja-JP" sz="1600" dirty="0" smtClean="0"/>
              <a:t> </a:t>
            </a:r>
            <a:r>
              <a:rPr lang="en-US" altLang="ja-JP" sz="1600" dirty="0" err="1" smtClean="0"/>
              <a:t>ctrlPoint</a:t>
            </a:r>
            <a:r>
              <a:rPr lang="en-US" altLang="ja-JP" sz="1600" dirty="0" smtClean="0"/>
              <a:t>,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float</a:t>
            </a:r>
            <a:r>
              <a:rPr lang="en-US" altLang="ja-JP" sz="1600" dirty="0" smtClean="0"/>
              <a:t> t </a:t>
            </a:r>
            <a:r>
              <a:rPr lang="en-US" altLang="ja-JP" sz="1600" dirty="0" smtClean="0"/>
              <a:t>)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{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return</a:t>
            </a:r>
            <a:r>
              <a:rPr lang="en-US" altLang="ja-JP" sz="1600" dirty="0" smtClean="0"/>
              <a:t> ( 1 - t ) * ( 1 - t ) *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 + 2 * ( </a:t>
            </a:r>
            <a:r>
              <a:rPr lang="en-US" altLang="ja-JP" sz="1600" dirty="0" smtClean="0"/>
              <a:t>1 - t</a:t>
            </a:r>
            <a:r>
              <a:rPr lang="en-US" altLang="ja-JP" sz="1600" dirty="0" smtClean="0"/>
              <a:t> ) * t * </a:t>
            </a:r>
            <a:r>
              <a:rPr lang="en-US" altLang="ja-JP" sz="1600" dirty="0" err="1" smtClean="0"/>
              <a:t>ctrlPoint</a:t>
            </a:r>
            <a:r>
              <a:rPr lang="en-US" altLang="ja-JP" sz="1600" dirty="0" smtClean="0"/>
              <a:t> + t * t *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}</a:t>
            </a:r>
            <a:endParaRPr lang="en-US" altLang="zh-CN" sz="1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4" name="図 3" descr="05c4210c69ffb1358ceb8eb83a1a06f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509" y="2092275"/>
            <a:ext cx="6100763" cy="3286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323528" y="1383159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zh-CN" altLang="en-US" sz="2400" dirty="0" smtClean="0"/>
              <a:t>取得</a:t>
            </a:r>
            <a:r>
              <a:rPr kumimoji="1" lang="en-US" altLang="ja-JP" sz="2400" dirty="0" smtClean="0"/>
              <a:t>2</a:t>
            </a:r>
            <a:r>
              <a:rPr kumimoji="1" lang="zh-CN" altLang="en-US" sz="2400" dirty="0" smtClean="0"/>
              <a:t>次贝塞尔曲线上一点的坐标</a:t>
            </a:r>
            <a:endParaRPr kumimoji="1" lang="ja-JP" altLang="en-US" sz="2400" dirty="0"/>
          </a:p>
        </p:txBody>
      </p:sp>
      <p:pic>
        <p:nvPicPr>
          <p:cNvPr id="6" name="図 5" descr="240px-Bézier_1_bi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2864346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テクノロジー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テクノロジー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テクノロジー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480</TotalTime>
  <Words>321</Words>
  <Application>Microsoft Office PowerPoint</Application>
  <PresentationFormat>画面に合わせる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テクノロジー</vt:lpstr>
      <vt:lpstr>Bézier curve  关于贝塞尔曲线匀速 移动问题的说明</vt:lpstr>
      <vt:lpstr>Agenda</vt:lpstr>
      <vt:lpstr>1. 贝塞尔曲线（Bézier curve）简介</vt:lpstr>
      <vt:lpstr>2. 贝塞尔曲线的说明</vt:lpstr>
      <vt:lpstr>2. 贝塞尔曲线的说明</vt:lpstr>
      <vt:lpstr>2. 贝塞尔曲线的说明</vt:lpstr>
      <vt:lpstr>2. 贝塞尔曲线的说明</vt:lpstr>
      <vt:lpstr>3. 贝塞尔曲线的实际应用</vt:lpstr>
      <vt:lpstr>4. 利用程序实现贝塞尔曲线的运算</vt:lpstr>
      <vt:lpstr>4. 利用程序实现贝塞尔曲线的运算</vt:lpstr>
      <vt:lpstr>4. 利用程序实现贝塞尔曲线的运算</vt:lpstr>
      <vt:lpstr>5. 贝塞尔曲线匀速移动问题的解决方案</vt:lpstr>
      <vt:lpstr>5. 贝塞尔曲线匀速移动问题的解决方案</vt:lpstr>
      <vt:lpstr>5. 贝塞尔曲线匀速移动问题的解决方案</vt:lpstr>
      <vt:lpstr>6. 参考网站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关于贝塞尔曲线等速 移动问题的说明</dc:title>
  <dc:creator>LEAVESZJ</dc:creator>
  <cp:lastModifiedBy>LEAVESZJ</cp:lastModifiedBy>
  <cp:revision>146</cp:revision>
  <dcterms:created xsi:type="dcterms:W3CDTF">2014-07-06T09:22:35Z</dcterms:created>
  <dcterms:modified xsi:type="dcterms:W3CDTF">2014-07-07T17:02:40Z</dcterms:modified>
</cp:coreProperties>
</file>