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4" r:id="rId9"/>
    <p:sldId id="260" r:id="rId10"/>
    <p:sldId id="268" r:id="rId11"/>
    <p:sldId id="269" r:id="rId12"/>
    <p:sldId id="262" r:id="rId13"/>
    <p:sldId id="270" r:id="rId14"/>
    <p:sldId id="271" r:id="rId15"/>
    <p:sldId id="272" r:id="rId16"/>
    <p:sldId id="263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 autoAdjust="0"/>
    <p:restoredTop sz="94628" autoAdjust="0"/>
  </p:normalViewPr>
  <p:slideViewPr>
    <p:cSldViewPr>
      <p:cViewPr varScale="1">
        <p:scale>
          <a:sx n="103" d="100"/>
          <a:sy n="103" d="100"/>
        </p:scale>
        <p:origin x="-5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2014/7/9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2014/7/9</a:t>
            </a:fld>
            <a:endParaRPr kumimoji="1" lang="ja-JP" altLang="en-US"/>
          </a:p>
        </p:txBody>
      </p:sp>
      <p:sp>
        <p:nvSpPr>
          <p:cNvPr id="8" name="スライド番号プレースホル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9" name="フッター プレースホル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フリーフォーム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20B4397-2770-4958-8C9D-0938080BB29A}" type="datetimeFigureOut">
              <a:rPr kumimoji="1" lang="ja-JP" altLang="en-US" smtClean="0"/>
              <a:pPr/>
              <a:t>2014/7/9</a:t>
            </a:fld>
            <a:endParaRPr kumimoji="1" lang="ja-JP" altLang="en-US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gamedev.stackexchange.com/questions/27056/how-to-achieve-uniform-speed-of-movement-on-a-bezier-curv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gamedev.stackexchange.com/questions/27056/how-to-achieve-uniform-speed-of-movement-on-a-bezier-curve" TargetMode="External"/><Relationship Id="rId2" Type="http://schemas.openxmlformats.org/officeDocument/2006/relationships/hyperlink" Target="http://en.wikipedia.org/wiki/B%C3%A9zier_curv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NARUTO%20&#30142;&#39080;&#20253;%20&#12490;&#12523;&#12486;&#12451;&#12513;&#12483;&#12488;&#12473;&#12488;&#12540;&#12512;&#65299;%20-%20&#31532;&#20845;&#31456;&#65306;&#38283;&#25126;%20&#65288;&#12459;&#12531;&#12463;&#12525;&#12454;VS&#12487;&#12452;&#12480;&#12521;%20&#65331;&#12521;&#12531;&#12463;%20&#12494;&#12540;&#12480;&#12513;&#12540;&#12472;&#65289;%20Part%201.mp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6480048" cy="1584176"/>
          </a:xfrm>
        </p:spPr>
        <p:txBody>
          <a:bodyPr>
            <a:normAutofit fontScale="90000"/>
          </a:bodyPr>
          <a:lstStyle/>
          <a:p>
            <a:r>
              <a:rPr lang="en-US" altLang="zh-CN" sz="3100" dirty="0" err="1" smtClean="0">
                <a:latin typeface="Microsoft YaHei" pitchFamily="34" charset="-122"/>
                <a:ea typeface="Microsoft YaHei" pitchFamily="34" charset="-122"/>
              </a:rPr>
              <a:t>Bézier</a:t>
            </a:r>
            <a:r>
              <a:rPr lang="en-US" altLang="zh-CN" sz="3100" dirty="0" smtClean="0">
                <a:latin typeface="Microsoft YaHei" pitchFamily="34" charset="-122"/>
                <a:ea typeface="Microsoft YaHei" pitchFamily="34" charset="-122"/>
              </a:rPr>
              <a:t> curve </a:t>
            </a:r>
            <a:r>
              <a:rPr lang="en-US" altLang="zh-CN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</a:br>
            <a:r>
              <a:rPr lang="zh-CN" altLang="en-US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关于贝塞尔曲线匀速</a:t>
            </a:r>
            <a:r>
              <a:rPr lang="en-US" altLang="zh-CN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</a:br>
            <a:r>
              <a:rPr lang="zh-CN" altLang="en-US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移动问题的说明</a:t>
            </a:r>
            <a:endParaRPr kumimoji="1" lang="ja-JP" altLang="en-US" b="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28184" y="378904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郑直</a:t>
            </a:r>
            <a:endParaRPr lang="ja-JP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50926" indent="-514350"/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4.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利用程序实现贝塞尔曲线的运算</a:t>
            </a:r>
            <a:endParaRPr lang="en-US" altLang="zh-CN" sz="3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23528" y="2060848"/>
            <a:ext cx="8784976" cy="4680520"/>
          </a:xfrm>
        </p:spPr>
        <p:txBody>
          <a:bodyPr>
            <a:normAutofit lnSpcReduction="10000"/>
          </a:bodyPr>
          <a:lstStyle/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void </a:t>
            </a:r>
            <a:r>
              <a:rPr lang="en-US" altLang="ja-JP" sz="1600" dirty="0" err="1" smtClean="0"/>
              <a:t>DrawCurve</a:t>
            </a:r>
            <a:r>
              <a:rPr lang="en-US" altLang="ja-JP" sz="1600" dirty="0" smtClean="0"/>
              <a:t>( Vector3 </a:t>
            </a:r>
            <a:r>
              <a:rPr lang="en-US" altLang="ja-JP" sz="1600" dirty="0" err="1" smtClean="0"/>
              <a:t>startPoint</a:t>
            </a:r>
            <a:r>
              <a:rPr lang="en-US" altLang="ja-JP" sz="1600" dirty="0" smtClean="0"/>
              <a:t>, Vector3 </a:t>
            </a:r>
            <a:r>
              <a:rPr lang="en-US" altLang="ja-JP" sz="1600" dirty="0" err="1" smtClean="0"/>
              <a:t>endPoint</a:t>
            </a:r>
            <a:r>
              <a:rPr lang="en-US" altLang="ja-JP" sz="1600" dirty="0" smtClean="0"/>
              <a:t>, Vector3 </a:t>
            </a:r>
            <a:r>
              <a:rPr lang="en-US" altLang="ja-JP" sz="1600" dirty="0" err="1" smtClean="0"/>
              <a:t>curveCtrlPoint</a:t>
            </a:r>
            <a:r>
              <a:rPr lang="en-US" altLang="ja-JP" sz="1600" dirty="0" smtClean="0"/>
              <a:t> )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{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float t = 0;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float </a:t>
            </a:r>
            <a:r>
              <a:rPr lang="en-US" altLang="ja-JP" sz="1600" dirty="0" err="1" smtClean="0"/>
              <a:t>deltaT</a:t>
            </a:r>
            <a:r>
              <a:rPr lang="en-US" altLang="ja-JP" sz="1600" dirty="0" smtClean="0"/>
              <a:t> = 0.01f;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while( t &lt;= 1.0f )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{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	Vector3 </a:t>
            </a:r>
            <a:r>
              <a:rPr lang="en-US" altLang="ja-JP" sz="1600" dirty="0" err="1" smtClean="0"/>
              <a:t>lineStart</a:t>
            </a:r>
            <a:r>
              <a:rPr lang="en-US" altLang="ja-JP" sz="1600" dirty="0" smtClean="0"/>
              <a:t> =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		</a:t>
            </a:r>
            <a:r>
              <a:rPr lang="en-US" altLang="ja-JP" sz="1600" dirty="0" err="1" smtClean="0"/>
              <a:t>GetQuadraticCurvesPoint</a:t>
            </a:r>
            <a:r>
              <a:rPr lang="en-US" altLang="ja-JP" sz="1600" dirty="0" smtClean="0"/>
              <a:t>( </a:t>
            </a:r>
            <a:r>
              <a:rPr lang="en-US" altLang="ja-JP" sz="1600" dirty="0" err="1" smtClean="0"/>
              <a:t>startPoint</a:t>
            </a:r>
            <a:r>
              <a:rPr lang="en-US" altLang="ja-JP" sz="1600" dirty="0" smtClean="0"/>
              <a:t>, </a:t>
            </a:r>
            <a:r>
              <a:rPr lang="en-US" altLang="ja-JP" sz="1600" dirty="0" err="1" smtClean="0"/>
              <a:t>endPoint</a:t>
            </a:r>
            <a:r>
              <a:rPr lang="en-US" altLang="ja-JP" sz="1600" dirty="0" smtClean="0"/>
              <a:t>, </a:t>
            </a:r>
            <a:r>
              <a:rPr lang="en-US" altLang="ja-JP" sz="1600" dirty="0" err="1" smtClean="0"/>
              <a:t>curveCtrlPoint</a:t>
            </a:r>
            <a:r>
              <a:rPr lang="en-US" altLang="ja-JP" sz="1600" dirty="0" smtClean="0"/>
              <a:t>, t );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	Vector3 </a:t>
            </a:r>
            <a:r>
              <a:rPr lang="en-US" altLang="ja-JP" sz="1600" dirty="0" err="1" smtClean="0"/>
              <a:t>lineEnd</a:t>
            </a:r>
            <a:r>
              <a:rPr lang="en-US" altLang="ja-JP" sz="1600" dirty="0" smtClean="0"/>
              <a:t> =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		</a:t>
            </a:r>
            <a:r>
              <a:rPr lang="en-US" altLang="ja-JP" sz="1600" dirty="0" err="1" smtClean="0"/>
              <a:t>GetQuadraticCurvesPoint</a:t>
            </a:r>
            <a:r>
              <a:rPr lang="en-US" altLang="ja-JP" sz="1600" dirty="0" smtClean="0"/>
              <a:t>( </a:t>
            </a:r>
            <a:r>
              <a:rPr lang="en-US" altLang="ja-JP" sz="1600" dirty="0" err="1" smtClean="0"/>
              <a:t>startPoint</a:t>
            </a:r>
            <a:r>
              <a:rPr lang="en-US" altLang="ja-JP" sz="1600" dirty="0" smtClean="0"/>
              <a:t>, </a:t>
            </a:r>
            <a:r>
              <a:rPr lang="en-US" altLang="ja-JP" sz="1600" dirty="0" err="1" smtClean="0"/>
              <a:t>endPoint</a:t>
            </a:r>
            <a:r>
              <a:rPr lang="en-US" altLang="ja-JP" sz="1600" dirty="0" smtClean="0"/>
              <a:t>, </a:t>
            </a:r>
            <a:r>
              <a:rPr lang="en-US" altLang="ja-JP" sz="1600" dirty="0" err="1" smtClean="0"/>
              <a:t>curveCtrlPoint</a:t>
            </a:r>
            <a:r>
              <a:rPr lang="en-US" altLang="ja-JP" sz="1600" dirty="0" smtClean="0"/>
              <a:t>, t + </a:t>
            </a:r>
            <a:r>
              <a:rPr lang="en-US" altLang="ja-JP" sz="1600" dirty="0" err="1" smtClean="0"/>
              <a:t>deltaT</a:t>
            </a:r>
            <a:r>
              <a:rPr lang="en-US" altLang="ja-JP" sz="1600" dirty="0" smtClean="0"/>
              <a:t> ); 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	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	</a:t>
            </a:r>
            <a:r>
              <a:rPr lang="en-US" altLang="ja-JP" sz="1600" u="sng" dirty="0" err="1" smtClean="0"/>
              <a:t>DrawLine</a:t>
            </a:r>
            <a:r>
              <a:rPr lang="en-US" altLang="ja-JP" sz="1600" dirty="0" smtClean="0"/>
              <a:t>( </a:t>
            </a:r>
            <a:r>
              <a:rPr lang="en-US" altLang="ja-JP" sz="1600" dirty="0" err="1" smtClean="0"/>
              <a:t>lineStart</a:t>
            </a:r>
            <a:r>
              <a:rPr lang="en-US" altLang="ja-JP" sz="1600" dirty="0" smtClean="0"/>
              <a:t>, </a:t>
            </a:r>
            <a:r>
              <a:rPr lang="en-US" altLang="ja-JP" sz="1600" dirty="0" err="1" smtClean="0"/>
              <a:t>lineEnd</a:t>
            </a:r>
            <a:r>
              <a:rPr lang="en-US" altLang="ja-JP" sz="1600" dirty="0" smtClean="0"/>
              <a:t> );</a:t>
            </a:r>
          </a:p>
          <a:p>
            <a:pPr marL="550926" indent="-514350">
              <a:buClr>
                <a:schemeClr val="tx2"/>
              </a:buClr>
              <a:buNone/>
            </a:pPr>
            <a:endParaRPr lang="en-US" altLang="ja-JP" sz="1600" dirty="0" smtClean="0"/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	t += </a:t>
            </a:r>
            <a:r>
              <a:rPr lang="en-US" altLang="ja-JP" sz="1600" dirty="0" err="1" smtClean="0"/>
              <a:t>deltaT</a:t>
            </a:r>
            <a:r>
              <a:rPr lang="en-US" altLang="ja-JP" sz="1600" dirty="0" smtClean="0"/>
              <a:t>;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}         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}</a:t>
            </a:r>
            <a:endParaRPr lang="en-US" altLang="zh-CN" sz="1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8" y="1383159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/>
              <a:t>利用</a:t>
            </a:r>
            <a:r>
              <a:rPr lang="en-US" altLang="ja-JP" sz="2400" dirty="0" err="1" smtClean="0"/>
              <a:t>GetQuadraticCurvesPoint</a:t>
            </a:r>
            <a:r>
              <a:rPr lang="en-US" altLang="ja-JP" sz="2400" dirty="0" smtClean="0"/>
              <a:t>()</a:t>
            </a:r>
            <a:r>
              <a:rPr lang="zh-CN" altLang="en-US" sz="2400" dirty="0" smtClean="0"/>
              <a:t>描画</a:t>
            </a:r>
            <a:r>
              <a:rPr kumimoji="1" lang="zh-CN" altLang="en-US" sz="2400" dirty="0" smtClean="0"/>
              <a:t>贝塞尔曲线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50926" indent="-514350"/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4.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利用程序实现贝塞尔曲线的运算</a:t>
            </a:r>
            <a:endParaRPr lang="en-US" altLang="zh-CN" sz="3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4" y="1521366"/>
            <a:ext cx="77768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/>
              <a:t>发现问题</a:t>
            </a:r>
            <a:endParaRPr lang="en-US" altLang="zh-CN" sz="2400" dirty="0" smtClean="0"/>
          </a:p>
          <a:p>
            <a:pPr marL="1008126" lvl="1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曲线节点间的距离根据曲线长度而变化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1008126" lvl="1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曲线节点间的距离不一致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1008126" lvl="1" indent="-514350">
              <a:buClr>
                <a:schemeClr val="tx2"/>
              </a:buClr>
            </a:pP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1008126" lvl="1" indent="-514350">
              <a:buClr>
                <a:schemeClr val="tx2"/>
              </a:buClr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上述问题导致在曲线上运动的物体无法进行匀速运动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</a:pP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</a:pP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7544" y="3526557"/>
            <a:ext cx="553100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/>
              <a:t>解决问题</a:t>
            </a:r>
            <a:endParaRPr lang="en-US" altLang="zh-CN" sz="2400" dirty="0" smtClean="0"/>
          </a:p>
          <a:p>
            <a:pPr marL="1008126" lvl="1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曲线节点间的距离不根据曲线长度而变化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1008126" lvl="1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使曲线节点间的距离一致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1008126" lvl="1" indent="-514350">
              <a:buClr>
                <a:schemeClr val="tx2"/>
              </a:buClr>
            </a:pP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1008126" lvl="1" indent="-514350">
              <a:buClr>
                <a:schemeClr val="tx2"/>
              </a:buClr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最终目标：使在曲线上运动的物体进行匀速运动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sz="4000" dirty="0" smtClean="0">
                <a:latin typeface="Microsoft YaHei" pitchFamily="34" charset="-122"/>
                <a:ea typeface="Microsoft YaHei" pitchFamily="34" charset="-122"/>
              </a:rPr>
              <a:t>5. </a:t>
            </a:r>
            <a:r>
              <a:rPr lang="zh-CN" altLang="en-US" sz="4000" dirty="0" smtClean="0">
                <a:latin typeface="Microsoft YaHei" pitchFamily="34" charset="-122"/>
                <a:ea typeface="Microsoft YaHei" pitchFamily="34" charset="-122"/>
              </a:rPr>
              <a:t>贝塞尔曲线匀速移动问题的解决方案</a:t>
            </a:r>
            <a:endParaRPr kumimoji="1" lang="ja-JP" altLang="en-US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996952"/>
            <a:ext cx="7467600" cy="3384376"/>
          </a:xfrm>
        </p:spPr>
        <p:txBody>
          <a:bodyPr>
            <a:normAutofit/>
          </a:bodyPr>
          <a:lstStyle/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It is possible to approximate a solution to this problem for most parametric trajectories. The idea is the following: if you zoom deep enough on a curve, you cannot tell the curve itself from its tangent at that point.</a:t>
            </a: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endParaRPr lang="en-US" altLang="zh-CN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So for a curve M(t) we compute its tangent vector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dM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/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at point t. The norm of this vector is ||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dM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/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|| and thus the distance traveled for a duration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Δt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can be approximated as ||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dM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/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||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Δt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. It follows that a distance L is traveled for a duration L/||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dM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/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||.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1364575"/>
            <a:ext cx="799288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latinLnBrk="1"/>
            <a:r>
              <a:rPr lang="en-US" altLang="zh-CN" sz="2000" dirty="0" smtClean="0">
                <a:latin typeface="Microsoft YaHei" pitchFamily="34" charset="-122"/>
                <a:ea typeface="Microsoft YaHei" pitchFamily="34" charset="-122"/>
              </a:rPr>
              <a:t>How to achieve uniform speed of movement on a </a:t>
            </a:r>
            <a:r>
              <a:rPr lang="en-US" altLang="zh-CN" sz="2000" dirty="0" err="1" smtClean="0">
                <a:latin typeface="Microsoft YaHei" pitchFamily="34" charset="-122"/>
                <a:ea typeface="Microsoft YaHei" pitchFamily="34" charset="-122"/>
              </a:rPr>
              <a:t>bezier</a:t>
            </a:r>
            <a:r>
              <a:rPr lang="en-US" altLang="zh-CN" sz="2000" dirty="0" smtClean="0">
                <a:latin typeface="Microsoft YaHei" pitchFamily="34" charset="-122"/>
                <a:ea typeface="Microsoft YaHei" pitchFamily="34" charset="-122"/>
              </a:rPr>
              <a:t> curve?</a:t>
            </a:r>
          </a:p>
          <a:p>
            <a:pPr marL="0" lvl="1" latinLnBrk="1"/>
            <a:endParaRPr lang="en-US" altLang="zh-CN" sz="2000" dirty="0" smtClean="0">
              <a:latin typeface="Microsoft YaHei" pitchFamily="34" charset="-122"/>
              <a:ea typeface="Microsoft YaHei" pitchFamily="34" charset="-122"/>
              <a:hlinkClick r:id="rId2"/>
            </a:endParaRPr>
          </a:p>
          <a:p>
            <a:pPr marL="0" lvl="1" latinLnBrk="1"/>
            <a:r>
              <a:rPr lang="en-US" altLang="zh-CN" dirty="0" smtClean="0">
                <a:latin typeface="Microsoft YaHei" pitchFamily="34" charset="-122"/>
                <a:ea typeface="Microsoft YaHei" pitchFamily="34" charset="-122"/>
                <a:hlinkClick r:id="rId2"/>
              </a:rPr>
              <a:t>http://gamedev.stackexchange.com/questions/27056/</a:t>
            </a:r>
          </a:p>
          <a:p>
            <a:pPr marL="0" lvl="1" latinLnBrk="1"/>
            <a:r>
              <a:rPr lang="en-US" altLang="zh-CN" dirty="0" smtClean="0">
                <a:latin typeface="Microsoft YaHei" pitchFamily="34" charset="-122"/>
                <a:ea typeface="Microsoft YaHei" pitchFamily="34" charset="-122"/>
                <a:hlinkClick r:id="rId2"/>
              </a:rPr>
              <a:t>how-to-achieve-uniform-speed-of-movement-on-a-</a:t>
            </a:r>
            <a:r>
              <a:rPr lang="en-US" altLang="zh-CN" dirty="0" err="1" smtClean="0">
                <a:latin typeface="Microsoft YaHei" pitchFamily="34" charset="-122"/>
                <a:ea typeface="Microsoft YaHei" pitchFamily="34" charset="-122"/>
                <a:hlinkClick r:id="rId2"/>
              </a:rPr>
              <a:t>bezier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  <a:hlinkClick r:id="rId2"/>
              </a:rPr>
              <a:t>-curve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sz="4000" dirty="0" smtClean="0">
                <a:latin typeface="Microsoft YaHei" pitchFamily="34" charset="-122"/>
                <a:ea typeface="Microsoft YaHei" pitchFamily="34" charset="-122"/>
              </a:rPr>
              <a:t>5. </a:t>
            </a:r>
            <a:r>
              <a:rPr lang="zh-CN" altLang="en-US" sz="4000" dirty="0" smtClean="0">
                <a:latin typeface="Microsoft YaHei" pitchFamily="34" charset="-122"/>
                <a:ea typeface="Microsoft YaHei" pitchFamily="34" charset="-122"/>
              </a:rPr>
              <a:t>贝塞尔曲线匀速移动问题的解决方案</a:t>
            </a:r>
            <a:endParaRPr kumimoji="1" lang="ja-JP" altLang="en-US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060848"/>
            <a:ext cx="7467600" cy="4320480"/>
          </a:xfrm>
        </p:spPr>
        <p:txBody>
          <a:bodyPr>
            <a:normAutofit lnSpcReduction="10000"/>
          </a:bodyPr>
          <a:lstStyle/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相对于大多数的参数轨迹，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都可以使用这种解决方法来取得一个近似的答案。</a:t>
            </a:r>
            <a:endParaRPr lang="en-US" altLang="zh-CN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endParaRPr lang="en-US" altLang="zh-CN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这个想法是，如果将一条曲线放的足够大，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你无法从曲线上一点的切线来识别这条曲线。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也就是说一条曲线上某一点的切线，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可以近似地认为就是这条曲线的本身。</a:t>
            </a:r>
            <a:endParaRPr lang="en-US" altLang="zh-CN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endParaRPr lang="en-US" altLang="zh-CN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假设有一条曲线 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M( t )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，它的切向量则为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dM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/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dt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。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而切向量的大小则为 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||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dM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/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||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。</a:t>
            </a:r>
            <a:endParaRPr lang="en-US" altLang="zh-CN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endParaRPr lang="en-US" altLang="zh-CN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因此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Δt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时间内所经过的距离就是 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||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dM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/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|| *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Δt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。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故可以把 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||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dM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/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|| 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看做一个单位时间内的移动量。</a:t>
            </a:r>
            <a:endParaRPr lang="en-US" altLang="zh-CN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endParaRPr lang="en-US" altLang="zh-CN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所以经过一定距离 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L 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的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Δt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则是 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L / ||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dM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/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||.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1364575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latinLnBrk="1"/>
            <a:r>
              <a:rPr lang="zh-CN" altLang="en-US" sz="2000" dirty="0" smtClean="0">
                <a:latin typeface="Microsoft YaHei" pitchFamily="34" charset="-122"/>
                <a:ea typeface="Microsoft YaHei" pitchFamily="34" charset="-122"/>
              </a:rPr>
              <a:t>如何在贝塞尔曲线上实现匀速移动</a:t>
            </a:r>
            <a:r>
              <a:rPr lang="en-US" altLang="zh-CN" sz="2000" dirty="0" smtClean="0">
                <a:latin typeface="Microsoft YaHei" pitchFamily="34" charset="-122"/>
                <a:ea typeface="Microsoft YaHei" pitchFamily="34" charset="-122"/>
              </a:rPr>
              <a:t>?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sz="4000" dirty="0" smtClean="0">
                <a:latin typeface="Microsoft YaHei" pitchFamily="34" charset="-122"/>
                <a:ea typeface="Microsoft YaHei" pitchFamily="34" charset="-122"/>
              </a:rPr>
              <a:t>5. </a:t>
            </a:r>
            <a:r>
              <a:rPr lang="zh-CN" altLang="en-US" sz="4000" dirty="0" smtClean="0">
                <a:latin typeface="Microsoft YaHei" pitchFamily="34" charset="-122"/>
                <a:ea typeface="Microsoft YaHei" pitchFamily="34" charset="-122"/>
              </a:rPr>
              <a:t>贝塞尔曲线匀速移动问题的解决方案</a:t>
            </a:r>
            <a:endParaRPr kumimoji="1" lang="ja-JP" altLang="en-US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9512" y="1844824"/>
            <a:ext cx="8964488" cy="5013176"/>
          </a:xfrm>
        </p:spPr>
        <p:txBody>
          <a:bodyPr>
            <a:normAutofit fontScale="92500" lnSpcReduction="20000"/>
          </a:bodyPr>
          <a:lstStyle/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假设贝塞尔曲线的三个控制点是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A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B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C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，则贝塞尔曲线可以描述为下列方程式。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  <a:t>M(t)</a:t>
            </a:r>
            <a:b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  <a:t>	= ( 1 – t )²A + 2( 1 – t )tB + t²C</a:t>
            </a:r>
            <a:b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  <a:t>	</a:t>
            </a:r>
            <a:b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  <a:t>	= t²( A - 2B + C ) + t( -2A + 2B ) + A</a:t>
            </a: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endParaRPr lang="fr-FR" altLang="ja-JP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endParaRPr lang="fr-FR" altLang="ja-JP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切线方程可以通过用导数求解（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y = x</a:t>
            </a:r>
            <a:r>
              <a:rPr lang="fr-FR" altLang="ja-JP" sz="1800" baseline="30000" dirty="0" smtClean="0">
                <a:latin typeface="Microsoft YaHei" pitchFamily="34" charset="-122"/>
                <a:ea typeface="Microsoft YaHei" pitchFamily="34" charset="-122"/>
              </a:rPr>
              <a:t>n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的导数 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y</a:t>
            </a:r>
            <a:r>
              <a:rPr lang="en-US" altLang="zh-CN" sz="1800" baseline="30000" dirty="0" smtClean="0">
                <a:latin typeface="Microsoft YaHei" pitchFamily="34" charset="-122"/>
                <a:ea typeface="Microsoft YaHei" pitchFamily="34" charset="-122"/>
              </a:rPr>
              <a:t>’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=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nx</a:t>
            </a:r>
            <a:r>
              <a:rPr lang="fr-FR" altLang="ja-JP" sz="1800" baseline="30000" dirty="0" smtClean="0">
                <a:latin typeface="Microsoft YaHei" pitchFamily="34" charset="-122"/>
                <a:ea typeface="Microsoft YaHei" pitchFamily="34" charset="-122"/>
              </a:rPr>
              <a:t>n-1 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）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de-DE" altLang="ja-JP" sz="1800" dirty="0" smtClean="0">
                <a:latin typeface="Microsoft YaHei" pitchFamily="34" charset="-122"/>
                <a:ea typeface="Microsoft YaHei" pitchFamily="34" charset="-122"/>
              </a:rPr>
              <a:t>dM/dt = t( 2A - 4B + 2C ) + ( -2A + 2B ) </a:t>
            </a: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endParaRPr lang="de-DE" altLang="ja-JP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endParaRPr lang="de-DE" altLang="ja-JP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将</a:t>
            </a:r>
            <a:r>
              <a:rPr lang="de-DE" altLang="ja-JP" sz="1800" dirty="0" smtClean="0">
                <a:latin typeface="Microsoft YaHei" pitchFamily="34" charset="-122"/>
                <a:ea typeface="Microsoft YaHei" pitchFamily="34" charset="-122"/>
              </a:rPr>
              <a:t>( 2A - 4B + 2C )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带入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v1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，将</a:t>
            </a:r>
            <a:r>
              <a:rPr lang="de-DE" altLang="ja-JP" sz="1800" dirty="0" smtClean="0">
                <a:latin typeface="Microsoft YaHei" pitchFamily="34" charset="-122"/>
                <a:ea typeface="Microsoft YaHei" pitchFamily="34" charset="-122"/>
              </a:rPr>
              <a:t>( -2A + 2B )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带入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v2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。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那么经过一定距离 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L 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的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Δt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就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是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ja-JP" sz="180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br>
              <a:rPr lang="en-US" altLang="ja-JP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Δt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= </a:t>
            </a:r>
            <a:r>
              <a:rPr lang="en-US" altLang="ja-JP" sz="1800" dirty="0" smtClean="0">
                <a:latin typeface="Microsoft YaHei" pitchFamily="34" charset="-122"/>
                <a:ea typeface="Microsoft YaHei" pitchFamily="34" charset="-122"/>
              </a:rPr>
              <a:t>L </a:t>
            </a:r>
            <a:r>
              <a:rPr lang="en-US" altLang="ja-JP" sz="1800" dirty="0" smtClean="0">
                <a:latin typeface="Microsoft YaHei" pitchFamily="34" charset="-122"/>
                <a:ea typeface="Microsoft YaHei" pitchFamily="34" charset="-122"/>
              </a:rPr>
              <a:t>/ length( t * v1 + v2 </a:t>
            </a:r>
            <a:r>
              <a:rPr lang="en-US" altLang="ja-JP" sz="1800" dirty="0" smtClean="0">
                <a:latin typeface="Microsoft YaHei" pitchFamily="34" charset="-122"/>
                <a:ea typeface="Microsoft YaHei" pitchFamily="34" charset="-122"/>
              </a:rPr>
              <a:t>)</a:t>
            </a:r>
            <a: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</a:br>
            <a:endParaRPr lang="en-US" altLang="zh-CN" sz="18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1364575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latinLnBrk="1"/>
            <a:r>
              <a:rPr kumimoji="1" lang="zh-CN" altLang="en-US" sz="2000" dirty="0" smtClean="0">
                <a:latin typeface="Microsoft YaHei" pitchFamily="34" charset="-122"/>
                <a:ea typeface="Microsoft YaHei" pitchFamily="34" charset="-122"/>
              </a:rPr>
              <a:t>公式推导</a:t>
            </a:r>
            <a:endParaRPr kumimoji="1" lang="ja-JP" altLang="en-US" sz="2000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5" name="図 4" descr="05c4210c69ffb1358ceb8eb83a1a06f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2276872"/>
            <a:ext cx="4968552" cy="267627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sz="4000" dirty="0" smtClean="0">
                <a:latin typeface="Microsoft YaHei" pitchFamily="34" charset="-122"/>
                <a:ea typeface="Microsoft YaHei" pitchFamily="34" charset="-122"/>
              </a:rPr>
              <a:t>5. </a:t>
            </a:r>
            <a:r>
              <a:rPr lang="zh-CN" altLang="en-US" sz="4000" dirty="0" smtClean="0">
                <a:latin typeface="Microsoft YaHei" pitchFamily="34" charset="-122"/>
                <a:ea typeface="Microsoft YaHei" pitchFamily="34" charset="-122"/>
              </a:rPr>
              <a:t>贝塞尔曲线匀速移动问题的解决方案</a:t>
            </a:r>
            <a:endParaRPr kumimoji="1" lang="ja-JP" altLang="en-US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844824"/>
            <a:ext cx="8568952" cy="4824536"/>
          </a:xfrm>
        </p:spPr>
        <p:txBody>
          <a:bodyPr>
            <a:noAutofit/>
          </a:bodyPr>
          <a:lstStyle/>
          <a:p>
            <a:pPr marL="550926" indent="-514350">
              <a:buClr>
                <a:schemeClr val="tx2"/>
              </a:buClr>
              <a:buNone/>
            </a:pP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void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 </a:t>
            </a:r>
            <a:r>
              <a:rPr lang="en-US" altLang="ja-JP" sz="1500" dirty="0" err="1" smtClean="0">
                <a:latin typeface="Microsoft YaHei" pitchFamily="34" charset="-122"/>
                <a:ea typeface="Microsoft YaHei" pitchFamily="34" charset="-122"/>
              </a:rPr>
              <a:t>DrawUniformPoint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( Vector3 </a:t>
            </a:r>
            <a:r>
              <a:rPr lang="en-US" altLang="ja-JP" sz="1500" dirty="0" err="1" smtClean="0">
                <a:latin typeface="Microsoft YaHei" pitchFamily="34" charset="-122"/>
                <a:ea typeface="Microsoft YaHei" pitchFamily="34" charset="-122"/>
              </a:rPr>
              <a:t>startPoint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, 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Vector3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 </a:t>
            </a:r>
            <a:r>
              <a:rPr lang="en-US" altLang="ja-JP" sz="1500" dirty="0" err="1" smtClean="0">
                <a:latin typeface="Microsoft YaHei" pitchFamily="34" charset="-122"/>
                <a:ea typeface="Microsoft YaHei" pitchFamily="34" charset="-122"/>
              </a:rPr>
              <a:t>curveCtrlPoint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, Vector3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 </a:t>
            </a:r>
            <a:r>
              <a:rPr lang="en-US" altLang="ja-JP" sz="1500" dirty="0" err="1" smtClean="0">
                <a:latin typeface="Microsoft YaHei" pitchFamily="34" charset="-122"/>
                <a:ea typeface="Microsoft YaHei" pitchFamily="34" charset="-122"/>
              </a:rPr>
              <a:t>endPoint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)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{</a:t>
            </a:r>
            <a:b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Vector3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 A = </a:t>
            </a:r>
            <a:r>
              <a:rPr lang="en-US" altLang="ja-JP" sz="1500" dirty="0" err="1" smtClean="0">
                <a:latin typeface="Microsoft YaHei" pitchFamily="34" charset="-122"/>
                <a:ea typeface="Microsoft YaHei" pitchFamily="34" charset="-122"/>
              </a:rPr>
              <a:t>startPoint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;</a:t>
            </a:r>
            <a:b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Vector3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 B = </a:t>
            </a:r>
            <a:r>
              <a:rPr lang="en-US" altLang="ja-JP" sz="1500" dirty="0" err="1" smtClean="0">
                <a:latin typeface="Microsoft YaHei" pitchFamily="34" charset="-122"/>
                <a:ea typeface="Microsoft YaHei" pitchFamily="34" charset="-122"/>
              </a:rPr>
              <a:t>curveCtrlPoint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;</a:t>
            </a:r>
            <a:b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Vector3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 C = </a:t>
            </a:r>
            <a:r>
              <a:rPr lang="en-US" altLang="ja-JP" sz="1500" dirty="0" err="1" smtClean="0">
                <a:latin typeface="Microsoft YaHei" pitchFamily="34" charset="-122"/>
                <a:ea typeface="Microsoft YaHei" pitchFamily="34" charset="-122"/>
              </a:rPr>
              <a:t>endPoint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;</a:t>
            </a:r>
            <a:b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</a:br>
            <a:endParaRPr lang="en-US" altLang="ja-JP" sz="15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	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Vector3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 v1 =  2.0f * A - 4.0f * B + 2.0f * C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;</a:t>
            </a:r>
            <a:b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Vector3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 v2 = 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-2.0f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 * A + 2.0f * 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B;</a:t>
            </a:r>
            <a:b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float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 t = 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0f;</a:t>
            </a:r>
            <a:b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const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 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float distance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 = 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0.2f;</a:t>
            </a:r>
            <a:b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while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( t &lt;= 1.0f 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)</a:t>
            </a:r>
            <a:b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{</a:t>
            </a:r>
            <a:b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	t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 +=  distance  / ( t * v1 + v2 ).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magnitude;</a:t>
            </a:r>
            <a:b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	Vector3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 </a:t>
            </a:r>
            <a:r>
              <a:rPr lang="en-US" altLang="ja-JP" sz="1500" dirty="0" err="1" smtClean="0">
                <a:latin typeface="Microsoft YaHei" pitchFamily="34" charset="-122"/>
                <a:ea typeface="Microsoft YaHei" pitchFamily="34" charset="-122"/>
              </a:rPr>
              <a:t>curvePoint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 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=</a:t>
            </a:r>
            <a:b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	</a:t>
            </a:r>
            <a:r>
              <a:rPr lang="en-US" altLang="ja-JP" sz="1500" dirty="0" err="1" smtClean="0">
                <a:latin typeface="Microsoft YaHei" pitchFamily="34" charset="-122"/>
                <a:ea typeface="Microsoft YaHei" pitchFamily="34" charset="-122"/>
              </a:rPr>
              <a:t>BezierCurve.GetQuadraticCurvesPoint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( </a:t>
            </a:r>
            <a:r>
              <a:rPr lang="en-US" altLang="ja-JP" sz="1500" dirty="0" err="1" smtClean="0">
                <a:latin typeface="Microsoft YaHei" pitchFamily="34" charset="-122"/>
                <a:ea typeface="Microsoft YaHei" pitchFamily="34" charset="-122"/>
              </a:rPr>
              <a:t>startPoint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, </a:t>
            </a:r>
            <a:r>
              <a:rPr lang="en-US" altLang="ja-JP" sz="1500" dirty="0" err="1" smtClean="0">
                <a:latin typeface="Microsoft YaHei" pitchFamily="34" charset="-122"/>
                <a:ea typeface="Microsoft YaHei" pitchFamily="34" charset="-122"/>
              </a:rPr>
              <a:t>endPoint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, </a:t>
            </a:r>
            <a:r>
              <a:rPr lang="en-US" altLang="ja-JP" sz="1500" dirty="0" err="1" smtClean="0">
                <a:latin typeface="Microsoft YaHei" pitchFamily="34" charset="-122"/>
                <a:ea typeface="Microsoft YaHei" pitchFamily="34" charset="-122"/>
              </a:rPr>
              <a:t>curveCtrlPoint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, t 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);</a:t>
            </a:r>
            <a:b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	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	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	</a:t>
            </a:r>
            <a:r>
              <a:rPr lang="en-US" altLang="ja-JP" sz="1500" u="sng" dirty="0" err="1" smtClean="0">
                <a:latin typeface="Microsoft YaHei" pitchFamily="34" charset="-122"/>
                <a:ea typeface="Microsoft YaHei" pitchFamily="34" charset="-122"/>
              </a:rPr>
              <a:t>DrawPoint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(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 </a:t>
            </a:r>
            <a:r>
              <a:rPr lang="en-US" altLang="ja-JP" sz="1500" dirty="0" err="1" smtClean="0">
                <a:latin typeface="Microsoft YaHei" pitchFamily="34" charset="-122"/>
                <a:ea typeface="Microsoft YaHei" pitchFamily="34" charset="-122"/>
              </a:rPr>
              <a:t>curvePoint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 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);</a:t>
            </a:r>
            <a:b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}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} </a:t>
            </a:r>
            <a:r>
              <a:rPr lang="fr-FR" altLang="ja-JP" sz="15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fr-FR" altLang="ja-JP" sz="15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fr-FR" altLang="ja-JP" sz="15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fr-FR" altLang="ja-JP" sz="1500" dirty="0" smtClean="0">
                <a:latin typeface="Microsoft YaHei" pitchFamily="34" charset="-122"/>
                <a:ea typeface="Microsoft YaHei" pitchFamily="34" charset="-122"/>
              </a:rPr>
            </a:br>
            <a:endParaRPr lang="en-US" altLang="zh-CN" sz="15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1364575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latinLnBrk="1"/>
            <a:r>
              <a:rPr kumimoji="1" lang="zh-CN" altLang="en-US" sz="2000" dirty="0" smtClean="0">
                <a:latin typeface="Microsoft YaHei" pitchFamily="34" charset="-122"/>
                <a:ea typeface="Microsoft YaHei" pitchFamily="34" charset="-122"/>
              </a:rPr>
              <a:t>程序实现</a:t>
            </a:r>
            <a:endParaRPr kumimoji="1" lang="ja-JP" altLang="en-US" sz="2000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6" name="図 5" descr="240px-Bézier_1_big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2420888"/>
            <a:ext cx="3429000" cy="142875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6.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参考网站</a:t>
            </a:r>
            <a:endParaRPr kumimoji="1" lang="ja-JP" altLang="en-US" sz="360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Wikipedia</a:t>
            </a:r>
            <a:r>
              <a:rPr lang="ja-JP" altLang="en-US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en-US" altLang="ja-JP" dirty="0" smtClean="0">
                <a:latin typeface="Microsoft YaHei" pitchFamily="34" charset="-122"/>
                <a:ea typeface="Microsoft YaHei" pitchFamily="34" charset="-122"/>
              </a:rPr>
              <a:t>- </a:t>
            </a:r>
            <a:r>
              <a:rPr lang="en-US" altLang="zh-CN" dirty="0" err="1" smtClean="0">
                <a:latin typeface="Microsoft YaHei" pitchFamily="34" charset="-122"/>
                <a:ea typeface="Microsoft YaHei" pitchFamily="34" charset="-122"/>
              </a:rPr>
              <a:t>Bézier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 curve</a:t>
            </a: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zh-CN" dirty="0" smtClean="0">
                <a:latin typeface="Microsoft YaHei" pitchFamily="34" charset="-122"/>
                <a:ea typeface="Microsoft YaHei" pitchFamily="34" charset="-122"/>
                <a:hlinkClick r:id="rId2"/>
              </a:rPr>
              <a:t>http://en.wikipedia.org/wiki/B%C3%A9zier_curve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贝塞尔曲线等速移动问题的解决方案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zh-CN" dirty="0" smtClean="0">
                <a:latin typeface="Microsoft YaHei" pitchFamily="34" charset="-122"/>
                <a:ea typeface="Microsoft YaHei" pitchFamily="34" charset="-122"/>
                <a:hlinkClick r:id="rId3"/>
              </a:rPr>
              <a:t>http://gamedev.stackexchange.com/questions/27056/how-to-achieve-uniform-speed-of-movement-on-a-bezier-curve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Agenda</a:t>
            </a:r>
            <a:endParaRPr kumimoji="1" lang="ja-JP" altLang="en-US" sz="360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贝塞尔曲线简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介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贝塞尔曲线的说明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marR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+mj-lt"/>
              <a:buAutoNum type="arabicPeriod"/>
              <a:tabLst/>
              <a:defRPr/>
            </a:pPr>
            <a:r>
              <a:rPr kumimoji="1" lang="zh-CN" altLang="ja-JP" sz="3000" kern="12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贝塞尔曲线的实际应用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利用程序实现贝塞尔曲线的运算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贝塞尔曲线匀速移动问题的解决方案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参考网站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776" y="274638"/>
            <a:ext cx="7467600" cy="1143000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1. </a:t>
            </a:r>
            <a:r>
              <a:rPr kumimoji="1" lang="zh-CN" altLang="en-US" sz="3600" dirty="0" smtClean="0">
                <a:latin typeface="Microsoft YaHei" pitchFamily="34" charset="-122"/>
                <a:ea typeface="Microsoft YaHei" pitchFamily="34" charset="-122"/>
              </a:rPr>
              <a:t>贝塞尔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曲线简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介</a:t>
            </a:r>
            <a:endParaRPr kumimoji="1" lang="ja-JP" altLang="en-US" sz="360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>
            <a:normAutofit/>
          </a:bodyPr>
          <a:lstStyle/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ja-JP" sz="2800" dirty="0" smtClean="0">
                <a:latin typeface="Microsoft YaHei" pitchFamily="34" charset="-122"/>
                <a:ea typeface="Microsoft YaHei" pitchFamily="34" charset="-122"/>
              </a:rPr>
              <a:t>1959</a:t>
            </a:r>
            <a:r>
              <a:rPr lang="zh-CN" altLang="en-US" sz="2800" dirty="0" smtClean="0">
                <a:latin typeface="Microsoft YaHei" pitchFamily="34" charset="-122"/>
                <a:ea typeface="Microsoft YaHei" pitchFamily="34" charset="-122"/>
              </a:rPr>
              <a:t>年</a:t>
            </a:r>
            <a:r>
              <a:rPr lang="zh-CN" altLang="en-US" sz="2800" dirty="0" smtClean="0">
                <a:latin typeface="Microsoft YaHei" pitchFamily="34" charset="-122"/>
                <a:ea typeface="Microsoft YaHei" pitchFamily="34" charset="-122"/>
              </a:rPr>
              <a:t>，</a:t>
            </a:r>
            <a:r>
              <a:rPr lang="zh-CN" altLang="en-US" sz="2800" dirty="0" smtClean="0">
                <a:latin typeface="Microsoft YaHei" pitchFamily="34" charset="-122"/>
                <a:ea typeface="Microsoft YaHei" pitchFamily="34" charset="-122"/>
              </a:rPr>
              <a:t>任职于</a:t>
            </a:r>
            <a:r>
              <a:rPr lang="zh-CN" altLang="en-US" sz="2800" dirty="0" smtClean="0">
                <a:latin typeface="Microsoft YaHei" pitchFamily="34" charset="-122"/>
                <a:ea typeface="Microsoft YaHei" pitchFamily="34" charset="-122"/>
              </a:rPr>
              <a:t>法国</a:t>
            </a:r>
            <a:r>
              <a:rPr lang="zh-CN" altLang="en-US" sz="2800" dirty="0" smtClean="0">
                <a:latin typeface="Microsoft YaHei" pitchFamily="34" charset="-122"/>
                <a:ea typeface="Microsoft YaHei" pitchFamily="34" charset="-122"/>
              </a:rPr>
              <a:t>雪铁龙汽车</a:t>
            </a:r>
            <a:r>
              <a:rPr lang="zh-CN" altLang="en-US" sz="2800" dirty="0" smtClean="0">
                <a:latin typeface="Microsoft YaHei" pitchFamily="34" charset="-122"/>
                <a:ea typeface="Microsoft YaHei" pitchFamily="34" charset="-122"/>
              </a:rPr>
              <a:t>公司的法国物理数学学家</a:t>
            </a:r>
            <a:r>
              <a:rPr lang="en-US" altLang="zh-CN" sz="2800" dirty="0" smtClean="0">
                <a:latin typeface="Microsoft YaHei" pitchFamily="34" charset="-122"/>
                <a:ea typeface="Microsoft YaHei" pitchFamily="34" charset="-122"/>
              </a:rPr>
              <a:t>Paul de </a:t>
            </a:r>
            <a:r>
              <a:rPr lang="en-US" altLang="zh-CN" sz="2800" dirty="0" err="1" smtClean="0">
                <a:latin typeface="Microsoft YaHei" pitchFamily="34" charset="-122"/>
                <a:ea typeface="Microsoft YaHei" pitchFamily="34" charset="-122"/>
              </a:rPr>
              <a:t>Casteljau</a:t>
            </a:r>
            <a:r>
              <a:rPr lang="zh-CN" altLang="en-US" sz="2800" dirty="0" smtClean="0">
                <a:latin typeface="Microsoft YaHei" pitchFamily="34" charset="-122"/>
                <a:ea typeface="Microsoft YaHei" pitchFamily="34" charset="-122"/>
              </a:rPr>
              <a:t>开发了此曲线算法，但是未公诸于世</a:t>
            </a:r>
            <a:endParaRPr lang="en-US" altLang="zh-CN" sz="2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endParaRPr lang="en-US" altLang="zh-CN" sz="2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zh-CN" sz="2800" dirty="0" smtClean="0">
                <a:latin typeface="Microsoft YaHei" pitchFamily="34" charset="-122"/>
                <a:ea typeface="Microsoft YaHei" pitchFamily="34" charset="-122"/>
              </a:rPr>
              <a:t>1962</a:t>
            </a:r>
            <a:r>
              <a:rPr lang="zh-CN" altLang="en-US" sz="2800" dirty="0" smtClean="0">
                <a:latin typeface="Microsoft YaHei" pitchFamily="34" charset="-122"/>
                <a:ea typeface="Microsoft YaHei" pitchFamily="34" charset="-122"/>
              </a:rPr>
              <a:t>年</a:t>
            </a:r>
            <a:r>
              <a:rPr lang="zh-CN" altLang="en-US" sz="2800" dirty="0" smtClean="0">
                <a:latin typeface="Microsoft YaHei" pitchFamily="34" charset="-122"/>
                <a:ea typeface="Microsoft YaHei" pitchFamily="34" charset="-122"/>
              </a:rPr>
              <a:t>，任职于法国雷诺汽车</a:t>
            </a:r>
            <a:r>
              <a:rPr lang="zh-CN" altLang="en-US" sz="2800" dirty="0" smtClean="0">
                <a:latin typeface="Microsoft YaHei" pitchFamily="34" charset="-122"/>
                <a:ea typeface="Microsoft YaHei" pitchFamily="34" charset="-122"/>
              </a:rPr>
              <a:t>公司的法国工程师</a:t>
            </a:r>
            <a:r>
              <a:rPr lang="en-US" altLang="zh-CN" sz="2800" dirty="0" smtClean="0">
                <a:latin typeface="Microsoft YaHei" pitchFamily="34" charset="-122"/>
                <a:ea typeface="Microsoft YaHei" pitchFamily="34" charset="-122"/>
              </a:rPr>
              <a:t>Pierre </a:t>
            </a:r>
            <a:r>
              <a:rPr lang="en-US" altLang="zh-CN" sz="2800" dirty="0" err="1" smtClean="0">
                <a:latin typeface="Microsoft YaHei" pitchFamily="34" charset="-122"/>
                <a:ea typeface="Microsoft YaHei" pitchFamily="34" charset="-122"/>
              </a:rPr>
              <a:t>Bézier</a:t>
            </a:r>
            <a:r>
              <a:rPr lang="zh-CN" altLang="en-US" sz="2800" dirty="0" smtClean="0">
                <a:latin typeface="Microsoft YaHei" pitchFamily="34" charset="-122"/>
                <a:ea typeface="Microsoft YaHei" pitchFamily="34" charset="-122"/>
              </a:rPr>
              <a:t>公开发表了</a:t>
            </a:r>
            <a:r>
              <a:rPr lang="en-US" altLang="zh-CN" sz="2800" dirty="0" err="1" smtClean="0">
                <a:latin typeface="Microsoft YaHei" pitchFamily="34" charset="-122"/>
                <a:ea typeface="Microsoft YaHei" pitchFamily="34" charset="-122"/>
              </a:rPr>
              <a:t>Bézier</a:t>
            </a:r>
            <a:r>
              <a:rPr lang="en-US" altLang="zh-CN" sz="2800" dirty="0" smtClean="0">
                <a:latin typeface="Microsoft YaHei" pitchFamily="34" charset="-122"/>
                <a:ea typeface="Microsoft YaHei" pitchFamily="34" charset="-122"/>
              </a:rPr>
              <a:t> curve</a:t>
            </a:r>
            <a:r>
              <a:rPr lang="zh-CN" altLang="en-US" sz="2800" dirty="0" smtClean="0">
                <a:latin typeface="Microsoft YaHei" pitchFamily="34" charset="-122"/>
                <a:ea typeface="Microsoft YaHei" pitchFamily="34" charset="-122"/>
              </a:rPr>
              <a:t>算法，故此曲线被命名为贝塞尔曲线</a:t>
            </a:r>
            <a:endParaRPr lang="en-US" altLang="zh-CN" sz="2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endParaRPr lang="en-US" altLang="zh-CN" sz="2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sz="2800" dirty="0" smtClean="0">
                <a:latin typeface="Microsoft YaHei" pitchFamily="34" charset="-122"/>
                <a:ea typeface="Microsoft YaHei" pitchFamily="34" charset="-122"/>
              </a:rPr>
              <a:t>当时贝塞尔曲线主要用于汽车车体的设计</a:t>
            </a:r>
            <a:endParaRPr lang="en-US" altLang="zh-CN" sz="2800" dirty="0" smtClean="0"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50926" indent="-514350"/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2.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贝塞尔曲线的说明</a:t>
            </a:r>
            <a:endParaRPr lang="en-US" altLang="zh-CN" sz="3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1" name="図 10" descr="240px-Bézier_1_big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576314"/>
            <a:ext cx="3429000" cy="14287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467544" y="1556793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Microsoft YaHei" pitchFamily="34" charset="-122"/>
                <a:ea typeface="Microsoft YaHei" pitchFamily="34" charset="-122"/>
              </a:rPr>
              <a:t>Linear </a:t>
            </a:r>
            <a:r>
              <a:rPr lang="en-US" altLang="ja-JP" sz="2400" b="1" dirty="0" err="1">
                <a:latin typeface="Microsoft YaHei" pitchFamily="34" charset="-122"/>
                <a:ea typeface="Microsoft YaHei" pitchFamily="34" charset="-122"/>
              </a:rPr>
              <a:t>Bézier</a:t>
            </a:r>
            <a:r>
              <a:rPr lang="en-US" altLang="ja-JP" sz="2400" b="1" dirty="0">
                <a:latin typeface="Microsoft YaHei" pitchFamily="34" charset="-122"/>
                <a:ea typeface="Microsoft YaHei" pitchFamily="34" charset="-122"/>
              </a:rPr>
              <a:t> curves</a:t>
            </a:r>
          </a:p>
          <a:p>
            <a:endParaRPr kumimoji="1" lang="ja-JP" altLang="en-US" sz="2400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6" name="図 5" descr="05c4210c69ffb1358ceb8eb83a1a06f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0354" y="4725144"/>
            <a:ext cx="6457950" cy="300037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50926" indent="-514350"/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2.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贝塞尔曲线的说明</a:t>
            </a:r>
            <a:endParaRPr lang="en-US" altLang="zh-CN" sz="3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1" name="図 10" descr="240px-Bézier_1_big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2564904"/>
            <a:ext cx="3429000" cy="14287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467544" y="1556793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latin typeface="Microsoft YaHei" pitchFamily="34" charset="-122"/>
                <a:ea typeface="Microsoft YaHei" pitchFamily="34" charset="-122"/>
              </a:rPr>
              <a:t>Quadratic </a:t>
            </a:r>
            <a:r>
              <a:rPr lang="en-US" altLang="ja-JP" sz="2400" b="1" dirty="0" err="1" smtClean="0">
                <a:latin typeface="Microsoft YaHei" pitchFamily="34" charset="-122"/>
                <a:ea typeface="Microsoft YaHei" pitchFamily="34" charset="-122"/>
              </a:rPr>
              <a:t>Bézier</a:t>
            </a:r>
            <a:r>
              <a:rPr lang="en-US" altLang="ja-JP" sz="2400" b="1" dirty="0" smtClean="0">
                <a:latin typeface="Microsoft YaHei" pitchFamily="34" charset="-122"/>
                <a:ea typeface="Microsoft YaHei" pitchFamily="34" charset="-122"/>
              </a:rPr>
              <a:t> curves</a:t>
            </a:r>
            <a:endParaRPr kumimoji="1" lang="ja-JP" altLang="en-US" sz="2400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6" name="図 5" descr="05c4210c69ffb1358ceb8eb83a1a06f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5188619"/>
            <a:ext cx="6100763" cy="328613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7" name="図 6" descr="240px-Bézier_1_big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2564904"/>
            <a:ext cx="3429000" cy="142875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8" name="図 7" descr="05c4210c69ffb1358ceb8eb83a1a06f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584" y="4725144"/>
            <a:ext cx="7543800" cy="300038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50926" indent="-514350"/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2.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贝塞尔曲线的说明</a:t>
            </a:r>
            <a:endParaRPr lang="en-US" altLang="zh-CN" sz="3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1" name="図 10" descr="240px-Bézier_1_big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2564904"/>
            <a:ext cx="3429000" cy="14287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467544" y="1556793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latin typeface="Microsoft YaHei" pitchFamily="34" charset="-122"/>
                <a:ea typeface="Microsoft YaHei" pitchFamily="34" charset="-122"/>
              </a:rPr>
              <a:t>Cubic </a:t>
            </a:r>
            <a:r>
              <a:rPr lang="en-US" altLang="ja-JP" sz="2400" b="1" dirty="0" err="1" smtClean="0">
                <a:latin typeface="Microsoft YaHei" pitchFamily="34" charset="-122"/>
                <a:ea typeface="Microsoft YaHei" pitchFamily="34" charset="-122"/>
              </a:rPr>
              <a:t>Bézier</a:t>
            </a:r>
            <a:r>
              <a:rPr lang="en-US" altLang="ja-JP" sz="2400" b="1" dirty="0" smtClean="0">
                <a:latin typeface="Microsoft YaHei" pitchFamily="34" charset="-122"/>
                <a:ea typeface="Microsoft YaHei" pitchFamily="34" charset="-122"/>
              </a:rPr>
              <a:t> curve</a:t>
            </a:r>
            <a:endParaRPr kumimoji="1" lang="ja-JP" altLang="en-US" sz="2400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6" name="図 5" descr="05c4210c69ffb1358ceb8eb83a1a06f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4761383"/>
            <a:ext cx="8043863" cy="328613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7" name="図 6" descr="240px-Bézier_1_big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2564904"/>
            <a:ext cx="3429000" cy="142875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50926" indent="-514350"/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2.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贝塞尔曲线的说明</a:t>
            </a:r>
            <a:endParaRPr lang="en-US" altLang="zh-CN" sz="3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1" name="図 10" descr="240px-Bézier_1_big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2060847"/>
            <a:ext cx="3429000" cy="14287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467544" y="1412776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Microsoft YaHei" pitchFamily="34" charset="-122"/>
                <a:ea typeface="Microsoft YaHei" pitchFamily="34" charset="-122"/>
              </a:rPr>
              <a:t>F</a:t>
            </a:r>
            <a:r>
              <a:rPr lang="en-US" altLang="ja-JP" sz="2400" b="1" dirty="0" smtClean="0">
                <a:latin typeface="Microsoft YaHei" pitchFamily="34" charset="-122"/>
                <a:ea typeface="Microsoft YaHei" pitchFamily="34" charset="-122"/>
              </a:rPr>
              <a:t>ourth-order curves</a:t>
            </a:r>
            <a:endParaRPr kumimoji="1" lang="ja-JP" altLang="en-US" sz="240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7544" y="3717032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Microsoft YaHei" pitchFamily="34" charset="-122"/>
                <a:ea typeface="Microsoft YaHei" pitchFamily="34" charset="-122"/>
              </a:rPr>
              <a:t>Fifth-order curves</a:t>
            </a:r>
            <a:endParaRPr kumimoji="1" lang="ja-JP" altLang="en-US" sz="2400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8" name="図 7" descr="240px-Bézier_1_big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4293096"/>
            <a:ext cx="2743200" cy="2194560"/>
          </a:xfrm>
          <a:prstGeom prst="rect">
            <a:avLst/>
          </a:prstGeom>
        </p:spPr>
      </p:pic>
      <p:pic>
        <p:nvPicPr>
          <p:cNvPr id="9" name="図 8" descr="240px-Bézier_1_big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2060848"/>
            <a:ext cx="3429000" cy="142875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50926" indent="-514350"/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3.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贝塞尔曲线的实际应用</a:t>
            </a:r>
            <a:endParaRPr lang="en-US" altLang="zh-CN" sz="3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412776"/>
            <a:ext cx="8676456" cy="5184576"/>
          </a:xfrm>
          <a:noFill/>
        </p:spPr>
        <p:txBody>
          <a:bodyPr>
            <a:normAutofit/>
          </a:bodyPr>
          <a:lstStyle/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</a:rPr>
              <a:t>游戏中的应用</a:t>
            </a:r>
            <a:endParaRPr lang="en-US" altLang="zh-CN" sz="2400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ja-JP" sz="2400" dirty="0" smtClean="0">
                <a:latin typeface="Microsoft YaHei" pitchFamily="34" charset="-122"/>
                <a:ea typeface="Microsoft YaHei" pitchFamily="34" charset="-122"/>
              </a:rPr>
              <a:t>NARUTO</a:t>
            </a:r>
            <a:r>
              <a:rPr lang="ja-JP" altLang="en-US" sz="2400" dirty="0" smtClean="0">
                <a:latin typeface="Microsoft YaHei" pitchFamily="34" charset="-122"/>
                <a:ea typeface="Microsoft YaHei" pitchFamily="34" charset="-122"/>
              </a:rPr>
              <a:t>－ナルト－ 疾風伝 ナルティメットストーム</a:t>
            </a:r>
            <a:r>
              <a:rPr lang="en-US" altLang="ja-JP" sz="2400" dirty="0" smtClean="0">
                <a:latin typeface="Microsoft YaHei" pitchFamily="34" charset="-122"/>
                <a:ea typeface="Microsoft YaHei" pitchFamily="34" charset="-122"/>
              </a:rPr>
              <a:t>3</a:t>
            </a:r>
          </a:p>
          <a:p>
            <a:pPr marL="1136142" lvl="2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傀儡师的查克拉线</a:t>
            </a:r>
            <a:r>
              <a:rPr lang="ja-JP" altLang="en-US" dirty="0" smtClean="0">
                <a:latin typeface="Microsoft YaHei" pitchFamily="34" charset="-122"/>
                <a:ea typeface="Microsoft YaHei" pitchFamily="34" charset="-122"/>
              </a:rPr>
              <a:t>　</a:t>
            </a:r>
            <a:r>
              <a:rPr lang="en-US" altLang="ja-JP" dirty="0" smtClean="0">
                <a:latin typeface="Microsoft YaHei" pitchFamily="34" charset="-122"/>
                <a:ea typeface="Microsoft YaHei" pitchFamily="34" charset="-122"/>
                <a:hlinkClick r:id="rId2" action="ppaction://hlinkfile"/>
              </a:rPr>
              <a:t>&gt;</a:t>
            </a:r>
            <a:endParaRPr lang="en-US" altLang="ja-JP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</a:rPr>
              <a:t>射击游戏中的弹道计算</a:t>
            </a:r>
            <a:r>
              <a:rPr lang="en-US" altLang="zh-CN" sz="24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2400" dirty="0" smtClean="0">
                <a:latin typeface="Microsoft YaHei" pitchFamily="34" charset="-122"/>
                <a:ea typeface="Microsoft YaHei" pitchFamily="34" charset="-122"/>
              </a:rPr>
            </a:br>
            <a:endParaRPr lang="en-US" altLang="ja-JP" sz="24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</a:rPr>
              <a:t>软件中的应用</a:t>
            </a:r>
            <a:endParaRPr lang="en-US" altLang="zh-CN" sz="2400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zh-CN" sz="2400" dirty="0" smtClean="0">
                <a:latin typeface="Microsoft YaHei" pitchFamily="34" charset="-122"/>
                <a:ea typeface="Microsoft YaHei" pitchFamily="34" charset="-122"/>
              </a:rPr>
              <a:t>Photoshop</a:t>
            </a: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</a:rPr>
              <a:t>，</a:t>
            </a:r>
            <a:r>
              <a:rPr lang="en-US" altLang="zh-CN" sz="2400" dirty="0" smtClean="0">
                <a:latin typeface="Microsoft YaHei" pitchFamily="34" charset="-122"/>
                <a:ea typeface="Microsoft YaHei" pitchFamily="34" charset="-122"/>
              </a:rPr>
              <a:t>Illustrator</a:t>
            </a: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</a:rPr>
              <a:t>中的路径工具</a:t>
            </a:r>
            <a:r>
              <a:rPr lang="en-US" altLang="zh-CN" sz="24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2400" dirty="0" smtClean="0">
                <a:latin typeface="Microsoft YaHei" pitchFamily="34" charset="-122"/>
                <a:ea typeface="Microsoft YaHei" pitchFamily="34" charset="-122"/>
              </a:rPr>
            </a:br>
            <a:endParaRPr lang="en-US" altLang="zh-CN" sz="24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</a:rPr>
              <a:t>字体设计</a:t>
            </a:r>
            <a:endParaRPr lang="en-US" altLang="zh-CN" sz="2400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zh-CN" sz="2400" dirty="0" smtClean="0">
                <a:latin typeface="Microsoft YaHei" pitchFamily="34" charset="-122"/>
                <a:ea typeface="Microsoft YaHei" pitchFamily="34" charset="-122"/>
              </a:rPr>
              <a:t>TrueType</a:t>
            </a: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</a:rPr>
              <a:t>字体中的曲线轮廓</a:t>
            </a:r>
            <a:endParaRPr lang="en-US" altLang="zh-CN" sz="2400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endParaRPr lang="en-US" altLang="zh-CN" sz="2400" dirty="0" smtClean="0"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50926" indent="-514350"/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4.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利用程序实现贝塞尔曲线的运算</a:t>
            </a:r>
            <a:endParaRPr lang="en-US" altLang="zh-CN" sz="3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2852936"/>
            <a:ext cx="8136904" cy="2764904"/>
          </a:xfrm>
        </p:spPr>
        <p:txBody>
          <a:bodyPr>
            <a:normAutofit/>
          </a:bodyPr>
          <a:lstStyle/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Vector3 </a:t>
            </a:r>
            <a:r>
              <a:rPr lang="en-US" altLang="ja-JP" sz="1600" dirty="0" err="1" smtClean="0"/>
              <a:t>GetQuadraticCurvesPoint</a:t>
            </a:r>
            <a:r>
              <a:rPr lang="en-US" altLang="ja-JP" sz="1600" dirty="0" smtClean="0"/>
              <a:t>(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Vector3 </a:t>
            </a:r>
            <a:r>
              <a:rPr lang="en-US" altLang="ja-JP" sz="1600" dirty="0" err="1" smtClean="0"/>
              <a:t>startPoint</a:t>
            </a:r>
            <a:r>
              <a:rPr lang="en-US" altLang="ja-JP" sz="1600" dirty="0" smtClean="0"/>
              <a:t>,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Vector3 </a:t>
            </a:r>
            <a:r>
              <a:rPr lang="en-US" altLang="ja-JP" sz="1600" dirty="0" err="1" smtClean="0"/>
              <a:t>endPoint</a:t>
            </a:r>
            <a:r>
              <a:rPr lang="en-US" altLang="ja-JP" sz="1600" dirty="0" smtClean="0"/>
              <a:t>,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Vector3 </a:t>
            </a:r>
            <a:r>
              <a:rPr lang="en-US" altLang="ja-JP" sz="1600" dirty="0" err="1" smtClean="0"/>
              <a:t>ctrlPoint</a:t>
            </a:r>
            <a:r>
              <a:rPr lang="en-US" altLang="ja-JP" sz="1600" dirty="0" smtClean="0"/>
              <a:t>,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float t )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{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return ( 1 - t ) * ( 1 - t ) * </a:t>
            </a:r>
            <a:r>
              <a:rPr lang="en-US" altLang="ja-JP" sz="1600" dirty="0" err="1" smtClean="0"/>
              <a:t>startPoint</a:t>
            </a:r>
            <a:r>
              <a:rPr lang="en-US" altLang="ja-JP" sz="1600" dirty="0" smtClean="0"/>
              <a:t> + 2 * ( 1 - t ) * t * </a:t>
            </a:r>
            <a:r>
              <a:rPr lang="en-US" altLang="ja-JP" sz="1600" dirty="0" err="1" smtClean="0"/>
              <a:t>ctrlPoint</a:t>
            </a:r>
            <a:r>
              <a:rPr lang="en-US" altLang="ja-JP" sz="1600" dirty="0" smtClean="0"/>
              <a:t> + t * t * </a:t>
            </a:r>
            <a:r>
              <a:rPr lang="en-US" altLang="ja-JP" sz="1600" dirty="0" err="1" smtClean="0"/>
              <a:t>endPoint</a:t>
            </a:r>
            <a:r>
              <a:rPr lang="en-US" altLang="ja-JP" sz="1600" dirty="0" smtClean="0"/>
              <a:t>;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}</a:t>
            </a:r>
            <a:endParaRPr lang="en-US" altLang="zh-CN" sz="1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4" name="図 3" descr="05c4210c69ffb1358ceb8eb83a1a06f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509" y="2092275"/>
            <a:ext cx="6100763" cy="328613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5" name="テキスト ボックス 4"/>
          <p:cNvSpPr txBox="1"/>
          <p:nvPr/>
        </p:nvSpPr>
        <p:spPr>
          <a:xfrm>
            <a:off x="323528" y="1383159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1" lang="zh-CN" altLang="en-US" sz="2400" dirty="0" smtClean="0"/>
              <a:t>取得</a:t>
            </a:r>
            <a:r>
              <a:rPr kumimoji="1" lang="en-US" altLang="ja-JP" sz="2400" dirty="0" smtClean="0"/>
              <a:t>2</a:t>
            </a:r>
            <a:r>
              <a:rPr kumimoji="1" lang="zh-CN" altLang="en-US" sz="2400" dirty="0" smtClean="0"/>
              <a:t>次贝塞尔曲线上一点的坐标</a:t>
            </a:r>
            <a:endParaRPr kumimoji="1" lang="ja-JP" altLang="en-US" sz="2400" dirty="0"/>
          </a:p>
        </p:txBody>
      </p:sp>
      <p:pic>
        <p:nvPicPr>
          <p:cNvPr id="6" name="図 5" descr="240px-Bézier_1_big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2864346"/>
            <a:ext cx="3429000" cy="142875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theme/theme1.xml><?xml version="1.0" encoding="utf-8"?>
<a:theme xmlns:a="http://schemas.openxmlformats.org/drawingml/2006/main" name="テクノロジー">
  <a:themeElements>
    <a:clrScheme name="テクノロジー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テクノロジー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テクノロジー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504</TotalTime>
  <Words>318</Words>
  <Application>Microsoft Office PowerPoint</Application>
  <PresentationFormat>画面に合わせる (4:3)</PresentationFormat>
  <Paragraphs>113</Paragraphs>
  <Slides>16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テクノロジー</vt:lpstr>
      <vt:lpstr>Bézier curve  关于贝塞尔曲线匀速 移动问题的说明</vt:lpstr>
      <vt:lpstr>Agenda</vt:lpstr>
      <vt:lpstr>1. 贝塞尔曲线简介</vt:lpstr>
      <vt:lpstr>2. 贝塞尔曲线的说明</vt:lpstr>
      <vt:lpstr>2. 贝塞尔曲线的说明</vt:lpstr>
      <vt:lpstr>2. 贝塞尔曲线的说明</vt:lpstr>
      <vt:lpstr>2. 贝塞尔曲线的说明</vt:lpstr>
      <vt:lpstr>3. 贝塞尔曲线的实际应用</vt:lpstr>
      <vt:lpstr>4. 利用程序实现贝塞尔曲线的运算</vt:lpstr>
      <vt:lpstr>4. 利用程序实现贝塞尔曲线的运算</vt:lpstr>
      <vt:lpstr>4. 利用程序实现贝塞尔曲线的运算</vt:lpstr>
      <vt:lpstr>5. 贝塞尔曲线匀速移动问题的解决方案</vt:lpstr>
      <vt:lpstr>5. 贝塞尔曲线匀速移动问题的解决方案</vt:lpstr>
      <vt:lpstr>5. 贝塞尔曲线匀速移动问题的解决方案</vt:lpstr>
      <vt:lpstr>5. 贝塞尔曲线匀速移动问题的解决方案</vt:lpstr>
      <vt:lpstr>6. 参考网站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关于贝塞尔曲线等速 移动问题的说明</dc:title>
  <dc:creator>LEAVESZJ</dc:creator>
  <cp:lastModifiedBy>LEAVESZJ</cp:lastModifiedBy>
  <cp:revision>170</cp:revision>
  <dcterms:created xsi:type="dcterms:W3CDTF">2014-07-06T09:22:35Z</dcterms:created>
  <dcterms:modified xsi:type="dcterms:W3CDTF">2014-07-08T17:00:31Z</dcterms:modified>
</cp:coreProperties>
</file>