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</p:sldMasterIdLst>
  <p:notesMasterIdLst>
    <p:notesMasterId r:id="rId39"/>
  </p:notesMasterIdLst>
  <p:handoutMasterIdLst>
    <p:handoutMasterId r:id="rId40"/>
  </p:handoutMasterIdLst>
  <p:sldIdLst>
    <p:sldId id="257" r:id="rId4"/>
    <p:sldId id="403" r:id="rId5"/>
    <p:sldId id="402" r:id="rId6"/>
    <p:sldId id="432" r:id="rId7"/>
    <p:sldId id="411" r:id="rId8"/>
    <p:sldId id="412" r:id="rId9"/>
    <p:sldId id="413" r:id="rId10"/>
    <p:sldId id="416" r:id="rId11"/>
    <p:sldId id="420" r:id="rId12"/>
    <p:sldId id="421" r:id="rId13"/>
    <p:sldId id="422" r:id="rId14"/>
    <p:sldId id="423" r:id="rId15"/>
    <p:sldId id="424" r:id="rId16"/>
    <p:sldId id="417" r:id="rId17"/>
    <p:sldId id="418" r:id="rId18"/>
    <p:sldId id="419" r:id="rId19"/>
    <p:sldId id="428" r:id="rId20"/>
    <p:sldId id="404" r:id="rId21"/>
    <p:sldId id="426" r:id="rId22"/>
    <p:sldId id="427" r:id="rId23"/>
    <p:sldId id="425" r:id="rId24"/>
    <p:sldId id="429" r:id="rId25"/>
    <p:sldId id="433" r:id="rId26"/>
    <p:sldId id="435" r:id="rId27"/>
    <p:sldId id="436" r:id="rId28"/>
    <p:sldId id="437" r:id="rId29"/>
    <p:sldId id="439" r:id="rId30"/>
    <p:sldId id="441" r:id="rId31"/>
    <p:sldId id="444" r:id="rId32"/>
    <p:sldId id="446" r:id="rId33"/>
    <p:sldId id="440" r:id="rId34"/>
    <p:sldId id="447" r:id="rId35"/>
    <p:sldId id="449" r:id="rId36"/>
    <p:sldId id="443" r:id="rId37"/>
    <p:sldId id="442" r:id="rId3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E9"/>
    <a:srgbClr val="E8D0D0"/>
    <a:srgbClr val="00FF00"/>
    <a:srgbClr val="00FFFF"/>
    <a:srgbClr val="FF00FF"/>
    <a:srgbClr val="A7FFFF"/>
    <a:srgbClr val="7F7F7F"/>
    <a:srgbClr val="003A00"/>
    <a:srgbClr val="008E00"/>
    <a:srgbClr val="A9F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9282" autoAdjust="0"/>
  </p:normalViewPr>
  <p:slideViewPr>
    <p:cSldViewPr>
      <p:cViewPr varScale="1">
        <p:scale>
          <a:sx n="115" d="100"/>
          <a:sy n="115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8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C3F00F-481F-4313-B0A5-74A76E58BC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91EA13-D3C4-4CDF-9BBC-57CC078322AE}" type="datetimeFigureOut">
              <a:rPr lang="en-US" smtClean="0"/>
              <a:t>8/22/2014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884FDF-D0DB-448A-9E57-74A755A48011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A8C67D6-B79B-46A1-8328-C255F170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5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67D6-B79B-46A1-8328-C255F170C0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clear that this treatment is for a single telomere,</a:t>
            </a:r>
            <a:r>
              <a:rPr lang="en-US" baseline="0" dirty="0" smtClean="0"/>
              <a:t> and we sample multiple telomeres.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67D6-B79B-46A1-8328-C255F170C0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test against</a:t>
            </a:r>
            <a:r>
              <a:rPr lang="en-US" baseline="0" dirty="0" smtClean="0"/>
              <a:t> the moments?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67D6-B79B-46A1-8328-C255F170C0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381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A2FE-BB34-465E-BF74-882A6D187152}" type="datetime1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5134-1AEC-4B4F-A6FB-E31619130777}" type="datetime1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EE7B-71BC-40ED-80BE-F84FA35DFB5A}" type="datetime1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BB6F97-064B-4574-8D69-EBF714C9EB2A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3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A29234-275E-494C-9CA5-CB8FFEF1D632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5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9D075A-D932-4528-B95C-584CFB81D695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3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5FE9D7-B53D-4EBB-A4E1-ACAEF74A8CA2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3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30BC37-4406-4635-893C-41744C3F478A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9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991600" cy="457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89167D-EACC-4FBF-BDFB-613FF40CC75C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B7DAD-9137-4C73-AEB9-1817788F5E82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3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A0E8A-42E4-4D40-9C30-A026F34325E8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00-236C-4B6E-80AC-A579BA5223EF}" type="datetime1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166C7A-E866-4BA7-BD3A-0EE36AD083D1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8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5947EB-B15F-4D02-803D-DE478CD6E7D9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92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982595-6758-47A4-9C1A-EE4A9E218606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94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A1CCB7-1EC0-4D53-BEE1-CBCAB815D51D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28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48AE80-9F33-4403-8B0A-B015AF318331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5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122FE5-9299-452D-8A19-F150AEC3E66E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4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437C31-56A6-495C-847B-EBDE64B9A7A0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48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11A68-807E-490E-B81A-785844429962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15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991600" cy="457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52B10D-F2EC-47BC-99E3-7C80EA00F5AC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B12AF-C4CF-479B-A095-AD912BA63B5C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0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C7FB-2D15-4918-8CAF-CF2934ACECD5}" type="datetime1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9B7D36-EE53-42CC-9110-91E91C7BF150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15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986A8E-15D4-4FBE-9C6D-0A48D71B4BA2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5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FE7500-C2FC-4D54-81B6-E4A78022BE77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16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6A793-C4D6-4192-BA48-AAB34590347E}" type="datetime1">
              <a:rPr lang="en-US" smtClean="0">
                <a:solidFill>
                  <a:prstClr val="black"/>
                </a:solidFill>
              </a:rPr>
              <a:t>8/22/2014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DAC7-AA69-426E-8C8E-A0736C508926}" type="datetime1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C35E-4F54-45A6-91F4-C546135D8D21}" type="datetime1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0838"/>
            <a:ext cx="8915400" cy="5635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B694-C1B2-4687-A05D-EEB821EA63DB}" type="datetime1">
              <a:rPr lang="en-US" smtClean="0"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1E2-80E0-4060-B580-86C9EF7AFED2}" type="datetime1">
              <a:rPr lang="en-US" smtClean="0"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27C-8E2E-4267-B705-DAE4ABECACFF}" type="datetime1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453-5816-44A2-88C9-4DF49C7C8FE5}" type="datetime1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9DA9-AF8E-4AC9-A97F-FB22CC4DC366}" type="datetime1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0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3562" y="50800"/>
              <a:ext cx="184943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800" b="1" dirty="0" smtClean="0">
                  <a:solidFill>
                    <a:srgbClr val="000000"/>
                  </a:solidFill>
                  <a:cs typeface="Arial" charset="0"/>
                </a:rPr>
                <a:t>Laboratory of Experimental Biophysics</a:t>
              </a:r>
              <a:endParaRPr lang="en-US" sz="800" b="1" dirty="0">
                <a:solidFill>
                  <a:srgbClr val="000000"/>
                </a:solidFill>
                <a:cs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04800"/>
              <a:ext cx="9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" y="17707"/>
            <a:ext cx="550584" cy="266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8" y="14748"/>
            <a:ext cx="381000" cy="2639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341729"/>
            <a:chOff x="0" y="0"/>
            <a:chExt cx="9144000" cy="34172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0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0" y="0"/>
              <a:ext cx="2484438" cy="338554"/>
              <a:chOff x="0" y="0"/>
              <a:chExt cx="2484438" cy="338554"/>
            </a:xfrm>
          </p:grpSpPr>
          <p:pic>
            <p:nvPicPr>
              <p:cNvPr id="41" name="Picture 40" descr="creolweb2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37459" t="-1384" r="39380" b="42984"/>
              <a:stretch>
                <a:fillRect/>
              </a:stretch>
            </p:blipFill>
            <p:spPr bwMode="auto">
              <a:xfrm>
                <a:off x="0" y="0"/>
                <a:ext cx="252413" cy="263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Text Box 11"/>
              <p:cNvSpPr txBox="1">
                <a:spLocks noChangeArrowheads="1"/>
              </p:cNvSpPr>
              <p:nvPr/>
            </p:nvSpPr>
            <p:spPr bwMode="auto">
              <a:xfrm>
                <a:off x="165100" y="0"/>
                <a:ext cx="23193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CREOL, The College of Optics and Photonics </a:t>
                </a:r>
              </a:p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University of Central Florida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467600" y="3175"/>
              <a:ext cx="1666852" cy="338554"/>
              <a:chOff x="7467600" y="3175"/>
              <a:chExt cx="1666852" cy="338554"/>
            </a:xfrm>
          </p:grpSpPr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7467600" y="3175"/>
                <a:ext cx="12398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Photonic  Diagnostics  </a:t>
                </a:r>
              </a:p>
              <a:p>
                <a:pPr algn="r"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of Random Media</a:t>
                </a:r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8658130" y="41276"/>
                <a:ext cx="476322" cy="185739"/>
                <a:chOff x="5503" y="26"/>
                <a:chExt cx="251" cy="117"/>
              </a:xfrm>
            </p:grpSpPr>
            <p:sp>
              <p:nvSpPr>
                <p:cNvPr id="15" name="Oval 14"/>
                <p:cNvSpPr>
                  <a:spLocks noChangeArrowheads="1"/>
                </p:cNvSpPr>
                <p:nvPr/>
              </p:nvSpPr>
              <p:spPr bwMode="auto">
                <a:xfrm rot="5361856">
                  <a:off x="5537" y="89"/>
                  <a:ext cx="22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 rot="5361856">
                  <a:off x="5556" y="58"/>
                  <a:ext cx="20" cy="17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 rot="5361856">
                  <a:off x="5520" y="111"/>
                  <a:ext cx="21" cy="17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 rot="5361856">
                  <a:off x="5570" y="120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 rot="5361856">
                  <a:off x="5515" y="67"/>
                  <a:ext cx="21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 rot="5361856">
                  <a:off x="5534" y="102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 rot="5361856">
                  <a:off x="5502" y="108"/>
                  <a:ext cx="21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 rot="5361856">
                  <a:off x="5569" y="117"/>
                  <a:ext cx="23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 rot="10141042">
                  <a:off x="5662" y="48"/>
                  <a:ext cx="17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 rot="10141042">
                  <a:off x="5625" y="114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 rot="10141042">
                  <a:off x="5676" y="122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Oval 25"/>
                <p:cNvSpPr>
                  <a:spLocks noChangeArrowheads="1"/>
                </p:cNvSpPr>
                <p:nvPr/>
              </p:nvSpPr>
              <p:spPr bwMode="auto">
                <a:xfrm rot="10141042">
                  <a:off x="5640" y="104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 rot="10141042">
                  <a:off x="5608" y="105"/>
                  <a:ext cx="19" cy="2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 rot="10141042">
                  <a:off x="5695" y="98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 rot="10141042">
                  <a:off x="5677" y="120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auto">
                <a:xfrm rot="10141042">
                  <a:off x="5598" y="70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Oval 30"/>
                <p:cNvSpPr>
                  <a:spLocks noChangeArrowheads="1"/>
                </p:cNvSpPr>
                <p:nvPr/>
              </p:nvSpPr>
              <p:spPr bwMode="auto">
                <a:xfrm rot="10141042">
                  <a:off x="5685" y="58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 rot="5361856">
                  <a:off x="5564" y="72"/>
                  <a:ext cx="23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 rot="5361856">
                  <a:off x="5578" y="40"/>
                  <a:ext cx="22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 rot="5361856">
                  <a:off x="5676" y="27"/>
                  <a:ext cx="22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 rot="5361856">
                  <a:off x="5597" y="120"/>
                  <a:ext cx="20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 rot="10141042">
                  <a:off x="5615" y="38"/>
                  <a:ext cx="19" cy="22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 rot="5361856">
                  <a:off x="5580" y="88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Oval 37"/>
                <p:cNvSpPr>
                  <a:spLocks noChangeArrowheads="1"/>
                </p:cNvSpPr>
                <p:nvPr/>
              </p:nvSpPr>
              <p:spPr bwMode="auto">
                <a:xfrm rot="10141042">
                  <a:off x="5621" y="65"/>
                  <a:ext cx="18" cy="2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Oval 38"/>
                <p:cNvSpPr>
                  <a:spLocks noChangeArrowheads="1"/>
                </p:cNvSpPr>
                <p:nvPr/>
              </p:nvSpPr>
              <p:spPr bwMode="auto">
                <a:xfrm rot="10141042">
                  <a:off x="5644" y="85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5514" y="43"/>
                  <a:ext cx="240" cy="83"/>
                </a:xfrm>
                <a:custGeom>
                  <a:avLst/>
                  <a:gdLst>
                    <a:gd name="T0" fmla="*/ 0 w 4944"/>
                    <a:gd name="T1" fmla="*/ 576 h 816"/>
                    <a:gd name="T2" fmla="*/ 1296 w 4944"/>
                    <a:gd name="T3" fmla="*/ 576 h 816"/>
                    <a:gd name="T4" fmla="*/ 1920 w 4944"/>
                    <a:gd name="T5" fmla="*/ 288 h 816"/>
                    <a:gd name="T6" fmla="*/ 2208 w 4944"/>
                    <a:gd name="T7" fmla="*/ 576 h 816"/>
                    <a:gd name="T8" fmla="*/ 2880 w 4944"/>
                    <a:gd name="T9" fmla="*/ 816 h 816"/>
                    <a:gd name="T10" fmla="*/ 3072 w 4944"/>
                    <a:gd name="T11" fmla="*/ 144 h 816"/>
                    <a:gd name="T12" fmla="*/ 3408 w 4944"/>
                    <a:gd name="T13" fmla="*/ 528 h 816"/>
                    <a:gd name="T14" fmla="*/ 4224 w 4944"/>
                    <a:gd name="T15" fmla="*/ 480 h 816"/>
                    <a:gd name="T16" fmla="*/ 4944 w 4944"/>
                    <a:gd name="T17" fmla="*/ 0 h 81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944"/>
                    <a:gd name="T28" fmla="*/ 0 h 816"/>
                    <a:gd name="T29" fmla="*/ 4944 w 4944"/>
                    <a:gd name="T30" fmla="*/ 816 h 81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944" h="816">
                      <a:moveTo>
                        <a:pt x="0" y="576"/>
                      </a:moveTo>
                      <a:lnTo>
                        <a:pt x="1296" y="576"/>
                      </a:lnTo>
                      <a:lnTo>
                        <a:pt x="1920" y="288"/>
                      </a:lnTo>
                      <a:lnTo>
                        <a:pt x="2208" y="576"/>
                      </a:lnTo>
                      <a:lnTo>
                        <a:pt x="2880" y="816"/>
                      </a:lnTo>
                      <a:lnTo>
                        <a:pt x="3072" y="144"/>
                      </a:lnTo>
                      <a:lnTo>
                        <a:pt x="3408" y="528"/>
                      </a:lnTo>
                      <a:lnTo>
                        <a:pt x="4224" y="480"/>
                      </a:lnTo>
                      <a:lnTo>
                        <a:pt x="4944" y="0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stealth" w="med" len="sm"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Line 40"/>
              <p:cNvSpPr>
                <a:spLocks noChangeShapeType="1"/>
              </p:cNvSpPr>
              <p:nvPr/>
            </p:nvSpPr>
            <p:spPr bwMode="auto">
              <a:xfrm flipH="1">
                <a:off x="7686675" y="161925"/>
                <a:ext cx="10033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0" y="304800"/>
              <a:ext cx="9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3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341729"/>
            <a:chOff x="0" y="0"/>
            <a:chExt cx="9144000" cy="34172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0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0" y="0"/>
              <a:ext cx="2484438" cy="338554"/>
              <a:chOff x="0" y="0"/>
              <a:chExt cx="2484438" cy="338554"/>
            </a:xfrm>
          </p:grpSpPr>
          <p:pic>
            <p:nvPicPr>
              <p:cNvPr id="41" name="Picture 40" descr="creolweb2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37459" t="-1384" r="39380" b="42984"/>
              <a:stretch>
                <a:fillRect/>
              </a:stretch>
            </p:blipFill>
            <p:spPr bwMode="auto">
              <a:xfrm>
                <a:off x="0" y="0"/>
                <a:ext cx="252413" cy="263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Text Box 11"/>
              <p:cNvSpPr txBox="1">
                <a:spLocks noChangeArrowheads="1"/>
              </p:cNvSpPr>
              <p:nvPr/>
            </p:nvSpPr>
            <p:spPr bwMode="auto">
              <a:xfrm>
                <a:off x="165100" y="0"/>
                <a:ext cx="23193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CREOL, The College of Optics and Photonics </a:t>
                </a:r>
              </a:p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University of Central Florida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467600" y="3175"/>
              <a:ext cx="1666852" cy="338554"/>
              <a:chOff x="7467600" y="3175"/>
              <a:chExt cx="1666852" cy="338554"/>
            </a:xfrm>
          </p:grpSpPr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7467600" y="3175"/>
                <a:ext cx="12398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Photonic  Diagnostics  </a:t>
                </a:r>
              </a:p>
              <a:p>
                <a:pPr algn="r"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of Random Media</a:t>
                </a:r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8658130" y="41276"/>
                <a:ext cx="476322" cy="185739"/>
                <a:chOff x="5503" y="26"/>
                <a:chExt cx="251" cy="117"/>
              </a:xfrm>
            </p:grpSpPr>
            <p:sp>
              <p:nvSpPr>
                <p:cNvPr id="15" name="Oval 14"/>
                <p:cNvSpPr>
                  <a:spLocks noChangeArrowheads="1"/>
                </p:cNvSpPr>
                <p:nvPr/>
              </p:nvSpPr>
              <p:spPr bwMode="auto">
                <a:xfrm rot="5361856">
                  <a:off x="5537" y="89"/>
                  <a:ext cx="22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 rot="5361856">
                  <a:off x="5556" y="58"/>
                  <a:ext cx="20" cy="17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 rot="5361856">
                  <a:off x="5520" y="111"/>
                  <a:ext cx="21" cy="17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 rot="5361856">
                  <a:off x="5570" y="120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 rot="5361856">
                  <a:off x="5515" y="67"/>
                  <a:ext cx="21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 rot="5361856">
                  <a:off x="5534" y="102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 rot="5361856">
                  <a:off x="5502" y="108"/>
                  <a:ext cx="21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 rot="5361856">
                  <a:off x="5569" y="117"/>
                  <a:ext cx="23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 rot="10141042">
                  <a:off x="5662" y="48"/>
                  <a:ext cx="17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 rot="10141042">
                  <a:off x="5625" y="114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 rot="10141042">
                  <a:off x="5676" y="122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Oval 25"/>
                <p:cNvSpPr>
                  <a:spLocks noChangeArrowheads="1"/>
                </p:cNvSpPr>
                <p:nvPr/>
              </p:nvSpPr>
              <p:spPr bwMode="auto">
                <a:xfrm rot="10141042">
                  <a:off x="5640" y="104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 rot="10141042">
                  <a:off x="5608" y="105"/>
                  <a:ext cx="19" cy="2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 rot="10141042">
                  <a:off x="5695" y="98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 rot="10141042">
                  <a:off x="5677" y="120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auto">
                <a:xfrm rot="10141042">
                  <a:off x="5598" y="70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Oval 30"/>
                <p:cNvSpPr>
                  <a:spLocks noChangeArrowheads="1"/>
                </p:cNvSpPr>
                <p:nvPr/>
              </p:nvSpPr>
              <p:spPr bwMode="auto">
                <a:xfrm rot="10141042">
                  <a:off x="5685" y="58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 rot="5361856">
                  <a:off x="5564" y="72"/>
                  <a:ext cx="23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 rot="5361856">
                  <a:off x="5578" y="40"/>
                  <a:ext cx="22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 rot="5361856">
                  <a:off x="5676" y="27"/>
                  <a:ext cx="22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 rot="5361856">
                  <a:off x="5597" y="120"/>
                  <a:ext cx="20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 rot="10141042">
                  <a:off x="5615" y="38"/>
                  <a:ext cx="19" cy="22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 rot="5361856">
                  <a:off x="5580" y="88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Oval 37"/>
                <p:cNvSpPr>
                  <a:spLocks noChangeArrowheads="1"/>
                </p:cNvSpPr>
                <p:nvPr/>
              </p:nvSpPr>
              <p:spPr bwMode="auto">
                <a:xfrm rot="10141042">
                  <a:off x="5621" y="65"/>
                  <a:ext cx="18" cy="2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Oval 38"/>
                <p:cNvSpPr>
                  <a:spLocks noChangeArrowheads="1"/>
                </p:cNvSpPr>
                <p:nvPr/>
              </p:nvSpPr>
              <p:spPr bwMode="auto">
                <a:xfrm rot="10141042">
                  <a:off x="5644" y="85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5514" y="43"/>
                  <a:ext cx="240" cy="83"/>
                </a:xfrm>
                <a:custGeom>
                  <a:avLst/>
                  <a:gdLst>
                    <a:gd name="T0" fmla="*/ 0 w 4944"/>
                    <a:gd name="T1" fmla="*/ 576 h 816"/>
                    <a:gd name="T2" fmla="*/ 1296 w 4944"/>
                    <a:gd name="T3" fmla="*/ 576 h 816"/>
                    <a:gd name="T4" fmla="*/ 1920 w 4944"/>
                    <a:gd name="T5" fmla="*/ 288 h 816"/>
                    <a:gd name="T6" fmla="*/ 2208 w 4944"/>
                    <a:gd name="T7" fmla="*/ 576 h 816"/>
                    <a:gd name="T8" fmla="*/ 2880 w 4944"/>
                    <a:gd name="T9" fmla="*/ 816 h 816"/>
                    <a:gd name="T10" fmla="*/ 3072 w 4944"/>
                    <a:gd name="T11" fmla="*/ 144 h 816"/>
                    <a:gd name="T12" fmla="*/ 3408 w 4944"/>
                    <a:gd name="T13" fmla="*/ 528 h 816"/>
                    <a:gd name="T14" fmla="*/ 4224 w 4944"/>
                    <a:gd name="T15" fmla="*/ 480 h 816"/>
                    <a:gd name="T16" fmla="*/ 4944 w 4944"/>
                    <a:gd name="T17" fmla="*/ 0 h 81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944"/>
                    <a:gd name="T28" fmla="*/ 0 h 816"/>
                    <a:gd name="T29" fmla="*/ 4944 w 4944"/>
                    <a:gd name="T30" fmla="*/ 816 h 81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944" h="816">
                      <a:moveTo>
                        <a:pt x="0" y="576"/>
                      </a:moveTo>
                      <a:lnTo>
                        <a:pt x="1296" y="576"/>
                      </a:lnTo>
                      <a:lnTo>
                        <a:pt x="1920" y="288"/>
                      </a:lnTo>
                      <a:lnTo>
                        <a:pt x="2208" y="576"/>
                      </a:lnTo>
                      <a:lnTo>
                        <a:pt x="2880" y="816"/>
                      </a:lnTo>
                      <a:lnTo>
                        <a:pt x="3072" y="144"/>
                      </a:lnTo>
                      <a:lnTo>
                        <a:pt x="3408" y="528"/>
                      </a:lnTo>
                      <a:lnTo>
                        <a:pt x="4224" y="480"/>
                      </a:lnTo>
                      <a:lnTo>
                        <a:pt x="4944" y="0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stealth" w="med" len="sm"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Line 40"/>
              <p:cNvSpPr>
                <a:spLocks noChangeShapeType="1"/>
              </p:cNvSpPr>
              <p:nvPr/>
            </p:nvSpPr>
            <p:spPr bwMode="auto">
              <a:xfrm flipH="1">
                <a:off x="7686675" y="161925"/>
                <a:ext cx="10033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0" y="304800"/>
              <a:ext cx="9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05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1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6553200" cy="14700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Summary of telomere analysis to date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914400"/>
          </a:xfrm>
        </p:spPr>
        <p:txBody>
          <a:bodyPr>
            <a:normAutofit fontScale="32500" lnSpcReduction="20000"/>
          </a:bodyPr>
          <a:lstStyle/>
          <a:p>
            <a:r>
              <a:rPr lang="en-US" sz="5100" dirty="0" smtClean="0">
                <a:solidFill>
                  <a:schemeClr val="bg1"/>
                </a:solidFill>
              </a:rPr>
              <a:t>Kyle M. Douglass</a:t>
            </a:r>
          </a:p>
          <a:p>
            <a:endParaRPr lang="en-US" sz="5100" dirty="0">
              <a:solidFill>
                <a:schemeClr val="bg1"/>
              </a:solidFill>
            </a:endParaRPr>
          </a:p>
          <a:p>
            <a:r>
              <a:rPr lang="en-US" sz="5100" dirty="0" smtClean="0">
                <a:solidFill>
                  <a:schemeClr val="bg1"/>
                </a:solidFill>
              </a:rPr>
              <a:t>August 12, 2014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60" y="4194175"/>
            <a:ext cx="1986280" cy="960120"/>
          </a:xfrm>
          <a:prstGeom prst="rect">
            <a:avLst/>
          </a:prstGeom>
        </p:spPr>
      </p:pic>
      <p:pic>
        <p:nvPicPr>
          <p:cNvPr id="6" name="Picture 1" descr="C:\Users\naholivi\Desktop\Presentations\L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3084" y="5334000"/>
            <a:ext cx="1557831" cy="960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54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/>
        </p:nvSpPr>
        <p:spPr>
          <a:xfrm>
            <a:off x="4135119" y="5200650"/>
            <a:ext cx="622300" cy="800100"/>
          </a:xfrm>
          <a:custGeom>
            <a:avLst/>
            <a:gdLst>
              <a:gd name="connsiteX0" fmla="*/ 0 w 622300"/>
              <a:gd name="connsiteY0" fmla="*/ 349250 h 800100"/>
              <a:gd name="connsiteX1" fmla="*/ 158750 w 622300"/>
              <a:gd name="connsiteY1" fmla="*/ 152400 h 800100"/>
              <a:gd name="connsiteX2" fmla="*/ 387350 w 622300"/>
              <a:gd name="connsiteY2" fmla="*/ 0 h 800100"/>
              <a:gd name="connsiteX3" fmla="*/ 622300 w 622300"/>
              <a:gd name="connsiteY3" fmla="*/ 387350 h 800100"/>
              <a:gd name="connsiteX4" fmla="*/ 463550 w 622300"/>
              <a:gd name="connsiteY4" fmla="*/ 800100 h 800100"/>
              <a:gd name="connsiteX5" fmla="*/ 44450 w 622300"/>
              <a:gd name="connsiteY5" fmla="*/ 654050 h 800100"/>
              <a:gd name="connsiteX6" fmla="*/ 0 w 622300"/>
              <a:gd name="connsiteY6" fmla="*/ 3492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300" h="800100">
                <a:moveTo>
                  <a:pt x="0" y="349250"/>
                </a:moveTo>
                <a:lnTo>
                  <a:pt x="158750" y="152400"/>
                </a:lnTo>
                <a:lnTo>
                  <a:pt x="387350" y="0"/>
                </a:lnTo>
                <a:lnTo>
                  <a:pt x="622300" y="387350"/>
                </a:lnTo>
                <a:lnTo>
                  <a:pt x="463550" y="800100"/>
                </a:lnTo>
                <a:lnTo>
                  <a:pt x="44450" y="654050"/>
                </a:lnTo>
                <a:lnTo>
                  <a:pt x="0" y="3492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volume of a polyhedron defined by a set of randomly distributed points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Geometry </a:t>
            </a:r>
            <a:r>
              <a:rPr lang="en-US" u="sng" dirty="0" smtClean="0">
                <a:solidFill>
                  <a:schemeClr val="bg1"/>
                </a:solidFill>
              </a:rPr>
              <a:t>review</a:t>
            </a:r>
            <a:endParaRPr lang="en-US" u="sng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shape (or set) is convex if for any two points that are part of the shape, the whole connecting line segment is also part of the shape.</a:t>
            </a:r>
          </a:p>
        </p:txBody>
      </p:sp>
      <p:sp>
        <p:nvSpPr>
          <p:cNvPr id="5" name="Snip Diagonal Corner Rectangle 4"/>
          <p:cNvSpPr/>
          <p:nvPr/>
        </p:nvSpPr>
        <p:spPr>
          <a:xfrm rot="20023732">
            <a:off x="2531144" y="2960739"/>
            <a:ext cx="1143000" cy="685800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140744" y="3036939"/>
            <a:ext cx="457200" cy="30480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59745" y="3158799"/>
            <a:ext cx="76199" cy="4877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99549" y="3327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5981" y="30226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6892" y="31340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31166" y="36389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 rot="16867487">
            <a:off x="5572446" y="2905446"/>
            <a:ext cx="762000" cy="762000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" y="4267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The convex hull of a set of points is the smallest convex set that contains all the points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9" idx="3"/>
            <a:endCxn id="20" idx="7"/>
          </p:cNvCxnSpPr>
          <p:nvPr/>
        </p:nvCxnSpPr>
        <p:spPr>
          <a:xfrm flipH="1">
            <a:off x="5697516" y="3096553"/>
            <a:ext cx="350577" cy="20506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1398" y="30575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58492" y="32949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3212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00"/>
                </a:solidFill>
              </a:rPr>
              <a:t>Convex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4600" y="3212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Not convex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95400" y="5181600"/>
            <a:ext cx="655319" cy="838200"/>
            <a:chOff x="2545081" y="5410200"/>
            <a:chExt cx="655319" cy="838200"/>
          </a:xfrm>
        </p:grpSpPr>
        <p:sp>
          <p:nvSpPr>
            <p:cNvPr id="27" name="Oval 26"/>
            <p:cNvSpPr/>
            <p:nvPr/>
          </p:nvSpPr>
          <p:spPr>
            <a:xfrm>
              <a:off x="2545081" y="57454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697481" y="556260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26081" y="58978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697481" y="571500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26081" y="541020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90800" y="60502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002281" y="620268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154681" y="579120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26081" y="563880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97481" y="601980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114800" y="551688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67200" y="533400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95800" y="566928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67200" y="548640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95800" y="518160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60519" y="582168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72000" y="597408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24400" y="556260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95800" y="541020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67200" y="579120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395587" y="5562600"/>
            <a:ext cx="123153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51" y="5308092"/>
            <a:ext cx="1229868" cy="17830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410200" y="5185410"/>
            <a:ext cx="3017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convex hull should “over-estimate” the volume filled by the points.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find the complex hull of a cluster</a:t>
            </a:r>
            <a:br>
              <a:rPr lang="en-US" dirty="0" smtClean="0"/>
            </a:br>
            <a:r>
              <a:rPr lang="en-US" dirty="0" smtClean="0"/>
              <a:t> and its volume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0" y="543302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convex hull should “over-estimate” the volume filled by the points.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07068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(Answer: smart people have already done it for us)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800225"/>
            <a:ext cx="6191250" cy="32575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638800" y="4572000"/>
            <a:ext cx="1981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Here’s what one looks like…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1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else can we assess the size of a cluster of points?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436674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trike="sngStrike" dirty="0" smtClean="0">
                <a:solidFill>
                  <a:schemeClr val="bg1"/>
                </a:solidFill>
              </a:rPr>
              <a:t>Measure </a:t>
            </a:r>
            <a:r>
              <a:rPr lang="en-US" strike="sngStrike" dirty="0">
                <a:solidFill>
                  <a:schemeClr val="bg1"/>
                </a:solidFill>
              </a:rPr>
              <a:t>moments of the distribution of localizations within the </a:t>
            </a:r>
            <a:r>
              <a:rPr lang="en-US" strike="sngStrike" dirty="0" smtClean="0">
                <a:solidFill>
                  <a:schemeClr val="bg1"/>
                </a:solidFill>
              </a:rPr>
              <a:t>cluster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trike="sngStrike" dirty="0" smtClean="0">
                <a:solidFill>
                  <a:schemeClr val="bg1"/>
                </a:solidFill>
              </a:rPr>
              <a:t>Draw shape around the localizations and measure volume of that shape</a:t>
            </a:r>
            <a:endParaRPr lang="en-US" strike="sngStrike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Count </a:t>
            </a:r>
            <a:r>
              <a:rPr lang="en-US" dirty="0">
                <a:solidFill>
                  <a:srgbClr val="FFFF00"/>
                </a:solidFill>
              </a:rPr>
              <a:t>number of localizations in a cluster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38286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the time being, we’ll count each </a:t>
            </a:r>
            <a:r>
              <a:rPr lang="en-US" dirty="0" err="1" smtClean="0">
                <a:solidFill>
                  <a:schemeClr val="bg1"/>
                </a:solidFill>
              </a:rPr>
              <a:t>fluorophore</a:t>
            </a:r>
            <a:r>
              <a:rPr lang="en-US" dirty="0" smtClean="0">
                <a:solidFill>
                  <a:schemeClr val="bg1"/>
                </a:solidFill>
              </a:rPr>
              <a:t> as a distinct molecule, but in the future this will have to change…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8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analyzing the telomere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1" y="1787840"/>
            <a:ext cx="7366638" cy="3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we’ll test the analysis against a known dataset.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25 clusters uniformly randomly distributed in a 3D space 40 microns X 40 microns X 1 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100 points per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Each point is normally distributed about a cluster center with a standard deviation of 100 nm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30" y="3269575"/>
            <a:ext cx="4871539" cy="2902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6248400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(This picture is actually in a 4 X 4 X 4 micron space; it’s easier to visualize the clusters like this.)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3400"/>
            <a:ext cx="9204959" cy="575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91200" y="3040618"/>
            <a:ext cx="1905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Square root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second moment and the complex hull volume match our intuition of volume.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53" y="1523630"/>
            <a:ext cx="5690093" cy="4267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-5400000">
            <a:off x="1060966" y="3472749"/>
            <a:ext cx="1905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Square root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onto the telomere data…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187476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Two datasets, labeled L (long) and S (short)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3D localizations acquired using Nikon astigmatic microscope in the BIOP and Cy5 as a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~10 FOV’s taken on three different slides for L and S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2424 identifiable clusters in the L data set; 1405 clusters in the S dataset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DBSCAN clustering captures most molecules, but some anomalous clusters appear.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620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the telomeres display different sizes when subjected to different treatments?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3733800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2471678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How large are the telomeres?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How many molecules comprise each structure?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are the shapes of the structures?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By how much do the above quantities vary?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2600" y="5715000"/>
            <a:ext cx="2253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50" dirty="0" err="1" smtClean="0">
                <a:solidFill>
                  <a:schemeClr val="bg1"/>
                </a:solidFill>
              </a:rPr>
              <a:t>Widefield</a:t>
            </a:r>
            <a:r>
              <a:rPr lang="fr-CH" sz="1050" dirty="0" smtClean="0">
                <a:solidFill>
                  <a:schemeClr val="bg1"/>
                </a:solidFill>
              </a:rPr>
              <a:t> image of </a:t>
            </a:r>
            <a:r>
              <a:rPr lang="fr-CH" sz="1050" dirty="0" err="1" smtClean="0">
                <a:solidFill>
                  <a:schemeClr val="bg1"/>
                </a:solidFill>
              </a:rPr>
              <a:t>telomeres</a:t>
            </a:r>
            <a:endParaRPr lang="fr-CH" sz="105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9000" y="5334000"/>
            <a:ext cx="8763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12820" y="53721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 µm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DBSCAN identifies most localizations within a cluster.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745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04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L</a:t>
            </a:r>
            <a:r>
              <a:rPr lang="en-US" dirty="0" smtClean="0"/>
              <a:t> = 2424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S</a:t>
            </a:r>
            <a:r>
              <a:rPr lang="en-US" dirty="0" smtClean="0"/>
              <a:t> = 1405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143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Mean(L) = 106 nm, </a:t>
            </a:r>
            <a:r>
              <a:rPr lang="en-US" sz="1000" dirty="0" err="1" smtClean="0"/>
              <a:t>Std</a:t>
            </a:r>
            <a:r>
              <a:rPr lang="en-US" sz="1000" dirty="0" smtClean="0"/>
              <a:t>(L) = 27 nm</a:t>
            </a:r>
          </a:p>
          <a:p>
            <a:r>
              <a:rPr lang="en-US" sz="1000" dirty="0" smtClean="0"/>
              <a:t>Mean(S) = 85 nm, </a:t>
            </a:r>
            <a:r>
              <a:rPr lang="en-US" sz="1000" dirty="0" err="1" smtClean="0"/>
              <a:t>Std</a:t>
            </a:r>
            <a:r>
              <a:rPr lang="en-US" sz="1000" dirty="0" smtClean="0"/>
              <a:t>(S) = 19 nm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94577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Mean(L) = 190 nm, </a:t>
            </a:r>
            <a:r>
              <a:rPr lang="en-US" sz="1000" dirty="0" err="1" smtClean="0"/>
              <a:t>Std</a:t>
            </a:r>
            <a:r>
              <a:rPr lang="en-US" sz="1000" dirty="0" smtClean="0"/>
              <a:t>(L) = 56 nm</a:t>
            </a:r>
          </a:p>
          <a:p>
            <a:r>
              <a:rPr lang="en-US" sz="1000" dirty="0" smtClean="0"/>
              <a:t>Mean(S) = 142 nm, </a:t>
            </a:r>
            <a:r>
              <a:rPr lang="en-US" sz="1000" dirty="0" err="1" smtClean="0"/>
              <a:t>Std</a:t>
            </a:r>
            <a:r>
              <a:rPr lang="en-US" sz="1000" dirty="0" smtClean="0"/>
              <a:t>(S) = 38 nm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038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Mean(L) = 191, </a:t>
            </a:r>
            <a:r>
              <a:rPr lang="en-US" sz="1000" dirty="0" err="1" smtClean="0"/>
              <a:t>Std</a:t>
            </a:r>
            <a:r>
              <a:rPr lang="en-US" sz="1000" dirty="0" smtClean="0"/>
              <a:t>(L) = 111</a:t>
            </a:r>
          </a:p>
          <a:p>
            <a:r>
              <a:rPr lang="en-US" sz="1000" dirty="0" smtClean="0"/>
              <a:t>Mean(S) = 119, </a:t>
            </a:r>
            <a:r>
              <a:rPr lang="en-US" sz="1000" dirty="0" err="1" smtClean="0"/>
              <a:t>Std</a:t>
            </a:r>
            <a:r>
              <a:rPr lang="en-US" sz="1000" dirty="0" smtClean="0"/>
              <a:t>(S) = 74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0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impressions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958876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L dataset telomeres fill more space than the S dataset telomeres by both measures (second moments and volume of complex hull)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L dataset telomeres contain more localizations than the S dataset telomeres (remember each localization was counted as a distinct molecule)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clusters are slightly larger in the z-direction, which is likely due to a poorer localization precision along the optic axis.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0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38"/>
            <a:ext cx="6858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the compaction of the telomeres differ in the two datasets?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" y="2309628"/>
            <a:ext cx="9067800" cy="21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38"/>
            <a:ext cx="6858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let’s understand the scaling laws for polymer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42134"/>
            <a:ext cx="669036" cy="17526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828800" y="2577749"/>
            <a:ext cx="2667000" cy="405939"/>
            <a:chOff x="457200" y="2413461"/>
            <a:chExt cx="2667000" cy="405939"/>
          </a:xfrm>
        </p:grpSpPr>
        <p:sp>
          <p:nvSpPr>
            <p:cNvPr id="7" name="Oval 6"/>
            <p:cNvSpPr/>
            <p:nvPr/>
          </p:nvSpPr>
          <p:spPr>
            <a:xfrm>
              <a:off x="8382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3716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384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1143000" y="2667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76400" y="2667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2667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24134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…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24134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…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76400" y="223335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Unfolded polymer in 3D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8900" y="1691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0804" y="169995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Scaling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14400" y="2061267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400" y="32766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152650" y="3908129"/>
            <a:ext cx="1885950" cy="1252061"/>
            <a:chOff x="1809750" y="3785159"/>
            <a:chExt cx="1885950" cy="1252061"/>
          </a:xfrm>
        </p:grpSpPr>
        <p:sp>
          <p:nvSpPr>
            <p:cNvPr id="27" name="Oval 26"/>
            <p:cNvSpPr/>
            <p:nvPr/>
          </p:nvSpPr>
          <p:spPr>
            <a:xfrm>
              <a:off x="2114550" y="473242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906684" y="473242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90900" y="4702175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299114" y="4026712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54432" y="3785159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628900" y="435142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809750" y="4089959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676400" y="3276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Uniformly randomly distributed monomers in 3D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241292"/>
            <a:ext cx="772668" cy="227076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914400" y="53340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160616" y="5715000"/>
            <a:ext cx="1954184" cy="815677"/>
            <a:chOff x="457200" y="2134195"/>
            <a:chExt cx="1954184" cy="815677"/>
          </a:xfrm>
        </p:grpSpPr>
        <p:sp>
          <p:nvSpPr>
            <p:cNvPr id="45" name="Oval 44"/>
            <p:cNvSpPr/>
            <p:nvPr/>
          </p:nvSpPr>
          <p:spPr>
            <a:xfrm>
              <a:off x="8382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71600" y="2231211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638300" y="2645072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752600" y="2249734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5" idx="6"/>
              <a:endCxn id="46" idx="2"/>
            </p:cNvCxnSpPr>
            <p:nvPr/>
          </p:nvCxnSpPr>
          <p:spPr>
            <a:xfrm flipV="1">
              <a:off x="1143000" y="2383611"/>
              <a:ext cx="228600" cy="283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6"/>
              <a:endCxn id="47" idx="0"/>
            </p:cNvCxnSpPr>
            <p:nvPr/>
          </p:nvCxnSpPr>
          <p:spPr>
            <a:xfrm>
              <a:off x="1676400" y="2383611"/>
              <a:ext cx="114300" cy="261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7"/>
              <a:endCxn id="48" idx="4"/>
            </p:cNvCxnSpPr>
            <p:nvPr/>
          </p:nvCxnSpPr>
          <p:spPr>
            <a:xfrm flipV="1">
              <a:off x="1898463" y="2554534"/>
              <a:ext cx="6537" cy="135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30384" y="213419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…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200" y="24134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…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76400" y="5334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Folded polymer in 3D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637276"/>
            <a:ext cx="1057656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09800" y="3962400"/>
            <a:ext cx="1219200" cy="457200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4006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???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from new experiments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143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1. SmchD1 KD experiment:</a:t>
            </a:r>
          </a:p>
          <a:p>
            <a:r>
              <a:rPr lang="en-US" sz="1200" dirty="0">
                <a:solidFill>
                  <a:schemeClr val="bg1"/>
                </a:solidFill>
              </a:rPr>
              <a:t>data in 2 folders: folder 29_07_2014_HelaS_L_SmchD1_KD_FISH and folder</a:t>
            </a:r>
          </a:p>
          <a:p>
            <a:r>
              <a:rPr lang="en-US" sz="1200" dirty="0">
                <a:solidFill>
                  <a:schemeClr val="bg1"/>
                </a:solidFill>
              </a:rPr>
              <a:t>30_07_2014_HelaS_L_SmchD1_KD_FISH</a:t>
            </a:r>
          </a:p>
          <a:p>
            <a:r>
              <a:rPr lang="en-US" sz="1200" dirty="0">
                <a:solidFill>
                  <a:schemeClr val="bg1"/>
                </a:solidFill>
              </a:rPr>
              <a:t>What we did: transfected </a:t>
            </a:r>
            <a:r>
              <a:rPr lang="en-US" sz="1200" dirty="0" err="1">
                <a:solidFill>
                  <a:schemeClr val="bg1"/>
                </a:solidFill>
              </a:rPr>
              <a:t>Hela</a:t>
            </a:r>
            <a:r>
              <a:rPr lang="en-US" sz="1200" dirty="0">
                <a:solidFill>
                  <a:schemeClr val="bg1"/>
                </a:solidFill>
              </a:rPr>
              <a:t> S and L with: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control: pSuper</a:t>
            </a:r>
          </a:p>
          <a:p>
            <a:r>
              <a:rPr lang="en-US" sz="1200" dirty="0">
                <a:solidFill>
                  <a:schemeClr val="bg1"/>
                </a:solidFill>
              </a:rPr>
              <a:t>sh1 for SmchD1: pLVP041</a:t>
            </a:r>
          </a:p>
          <a:p>
            <a:r>
              <a:rPr lang="en-US" sz="1200" dirty="0">
                <a:solidFill>
                  <a:schemeClr val="bg1"/>
                </a:solidFill>
              </a:rPr>
              <a:t>sh2 for SmchD1: pLVP042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 cells are selected for the </a:t>
            </a:r>
            <a:r>
              <a:rPr lang="en-US" sz="1200" dirty="0" err="1">
                <a:solidFill>
                  <a:schemeClr val="bg1"/>
                </a:solidFill>
              </a:rPr>
              <a:t>sh</a:t>
            </a:r>
            <a:r>
              <a:rPr lang="en-US" sz="1200" dirty="0">
                <a:solidFill>
                  <a:schemeClr val="bg1"/>
                </a:solidFill>
              </a:rPr>
              <a:t>-plasmid for 4 days with </a:t>
            </a:r>
            <a:r>
              <a:rPr lang="en-US" sz="1200" dirty="0" smtClean="0">
                <a:solidFill>
                  <a:schemeClr val="bg1"/>
                </a:solidFill>
              </a:rPr>
              <a:t>antibiotics. For </a:t>
            </a:r>
            <a:r>
              <a:rPr lang="en-US" sz="1200" dirty="0">
                <a:solidFill>
                  <a:schemeClr val="bg1"/>
                </a:solidFill>
              </a:rPr>
              <a:t>this experiment we did 1 transfection and stained 2 slides by </a:t>
            </a:r>
            <a:r>
              <a:rPr lang="en-US" sz="1200" dirty="0" smtClean="0">
                <a:solidFill>
                  <a:schemeClr val="bg1"/>
                </a:solidFill>
              </a:rPr>
              <a:t>FISH for </a:t>
            </a:r>
            <a:r>
              <a:rPr lang="en-US" sz="1200" dirty="0">
                <a:solidFill>
                  <a:schemeClr val="bg1"/>
                </a:solidFill>
              </a:rPr>
              <a:t>each transfection (1 slide/condition is analyzed on the </a:t>
            </a:r>
            <a:r>
              <a:rPr lang="en-US" sz="1200" dirty="0" smtClean="0">
                <a:solidFill>
                  <a:schemeClr val="bg1"/>
                </a:solidFill>
              </a:rPr>
              <a:t>29_07_2014; the </a:t>
            </a:r>
            <a:r>
              <a:rPr lang="en-US" sz="1200" dirty="0">
                <a:solidFill>
                  <a:schemeClr val="bg1"/>
                </a:solidFill>
              </a:rPr>
              <a:t>2 slide on the 30_07_2014: both slides are coming from the </a:t>
            </a:r>
            <a:r>
              <a:rPr lang="en-US" sz="1200" dirty="0" smtClean="0">
                <a:solidFill>
                  <a:schemeClr val="bg1"/>
                </a:solidFill>
              </a:rPr>
              <a:t>same transfection</a:t>
            </a:r>
            <a:r>
              <a:rPr lang="en-US" sz="1200" dirty="0">
                <a:solidFill>
                  <a:schemeClr val="bg1"/>
                </a:solidFill>
              </a:rPr>
              <a:t>, i.e. same KD efficiency; we used the same buffer for </a:t>
            </a:r>
            <a:r>
              <a:rPr lang="en-US" sz="1200" dirty="0" smtClean="0">
                <a:solidFill>
                  <a:schemeClr val="bg1"/>
                </a:solidFill>
              </a:rPr>
              <a:t>both acquisitions). In </a:t>
            </a:r>
            <a:r>
              <a:rPr lang="en-US" sz="1200" dirty="0">
                <a:solidFill>
                  <a:schemeClr val="bg1"/>
                </a:solidFill>
              </a:rPr>
              <a:t>each folder you will find sorted by condition: the .nd2 STORM </a:t>
            </a:r>
            <a:r>
              <a:rPr lang="en-US" sz="1200" dirty="0" smtClean="0">
                <a:solidFill>
                  <a:schemeClr val="bg1"/>
                </a:solidFill>
              </a:rPr>
              <a:t>files and </a:t>
            </a:r>
            <a:r>
              <a:rPr lang="en-US" sz="1200" dirty="0">
                <a:solidFill>
                  <a:schemeClr val="bg1"/>
                </a:solidFill>
              </a:rPr>
              <a:t>the </a:t>
            </a:r>
            <a:r>
              <a:rPr lang="en-US" sz="1200" dirty="0" err="1">
                <a:solidFill>
                  <a:schemeClr val="bg1"/>
                </a:solidFill>
              </a:rPr>
              <a:t>whitefield</a:t>
            </a:r>
            <a:r>
              <a:rPr lang="en-US" sz="1200" dirty="0">
                <a:solidFill>
                  <a:schemeClr val="bg1"/>
                </a:solidFill>
              </a:rPr>
              <a:t> files .</a:t>
            </a:r>
            <a:r>
              <a:rPr lang="en-US" sz="1200" dirty="0" smtClean="0">
                <a:solidFill>
                  <a:schemeClr val="bg1"/>
                </a:solidFill>
              </a:rPr>
              <a:t>jp2. There </a:t>
            </a:r>
            <a:r>
              <a:rPr lang="en-US" sz="1200" dirty="0">
                <a:solidFill>
                  <a:schemeClr val="bg1"/>
                </a:solidFill>
              </a:rPr>
              <a:t>is 1 folder for each data that contains all the molecule </a:t>
            </a:r>
            <a:r>
              <a:rPr lang="en-US" sz="1200" dirty="0" smtClean="0">
                <a:solidFill>
                  <a:schemeClr val="bg1"/>
                </a:solidFill>
              </a:rPr>
              <a:t>lists .txt </a:t>
            </a:r>
            <a:r>
              <a:rPr lang="en-US" sz="1200" dirty="0">
                <a:solidFill>
                  <a:schemeClr val="bg1"/>
                </a:solidFill>
              </a:rPr>
              <a:t>sorted by condition.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2. LRif1 KD experiment:</a:t>
            </a:r>
          </a:p>
          <a:p>
            <a:r>
              <a:rPr lang="en-US" sz="1200" dirty="0">
                <a:solidFill>
                  <a:schemeClr val="bg1"/>
                </a:solidFill>
              </a:rPr>
              <a:t>data in folder 05_08_2014_HelaL_LRif1_KD_FISH</a:t>
            </a:r>
          </a:p>
          <a:p>
            <a:r>
              <a:rPr lang="en-US" sz="1200" dirty="0">
                <a:solidFill>
                  <a:schemeClr val="bg1"/>
                </a:solidFill>
              </a:rPr>
              <a:t>What I did: transfected </a:t>
            </a:r>
            <a:r>
              <a:rPr lang="en-US" sz="1200" dirty="0" err="1">
                <a:solidFill>
                  <a:schemeClr val="bg1"/>
                </a:solidFill>
              </a:rPr>
              <a:t>Hela</a:t>
            </a:r>
            <a:r>
              <a:rPr lang="en-US" sz="1200" dirty="0">
                <a:solidFill>
                  <a:schemeClr val="bg1"/>
                </a:solidFill>
              </a:rPr>
              <a:t> L with: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control: </a:t>
            </a:r>
            <a:r>
              <a:rPr lang="en-US" sz="1200" dirty="0" err="1">
                <a:solidFill>
                  <a:schemeClr val="bg1"/>
                </a:solidFill>
              </a:rPr>
              <a:t>siGFP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siLRif1: si1LRif1</a:t>
            </a:r>
          </a:p>
          <a:p>
            <a:r>
              <a:rPr lang="en-US" sz="1200" dirty="0">
                <a:solidFill>
                  <a:schemeClr val="bg1"/>
                </a:solidFill>
              </a:rPr>
              <a:t>siLRif1: si6LRif1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These are siRNA transfection, i.e. the cells are not selected for a KD.</a:t>
            </a:r>
          </a:p>
          <a:p>
            <a:r>
              <a:rPr lang="en-US" sz="1200" dirty="0">
                <a:solidFill>
                  <a:schemeClr val="bg1"/>
                </a:solidFill>
              </a:rPr>
              <a:t>Transfection 48h.</a:t>
            </a:r>
          </a:p>
          <a:p>
            <a:r>
              <a:rPr lang="en-US" sz="1200" dirty="0">
                <a:solidFill>
                  <a:schemeClr val="bg1"/>
                </a:solidFill>
              </a:rPr>
              <a:t>For this experiment I did 2 transfections for each condition </a:t>
            </a:r>
            <a:r>
              <a:rPr lang="en-US" sz="1200" dirty="0" smtClean="0">
                <a:solidFill>
                  <a:schemeClr val="bg1"/>
                </a:solidFill>
              </a:rPr>
              <a:t>and stained </a:t>
            </a:r>
            <a:r>
              <a:rPr lang="en-US" sz="1200" dirty="0">
                <a:solidFill>
                  <a:schemeClr val="bg1"/>
                </a:solidFill>
              </a:rPr>
              <a:t>1 slide/transfection, i.e. 2 independent transfections for each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condition. In </a:t>
            </a:r>
            <a:r>
              <a:rPr lang="en-US" sz="1200" dirty="0">
                <a:solidFill>
                  <a:schemeClr val="bg1"/>
                </a:solidFill>
              </a:rPr>
              <a:t>each folder you will find sorted by condition: the .nd2 STORM files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and the </a:t>
            </a:r>
            <a:r>
              <a:rPr lang="en-US" sz="1200" dirty="0" err="1">
                <a:solidFill>
                  <a:schemeClr val="bg1"/>
                </a:solidFill>
              </a:rPr>
              <a:t>whitefield</a:t>
            </a:r>
            <a:r>
              <a:rPr lang="en-US" sz="1200" dirty="0">
                <a:solidFill>
                  <a:schemeClr val="bg1"/>
                </a:solidFill>
              </a:rPr>
              <a:t> files .</a:t>
            </a:r>
            <a:r>
              <a:rPr lang="en-US" sz="1200" dirty="0" smtClean="0">
                <a:solidFill>
                  <a:schemeClr val="bg1"/>
                </a:solidFill>
              </a:rPr>
              <a:t>jp2. There </a:t>
            </a:r>
            <a:r>
              <a:rPr lang="en-US" sz="1200" dirty="0">
                <a:solidFill>
                  <a:schemeClr val="bg1"/>
                </a:solidFill>
              </a:rPr>
              <a:t>is 1 folder for each date that contains all the molecule </a:t>
            </a:r>
            <a:r>
              <a:rPr lang="en-US" sz="1200" dirty="0" smtClean="0">
                <a:solidFill>
                  <a:schemeClr val="bg1"/>
                </a:solidFill>
              </a:rPr>
              <a:t>lists .txt </a:t>
            </a:r>
            <a:r>
              <a:rPr lang="en-US" sz="1200" dirty="0">
                <a:solidFill>
                  <a:schemeClr val="bg1"/>
                </a:solidFill>
              </a:rPr>
              <a:t>sorted by condition.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For both experiments we took 15 pictures à 10000 frames/slide, i.e. 30</a:t>
            </a:r>
          </a:p>
          <a:p>
            <a:r>
              <a:rPr lang="en-US" sz="1200" dirty="0">
                <a:solidFill>
                  <a:schemeClr val="bg1"/>
                </a:solidFill>
              </a:rPr>
              <a:t>pictures/condition.</a:t>
            </a:r>
          </a:p>
          <a:p>
            <a:r>
              <a:rPr lang="en-US" sz="1200" dirty="0">
                <a:solidFill>
                  <a:schemeClr val="bg1"/>
                </a:solidFill>
              </a:rPr>
              <a:t>Alex took always 1 picture (this is nb_16) in the folder 30_07_2014 for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the SmchD1 experiment with 30000 frames.</a:t>
            </a:r>
          </a:p>
        </p:txBody>
      </p:sp>
    </p:spTree>
    <p:extLst>
      <p:ext uri="{BB962C8B-B14F-4D97-AF65-F5344CB8AC3E}">
        <p14:creationId xmlns:p14="http://schemas.microsoft.com/office/powerpoint/2010/main" val="356123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SmchD1 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6578"/>
              </p:ext>
            </p:extLst>
          </p:nvPr>
        </p:nvGraphicFramePr>
        <p:xfrm>
          <a:off x="457200" y="1397000"/>
          <a:ext cx="8229600" cy="24045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pSuper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pLVP041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pLVP042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Mean </a:t>
                      </a:r>
                      <a:r>
                        <a:rPr lang="en-US" sz="1400" b="1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Std.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Mean </a:t>
                      </a:r>
                      <a:r>
                        <a:rPr lang="en-US" sz="1400" b="1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baseline="-25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Std.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Mean </a:t>
                      </a:r>
                      <a:r>
                        <a:rPr lang="en-US" sz="1400" b="1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baseline="-25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Std.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381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88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465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246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334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8452" y="914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2014-07-29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33899"/>
              </p:ext>
            </p:extLst>
          </p:nvPr>
        </p:nvGraphicFramePr>
        <p:xfrm>
          <a:off x="457200" y="4301068"/>
          <a:ext cx="8229600" cy="24045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pSuper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pLVP041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pLVP042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Mean </a:t>
                      </a:r>
                      <a:r>
                        <a:rPr lang="en-US" sz="1400" b="1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Std.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Mean </a:t>
                      </a:r>
                      <a:r>
                        <a:rPr lang="en-US" sz="1400" b="1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baseline="-25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Std.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Mean </a:t>
                      </a:r>
                      <a:r>
                        <a:rPr lang="en-US" sz="1400" b="1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baseline="-25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Std.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355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105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486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368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84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363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38452" y="3818468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2014-07-30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SmchD1 Experiment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54866"/>
              </p:ext>
            </p:extLst>
          </p:nvPr>
        </p:nvGraphicFramePr>
        <p:xfrm>
          <a:off x="2956560" y="1778001"/>
          <a:ext cx="3291840" cy="18033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"/>
                <a:gridCol w="822960"/>
                <a:gridCol w="822960"/>
                <a:gridCol w="822960"/>
              </a:tblGrid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pSuper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pLVP042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0.3626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0.3992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0.3905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0.3893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0.3534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0.3077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8452" y="838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2014-07-29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Log-log slopes (outliers included)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93592"/>
              </p:ext>
            </p:extLst>
          </p:nvPr>
        </p:nvGraphicFramePr>
        <p:xfrm>
          <a:off x="2971800" y="4749801"/>
          <a:ext cx="3291840" cy="18033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"/>
                <a:gridCol w="822960"/>
                <a:gridCol w="822960"/>
                <a:gridCol w="822960"/>
              </a:tblGrid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pSuper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pLVP042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0.3634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0.3132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0.3761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0.1911</a:t>
                      </a:r>
                      <a:r>
                        <a:rPr lang="en-US" sz="1400" baseline="30000" dirty="0" smtClean="0"/>
                        <a:t>a</a:t>
                      </a:r>
                      <a:endParaRPr lang="en-US" sz="1400" baseline="30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0.2960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0.3632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39835" y="369706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2014-07-30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Log-log slopes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(outliers included)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615018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– linear fit is notably bad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information on telomeres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066800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Telomeres were imaged in fixed cells and subjected to two different treatments, resulting in one group containing longer telomeres than the other.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 group: 10 – 30 </a:t>
            </a:r>
            <a:r>
              <a:rPr lang="en-US" dirty="0" err="1" smtClean="0">
                <a:solidFill>
                  <a:schemeClr val="bg1"/>
                </a:solidFill>
              </a:rPr>
              <a:t>kbp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 group: 4 – 10 </a:t>
            </a:r>
            <a:r>
              <a:rPr lang="en-US" dirty="0" err="1" smtClean="0">
                <a:solidFill>
                  <a:schemeClr val="bg1"/>
                </a:solidFill>
              </a:rPr>
              <a:t>kbp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Three different slides of each group were imaged on the Nikon super-resolution microscope in the BIOP using a cylindrical lens for 3D imaging.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DNA-FISH was performed to label the telomeres with labels that were 18 </a:t>
            </a:r>
            <a:r>
              <a:rPr lang="en-US" dirty="0" err="1" smtClean="0">
                <a:solidFill>
                  <a:schemeClr val="bg1"/>
                </a:solidFill>
              </a:rPr>
              <a:t>bp</a:t>
            </a:r>
            <a:r>
              <a:rPr lang="en-US" dirty="0" smtClean="0">
                <a:solidFill>
                  <a:schemeClr val="bg1"/>
                </a:solidFill>
              </a:rPr>
              <a:t> long.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fluorophore</a:t>
            </a:r>
            <a:r>
              <a:rPr lang="en-US" dirty="0" smtClean="0">
                <a:solidFill>
                  <a:schemeClr val="bg1"/>
                </a:solidFill>
              </a:rPr>
              <a:t> was Cy5.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Datasets were comprised of drift-corrected x-, y-, and z-coordinates of all localizations in an image.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Localizations in which a molecule was on for ten consecutive frames or more were discarded before we received the dataset.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LRif1 KD </a:t>
            </a:r>
            <a:r>
              <a:rPr lang="en-US" dirty="0" smtClean="0"/>
              <a:t>Experiment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540000"/>
          <a:ext cx="8229600" cy="24045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siGFP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si6LRif1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si6LRif1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Mean </a:t>
                      </a:r>
                      <a:r>
                        <a:rPr lang="en-US" sz="1400" b="1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Std.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Mean </a:t>
                      </a:r>
                      <a:r>
                        <a:rPr lang="en-US" sz="1400" b="1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baseline="-25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SD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Mean </a:t>
                      </a:r>
                      <a:r>
                        <a:rPr lang="en-US" sz="1400" b="1" dirty="0" err="1" smtClean="0"/>
                        <a:t>R</a:t>
                      </a:r>
                      <a:r>
                        <a:rPr lang="en-US" sz="1400" b="1" baseline="-25000" dirty="0" err="1" smtClean="0"/>
                        <a:t>g</a:t>
                      </a:r>
                      <a:endParaRPr lang="en-US" sz="1400" b="1" baseline="-25000" dirty="0" smtClean="0"/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baseline="-25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Std.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(nm)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Trans.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559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498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Trans. 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612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97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504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8452" y="205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2014-08-05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LRif1 KD Experiment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8452" y="205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2014-08-05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36851"/>
              </p:ext>
            </p:extLst>
          </p:nvPr>
        </p:nvGraphicFramePr>
        <p:xfrm>
          <a:off x="2956560" y="2514600"/>
          <a:ext cx="3291840" cy="18033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"/>
                <a:gridCol w="822960"/>
                <a:gridCol w="822960"/>
                <a:gridCol w="822960"/>
              </a:tblGrid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siGFP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si1LRif1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si6LRif1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Trans.</a:t>
                      </a:r>
                      <a:r>
                        <a:rPr lang="en-US" sz="1400" b="1" baseline="0" dirty="0" smtClean="0"/>
                        <a:t> 1</a:t>
                      </a:r>
                      <a:endParaRPr lang="en-US" sz="1400" b="1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0.3742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0.3095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0.3519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Trans.</a:t>
                      </a:r>
                      <a:r>
                        <a:rPr lang="en-US" sz="1400" b="1" baseline="0" dirty="0" smtClean="0"/>
                        <a:t> 2</a:t>
                      </a:r>
                      <a:endParaRPr lang="en-US" sz="1400" b="1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0.3684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0.3413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0.3669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TrF2 Knockdown Experiments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Removing TrF2 should cause a noticeable increase in the size of telomeres since it’s a key component of the </a:t>
            </a:r>
            <a:r>
              <a:rPr lang="en-US" dirty="0" err="1" smtClean="0">
                <a:solidFill>
                  <a:schemeClr val="bg1"/>
                </a:solidFill>
              </a:rPr>
              <a:t>Shelterin</a:t>
            </a:r>
            <a:r>
              <a:rPr lang="en-US" dirty="0" smtClean="0">
                <a:solidFill>
                  <a:schemeClr val="bg1"/>
                </a:solidFill>
              </a:rPr>
              <a:t> complex that “packs” the telomeres.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TrF2 KD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99010"/>
              </p:ext>
            </p:extLst>
          </p:nvPr>
        </p:nvGraphicFramePr>
        <p:xfrm>
          <a:off x="2514600" y="1778001"/>
          <a:ext cx="4191000" cy="18033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</a:tblGrid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pSuper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TrF2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0.3624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0.3755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0.3752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0.3145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0.2673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0.3018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0.3462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8452" y="838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2014-08-11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Log-log slopes (outliers rejected)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835" y="369706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2014-08-13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Log-log slopes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(outliers rejected)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30767"/>
              </p:ext>
            </p:extLst>
          </p:nvPr>
        </p:nvGraphicFramePr>
        <p:xfrm>
          <a:off x="2514600" y="4673601"/>
          <a:ext cx="4191000" cy="18033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</a:tblGrid>
              <a:tr h="6011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pSuper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pLVP042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TrF2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0.2589</a:t>
                      </a:r>
                      <a:r>
                        <a:rPr lang="en-US" sz="1400" baseline="30000" dirty="0" smtClean="0"/>
                        <a:t>a</a:t>
                      </a:r>
                      <a:endParaRPr lang="en-US" sz="1400" baseline="30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0.3582</a:t>
                      </a:r>
                      <a:endParaRPr lang="en-US" sz="1400" dirty="0"/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0.2988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0.3242</a:t>
                      </a:r>
                      <a:endParaRPr lang="en-US" sz="1400" dirty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0.3825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0.4500</a:t>
                      </a:r>
                      <a:endParaRPr lang="en-US" sz="14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0.3590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0.3683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6550223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 – Noise draws slope slightly downwards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94038"/>
            <a:ext cx="8915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typical values for the standard errors here?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27712"/>
            <a:ext cx="4242816" cy="1895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28544"/>
            <a:ext cx="2444496" cy="18958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3400" y="215358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Standard error of the mean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876582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Standard error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of the difference between means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assess the size of a cluster of points?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436674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Measure </a:t>
            </a:r>
            <a:r>
              <a:rPr lang="en-US" dirty="0">
                <a:solidFill>
                  <a:srgbClr val="FFFF00"/>
                </a:solidFill>
              </a:rPr>
              <a:t>moments of the distribution of localizations within the </a:t>
            </a:r>
            <a:r>
              <a:rPr lang="en-US" dirty="0" smtClean="0">
                <a:solidFill>
                  <a:srgbClr val="FFFF00"/>
                </a:solidFill>
              </a:rPr>
              <a:t>cluster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Draw shape around the localizations and measure volume of that shape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Count </a:t>
            </a:r>
            <a:r>
              <a:rPr lang="en-US" dirty="0">
                <a:solidFill>
                  <a:schemeClr val="bg1"/>
                </a:solidFill>
              </a:rPr>
              <a:t>number of localizations in a cluster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7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686890"/>
            <a:ext cx="1773936" cy="91135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333500" y="2133600"/>
            <a:ext cx="2171700" cy="2294365"/>
            <a:chOff x="876300" y="2183423"/>
            <a:chExt cx="2171700" cy="2294365"/>
          </a:xfrm>
        </p:grpSpPr>
        <p:sp>
          <p:nvSpPr>
            <p:cNvPr id="14" name="Plus 13"/>
            <p:cNvSpPr/>
            <p:nvPr/>
          </p:nvSpPr>
          <p:spPr>
            <a:xfrm>
              <a:off x="2171701" y="2724496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lus 14"/>
            <p:cNvSpPr/>
            <p:nvPr/>
          </p:nvSpPr>
          <p:spPr>
            <a:xfrm>
              <a:off x="1181100" y="3200400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lus 15"/>
            <p:cNvSpPr/>
            <p:nvPr/>
          </p:nvSpPr>
          <p:spPr>
            <a:xfrm>
              <a:off x="2209800" y="4114800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2286001" y="3130088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lus 17"/>
            <p:cNvSpPr/>
            <p:nvPr/>
          </p:nvSpPr>
          <p:spPr>
            <a:xfrm>
              <a:off x="1143000" y="2804679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/>
            <p:cNvSpPr/>
            <p:nvPr/>
          </p:nvSpPr>
          <p:spPr>
            <a:xfrm>
              <a:off x="1600200" y="3886200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/>
            <p:cNvSpPr/>
            <p:nvPr/>
          </p:nvSpPr>
          <p:spPr>
            <a:xfrm>
              <a:off x="1028700" y="4249188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/>
            <p:cNvSpPr/>
            <p:nvPr/>
          </p:nvSpPr>
          <p:spPr>
            <a:xfrm>
              <a:off x="1695451" y="2901488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/>
            <p:cNvSpPr/>
            <p:nvPr/>
          </p:nvSpPr>
          <p:spPr>
            <a:xfrm>
              <a:off x="1485900" y="3571699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066800" y="2514600"/>
              <a:ext cx="1676400" cy="1600200"/>
              <a:chOff x="1066800" y="2514600"/>
              <a:chExt cx="1676400" cy="160020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676400" y="2514600"/>
                <a:ext cx="0" cy="10668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676400" y="3581400"/>
                <a:ext cx="106680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066800" y="3581400"/>
                <a:ext cx="609600" cy="5334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876300" y="399415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3200" y="33870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43051" y="218342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z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>
              <a:endCxn id="17" idx="2"/>
            </p:cNvCxnSpPr>
            <p:nvPr/>
          </p:nvCxnSpPr>
          <p:spPr>
            <a:xfrm flipV="1">
              <a:off x="1676400" y="3244388"/>
              <a:ext cx="639902" cy="33701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105400" y="1752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 localizations are represented by a set of random vectors in 3-space.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58036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Raw data: a set of points in 3D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1600200"/>
            <a:ext cx="0" cy="487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43434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determined by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Uncertainty in the measurement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Uncertainty in labeling efficiency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The underlying telomere structure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17473" y="4681452"/>
            <a:ext cx="175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about the telomeres is represented by probability distributions.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313" y="350838"/>
            <a:ext cx="6858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Hypothesis tests are performed on moments of the localization distributions.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34452"/>
            <a:ext cx="1773936" cy="911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2492276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distributions of </a:t>
            </a:r>
            <a:r>
              <a:rPr lang="en-US" dirty="0" err="1" smtClean="0">
                <a:solidFill>
                  <a:schemeClr val="bg1"/>
                </a:solidFill>
              </a:rPr>
              <a:t>r</a:t>
            </a:r>
            <a:r>
              <a:rPr lang="en-US" baseline="-25000" dirty="0" err="1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</a:t>
            </a:r>
            <a:r>
              <a:rPr lang="en-US" baseline="-25000" dirty="0" err="1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dirty="0" err="1" smtClean="0">
                <a:solidFill>
                  <a:schemeClr val="bg1"/>
                </a:solidFill>
              </a:rPr>
              <a:t>r</a:t>
            </a:r>
            <a:r>
              <a:rPr lang="en-US" baseline="-25000" dirty="0" err="1" smtClean="0">
                <a:solidFill>
                  <a:schemeClr val="bg1"/>
                </a:solidFill>
              </a:rPr>
              <a:t>z</a:t>
            </a:r>
            <a:r>
              <a:rPr lang="en-US" dirty="0" smtClean="0">
                <a:solidFill>
                  <a:schemeClr val="bg1"/>
                </a:solidFill>
              </a:rPr>
              <a:t> tell us how the points are arranged within each telomere.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super-resolution experiment is a </a:t>
            </a:r>
            <a:r>
              <a:rPr lang="en-US" u="sng" dirty="0" smtClean="0">
                <a:solidFill>
                  <a:schemeClr val="bg1"/>
                </a:solidFill>
              </a:rPr>
              <a:t>random sample</a:t>
            </a:r>
            <a:r>
              <a:rPr lang="en-US" dirty="0" smtClean="0">
                <a:solidFill>
                  <a:schemeClr val="bg1"/>
                </a:solidFill>
              </a:rPr>
              <a:t> from these underlying distributions.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moments of the distributions contain the information on the size and shape of each cluster.</a:t>
            </a:r>
          </a:p>
        </p:txBody>
      </p:sp>
    </p:spTree>
    <p:extLst>
      <p:ext uri="{BB962C8B-B14F-4D97-AF65-F5344CB8AC3E}">
        <p14:creationId xmlns:p14="http://schemas.microsoft.com/office/powerpoint/2010/main" val="32368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50838"/>
            <a:ext cx="6629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variance of the points within a cluster is a measure of its size.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2426208" cy="739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676400"/>
            <a:ext cx="433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second central moment of a distribution matches our physical intuition about size.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cnx.org/content/m16870/1.1/graphic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752600"/>
            <a:ext cx="2804160" cy="18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7400" y="3657600"/>
            <a:ext cx="2253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50" dirty="0" smtClean="0">
                <a:solidFill>
                  <a:schemeClr val="bg1"/>
                </a:solidFill>
              </a:rPr>
              <a:t>http</a:t>
            </a:r>
            <a:r>
              <a:rPr lang="fr-CH" sz="1050" dirty="0">
                <a:solidFill>
                  <a:schemeClr val="bg1"/>
                </a:solidFill>
              </a:rPr>
              <a:t>://cnx.org/content/m16870/1.1/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038600"/>
            <a:ext cx="861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993" y="41910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polymer physics, the sum of the mean square distances of the monomer units from the average position in x, y, and z is known as the radius of gyration.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66590"/>
            <a:ext cx="3183636" cy="739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4226314"/>
            <a:ext cx="2781760" cy="24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so far…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05600" y="1600200"/>
            <a:ext cx="2171700" cy="2294365"/>
            <a:chOff x="876300" y="2183423"/>
            <a:chExt cx="2171700" cy="2294365"/>
          </a:xfrm>
        </p:grpSpPr>
        <p:sp>
          <p:nvSpPr>
            <p:cNvPr id="5" name="Plus 4"/>
            <p:cNvSpPr/>
            <p:nvPr/>
          </p:nvSpPr>
          <p:spPr>
            <a:xfrm>
              <a:off x="2171701" y="2724496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/>
            <p:cNvSpPr/>
            <p:nvPr/>
          </p:nvSpPr>
          <p:spPr>
            <a:xfrm>
              <a:off x="1181100" y="3200400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/>
            <p:cNvSpPr/>
            <p:nvPr/>
          </p:nvSpPr>
          <p:spPr>
            <a:xfrm>
              <a:off x="2209800" y="4114800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/>
            <p:cNvSpPr/>
            <p:nvPr/>
          </p:nvSpPr>
          <p:spPr>
            <a:xfrm>
              <a:off x="2286001" y="3130088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/>
            <p:cNvSpPr/>
            <p:nvPr/>
          </p:nvSpPr>
          <p:spPr>
            <a:xfrm>
              <a:off x="1143000" y="2804679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lus 9"/>
            <p:cNvSpPr/>
            <p:nvPr/>
          </p:nvSpPr>
          <p:spPr>
            <a:xfrm>
              <a:off x="1600200" y="3886200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/>
            <p:cNvSpPr/>
            <p:nvPr/>
          </p:nvSpPr>
          <p:spPr>
            <a:xfrm>
              <a:off x="1028700" y="4249188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lus 11"/>
            <p:cNvSpPr/>
            <p:nvPr/>
          </p:nvSpPr>
          <p:spPr>
            <a:xfrm>
              <a:off x="1695451" y="2901488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lus 12"/>
            <p:cNvSpPr/>
            <p:nvPr/>
          </p:nvSpPr>
          <p:spPr>
            <a:xfrm>
              <a:off x="1485900" y="3571699"/>
              <a:ext cx="228600" cy="228600"/>
            </a:xfrm>
            <a:prstGeom prst="mathPlus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66800" y="2514600"/>
              <a:ext cx="1676400" cy="1600200"/>
              <a:chOff x="1066800" y="2514600"/>
              <a:chExt cx="1676400" cy="16002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676400" y="2514600"/>
                <a:ext cx="0" cy="10668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676400" y="3581400"/>
                <a:ext cx="106680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1066800" y="3581400"/>
                <a:ext cx="609600" cy="5334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876300" y="399415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0" y="33870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43051" y="218342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z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8" idx="2"/>
            </p:cNvCxnSpPr>
            <p:nvPr/>
          </p:nvCxnSpPr>
          <p:spPr>
            <a:xfrm flipV="1">
              <a:off x="1676400" y="3244388"/>
              <a:ext cx="639902" cy="33701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04800" y="1524000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want to learn about the size and shape of the telomeres.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telomeres are represented by sets of points in 3D with randomly distributed values for their coordinates.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probability distributions of the coordinate values are determined by measurement uncertainties and the telomere 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More specifically, the moments of the probability distributions provide information on the size and shape of the telomeres.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moments are derived from randomly sampling the underlying distributions and are therefore subject to noise.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64" y="4582966"/>
            <a:ext cx="1773936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else can we assess the size of a cluster of points?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436674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trike="sngStrike" dirty="0" smtClean="0">
                <a:solidFill>
                  <a:schemeClr val="bg1"/>
                </a:solidFill>
              </a:rPr>
              <a:t>Measure </a:t>
            </a:r>
            <a:r>
              <a:rPr lang="en-US" strike="sngStrike" dirty="0">
                <a:solidFill>
                  <a:schemeClr val="bg1"/>
                </a:solidFill>
              </a:rPr>
              <a:t>moments of the distribution of localizations within the </a:t>
            </a:r>
            <a:r>
              <a:rPr lang="en-US" strike="sngStrike" dirty="0" smtClean="0">
                <a:solidFill>
                  <a:schemeClr val="bg1"/>
                </a:solidFill>
              </a:rPr>
              <a:t>cluster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Draw shape around the localizations and measure volume of that shape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Count </a:t>
            </a:r>
            <a:r>
              <a:rPr lang="en-US" dirty="0">
                <a:solidFill>
                  <a:schemeClr val="bg1"/>
                </a:solidFill>
              </a:rPr>
              <a:t>number of localizations in a cluster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30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5"/>
  <p:tag name="ORIGINALWIDTH" val="873"/>
  <p:tag name="LATEXADDIN" val="\documentclass{article}&#10;\usepackage{amsmath}&#10;\usepackage{xcolor}&#10;\pagestyle{empty}&#10;\begin{document}&#10;&#10;&#10;\[&#10;{\color{yellow}&#10;\{ \mathbf{r}_i \} = \left( \begin{array}{c}&#10;r_{x,i} \\&#10;r_{y,i} \\&#10;r_{z,i} \end{array}&#10;\right)&#10;}&#10;\]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3"/>
  <p:tag name="ORIGINALWIDTH" val="2088"/>
  <p:tag name="LATEXADDIN" val="\documentclass{article}&#10;\usepackage{amsmath,amsfonts,amssymb}&#10;\usepackage{xcolor}&#10;\pagestyle{empty}&#10;\begin{document}&#10;&#10;{\color{yellow}&#10;\begin{eqnarray*}&#10;S_{M_1 - M_2} &amp; = &amp; \sqrt{\frac{s_1^2}{n_1} + \frac{s_2^2}{n_2}} \\&#10;&amp; \approx &amp; \sqrt{\frac{\left( 28 \, nm \right)^2}{350} + \frac{\left( 28 \, nm \right)^2}{350}} \\&#10;&amp; = &amp; 2 \, nm&#10;\end{eqnarray*}&#10;}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3"/>
  <p:tag name="ORIGINALWIDTH" val="1203"/>
  <p:tag name="LATEXADDIN" val="\documentclass{article}&#10;\usepackage{amsmath,amsfonts,amssymb}&#10;\usepackage{xcolor}&#10;\pagestyle{empty}&#10;\begin{document}&#10;&#10;{\color{yellow}&#10;\begin{eqnarray*}&#10;S_{M_1} &amp; = &amp; \sqrt{\frac{s_1^2}{n_1}} \\&#10;&amp; \approx &amp; \sqrt{\frac{\left( 28 \, nm \right)^2}{350}} \\&#10;&amp; = &amp; 1 \, nm&#10;\end{eqnarray*}&#10;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5"/>
  <p:tag name="ORIGINALWIDTH" val="873"/>
  <p:tag name="LATEXADDIN" val="\documentclass{article}&#10;\usepackage{amsmath}&#10;\usepackage{xcolor}&#10;\pagestyle{empty}&#10;\begin{document}&#10;&#10;&#10;\[&#10;{\color{yellow}&#10;\{ \mathbf{r}_i \} = \left( \begin{array}{c}&#10;r_{x,i} \\&#10;r_{y,i} \\&#10;r_{z,i} \end{array}&#10;\right)&#10;}&#10;\]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3.75"/>
  <p:tag name="ORIGINALWIDTH" val="1194"/>
  <p:tag name="LATEXADDIN" val="\documentclass{article}&#10;\usepackage{amsmath}&#10;\usepackage{xcolor}&#10;\pagestyle{empty}&#10;\begin{document}&#10;&#10;&#10;\[&#10;{\color{yellow}&#10;M^{2} = \frac{1}{N} \sum_{i = 1}^N \left( x_i - \bar{x} \right)^2&#10;}&#10;\]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3.75"/>
  <p:tag name="ORIGINALWIDTH" val="1566.75"/>
  <p:tag name="LATEXADDIN" val="\documentclass{article}&#10;\usepackage{amsmath,amsfonts,amssymb}&#10;\usepackage{xcolor}&#10;\pagestyle{empty}&#10;\begin{document}&#10;&#10;&#10;\[&#10;{\color{yellow}&#10;R_{g}^{2} \equiv \frac{1}{N} \sum_{i = 1}^{N} \left( \mathbf{r}_i - \mathbf{\bar{r}} \right)^{\intercal} \left( \mathbf{r}_i - \mathbf{\bar{r}} \right)&#10;}&#10;\]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5"/>
  <p:tag name="ORIGINALWIDTH" val="873"/>
  <p:tag name="LATEXADDIN" val="\documentclass{article}&#10;\usepackage{amsmath}&#10;\usepackage{xcolor}&#10;\pagestyle{empty}&#10;\begin{document}&#10;&#10;&#10;\[&#10;{\color{yellow}&#10;\{ \mathbf{r}_i \} = \left( \begin{array}{c}&#10;r_{x,i} \\&#10;r_{y,i} \\&#10;r_{z,i} \end{array}&#10;\right)&#10;}&#10;\]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605.25"/>
  <p:tag name="LATEXADDIN" val="\documentclass{article}&#10;\usepackage{amsmath}&#10;\usepackage{xcolor}&#10;\pagestyle{empty}&#10;\begin{document}&#10;&#10;&#10;\[&#10;{\color{yellow}&#10;\text{convex hull}&#10;}&#10;\]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5"/>
  <p:tag name="ORIGINALWIDTH" val="329.25"/>
  <p:tag name="LATEXADDIN" val="\documentclass{article}&#10;\usepackage{amsmath,amsfonts,amssymb}&#10;\usepackage{xcolor}&#10;\pagestyle{empty}&#10;\begin{document}&#10;&#10;&#10;\[&#10;{\color{yellow}&#10;N \sim r&#10;}&#10;\]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380.25"/>
  <p:tag name="LATEXADDIN" val="\documentclass{article}&#10;\usepackage{amsmath,amsfonts,amssymb}&#10;\usepackage{xcolor}&#10;\pagestyle{empty}&#10;\begin{document}&#10;&#10;&#10;\[&#10;{\color{yellow}&#10;N \sim r^3&#10;}&#10;\]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8.75"/>
  <p:tag name="ORIGINALWIDTH" val="520.5"/>
  <p:tag name="LATEXADDIN" val="\documentclass{article}&#10;\usepackage{amsmath,amsfonts,amssymb}&#10;\usepackage{xcolor}&#10;\pagestyle{empty}&#10;\begin{document}&#10;&#10;&#10;{\color{yellow}&#10;\begin{eqnarray*}&#10;&amp;N \sim r^{\alpha} \\&#10;&amp; 1 \leq \alpha \leq 3&#10;\end{eqnarray*}&#10;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a Prim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aa Prim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1813</Words>
  <Application>Microsoft Office PowerPoint</Application>
  <PresentationFormat>On-screen Show (4:3)</PresentationFormat>
  <Paragraphs>406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aaa Primary Slide</vt:lpstr>
      <vt:lpstr>1_aaa Primary Slide</vt:lpstr>
      <vt:lpstr>Summary of telomere analysis to date</vt:lpstr>
      <vt:lpstr>Do the telomeres display different sizes when subjected to different treatments?</vt:lpstr>
      <vt:lpstr>Background information on telomeres</vt:lpstr>
      <vt:lpstr>How can we assess the size of a cluster of points?</vt:lpstr>
      <vt:lpstr>Information about the telomeres is represented by probability distributions.</vt:lpstr>
      <vt:lpstr>Hypothesis tests are performed on moments of the localization distributions.</vt:lpstr>
      <vt:lpstr>The variance of the points within a cluster is a measure of its size.</vt:lpstr>
      <vt:lpstr>Summary so far…</vt:lpstr>
      <vt:lpstr>How else can we assess the size of a cluster of points?</vt:lpstr>
      <vt:lpstr>Determining the volume of a polyhedron defined by a set of randomly distributed points in R3.</vt:lpstr>
      <vt:lpstr>How to find the complex hull of a cluster  and its volume</vt:lpstr>
      <vt:lpstr>Here’s what one looks like…</vt:lpstr>
      <vt:lpstr>How else can we assess the size of a cluster of points?</vt:lpstr>
      <vt:lpstr>Algorithm for analyzing the telomere data</vt:lpstr>
      <vt:lpstr>First we’ll test the analysis against a known dataset.</vt:lpstr>
      <vt:lpstr>PowerPoint Presentation</vt:lpstr>
      <vt:lpstr>The second moment and the complex hull volume match our intuition of volume.</vt:lpstr>
      <vt:lpstr>Now onto the telomere data…</vt:lpstr>
      <vt:lpstr>DBSCAN clustering captures most molecules, but some anomalous clusters appear.</vt:lpstr>
      <vt:lpstr>DBSCAN identifies most localizations within a cluster.</vt:lpstr>
      <vt:lpstr>PowerPoint Presentation</vt:lpstr>
      <vt:lpstr>First impressions</vt:lpstr>
      <vt:lpstr>Does the compaction of the telomeres differ in the two datasets?</vt:lpstr>
      <vt:lpstr>First let’s understand the scaling laws for polymer structures.</vt:lpstr>
      <vt:lpstr>PowerPoint Presentation</vt:lpstr>
      <vt:lpstr>PowerPoint Presentation</vt:lpstr>
      <vt:lpstr>Data from new experiments</vt:lpstr>
      <vt:lpstr>SmchD1 Experiment</vt:lpstr>
      <vt:lpstr>SmchD1 Experiment (cont.)</vt:lpstr>
      <vt:lpstr>LRif1 KD Experiment (cont.)</vt:lpstr>
      <vt:lpstr>LRif1 KD Experiment</vt:lpstr>
      <vt:lpstr>TrF2 Knockdown Experiments</vt:lpstr>
      <vt:lpstr>TrF2 KD</vt:lpstr>
      <vt:lpstr>Extras</vt:lpstr>
      <vt:lpstr>What are typical values for the standard errors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kmdouglass</dc:creator>
  <cp:lastModifiedBy>Windows User</cp:lastModifiedBy>
  <cp:revision>430</cp:revision>
  <cp:lastPrinted>2013-08-15T15:19:03Z</cp:lastPrinted>
  <dcterms:created xsi:type="dcterms:W3CDTF">2006-08-16T00:00:00Z</dcterms:created>
  <dcterms:modified xsi:type="dcterms:W3CDTF">2014-08-22T12:34:37Z</dcterms:modified>
</cp:coreProperties>
</file>