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  <p:sldMasterId id="2147483708" r:id="rId3"/>
  </p:sldMasterIdLst>
  <p:notesMasterIdLst>
    <p:notesMasterId r:id="rId13"/>
  </p:notesMasterIdLst>
  <p:handoutMasterIdLst>
    <p:handoutMasterId r:id="rId14"/>
  </p:handoutMasterIdLst>
  <p:sldIdLst>
    <p:sldId id="413" r:id="rId4"/>
    <p:sldId id="417" r:id="rId5"/>
    <p:sldId id="426" r:id="rId6"/>
    <p:sldId id="427" r:id="rId7"/>
    <p:sldId id="435" r:id="rId8"/>
    <p:sldId id="436" r:id="rId9"/>
    <p:sldId id="437" r:id="rId10"/>
    <p:sldId id="438" r:id="rId11"/>
    <p:sldId id="439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FFFF"/>
    <a:srgbClr val="FF00FF"/>
    <a:srgbClr val="A7FFFF"/>
    <a:srgbClr val="7F7F7F"/>
    <a:srgbClr val="003A00"/>
    <a:srgbClr val="008E00"/>
    <a:srgbClr val="A9FDB3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89282" autoAdjust="0"/>
  </p:normalViewPr>
  <p:slideViewPr>
    <p:cSldViewPr>
      <p:cViewPr varScale="1">
        <p:scale>
          <a:sx n="115" d="100"/>
          <a:sy n="115" d="100"/>
        </p:scale>
        <p:origin x="13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986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3C3F00F-481F-4313-B0A5-74A76E58BC0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691EA13-D3C4-4CDF-9BBC-57CC078322AE}" type="datetimeFigureOut">
              <a:rPr lang="en-US" smtClean="0"/>
              <a:t>8/27/2014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13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2884FDF-D0DB-448A-9E57-74A755A48011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A8C67D6-B79B-46A1-8328-C255F170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5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381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A2FE-BB34-465E-BF74-882A6D187152}" type="datetime1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5134-1AEC-4B4F-A6FB-E31619130777}" type="datetime1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EE7B-71BC-40ED-80BE-F84FA35DFB5A}" type="datetime1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BB6F97-064B-4574-8D69-EBF714C9EB2A}" type="datetime1">
              <a:rPr lang="en-US" smtClean="0">
                <a:solidFill>
                  <a:prstClr val="black"/>
                </a:solidFill>
              </a:rPr>
              <a:t>8/27/2014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091D5-03E9-4416-BBAB-7822D046CE1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635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A29234-275E-494C-9CA5-CB8FFEF1D632}" type="datetime1">
              <a:rPr lang="en-US" smtClean="0">
                <a:solidFill>
                  <a:prstClr val="black"/>
                </a:solidFill>
              </a:rPr>
              <a:t>8/27/2014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091D5-03E9-4416-BBAB-7822D046CE1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457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9D075A-D932-4528-B95C-584CFB81D695}" type="datetime1">
              <a:rPr lang="en-US" smtClean="0">
                <a:solidFill>
                  <a:prstClr val="black"/>
                </a:solidFill>
              </a:rPr>
              <a:t>8/27/2014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091D5-03E9-4416-BBAB-7822D046CE1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53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5FE9D7-B53D-4EBB-A4E1-ACAEF74A8CA2}" type="datetime1">
              <a:rPr lang="en-US" smtClean="0">
                <a:solidFill>
                  <a:prstClr val="black"/>
                </a:solidFill>
              </a:rPr>
              <a:t>8/27/2014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091D5-03E9-4416-BBAB-7822D046CE1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635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30BC37-4406-4635-893C-41744C3F478A}" type="datetime1">
              <a:rPr lang="en-US" smtClean="0">
                <a:solidFill>
                  <a:prstClr val="black"/>
                </a:solidFill>
              </a:rPr>
              <a:t>8/27/2014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091D5-03E9-4416-BBAB-7822D046CE1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595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991600" cy="4572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89167D-EACC-4FBF-BDFB-613FF40CC75C}" type="datetime1">
              <a:rPr lang="en-US" smtClean="0">
                <a:solidFill>
                  <a:prstClr val="black"/>
                </a:solidFill>
              </a:rPr>
              <a:t>8/27/2014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091D5-03E9-4416-BBAB-7822D046CE1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628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0B7DAD-9137-4C73-AEB9-1817788F5E82}" type="datetime1">
              <a:rPr lang="en-US" smtClean="0">
                <a:solidFill>
                  <a:prstClr val="black"/>
                </a:solidFill>
              </a:rPr>
              <a:t>8/27/2014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091D5-03E9-4416-BBAB-7822D046CE1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537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1A0E8A-42E4-4D40-9C30-A026F34325E8}" type="datetime1">
              <a:rPr lang="en-US" smtClean="0">
                <a:solidFill>
                  <a:prstClr val="black"/>
                </a:solidFill>
              </a:rPr>
              <a:t>8/27/2014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091D5-03E9-4416-BBAB-7822D046CE1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53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DD00-236C-4B6E-80AC-A579BA5223EF}" type="datetime1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166C7A-E866-4BA7-BD3A-0EE36AD083D1}" type="datetime1">
              <a:rPr lang="en-US" smtClean="0">
                <a:solidFill>
                  <a:prstClr val="black"/>
                </a:solidFill>
              </a:rPr>
              <a:t>8/27/2014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091D5-03E9-4416-BBAB-7822D046CE1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680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85947EB-B15F-4D02-803D-DE478CD6E7D9}" type="datetime1">
              <a:rPr lang="en-US" smtClean="0">
                <a:solidFill>
                  <a:prstClr val="black"/>
                </a:solidFill>
              </a:rPr>
              <a:t>8/27/2014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091D5-03E9-4416-BBAB-7822D046CE1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925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982595-6758-47A4-9C1A-EE4A9E218606}" type="datetime1">
              <a:rPr lang="en-US" smtClean="0">
                <a:solidFill>
                  <a:prstClr val="black"/>
                </a:solidFill>
              </a:rPr>
              <a:t>8/27/2014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091D5-03E9-4416-BBAB-7822D046CE1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794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A1CCB7-1EC0-4D53-BEE1-CBCAB815D51D}" type="datetime1">
              <a:rPr lang="en-US" smtClean="0">
                <a:solidFill>
                  <a:prstClr val="black"/>
                </a:solidFill>
              </a:rPr>
              <a:t>8/27/2014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091D5-03E9-4416-BBAB-7822D046CE1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6287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548AE80-9F33-4403-8B0A-B015AF318331}" type="datetime1">
              <a:rPr lang="en-US" smtClean="0">
                <a:solidFill>
                  <a:prstClr val="black"/>
                </a:solidFill>
              </a:rPr>
              <a:t>8/27/2014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091D5-03E9-4416-BBAB-7822D046CE1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9506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122FE5-9299-452D-8A19-F150AEC3E66E}" type="datetime1">
              <a:rPr lang="en-US" smtClean="0">
                <a:solidFill>
                  <a:prstClr val="black"/>
                </a:solidFill>
              </a:rPr>
              <a:t>8/27/2014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091D5-03E9-4416-BBAB-7822D046CE1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242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437C31-56A6-495C-847B-EBDE64B9A7A0}" type="datetime1">
              <a:rPr lang="en-US" smtClean="0">
                <a:solidFill>
                  <a:prstClr val="black"/>
                </a:solidFill>
              </a:rPr>
              <a:t>8/27/2014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091D5-03E9-4416-BBAB-7822D046CE1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1488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B11A68-807E-490E-B81A-785844429962}" type="datetime1">
              <a:rPr lang="en-US" smtClean="0">
                <a:solidFill>
                  <a:prstClr val="black"/>
                </a:solidFill>
              </a:rPr>
              <a:t>8/27/2014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091D5-03E9-4416-BBAB-7822D046CE1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115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991600" cy="4572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D52B10D-F2EC-47BC-99E3-7C80EA00F5AC}" type="datetime1">
              <a:rPr lang="en-US" smtClean="0">
                <a:solidFill>
                  <a:prstClr val="black"/>
                </a:solidFill>
              </a:rPr>
              <a:t>8/27/2014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091D5-03E9-4416-BBAB-7822D046CE1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9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1B12AF-C4CF-479B-A095-AD912BA63B5C}" type="datetime1">
              <a:rPr lang="en-US" smtClean="0">
                <a:solidFill>
                  <a:prstClr val="black"/>
                </a:solidFill>
              </a:rPr>
              <a:t>8/27/2014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091D5-03E9-4416-BBAB-7822D046CE1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707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C7FB-2D15-4918-8CAF-CF2934ACECD5}" type="datetime1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9B7D36-EE53-42CC-9110-91E91C7BF150}" type="datetime1">
              <a:rPr lang="en-US" smtClean="0">
                <a:solidFill>
                  <a:prstClr val="black"/>
                </a:solidFill>
              </a:rPr>
              <a:t>8/27/2014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091D5-03E9-4416-BBAB-7822D046CE1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0156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986A8E-15D4-4FBE-9C6D-0A48D71B4BA2}" type="datetime1">
              <a:rPr lang="en-US" smtClean="0">
                <a:solidFill>
                  <a:prstClr val="black"/>
                </a:solidFill>
              </a:rPr>
              <a:t>8/27/2014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091D5-03E9-4416-BBAB-7822D046CE1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455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FE7500-C2FC-4D54-81B6-E4A78022BE77}" type="datetime1">
              <a:rPr lang="en-US" smtClean="0">
                <a:solidFill>
                  <a:prstClr val="black"/>
                </a:solidFill>
              </a:rPr>
              <a:t>8/27/2014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091D5-03E9-4416-BBAB-7822D046CE1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2166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16A793-C4D6-4192-BA48-AAB34590347E}" type="datetime1">
              <a:rPr lang="en-US" smtClean="0">
                <a:solidFill>
                  <a:prstClr val="black"/>
                </a:solidFill>
              </a:rPr>
              <a:t>8/27/2014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091D5-03E9-4416-BBAB-7822D046CE1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6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DAC7-AA69-426E-8C8E-A0736C508926}" type="datetime1">
              <a:rPr lang="en-US" smtClean="0"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C35E-4F54-45A6-91F4-C546135D8D21}" type="datetime1">
              <a:rPr lang="en-US" smtClean="0"/>
              <a:t>8/27/2014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50838"/>
            <a:ext cx="8915400" cy="5635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3B694-C1B2-4687-A05D-EEB821EA63DB}" type="datetime1">
              <a:rPr lang="en-US" smtClean="0"/>
              <a:t>8/27/2014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31E2-80E0-4060-B580-86C9EF7AFED2}" type="datetime1">
              <a:rPr lang="en-US" smtClean="0"/>
              <a:t>8/27/2014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D27C-8E2E-4267-B705-DAE4ABECACFF}" type="datetime1">
              <a:rPr lang="en-US" smtClean="0"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B453-5816-44A2-88C9-4DF49C7C8FE5}" type="datetime1">
              <a:rPr lang="en-US" smtClean="0"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79DA9-AF8E-4AC9-A97F-FB22CC4DC366}" type="datetime1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3048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6913562" y="50800"/>
              <a:ext cx="184943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eaLnBrk="0" hangingPunct="0"/>
              <a:r>
                <a:rPr lang="en-US" sz="800" b="1" dirty="0" smtClean="0">
                  <a:solidFill>
                    <a:srgbClr val="000000"/>
                  </a:solidFill>
                  <a:cs typeface="Arial" charset="0"/>
                </a:rPr>
                <a:t>Laboratory of Experimental Biophysics</a:t>
              </a:r>
              <a:endParaRPr lang="en-US" sz="800" b="1" dirty="0">
                <a:solidFill>
                  <a:srgbClr val="000000"/>
                </a:solidFill>
                <a:cs typeface="Arial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0" y="304800"/>
              <a:ext cx="9144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4" y="17707"/>
            <a:ext cx="550584" cy="2661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48" y="14748"/>
            <a:ext cx="381000" cy="26397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2">
              <a:lumMod val="9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9144000" cy="341729"/>
            <a:chOff x="0" y="0"/>
            <a:chExt cx="9144000" cy="34172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3048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0" y="0"/>
              <a:ext cx="2484438" cy="338554"/>
              <a:chOff x="0" y="0"/>
              <a:chExt cx="2484438" cy="338554"/>
            </a:xfrm>
          </p:grpSpPr>
          <p:pic>
            <p:nvPicPr>
              <p:cNvPr id="41" name="Picture 40" descr="creolweb2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37459" t="-1384" r="39380" b="42984"/>
              <a:stretch>
                <a:fillRect/>
              </a:stretch>
            </p:blipFill>
            <p:spPr bwMode="auto">
              <a:xfrm>
                <a:off x="0" y="0"/>
                <a:ext cx="252413" cy="2635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Text Box 11"/>
              <p:cNvSpPr txBox="1">
                <a:spLocks noChangeArrowheads="1"/>
              </p:cNvSpPr>
              <p:nvPr/>
            </p:nvSpPr>
            <p:spPr bwMode="auto">
              <a:xfrm>
                <a:off x="165100" y="0"/>
                <a:ext cx="231933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  <a:cs typeface="Arial" charset="0"/>
                  </a:rPr>
                  <a:t>CREOL, The College of Optics and Photonics </a:t>
                </a:r>
              </a:p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  <a:cs typeface="Arial" charset="0"/>
                  </a:rPr>
                  <a:t>University of Central Florida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467600" y="3175"/>
              <a:ext cx="1666852" cy="338554"/>
              <a:chOff x="7467600" y="3175"/>
              <a:chExt cx="1666852" cy="338554"/>
            </a:xfrm>
          </p:grpSpPr>
          <p:sp>
            <p:nvSpPr>
              <p:cNvPr id="12" name="Text Box 11"/>
              <p:cNvSpPr txBox="1">
                <a:spLocks noChangeArrowheads="1"/>
              </p:cNvSpPr>
              <p:nvPr/>
            </p:nvSpPr>
            <p:spPr bwMode="auto">
              <a:xfrm>
                <a:off x="7467600" y="3175"/>
                <a:ext cx="123983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eaLnBrk="0" hangingPunct="0"/>
                <a:r>
                  <a:rPr lang="en-US" sz="800" b="1" dirty="0">
                    <a:solidFill>
                      <a:srgbClr val="000000"/>
                    </a:solidFill>
                    <a:cs typeface="Arial" charset="0"/>
                  </a:rPr>
                  <a:t>Photonic  Diagnostics  </a:t>
                </a:r>
              </a:p>
              <a:p>
                <a:pPr algn="r" eaLnBrk="0" hangingPunct="0"/>
                <a:r>
                  <a:rPr lang="en-US" sz="800" b="1" dirty="0">
                    <a:solidFill>
                      <a:srgbClr val="000000"/>
                    </a:solidFill>
                    <a:cs typeface="Arial" charset="0"/>
                  </a:rPr>
                  <a:t>of Random Media</a:t>
                </a:r>
              </a:p>
            </p:txBody>
          </p:sp>
          <p:grpSp>
            <p:nvGrpSpPr>
              <p:cNvPr id="13" name="Group 12"/>
              <p:cNvGrpSpPr>
                <a:grpSpLocks/>
              </p:cNvGrpSpPr>
              <p:nvPr/>
            </p:nvGrpSpPr>
            <p:grpSpPr bwMode="auto">
              <a:xfrm>
                <a:off x="8658130" y="41276"/>
                <a:ext cx="476322" cy="185739"/>
                <a:chOff x="5503" y="26"/>
                <a:chExt cx="251" cy="117"/>
              </a:xfrm>
            </p:grpSpPr>
            <p:sp>
              <p:nvSpPr>
                <p:cNvPr id="15" name="Oval 14"/>
                <p:cNvSpPr>
                  <a:spLocks noChangeArrowheads="1"/>
                </p:cNvSpPr>
                <p:nvPr/>
              </p:nvSpPr>
              <p:spPr bwMode="auto">
                <a:xfrm rot="5361856">
                  <a:off x="5537" y="89"/>
                  <a:ext cx="22" cy="18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" name="Oval 15"/>
                <p:cNvSpPr>
                  <a:spLocks noChangeArrowheads="1"/>
                </p:cNvSpPr>
                <p:nvPr/>
              </p:nvSpPr>
              <p:spPr bwMode="auto">
                <a:xfrm rot="5361856">
                  <a:off x="5556" y="58"/>
                  <a:ext cx="20" cy="17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Oval 16"/>
                <p:cNvSpPr>
                  <a:spLocks noChangeArrowheads="1"/>
                </p:cNvSpPr>
                <p:nvPr/>
              </p:nvSpPr>
              <p:spPr bwMode="auto">
                <a:xfrm rot="5361856">
                  <a:off x="5520" y="111"/>
                  <a:ext cx="21" cy="17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Oval 17"/>
                <p:cNvSpPr>
                  <a:spLocks noChangeArrowheads="1"/>
                </p:cNvSpPr>
                <p:nvPr/>
              </p:nvSpPr>
              <p:spPr bwMode="auto">
                <a:xfrm rot="5361856">
                  <a:off x="5570" y="120"/>
                  <a:ext cx="21" cy="18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Oval 18"/>
                <p:cNvSpPr>
                  <a:spLocks noChangeArrowheads="1"/>
                </p:cNvSpPr>
                <p:nvPr/>
              </p:nvSpPr>
              <p:spPr bwMode="auto">
                <a:xfrm rot="5361856">
                  <a:off x="5515" y="67"/>
                  <a:ext cx="21" cy="19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Oval 19"/>
                <p:cNvSpPr>
                  <a:spLocks noChangeArrowheads="1"/>
                </p:cNvSpPr>
                <p:nvPr/>
              </p:nvSpPr>
              <p:spPr bwMode="auto">
                <a:xfrm rot="5361856">
                  <a:off x="5534" y="102"/>
                  <a:ext cx="21" cy="18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Oval 20"/>
                <p:cNvSpPr>
                  <a:spLocks noChangeArrowheads="1"/>
                </p:cNvSpPr>
                <p:nvPr/>
              </p:nvSpPr>
              <p:spPr bwMode="auto">
                <a:xfrm rot="5361856">
                  <a:off x="5502" y="108"/>
                  <a:ext cx="21" cy="19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Oval 21"/>
                <p:cNvSpPr>
                  <a:spLocks noChangeArrowheads="1"/>
                </p:cNvSpPr>
                <p:nvPr/>
              </p:nvSpPr>
              <p:spPr bwMode="auto">
                <a:xfrm rot="5361856">
                  <a:off x="5569" y="117"/>
                  <a:ext cx="23" cy="18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Oval 22"/>
                <p:cNvSpPr>
                  <a:spLocks noChangeArrowheads="1"/>
                </p:cNvSpPr>
                <p:nvPr/>
              </p:nvSpPr>
              <p:spPr bwMode="auto">
                <a:xfrm rot="10141042">
                  <a:off x="5662" y="48"/>
                  <a:ext cx="17" cy="21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Oval 23"/>
                <p:cNvSpPr>
                  <a:spLocks noChangeArrowheads="1"/>
                </p:cNvSpPr>
                <p:nvPr/>
              </p:nvSpPr>
              <p:spPr bwMode="auto">
                <a:xfrm rot="10141042">
                  <a:off x="5625" y="114"/>
                  <a:ext cx="18" cy="21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Oval 24"/>
                <p:cNvSpPr>
                  <a:spLocks noChangeArrowheads="1"/>
                </p:cNvSpPr>
                <p:nvPr/>
              </p:nvSpPr>
              <p:spPr bwMode="auto">
                <a:xfrm rot="10141042">
                  <a:off x="5676" y="122"/>
                  <a:ext cx="18" cy="21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Oval 25"/>
                <p:cNvSpPr>
                  <a:spLocks noChangeArrowheads="1"/>
                </p:cNvSpPr>
                <p:nvPr/>
              </p:nvSpPr>
              <p:spPr bwMode="auto">
                <a:xfrm rot="10141042">
                  <a:off x="5640" y="104"/>
                  <a:ext cx="18" cy="21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Oval 26"/>
                <p:cNvSpPr>
                  <a:spLocks noChangeArrowheads="1"/>
                </p:cNvSpPr>
                <p:nvPr/>
              </p:nvSpPr>
              <p:spPr bwMode="auto">
                <a:xfrm rot="10141042">
                  <a:off x="5608" y="105"/>
                  <a:ext cx="19" cy="20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Oval 27"/>
                <p:cNvSpPr>
                  <a:spLocks noChangeArrowheads="1"/>
                </p:cNvSpPr>
                <p:nvPr/>
              </p:nvSpPr>
              <p:spPr bwMode="auto">
                <a:xfrm rot="10141042">
                  <a:off x="5695" y="98"/>
                  <a:ext cx="18" cy="21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Oval 28"/>
                <p:cNvSpPr>
                  <a:spLocks noChangeArrowheads="1"/>
                </p:cNvSpPr>
                <p:nvPr/>
              </p:nvSpPr>
              <p:spPr bwMode="auto">
                <a:xfrm rot="10141042">
                  <a:off x="5677" y="120"/>
                  <a:ext cx="18" cy="21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Oval 29"/>
                <p:cNvSpPr>
                  <a:spLocks noChangeArrowheads="1"/>
                </p:cNvSpPr>
                <p:nvPr/>
              </p:nvSpPr>
              <p:spPr bwMode="auto">
                <a:xfrm rot="10141042">
                  <a:off x="5598" y="70"/>
                  <a:ext cx="18" cy="21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Oval 30"/>
                <p:cNvSpPr>
                  <a:spLocks noChangeArrowheads="1"/>
                </p:cNvSpPr>
                <p:nvPr/>
              </p:nvSpPr>
              <p:spPr bwMode="auto">
                <a:xfrm rot="10141042">
                  <a:off x="5685" y="58"/>
                  <a:ext cx="18" cy="21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Oval 31"/>
                <p:cNvSpPr>
                  <a:spLocks noChangeArrowheads="1"/>
                </p:cNvSpPr>
                <p:nvPr/>
              </p:nvSpPr>
              <p:spPr bwMode="auto">
                <a:xfrm rot="5361856">
                  <a:off x="5564" y="72"/>
                  <a:ext cx="23" cy="19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Oval 32"/>
                <p:cNvSpPr>
                  <a:spLocks noChangeArrowheads="1"/>
                </p:cNvSpPr>
                <p:nvPr/>
              </p:nvSpPr>
              <p:spPr bwMode="auto">
                <a:xfrm rot="5361856">
                  <a:off x="5578" y="40"/>
                  <a:ext cx="22" cy="18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Oval 33"/>
                <p:cNvSpPr>
                  <a:spLocks noChangeArrowheads="1"/>
                </p:cNvSpPr>
                <p:nvPr/>
              </p:nvSpPr>
              <p:spPr bwMode="auto">
                <a:xfrm rot="5361856">
                  <a:off x="5676" y="27"/>
                  <a:ext cx="22" cy="19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Oval 34"/>
                <p:cNvSpPr>
                  <a:spLocks noChangeArrowheads="1"/>
                </p:cNvSpPr>
                <p:nvPr/>
              </p:nvSpPr>
              <p:spPr bwMode="auto">
                <a:xfrm rot="5361856">
                  <a:off x="5597" y="120"/>
                  <a:ext cx="20" cy="18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" name="Oval 35"/>
                <p:cNvSpPr>
                  <a:spLocks noChangeArrowheads="1"/>
                </p:cNvSpPr>
                <p:nvPr/>
              </p:nvSpPr>
              <p:spPr bwMode="auto">
                <a:xfrm rot="10141042">
                  <a:off x="5615" y="38"/>
                  <a:ext cx="19" cy="22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Oval 36"/>
                <p:cNvSpPr>
                  <a:spLocks noChangeArrowheads="1"/>
                </p:cNvSpPr>
                <p:nvPr/>
              </p:nvSpPr>
              <p:spPr bwMode="auto">
                <a:xfrm rot="5361856">
                  <a:off x="5580" y="88"/>
                  <a:ext cx="21" cy="18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" name="Oval 37"/>
                <p:cNvSpPr>
                  <a:spLocks noChangeArrowheads="1"/>
                </p:cNvSpPr>
                <p:nvPr/>
              </p:nvSpPr>
              <p:spPr bwMode="auto">
                <a:xfrm rot="10141042">
                  <a:off x="5621" y="65"/>
                  <a:ext cx="18" cy="20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Oval 38"/>
                <p:cNvSpPr>
                  <a:spLocks noChangeArrowheads="1"/>
                </p:cNvSpPr>
                <p:nvPr/>
              </p:nvSpPr>
              <p:spPr bwMode="auto">
                <a:xfrm rot="10141042">
                  <a:off x="5644" y="85"/>
                  <a:ext cx="18" cy="21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" name="Freeform 39"/>
                <p:cNvSpPr>
                  <a:spLocks/>
                </p:cNvSpPr>
                <p:nvPr/>
              </p:nvSpPr>
              <p:spPr bwMode="auto">
                <a:xfrm>
                  <a:off x="5514" y="43"/>
                  <a:ext cx="240" cy="83"/>
                </a:xfrm>
                <a:custGeom>
                  <a:avLst/>
                  <a:gdLst>
                    <a:gd name="T0" fmla="*/ 0 w 4944"/>
                    <a:gd name="T1" fmla="*/ 576 h 816"/>
                    <a:gd name="T2" fmla="*/ 1296 w 4944"/>
                    <a:gd name="T3" fmla="*/ 576 h 816"/>
                    <a:gd name="T4" fmla="*/ 1920 w 4944"/>
                    <a:gd name="T5" fmla="*/ 288 h 816"/>
                    <a:gd name="T6" fmla="*/ 2208 w 4944"/>
                    <a:gd name="T7" fmla="*/ 576 h 816"/>
                    <a:gd name="T8" fmla="*/ 2880 w 4944"/>
                    <a:gd name="T9" fmla="*/ 816 h 816"/>
                    <a:gd name="T10" fmla="*/ 3072 w 4944"/>
                    <a:gd name="T11" fmla="*/ 144 h 816"/>
                    <a:gd name="T12" fmla="*/ 3408 w 4944"/>
                    <a:gd name="T13" fmla="*/ 528 h 816"/>
                    <a:gd name="T14" fmla="*/ 4224 w 4944"/>
                    <a:gd name="T15" fmla="*/ 480 h 816"/>
                    <a:gd name="T16" fmla="*/ 4944 w 4944"/>
                    <a:gd name="T17" fmla="*/ 0 h 81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944"/>
                    <a:gd name="T28" fmla="*/ 0 h 816"/>
                    <a:gd name="T29" fmla="*/ 4944 w 4944"/>
                    <a:gd name="T30" fmla="*/ 816 h 81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944" h="816">
                      <a:moveTo>
                        <a:pt x="0" y="576"/>
                      </a:moveTo>
                      <a:lnTo>
                        <a:pt x="1296" y="576"/>
                      </a:lnTo>
                      <a:lnTo>
                        <a:pt x="1920" y="288"/>
                      </a:lnTo>
                      <a:lnTo>
                        <a:pt x="2208" y="576"/>
                      </a:lnTo>
                      <a:lnTo>
                        <a:pt x="2880" y="816"/>
                      </a:lnTo>
                      <a:lnTo>
                        <a:pt x="3072" y="144"/>
                      </a:lnTo>
                      <a:lnTo>
                        <a:pt x="3408" y="528"/>
                      </a:lnTo>
                      <a:lnTo>
                        <a:pt x="4224" y="480"/>
                      </a:lnTo>
                      <a:lnTo>
                        <a:pt x="4944" y="0"/>
                      </a:lnTo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  <a:round/>
                  <a:headEnd/>
                  <a:tailEnd type="stealth" w="med" len="sm"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4" name="Line 40"/>
              <p:cNvSpPr>
                <a:spLocks noChangeShapeType="1"/>
              </p:cNvSpPr>
              <p:nvPr/>
            </p:nvSpPr>
            <p:spPr bwMode="auto">
              <a:xfrm flipH="1">
                <a:off x="7686675" y="161925"/>
                <a:ext cx="10033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0" y="304800"/>
              <a:ext cx="9144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133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2">
              <a:lumMod val="9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9144000" cy="341729"/>
            <a:chOff x="0" y="0"/>
            <a:chExt cx="9144000" cy="34172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3048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0" y="0"/>
              <a:ext cx="2484438" cy="338554"/>
              <a:chOff x="0" y="0"/>
              <a:chExt cx="2484438" cy="338554"/>
            </a:xfrm>
          </p:grpSpPr>
          <p:pic>
            <p:nvPicPr>
              <p:cNvPr id="41" name="Picture 40" descr="creolweb2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37459" t="-1384" r="39380" b="42984"/>
              <a:stretch>
                <a:fillRect/>
              </a:stretch>
            </p:blipFill>
            <p:spPr bwMode="auto">
              <a:xfrm>
                <a:off x="0" y="0"/>
                <a:ext cx="252413" cy="2635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Text Box 11"/>
              <p:cNvSpPr txBox="1">
                <a:spLocks noChangeArrowheads="1"/>
              </p:cNvSpPr>
              <p:nvPr/>
            </p:nvSpPr>
            <p:spPr bwMode="auto">
              <a:xfrm>
                <a:off x="165100" y="0"/>
                <a:ext cx="231933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  <a:cs typeface="Arial" charset="0"/>
                  </a:rPr>
                  <a:t>CREOL, The College of Optics and Photonics </a:t>
                </a:r>
              </a:p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  <a:cs typeface="Arial" charset="0"/>
                  </a:rPr>
                  <a:t>University of Central Florida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467600" y="3175"/>
              <a:ext cx="1666852" cy="338554"/>
              <a:chOff x="7467600" y="3175"/>
              <a:chExt cx="1666852" cy="338554"/>
            </a:xfrm>
          </p:grpSpPr>
          <p:sp>
            <p:nvSpPr>
              <p:cNvPr id="12" name="Text Box 11"/>
              <p:cNvSpPr txBox="1">
                <a:spLocks noChangeArrowheads="1"/>
              </p:cNvSpPr>
              <p:nvPr/>
            </p:nvSpPr>
            <p:spPr bwMode="auto">
              <a:xfrm>
                <a:off x="7467600" y="3175"/>
                <a:ext cx="123983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eaLnBrk="0" hangingPunct="0"/>
                <a:r>
                  <a:rPr lang="en-US" sz="800" b="1" dirty="0">
                    <a:solidFill>
                      <a:srgbClr val="000000"/>
                    </a:solidFill>
                    <a:cs typeface="Arial" charset="0"/>
                  </a:rPr>
                  <a:t>Photonic  Diagnostics  </a:t>
                </a:r>
              </a:p>
              <a:p>
                <a:pPr algn="r" eaLnBrk="0" hangingPunct="0"/>
                <a:r>
                  <a:rPr lang="en-US" sz="800" b="1" dirty="0">
                    <a:solidFill>
                      <a:srgbClr val="000000"/>
                    </a:solidFill>
                    <a:cs typeface="Arial" charset="0"/>
                  </a:rPr>
                  <a:t>of Random Media</a:t>
                </a:r>
              </a:p>
            </p:txBody>
          </p:sp>
          <p:grpSp>
            <p:nvGrpSpPr>
              <p:cNvPr id="13" name="Group 12"/>
              <p:cNvGrpSpPr>
                <a:grpSpLocks/>
              </p:cNvGrpSpPr>
              <p:nvPr/>
            </p:nvGrpSpPr>
            <p:grpSpPr bwMode="auto">
              <a:xfrm>
                <a:off x="8658130" y="41276"/>
                <a:ext cx="476322" cy="185739"/>
                <a:chOff x="5503" y="26"/>
                <a:chExt cx="251" cy="117"/>
              </a:xfrm>
            </p:grpSpPr>
            <p:sp>
              <p:nvSpPr>
                <p:cNvPr id="15" name="Oval 14"/>
                <p:cNvSpPr>
                  <a:spLocks noChangeArrowheads="1"/>
                </p:cNvSpPr>
                <p:nvPr/>
              </p:nvSpPr>
              <p:spPr bwMode="auto">
                <a:xfrm rot="5361856">
                  <a:off x="5537" y="89"/>
                  <a:ext cx="22" cy="18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" name="Oval 15"/>
                <p:cNvSpPr>
                  <a:spLocks noChangeArrowheads="1"/>
                </p:cNvSpPr>
                <p:nvPr/>
              </p:nvSpPr>
              <p:spPr bwMode="auto">
                <a:xfrm rot="5361856">
                  <a:off x="5556" y="58"/>
                  <a:ext cx="20" cy="17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Oval 16"/>
                <p:cNvSpPr>
                  <a:spLocks noChangeArrowheads="1"/>
                </p:cNvSpPr>
                <p:nvPr/>
              </p:nvSpPr>
              <p:spPr bwMode="auto">
                <a:xfrm rot="5361856">
                  <a:off x="5520" y="111"/>
                  <a:ext cx="21" cy="17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Oval 17"/>
                <p:cNvSpPr>
                  <a:spLocks noChangeArrowheads="1"/>
                </p:cNvSpPr>
                <p:nvPr/>
              </p:nvSpPr>
              <p:spPr bwMode="auto">
                <a:xfrm rot="5361856">
                  <a:off x="5570" y="120"/>
                  <a:ext cx="21" cy="18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Oval 18"/>
                <p:cNvSpPr>
                  <a:spLocks noChangeArrowheads="1"/>
                </p:cNvSpPr>
                <p:nvPr/>
              </p:nvSpPr>
              <p:spPr bwMode="auto">
                <a:xfrm rot="5361856">
                  <a:off x="5515" y="67"/>
                  <a:ext cx="21" cy="19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Oval 19"/>
                <p:cNvSpPr>
                  <a:spLocks noChangeArrowheads="1"/>
                </p:cNvSpPr>
                <p:nvPr/>
              </p:nvSpPr>
              <p:spPr bwMode="auto">
                <a:xfrm rot="5361856">
                  <a:off x="5534" y="102"/>
                  <a:ext cx="21" cy="18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Oval 20"/>
                <p:cNvSpPr>
                  <a:spLocks noChangeArrowheads="1"/>
                </p:cNvSpPr>
                <p:nvPr/>
              </p:nvSpPr>
              <p:spPr bwMode="auto">
                <a:xfrm rot="5361856">
                  <a:off x="5502" y="108"/>
                  <a:ext cx="21" cy="19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Oval 21"/>
                <p:cNvSpPr>
                  <a:spLocks noChangeArrowheads="1"/>
                </p:cNvSpPr>
                <p:nvPr/>
              </p:nvSpPr>
              <p:spPr bwMode="auto">
                <a:xfrm rot="5361856">
                  <a:off x="5569" y="117"/>
                  <a:ext cx="23" cy="18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Oval 22"/>
                <p:cNvSpPr>
                  <a:spLocks noChangeArrowheads="1"/>
                </p:cNvSpPr>
                <p:nvPr/>
              </p:nvSpPr>
              <p:spPr bwMode="auto">
                <a:xfrm rot="10141042">
                  <a:off x="5662" y="48"/>
                  <a:ext cx="17" cy="21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Oval 23"/>
                <p:cNvSpPr>
                  <a:spLocks noChangeArrowheads="1"/>
                </p:cNvSpPr>
                <p:nvPr/>
              </p:nvSpPr>
              <p:spPr bwMode="auto">
                <a:xfrm rot="10141042">
                  <a:off x="5625" y="114"/>
                  <a:ext cx="18" cy="21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Oval 24"/>
                <p:cNvSpPr>
                  <a:spLocks noChangeArrowheads="1"/>
                </p:cNvSpPr>
                <p:nvPr/>
              </p:nvSpPr>
              <p:spPr bwMode="auto">
                <a:xfrm rot="10141042">
                  <a:off x="5676" y="122"/>
                  <a:ext cx="18" cy="21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Oval 25"/>
                <p:cNvSpPr>
                  <a:spLocks noChangeArrowheads="1"/>
                </p:cNvSpPr>
                <p:nvPr/>
              </p:nvSpPr>
              <p:spPr bwMode="auto">
                <a:xfrm rot="10141042">
                  <a:off x="5640" y="104"/>
                  <a:ext cx="18" cy="21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Oval 26"/>
                <p:cNvSpPr>
                  <a:spLocks noChangeArrowheads="1"/>
                </p:cNvSpPr>
                <p:nvPr/>
              </p:nvSpPr>
              <p:spPr bwMode="auto">
                <a:xfrm rot="10141042">
                  <a:off x="5608" y="105"/>
                  <a:ext cx="19" cy="20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Oval 27"/>
                <p:cNvSpPr>
                  <a:spLocks noChangeArrowheads="1"/>
                </p:cNvSpPr>
                <p:nvPr/>
              </p:nvSpPr>
              <p:spPr bwMode="auto">
                <a:xfrm rot="10141042">
                  <a:off x="5695" y="98"/>
                  <a:ext cx="18" cy="21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Oval 28"/>
                <p:cNvSpPr>
                  <a:spLocks noChangeArrowheads="1"/>
                </p:cNvSpPr>
                <p:nvPr/>
              </p:nvSpPr>
              <p:spPr bwMode="auto">
                <a:xfrm rot="10141042">
                  <a:off x="5677" y="120"/>
                  <a:ext cx="18" cy="21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Oval 29"/>
                <p:cNvSpPr>
                  <a:spLocks noChangeArrowheads="1"/>
                </p:cNvSpPr>
                <p:nvPr/>
              </p:nvSpPr>
              <p:spPr bwMode="auto">
                <a:xfrm rot="10141042">
                  <a:off x="5598" y="70"/>
                  <a:ext cx="18" cy="21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Oval 30"/>
                <p:cNvSpPr>
                  <a:spLocks noChangeArrowheads="1"/>
                </p:cNvSpPr>
                <p:nvPr/>
              </p:nvSpPr>
              <p:spPr bwMode="auto">
                <a:xfrm rot="10141042">
                  <a:off x="5685" y="58"/>
                  <a:ext cx="18" cy="21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Oval 31"/>
                <p:cNvSpPr>
                  <a:spLocks noChangeArrowheads="1"/>
                </p:cNvSpPr>
                <p:nvPr/>
              </p:nvSpPr>
              <p:spPr bwMode="auto">
                <a:xfrm rot="5361856">
                  <a:off x="5564" y="72"/>
                  <a:ext cx="23" cy="19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Oval 32"/>
                <p:cNvSpPr>
                  <a:spLocks noChangeArrowheads="1"/>
                </p:cNvSpPr>
                <p:nvPr/>
              </p:nvSpPr>
              <p:spPr bwMode="auto">
                <a:xfrm rot="5361856">
                  <a:off x="5578" y="40"/>
                  <a:ext cx="22" cy="18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Oval 33"/>
                <p:cNvSpPr>
                  <a:spLocks noChangeArrowheads="1"/>
                </p:cNvSpPr>
                <p:nvPr/>
              </p:nvSpPr>
              <p:spPr bwMode="auto">
                <a:xfrm rot="5361856">
                  <a:off x="5676" y="27"/>
                  <a:ext cx="22" cy="19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Oval 34"/>
                <p:cNvSpPr>
                  <a:spLocks noChangeArrowheads="1"/>
                </p:cNvSpPr>
                <p:nvPr/>
              </p:nvSpPr>
              <p:spPr bwMode="auto">
                <a:xfrm rot="5361856">
                  <a:off x="5597" y="120"/>
                  <a:ext cx="20" cy="18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" name="Oval 35"/>
                <p:cNvSpPr>
                  <a:spLocks noChangeArrowheads="1"/>
                </p:cNvSpPr>
                <p:nvPr/>
              </p:nvSpPr>
              <p:spPr bwMode="auto">
                <a:xfrm rot="10141042">
                  <a:off x="5615" y="38"/>
                  <a:ext cx="19" cy="22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Oval 36"/>
                <p:cNvSpPr>
                  <a:spLocks noChangeArrowheads="1"/>
                </p:cNvSpPr>
                <p:nvPr/>
              </p:nvSpPr>
              <p:spPr bwMode="auto">
                <a:xfrm rot="5361856">
                  <a:off x="5580" y="88"/>
                  <a:ext cx="21" cy="18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" name="Oval 37"/>
                <p:cNvSpPr>
                  <a:spLocks noChangeArrowheads="1"/>
                </p:cNvSpPr>
                <p:nvPr/>
              </p:nvSpPr>
              <p:spPr bwMode="auto">
                <a:xfrm rot="10141042">
                  <a:off x="5621" y="65"/>
                  <a:ext cx="18" cy="20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Oval 38"/>
                <p:cNvSpPr>
                  <a:spLocks noChangeArrowheads="1"/>
                </p:cNvSpPr>
                <p:nvPr/>
              </p:nvSpPr>
              <p:spPr bwMode="auto">
                <a:xfrm rot="10141042">
                  <a:off x="5644" y="85"/>
                  <a:ext cx="18" cy="21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" name="Freeform 39"/>
                <p:cNvSpPr>
                  <a:spLocks/>
                </p:cNvSpPr>
                <p:nvPr/>
              </p:nvSpPr>
              <p:spPr bwMode="auto">
                <a:xfrm>
                  <a:off x="5514" y="43"/>
                  <a:ext cx="240" cy="83"/>
                </a:xfrm>
                <a:custGeom>
                  <a:avLst/>
                  <a:gdLst>
                    <a:gd name="T0" fmla="*/ 0 w 4944"/>
                    <a:gd name="T1" fmla="*/ 576 h 816"/>
                    <a:gd name="T2" fmla="*/ 1296 w 4944"/>
                    <a:gd name="T3" fmla="*/ 576 h 816"/>
                    <a:gd name="T4" fmla="*/ 1920 w 4944"/>
                    <a:gd name="T5" fmla="*/ 288 h 816"/>
                    <a:gd name="T6" fmla="*/ 2208 w 4944"/>
                    <a:gd name="T7" fmla="*/ 576 h 816"/>
                    <a:gd name="T8" fmla="*/ 2880 w 4944"/>
                    <a:gd name="T9" fmla="*/ 816 h 816"/>
                    <a:gd name="T10" fmla="*/ 3072 w 4944"/>
                    <a:gd name="T11" fmla="*/ 144 h 816"/>
                    <a:gd name="T12" fmla="*/ 3408 w 4944"/>
                    <a:gd name="T13" fmla="*/ 528 h 816"/>
                    <a:gd name="T14" fmla="*/ 4224 w 4944"/>
                    <a:gd name="T15" fmla="*/ 480 h 816"/>
                    <a:gd name="T16" fmla="*/ 4944 w 4944"/>
                    <a:gd name="T17" fmla="*/ 0 h 81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944"/>
                    <a:gd name="T28" fmla="*/ 0 h 816"/>
                    <a:gd name="T29" fmla="*/ 4944 w 4944"/>
                    <a:gd name="T30" fmla="*/ 816 h 81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944" h="816">
                      <a:moveTo>
                        <a:pt x="0" y="576"/>
                      </a:moveTo>
                      <a:lnTo>
                        <a:pt x="1296" y="576"/>
                      </a:lnTo>
                      <a:lnTo>
                        <a:pt x="1920" y="288"/>
                      </a:lnTo>
                      <a:lnTo>
                        <a:pt x="2208" y="576"/>
                      </a:lnTo>
                      <a:lnTo>
                        <a:pt x="2880" y="816"/>
                      </a:lnTo>
                      <a:lnTo>
                        <a:pt x="3072" y="144"/>
                      </a:lnTo>
                      <a:lnTo>
                        <a:pt x="3408" y="528"/>
                      </a:lnTo>
                      <a:lnTo>
                        <a:pt x="4224" y="480"/>
                      </a:lnTo>
                      <a:lnTo>
                        <a:pt x="4944" y="0"/>
                      </a:lnTo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  <a:round/>
                  <a:headEnd/>
                  <a:tailEnd type="stealth" w="med" len="sm"/>
                </a:ln>
              </p:spPr>
              <p:txBody>
                <a:bodyPr wrap="none" anchor="ctr"/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4" name="Line 40"/>
              <p:cNvSpPr>
                <a:spLocks noChangeShapeType="1"/>
              </p:cNvSpPr>
              <p:nvPr/>
            </p:nvSpPr>
            <p:spPr bwMode="auto">
              <a:xfrm flipH="1">
                <a:off x="7686675" y="161925"/>
                <a:ext cx="10033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0" y="304800"/>
              <a:ext cx="9144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405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2">
              <a:lumMod val="9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7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13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13" Type="http://schemas.openxmlformats.org/officeDocument/2006/relationships/image" Target="../media/image22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21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20.png"/><Relationship Id="rId5" Type="http://schemas.openxmlformats.org/officeDocument/2006/relationships/tags" Target="../tags/tag13.xml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tags" Target="../tags/tag12.xml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50838"/>
            <a:ext cx="66294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variance of the points within a cluster is a measure of its size.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62200"/>
            <a:ext cx="2426208" cy="7391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1676400"/>
            <a:ext cx="4337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second central moment of a distribution matches our physical intuition about size.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2" descr="http://cnx.org/content/m16870/1.1/graphics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1752600"/>
            <a:ext cx="2804160" cy="183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67400" y="3657600"/>
            <a:ext cx="22533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050" dirty="0" smtClean="0">
                <a:solidFill>
                  <a:schemeClr val="bg1"/>
                </a:solidFill>
              </a:rPr>
              <a:t>http</a:t>
            </a:r>
            <a:r>
              <a:rPr lang="fr-CH" sz="1050" dirty="0">
                <a:solidFill>
                  <a:schemeClr val="bg1"/>
                </a:solidFill>
              </a:rPr>
              <a:t>://cnx.org/content/m16870/1.1/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04800" y="4038600"/>
            <a:ext cx="8610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0993" y="4191000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 polymer physics, the sum of the mean square distances of the monomer units from the average position in x, y, and z is known as </a:t>
            </a:r>
            <a:r>
              <a:rPr lang="en-US" dirty="0" smtClean="0">
                <a:solidFill>
                  <a:schemeClr val="bg1"/>
                </a:solidFill>
              </a:rPr>
              <a:t>the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radius </a:t>
            </a:r>
            <a:r>
              <a:rPr lang="en-US" dirty="0" smtClean="0">
                <a:solidFill>
                  <a:srgbClr val="FFFF00"/>
                </a:solidFill>
              </a:rPr>
              <a:t>of gyration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466590"/>
            <a:ext cx="3183636" cy="7391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0" y="4226314"/>
            <a:ext cx="2781760" cy="245592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362200" y="6274713"/>
            <a:ext cx="32045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http://www3.aiche.org/proceedings/content/Annual-2011/images/Paper_233003_abstract_6042_0.jpg</a:t>
            </a:r>
          </a:p>
        </p:txBody>
      </p:sp>
    </p:spTree>
    <p:extLst>
      <p:ext uri="{BB962C8B-B14F-4D97-AF65-F5344CB8AC3E}">
        <p14:creationId xmlns:p14="http://schemas.microsoft.com/office/powerpoint/2010/main" val="401731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for analyzing the telomere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81" y="1787840"/>
            <a:ext cx="7366638" cy="369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6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DBSCAN clustering captures most </a:t>
            </a:r>
            <a:r>
              <a:rPr lang="en-US" dirty="0" smtClean="0"/>
              <a:t>molecules</a:t>
            </a:r>
            <a:r>
              <a:rPr lang="en-US" dirty="0"/>
              <a:t> </a:t>
            </a:r>
            <a:r>
              <a:rPr lang="en-US" dirty="0" smtClean="0"/>
              <a:t>and groups them accordingly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76400"/>
            <a:ext cx="76200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2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single cluster, a.k.a. telomere, looks like this: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7459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1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0838"/>
            <a:ext cx="7467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Scaling laws for ball and chain polymer models.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742134"/>
            <a:ext cx="861060" cy="24688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828800" y="2577749"/>
            <a:ext cx="2667000" cy="405939"/>
            <a:chOff x="457200" y="2413461"/>
            <a:chExt cx="2667000" cy="405939"/>
          </a:xfrm>
        </p:grpSpPr>
        <p:sp>
          <p:nvSpPr>
            <p:cNvPr id="7" name="Oval 6"/>
            <p:cNvSpPr/>
            <p:nvPr/>
          </p:nvSpPr>
          <p:spPr>
            <a:xfrm>
              <a:off x="838200" y="2514600"/>
              <a:ext cx="304800" cy="304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371600" y="2514600"/>
              <a:ext cx="304800" cy="304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905000" y="2514600"/>
              <a:ext cx="304800" cy="304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438400" y="2514600"/>
              <a:ext cx="304800" cy="304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7" idx="6"/>
              <a:endCxn id="8" idx="2"/>
            </p:cNvCxnSpPr>
            <p:nvPr/>
          </p:nvCxnSpPr>
          <p:spPr>
            <a:xfrm>
              <a:off x="1143000" y="26670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676400" y="26670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26670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743200" y="2413461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FF00"/>
                  </a:solidFill>
                </a:rPr>
                <a:t>…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7200" y="2413461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FF00"/>
                  </a:solidFill>
                </a:rPr>
                <a:t>…</a:t>
              </a:r>
              <a:endParaRPr 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676400" y="2233356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Unfolded polymer in 3D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28900" y="169193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Structure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70804" y="169995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Scaling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914400" y="2061267"/>
            <a:ext cx="7315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14400" y="3276600"/>
            <a:ext cx="7315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2590800" y="4081939"/>
            <a:ext cx="1219200" cy="947261"/>
            <a:chOff x="2247900" y="4013759"/>
            <a:chExt cx="1219200" cy="947261"/>
          </a:xfrm>
        </p:grpSpPr>
        <p:sp>
          <p:nvSpPr>
            <p:cNvPr id="27" name="Oval 26"/>
            <p:cNvSpPr/>
            <p:nvPr/>
          </p:nvSpPr>
          <p:spPr>
            <a:xfrm>
              <a:off x="2476500" y="4656220"/>
              <a:ext cx="304800" cy="304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906684" y="4547159"/>
              <a:ext cx="304800" cy="304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162300" y="4242359"/>
              <a:ext cx="304800" cy="304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857500" y="4089959"/>
              <a:ext cx="304800" cy="304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554432" y="4013759"/>
              <a:ext cx="304800" cy="304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628900" y="4351420"/>
              <a:ext cx="304800" cy="304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247900" y="4089959"/>
              <a:ext cx="304800" cy="304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676400" y="32766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Uniformly randomly distributed monomers in 3D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241292"/>
            <a:ext cx="1164336" cy="312420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>
            <a:off x="914400" y="5334000"/>
            <a:ext cx="7315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2160616" y="5715000"/>
            <a:ext cx="1954184" cy="815677"/>
            <a:chOff x="457200" y="2134195"/>
            <a:chExt cx="1954184" cy="815677"/>
          </a:xfrm>
        </p:grpSpPr>
        <p:sp>
          <p:nvSpPr>
            <p:cNvPr id="45" name="Oval 44"/>
            <p:cNvSpPr/>
            <p:nvPr/>
          </p:nvSpPr>
          <p:spPr>
            <a:xfrm>
              <a:off x="838200" y="2514600"/>
              <a:ext cx="304800" cy="304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371600" y="2231211"/>
              <a:ext cx="304800" cy="304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638300" y="2645072"/>
              <a:ext cx="304800" cy="304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752600" y="2249734"/>
              <a:ext cx="304800" cy="304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>
              <a:stCxn id="45" idx="6"/>
              <a:endCxn id="46" idx="2"/>
            </p:cNvCxnSpPr>
            <p:nvPr/>
          </p:nvCxnSpPr>
          <p:spPr>
            <a:xfrm flipV="1">
              <a:off x="1143000" y="2383611"/>
              <a:ext cx="228600" cy="283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6"/>
              <a:endCxn id="47" idx="0"/>
            </p:cNvCxnSpPr>
            <p:nvPr/>
          </p:nvCxnSpPr>
          <p:spPr>
            <a:xfrm>
              <a:off x="1676400" y="2383611"/>
              <a:ext cx="114300" cy="2614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7" idx="7"/>
              <a:endCxn id="48" idx="4"/>
            </p:cNvCxnSpPr>
            <p:nvPr/>
          </p:nvCxnSpPr>
          <p:spPr>
            <a:xfrm flipV="1">
              <a:off x="1898463" y="2554534"/>
              <a:ext cx="6537" cy="135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030384" y="2134195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FF00"/>
                  </a:solidFill>
                </a:rPr>
                <a:t>…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7200" y="2413461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FF00"/>
                  </a:solidFill>
                </a:rPr>
                <a:t>…</a:t>
              </a:r>
              <a:endParaRPr 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676400" y="53340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Folded polymer in 3D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637276"/>
            <a:ext cx="1301496" cy="61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7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664" y="350838"/>
            <a:ext cx="6193536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Flory-Huggins Mean Field Theory for Polymers in Solution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1676400"/>
            <a:ext cx="731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For a </a:t>
            </a:r>
            <a:r>
              <a:rPr lang="en-US" dirty="0" err="1" smtClean="0">
                <a:solidFill>
                  <a:schemeClr val="bg1"/>
                </a:solidFill>
              </a:rPr>
              <a:t>homopolymer</a:t>
            </a:r>
            <a:r>
              <a:rPr lang="en-US" dirty="0" smtClean="0">
                <a:solidFill>
                  <a:schemeClr val="bg1"/>
                </a:solidFill>
              </a:rPr>
              <a:t> (a single chain with the same type of monomer) in solvent, the lower and upper bounds on the scaling exponent are </a:t>
            </a:r>
            <a:r>
              <a:rPr lang="el-GR" dirty="0" smtClean="0">
                <a:solidFill>
                  <a:schemeClr val="bg1"/>
                </a:solidFill>
              </a:rPr>
              <a:t>ν</a:t>
            </a:r>
            <a:r>
              <a:rPr lang="en-US" dirty="0" smtClean="0">
                <a:solidFill>
                  <a:schemeClr val="bg1"/>
                </a:solidFill>
              </a:rPr>
              <a:t> = 1/3 and </a:t>
            </a:r>
            <a:r>
              <a:rPr lang="el-GR" dirty="0" smtClean="0">
                <a:solidFill>
                  <a:schemeClr val="bg1"/>
                </a:solidFill>
              </a:rPr>
              <a:t>ν</a:t>
            </a:r>
            <a:r>
              <a:rPr lang="en-US" dirty="0" smtClean="0">
                <a:solidFill>
                  <a:schemeClr val="bg1"/>
                </a:solidFill>
              </a:rPr>
              <a:t> = 3/5 respectively. The first corresponds to a fully compacted polymer due to hydrophobic interactions with the solvent, whereas the second corresponds to a polymer that’s not fully compact and randomly curled and bent due to hydrophilic interactions between the solvent and monomers. This could be called the ‘wet noodle’ state.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We have a polymer (the telomere) whose structure is partly dictated by a number of proteins like the </a:t>
            </a:r>
            <a:r>
              <a:rPr lang="en-US" dirty="0" err="1" smtClean="0">
                <a:solidFill>
                  <a:schemeClr val="bg1"/>
                </a:solidFill>
              </a:rPr>
              <a:t>shelterin</a:t>
            </a:r>
            <a:r>
              <a:rPr lang="en-US" dirty="0" smtClean="0">
                <a:solidFill>
                  <a:schemeClr val="bg1"/>
                </a:solidFill>
              </a:rPr>
              <a:t> complex and histones. Therefore, the radius of gyration might be expected to scale with monomer number with a scaling exponent somewhere between the 1/3 and 3/5.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3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664" y="350838"/>
            <a:ext cx="6193536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 measure number of localizations, not the number of monomers.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1676400"/>
            <a:ext cx="7315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 super-resolution microscopy, the ‘monomers’ are the human telomere nucleotide repeat sequences. These sequences are randomly labeled with fluorescent molecules and recorded one a time.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The number of fluorescent molecules recorded in a telomere does not equal the total number of repeat sequences within the telomere. Furthermore, the average number of labeled sequences may be a nonlinear function of the number of sequences.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Let N* = the number of measured </a:t>
            </a:r>
            <a:r>
              <a:rPr lang="en-US" dirty="0" err="1" smtClean="0">
                <a:solidFill>
                  <a:schemeClr val="bg1"/>
                </a:solidFill>
              </a:rPr>
              <a:t>fluorophores</a:t>
            </a:r>
            <a:r>
              <a:rPr lang="en-US" dirty="0" smtClean="0">
                <a:solidFill>
                  <a:schemeClr val="bg1"/>
                </a:solidFill>
              </a:rPr>
              <a:t> in a cluster and N = the actual number of repeat sequences in the cluster. N* is a general function of N and </a:t>
            </a:r>
            <a:r>
              <a:rPr lang="en-US" dirty="0" err="1" smtClean="0">
                <a:solidFill>
                  <a:schemeClr val="bg1"/>
                </a:solidFill>
              </a:rPr>
              <a:t>Rg</a:t>
            </a:r>
            <a:r>
              <a:rPr lang="en-US" dirty="0" smtClean="0">
                <a:solidFill>
                  <a:schemeClr val="bg1"/>
                </a:solidFill>
              </a:rPr>
              <a:t>* is the measured radius of gyration. </a:t>
            </a:r>
            <a:r>
              <a:rPr lang="en-US" dirty="0" err="1" smtClean="0">
                <a:solidFill>
                  <a:schemeClr val="bg1"/>
                </a:solidFill>
              </a:rPr>
              <a:t>Rg</a:t>
            </a:r>
            <a:r>
              <a:rPr lang="en-US" dirty="0" smtClean="0">
                <a:solidFill>
                  <a:schemeClr val="bg1"/>
                </a:solidFill>
              </a:rPr>
              <a:t> is the real radius of gyration of the cluster.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72" y="5631180"/>
            <a:ext cx="2392680" cy="3032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57600" y="5334000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In other words, our measured radius of gyration scales with an exponent that depends on both the telomere compaction and the labeling efficiency as a function of the number of repeat sequences.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23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98550"/>
            <a:ext cx="5257800" cy="525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67400" y="1006475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Original </a:t>
            </a:r>
            <a:r>
              <a:rPr lang="en-US" dirty="0" err="1" smtClean="0">
                <a:solidFill>
                  <a:schemeClr val="bg1"/>
                </a:solidFill>
              </a:rPr>
              <a:t>HelaL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 err="1" smtClean="0">
                <a:solidFill>
                  <a:schemeClr val="bg1"/>
                </a:solidFill>
              </a:rPr>
              <a:t>HelaS</a:t>
            </a:r>
            <a:r>
              <a:rPr lang="en-US" dirty="0" smtClean="0">
                <a:solidFill>
                  <a:schemeClr val="bg1"/>
                </a:solidFill>
              </a:rPr>
              <a:t> data with three different fits for scaling exponents.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290572"/>
            <a:ext cx="1680972" cy="2240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805172"/>
            <a:ext cx="1680972" cy="2240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67400" y="5417403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Errors are 95% confidence intervals on fit parameters.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Fits are to  power law y = A </a:t>
            </a:r>
            <a:r>
              <a:rPr lang="en-US" sz="1200" dirty="0" err="1" smtClean="0">
                <a:solidFill>
                  <a:schemeClr val="bg1"/>
                </a:solidFill>
              </a:rPr>
              <a:t>x</a:t>
            </a:r>
            <a:r>
              <a:rPr lang="en-US" sz="1200" baseline="30000" dirty="0" err="1">
                <a:solidFill>
                  <a:schemeClr val="bg1"/>
                </a:solidFill>
              </a:rPr>
              <a:t>μ</a:t>
            </a:r>
            <a:r>
              <a:rPr lang="en-US" sz="1200" dirty="0" smtClean="0">
                <a:solidFill>
                  <a:schemeClr val="bg1"/>
                </a:solidFill>
              </a:rPr>
              <a:t> where </a:t>
            </a:r>
            <a:r>
              <a:rPr lang="el-GR" sz="1200" dirty="0" smtClean="0">
                <a:solidFill>
                  <a:schemeClr val="bg1"/>
                </a:solidFill>
              </a:rPr>
              <a:t>μ</a:t>
            </a:r>
            <a:r>
              <a:rPr lang="en-US" sz="1200" dirty="0" smtClean="0">
                <a:solidFill>
                  <a:schemeClr val="bg1"/>
                </a:solidFill>
              </a:rPr>
              <a:t> is the scaling exponent.</a:t>
            </a:r>
            <a:endParaRPr lang="en-US" sz="1200" baseline="3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3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Equations in black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4" y="1295400"/>
            <a:ext cx="3183636" cy="7391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590800"/>
            <a:ext cx="2392680" cy="3032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0200"/>
            <a:ext cx="1680972" cy="22402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145" y="2133600"/>
            <a:ext cx="1680972" cy="2240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00200"/>
            <a:ext cx="861060" cy="2468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099358"/>
            <a:ext cx="1164336" cy="3124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495342"/>
            <a:ext cx="1301496" cy="61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3.75"/>
  <p:tag name="ORIGINALWIDTH" val="1194"/>
  <p:tag name="LATEXADDIN" val="\documentclass{article}&#10;\usepackage{amsmath}&#10;\usepackage{xcolor}&#10;\pagestyle{empty}&#10;\begin{document}&#10;&#10;&#10;\[&#10;{\color{yellow}&#10;M^{2} = \frac{1}{N} \sum_{i = 1}^N \left( x_i - \bar{x} \right)^2&#10;}&#10;\]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9.25"/>
  <p:tag name="ORIGINALWIDTH" val="1177.5"/>
  <p:tag name="LATEXADDIN" val="\documentclass{article}&#10;\usepackage{amsmath,amsfonts,amssymb}&#10;\usepackage{xcolor}&#10;\pagestyle{empty}&#10;\begin{document}&#10;&#10;&#10;\[&#10;{\color{black}&#10;R_g^{*} \sim \left( N^{*} \right)^{\mu} = f \left( N \right)^{\mu}&#10;}&#10;\]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0.25"/>
  <p:tag name="ORIGINALWIDTH" val="827.25"/>
  <p:tag name="LATEXADDIN" val="\documentclass{article}&#10;\usepackage{amsmath,amsfonts,amssymb}&#10;\usepackage{xcolor}&#10;\pagestyle{empty}&#10;\begin{document}&#10;&#10;&#10;\[&#10;{\color{black}&#10;\mu = 0.31 \pm 0.02&#10;}&#10;\]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0.25"/>
  <p:tag name="ORIGINALWIDTH" val="827.25"/>
  <p:tag name="LATEXADDIN" val="\documentclass{article}&#10;\usepackage{amsmath,amsfonts,amssymb}&#10;\usepackage{xcolor}&#10;\pagestyle{empty}&#10;\begin{document}&#10;&#10;&#10;\[&#10;{\color{black}&#10;\mu = 0.22 \pm 0.02&#10;}&#10;\]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1.5"/>
  <p:tag name="ORIGINALWIDTH" val="423.75"/>
  <p:tag name="LATEXADDIN" val="\documentclass{article}&#10;\usepackage{amsmath,amsfonts,amssymb}&#10;\usepackage{xcolor}&#10;\pagestyle{empty}&#10;\begin{document}&#10;&#10;&#10;\[&#10;{\color{black}&#10;R_g \sim N&#10;}&#10;\]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3.75"/>
  <p:tag name="ORIGINALWIDTH" val="573"/>
  <p:tag name="LATEXADDIN" val="\documentclass{article}&#10;\usepackage{amsmath,amsfonts,amssymb}&#10;\usepackage{xcolor}&#10;\pagestyle{empty}&#10;\begin{document}&#10;&#10;&#10;\[&#10;{\color{black}&#10;R_g \sim N^{1/3}&#10;}&#10;\]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2.25"/>
  <p:tag name="ORIGINALWIDTH" val="640.5"/>
  <p:tag name="LATEXADDIN" val="\documentclass{article}&#10;\usepackage{amsmath,amsfonts,amssymb}&#10;\usepackage{xcolor}&#10;\pagestyle{empty}&#10;\begin{document}&#10;&#10;&#10;{\color{black}&#10;\begin{eqnarray*}&#10;&amp;R_g \sim N^{\alpha} \\&#10;&amp; 1/3 \leq \alpha \leq 1&#10;\end{eqnarray*}&#10;}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3.75"/>
  <p:tag name="ORIGINALWIDTH" val="1566.75"/>
  <p:tag name="LATEXADDIN" val="\documentclass{article}&#10;\usepackage{amsmath,amsfonts,amssymb}&#10;\usepackage{xcolor}&#10;\pagestyle{empty}&#10;\begin{document}&#10;&#10;&#10;\[&#10;{\color{yellow}&#10;R_{g}^{2} \equiv \frac{1}{N} \sum_{i = 1}^{N} \left( \mathbf{r}_i - \mathbf{\bar{r}} \right)^{\intercal} \left( \mathbf{r}_i - \mathbf{\bar{r}} \right)&#10;}&#10;\]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1.5"/>
  <p:tag name="ORIGINALWIDTH" val="423.75"/>
  <p:tag name="LATEXADDIN" val="\documentclass{article}&#10;\usepackage{amsmath,amsfonts,amssymb}&#10;\usepackage{xcolor}&#10;\pagestyle{empty}&#10;\begin{document}&#10;&#10;&#10;\[&#10;{\color{yellow}&#10;R_g \sim N&#10;}&#10;\]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3.75"/>
  <p:tag name="ORIGINALWIDTH" val="573"/>
  <p:tag name="LATEXADDIN" val="\documentclass{article}&#10;\usepackage{amsmath,amsfonts,amssymb}&#10;\usepackage{xcolor}&#10;\pagestyle{empty}&#10;\begin{document}&#10;&#10;&#10;\[&#10;{\color{yellow}&#10;R_g \sim N^{1/3}&#10;}&#10;\]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2.25"/>
  <p:tag name="ORIGINALWIDTH" val="640.5"/>
  <p:tag name="LATEXADDIN" val="\documentclass{article}&#10;\usepackage{amsmath,amsfonts,amssymb}&#10;\usepackage{xcolor}&#10;\pagestyle{empty}&#10;\begin{document}&#10;&#10;&#10;{\color{yellow}&#10;\begin{eqnarray*}&#10;&amp;R_g \sim N^{\alpha} \\&#10;&amp; 1/3 \leq \alpha \leq 1&#10;\end{eqnarray*}&#10;}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9.25"/>
  <p:tag name="ORIGINALWIDTH" val="1177.5"/>
  <p:tag name="LATEXADDIN" val="\documentclass{article}&#10;\usepackage{amsmath,amsfonts,amssymb}&#10;\usepackage{xcolor}&#10;\pagestyle{empty}&#10;\begin{document}&#10;&#10;&#10;\[&#10;{\color{yellow}&#10;R_g^{*} \sim \left( N^{*} \right)^{\mu} = f \left( N \right)^{\mu}&#10;}&#10;\]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0.25"/>
  <p:tag name="ORIGINALWIDTH" val="827.25"/>
  <p:tag name="LATEXADDIN" val="\documentclass{article}&#10;\usepackage{amsmath,amsfonts,amssymb}&#10;\usepackage{xcolor}&#10;\pagestyle{empty}&#10;\begin{document}&#10;&#10;&#10;\[&#10;{\color{yellow}&#10;\mu = 0.31 \pm 0.02&#10;}&#10;\]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0.25"/>
  <p:tag name="ORIGINALWIDTH" val="827.25"/>
  <p:tag name="LATEXADDIN" val="\documentclass{article}&#10;\usepackage{amsmath,amsfonts,amssymb}&#10;\usepackage{xcolor}&#10;\pagestyle{empty}&#10;\begin{document}&#10;&#10;&#10;\[&#10;{\color{yellow}&#10;\mu = 0.22 \pm 0.02&#10;}&#10;\]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3.75"/>
  <p:tag name="ORIGINALWIDTH" val="1566.75"/>
  <p:tag name="LATEXADDIN" val="\documentclass{article}&#10;\usepackage{amsmath,amsfonts,amssymb}&#10;\usepackage{xcolor}&#10;\pagestyle{empty}&#10;\begin{document}&#10;&#10;&#10;\[&#10;{\color{black}&#10;R_{g}^{2} \equiv \frac{1}{N} \sum_{i = 1}^{N} \left( \mathbf{r}_i - \mathbf{\bar{r}} \right)^{\intercal} \left( \mathbf{r}_i - \mathbf{\bar{r}} \right)&#10;}&#10;\]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aa Prim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aaa Prim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7551</TotalTime>
  <Words>497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Office Theme</vt:lpstr>
      <vt:lpstr>aaa Primary Slide</vt:lpstr>
      <vt:lpstr>1_aaa Primary Slide</vt:lpstr>
      <vt:lpstr>The variance of the points within a cluster is a measure of its size.</vt:lpstr>
      <vt:lpstr>Algorithm for analyzing the telomere data</vt:lpstr>
      <vt:lpstr>DBSCAN clustering captures most molecules and groups them accordingly.</vt:lpstr>
      <vt:lpstr>A single cluster, a.k.a. telomere, looks like this:</vt:lpstr>
      <vt:lpstr>Scaling laws for ball and chain polymer models.</vt:lpstr>
      <vt:lpstr>Flory-Huggins Mean Field Theory for Polymers in Solution</vt:lpstr>
      <vt:lpstr>We measure number of localizations, not the number of monomers.</vt:lpstr>
      <vt:lpstr>Examples</vt:lpstr>
      <vt:lpstr>Equations in black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kmdouglass</dc:creator>
  <cp:lastModifiedBy>Windows User</cp:lastModifiedBy>
  <cp:revision>422</cp:revision>
  <cp:lastPrinted>2013-08-15T15:19:03Z</cp:lastPrinted>
  <dcterms:created xsi:type="dcterms:W3CDTF">2006-08-16T00:00:00Z</dcterms:created>
  <dcterms:modified xsi:type="dcterms:W3CDTF">2014-08-27T13:08:40Z</dcterms:modified>
</cp:coreProperties>
</file>