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5.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7.xml" ContentType="application/vnd.openxmlformats-officedocument.presentationml.notesSlide+xml"/>
  <Override PartName="/ppt/tags/tag30.xml" ContentType="application/vnd.openxmlformats-officedocument.presentationml.tags+xml"/>
  <Override PartName="/ppt/notesSlides/notesSlide8.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6" r:id="rId2"/>
    <p:sldMasterId id="2147483708" r:id="rId3"/>
  </p:sldMasterIdLst>
  <p:notesMasterIdLst>
    <p:notesMasterId r:id="rId91"/>
  </p:notesMasterIdLst>
  <p:handoutMasterIdLst>
    <p:handoutMasterId r:id="rId92"/>
  </p:handoutMasterIdLst>
  <p:sldIdLst>
    <p:sldId id="486" r:id="rId4"/>
    <p:sldId id="441" r:id="rId5"/>
    <p:sldId id="502" r:id="rId6"/>
    <p:sldId id="489" r:id="rId7"/>
    <p:sldId id="490" r:id="rId8"/>
    <p:sldId id="491" r:id="rId9"/>
    <p:sldId id="504" r:id="rId10"/>
    <p:sldId id="505" r:id="rId11"/>
    <p:sldId id="506" r:id="rId12"/>
    <p:sldId id="507" r:id="rId13"/>
    <p:sldId id="494" r:id="rId14"/>
    <p:sldId id="503" r:id="rId15"/>
    <p:sldId id="495" r:id="rId16"/>
    <p:sldId id="496" r:id="rId17"/>
    <p:sldId id="501" r:id="rId18"/>
    <p:sldId id="487" r:id="rId19"/>
    <p:sldId id="442" r:id="rId20"/>
    <p:sldId id="443" r:id="rId21"/>
    <p:sldId id="444" r:id="rId22"/>
    <p:sldId id="445" r:id="rId23"/>
    <p:sldId id="446" r:id="rId24"/>
    <p:sldId id="403" r:id="rId25"/>
    <p:sldId id="448" r:id="rId26"/>
    <p:sldId id="449" r:id="rId27"/>
    <p:sldId id="450" r:id="rId28"/>
    <p:sldId id="447" r:id="rId29"/>
    <p:sldId id="452" r:id="rId30"/>
    <p:sldId id="483" r:id="rId31"/>
    <p:sldId id="451" r:id="rId32"/>
    <p:sldId id="453" r:id="rId33"/>
    <p:sldId id="454" r:id="rId34"/>
    <p:sldId id="455" r:id="rId35"/>
    <p:sldId id="456" r:id="rId36"/>
    <p:sldId id="484" r:id="rId37"/>
    <p:sldId id="457" r:id="rId38"/>
    <p:sldId id="461" r:id="rId39"/>
    <p:sldId id="460" r:id="rId40"/>
    <p:sldId id="458" r:id="rId41"/>
    <p:sldId id="462" r:id="rId42"/>
    <p:sldId id="463" r:id="rId43"/>
    <p:sldId id="466" r:id="rId44"/>
    <p:sldId id="464" r:id="rId45"/>
    <p:sldId id="465" r:id="rId46"/>
    <p:sldId id="459" r:id="rId47"/>
    <p:sldId id="467" r:id="rId48"/>
    <p:sldId id="469" r:id="rId49"/>
    <p:sldId id="470" r:id="rId50"/>
    <p:sldId id="471" r:id="rId51"/>
    <p:sldId id="473" r:id="rId52"/>
    <p:sldId id="474" r:id="rId53"/>
    <p:sldId id="475" r:id="rId54"/>
    <p:sldId id="468" r:id="rId55"/>
    <p:sldId id="476" r:id="rId56"/>
    <p:sldId id="482" r:id="rId57"/>
    <p:sldId id="479" r:id="rId58"/>
    <p:sldId id="480" r:id="rId59"/>
    <p:sldId id="481" r:id="rId60"/>
    <p:sldId id="478" r:id="rId61"/>
    <p:sldId id="477" r:id="rId62"/>
    <p:sldId id="402" r:id="rId63"/>
    <p:sldId id="432" r:id="rId64"/>
    <p:sldId id="411" r:id="rId65"/>
    <p:sldId id="412" r:id="rId66"/>
    <p:sldId id="413" r:id="rId67"/>
    <p:sldId id="414" r:id="rId68"/>
    <p:sldId id="415" r:id="rId69"/>
    <p:sldId id="416" r:id="rId70"/>
    <p:sldId id="420" r:id="rId71"/>
    <p:sldId id="421" r:id="rId72"/>
    <p:sldId id="422" r:id="rId73"/>
    <p:sldId id="423" r:id="rId74"/>
    <p:sldId id="424" r:id="rId75"/>
    <p:sldId id="417" r:id="rId76"/>
    <p:sldId id="418" r:id="rId77"/>
    <p:sldId id="419" r:id="rId78"/>
    <p:sldId id="428" r:id="rId79"/>
    <p:sldId id="404" r:id="rId80"/>
    <p:sldId id="426" r:id="rId81"/>
    <p:sldId id="427" r:id="rId82"/>
    <p:sldId id="425" r:id="rId83"/>
    <p:sldId id="429" r:id="rId84"/>
    <p:sldId id="433" r:id="rId85"/>
    <p:sldId id="435" r:id="rId86"/>
    <p:sldId id="436" r:id="rId87"/>
    <p:sldId id="437" r:id="rId88"/>
    <p:sldId id="430" r:id="rId89"/>
    <p:sldId id="438" r:id="rId9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FFFF"/>
    <a:srgbClr val="FF00FF"/>
    <a:srgbClr val="A7FFFF"/>
    <a:srgbClr val="7F7F7F"/>
    <a:srgbClr val="003A00"/>
    <a:srgbClr val="008E00"/>
    <a:srgbClr val="A9FDB3"/>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2" autoAdjust="0"/>
    <p:restoredTop sz="89282" autoAdjust="0"/>
  </p:normalViewPr>
  <p:slideViewPr>
    <p:cSldViewPr>
      <p:cViewPr varScale="1">
        <p:scale>
          <a:sx n="129" d="100"/>
          <a:sy n="129" d="100"/>
        </p:scale>
        <p:origin x="774" y="12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8" d="100"/>
          <a:sy n="78" d="100"/>
        </p:scale>
        <p:origin x="-1986"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theme" Target="theme/theme1.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handoutMaster" Target="handoutMasters/handoutMaster1.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03C3F00F-481F-4313-B0A5-74A76E58BC05}" type="slidenum">
              <a:rPr lang="en-US" smtClean="0"/>
              <a:t>‹#›</a:t>
            </a:fld>
            <a:endParaRPr lang="en-US"/>
          </a:p>
        </p:txBody>
      </p:sp>
      <p:sp>
        <p:nvSpPr>
          <p:cNvPr id="6" name="Date Placeholder 5"/>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9691EA13-D3C4-4CDF-9BBC-57CC078322AE}" type="datetimeFigureOut">
              <a:rPr lang="en-US" smtClean="0"/>
              <a:t>10/17/2014</a:t>
            </a:fld>
            <a:endParaRPr lang="en-US"/>
          </a:p>
        </p:txBody>
      </p:sp>
    </p:spTree>
    <p:extLst>
      <p:ext uri="{BB962C8B-B14F-4D97-AF65-F5344CB8AC3E}">
        <p14:creationId xmlns:p14="http://schemas.microsoft.com/office/powerpoint/2010/main" val="2616713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52884FDF-D0DB-448A-9E57-74A755A48011}" type="datetimeFigureOut">
              <a:rPr lang="en-US" smtClean="0"/>
              <a:t>10/17/2014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CA8C67D6-B79B-46A1-8328-C255F170C00F}" type="slidenum">
              <a:rPr lang="en-US" smtClean="0"/>
              <a:t>‹#›</a:t>
            </a:fld>
            <a:endParaRPr lang="en-US"/>
          </a:p>
        </p:txBody>
      </p:sp>
    </p:spTree>
    <p:extLst>
      <p:ext uri="{BB962C8B-B14F-4D97-AF65-F5344CB8AC3E}">
        <p14:creationId xmlns:p14="http://schemas.microsoft.com/office/powerpoint/2010/main" val="4274255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human chromosomes with labeled telomere caps.</a:t>
            </a:r>
            <a:endParaRPr lang="en-US" dirty="0"/>
          </a:p>
        </p:txBody>
      </p:sp>
      <p:sp>
        <p:nvSpPr>
          <p:cNvPr id="4" name="Slide Number Placeholder 3"/>
          <p:cNvSpPr>
            <a:spLocks noGrp="1"/>
          </p:cNvSpPr>
          <p:nvPr>
            <p:ph type="sldNum" sz="quarter" idx="10"/>
          </p:nvPr>
        </p:nvSpPr>
        <p:spPr/>
        <p:txBody>
          <a:bodyPr/>
          <a:lstStyle/>
          <a:p>
            <a:fld id="{CA8C67D6-B79B-46A1-8328-C255F170C00F}" type="slidenum">
              <a:rPr lang="en-US" smtClean="0"/>
              <a:t>2</a:t>
            </a:fld>
            <a:endParaRPr lang="en-US"/>
          </a:p>
        </p:txBody>
      </p:sp>
    </p:spTree>
    <p:extLst>
      <p:ext uri="{BB962C8B-B14F-4D97-AF65-F5344CB8AC3E}">
        <p14:creationId xmlns:p14="http://schemas.microsoft.com/office/powerpoint/2010/main" val="4037423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human chromosomes with labeled telomere caps.</a:t>
            </a:r>
            <a:endParaRPr lang="en-US" dirty="0"/>
          </a:p>
        </p:txBody>
      </p:sp>
      <p:sp>
        <p:nvSpPr>
          <p:cNvPr id="4" name="Slide Number Placeholder 3"/>
          <p:cNvSpPr>
            <a:spLocks noGrp="1"/>
          </p:cNvSpPr>
          <p:nvPr>
            <p:ph type="sldNum" sz="quarter" idx="10"/>
          </p:nvPr>
        </p:nvSpPr>
        <p:spPr/>
        <p:txBody>
          <a:bodyPr/>
          <a:lstStyle/>
          <a:p>
            <a:fld id="{CA8C67D6-B79B-46A1-8328-C255F170C00F}" type="slidenum">
              <a:rPr lang="en-US" smtClean="0"/>
              <a:t>16</a:t>
            </a:fld>
            <a:endParaRPr lang="en-US"/>
          </a:p>
        </p:txBody>
      </p:sp>
    </p:spTree>
    <p:extLst>
      <p:ext uri="{BB962C8B-B14F-4D97-AF65-F5344CB8AC3E}">
        <p14:creationId xmlns:p14="http://schemas.microsoft.com/office/powerpoint/2010/main" val="916267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human chromosomes with labeled telomere caps.</a:t>
            </a:r>
            <a:endParaRPr lang="en-US" dirty="0"/>
          </a:p>
        </p:txBody>
      </p:sp>
      <p:sp>
        <p:nvSpPr>
          <p:cNvPr id="4" name="Slide Number Placeholder 3"/>
          <p:cNvSpPr>
            <a:spLocks noGrp="1"/>
          </p:cNvSpPr>
          <p:nvPr>
            <p:ph type="sldNum" sz="quarter" idx="10"/>
          </p:nvPr>
        </p:nvSpPr>
        <p:spPr/>
        <p:txBody>
          <a:bodyPr/>
          <a:lstStyle/>
          <a:p>
            <a:fld id="{CA8C67D6-B79B-46A1-8328-C255F170C00F}" type="slidenum">
              <a:rPr lang="en-US" smtClean="0"/>
              <a:t>17</a:t>
            </a:fld>
            <a:endParaRPr lang="en-US"/>
          </a:p>
        </p:txBody>
      </p:sp>
    </p:spTree>
    <p:extLst>
      <p:ext uri="{BB962C8B-B14F-4D97-AF65-F5344CB8AC3E}">
        <p14:creationId xmlns:p14="http://schemas.microsoft.com/office/powerpoint/2010/main" val="2841003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human chromosomes with labeled telomere caps.</a:t>
            </a:r>
            <a:endParaRPr lang="en-US" dirty="0"/>
          </a:p>
        </p:txBody>
      </p:sp>
      <p:sp>
        <p:nvSpPr>
          <p:cNvPr id="4" name="Slide Number Placeholder 3"/>
          <p:cNvSpPr>
            <a:spLocks noGrp="1"/>
          </p:cNvSpPr>
          <p:nvPr>
            <p:ph type="sldNum" sz="quarter" idx="10"/>
          </p:nvPr>
        </p:nvSpPr>
        <p:spPr/>
        <p:txBody>
          <a:bodyPr/>
          <a:lstStyle/>
          <a:p>
            <a:fld id="{CA8C67D6-B79B-46A1-8328-C255F170C00F}" type="slidenum">
              <a:rPr lang="en-US" smtClean="0"/>
              <a:t>18</a:t>
            </a:fld>
            <a:endParaRPr lang="en-US"/>
          </a:p>
        </p:txBody>
      </p:sp>
    </p:spTree>
    <p:extLst>
      <p:ext uri="{BB962C8B-B14F-4D97-AF65-F5344CB8AC3E}">
        <p14:creationId xmlns:p14="http://schemas.microsoft.com/office/powerpoint/2010/main" val="1121972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clear that this treatment is for a single telomere,</a:t>
            </a:r>
            <a:r>
              <a:rPr lang="en-US" baseline="0" dirty="0" smtClean="0"/>
              <a:t> and we sample multiple telomeres.</a:t>
            </a:r>
            <a:endParaRPr lang="en-US" dirty="0"/>
          </a:p>
        </p:txBody>
      </p:sp>
      <p:sp>
        <p:nvSpPr>
          <p:cNvPr id="4" name="Slide Number Placeholder 3"/>
          <p:cNvSpPr>
            <a:spLocks noGrp="1"/>
          </p:cNvSpPr>
          <p:nvPr>
            <p:ph type="sldNum" sz="quarter" idx="10"/>
          </p:nvPr>
        </p:nvSpPr>
        <p:spPr/>
        <p:txBody>
          <a:bodyPr/>
          <a:lstStyle/>
          <a:p>
            <a:fld id="{CA8C67D6-B79B-46A1-8328-C255F170C00F}" type="slidenum">
              <a:rPr lang="en-US" smtClean="0"/>
              <a:t>62</a:t>
            </a:fld>
            <a:endParaRPr lang="en-US"/>
          </a:p>
        </p:txBody>
      </p:sp>
    </p:spTree>
    <p:extLst>
      <p:ext uri="{BB962C8B-B14F-4D97-AF65-F5344CB8AC3E}">
        <p14:creationId xmlns:p14="http://schemas.microsoft.com/office/powerpoint/2010/main" val="370577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test against</a:t>
            </a:r>
            <a:r>
              <a:rPr lang="en-US" baseline="0" dirty="0" smtClean="0"/>
              <a:t> the moments?</a:t>
            </a:r>
            <a:endParaRPr lang="en-US" dirty="0"/>
          </a:p>
        </p:txBody>
      </p:sp>
      <p:sp>
        <p:nvSpPr>
          <p:cNvPr id="4" name="Slide Number Placeholder 3"/>
          <p:cNvSpPr>
            <a:spLocks noGrp="1"/>
          </p:cNvSpPr>
          <p:nvPr>
            <p:ph type="sldNum" sz="quarter" idx="10"/>
          </p:nvPr>
        </p:nvSpPr>
        <p:spPr/>
        <p:txBody>
          <a:bodyPr/>
          <a:lstStyle/>
          <a:p>
            <a:fld id="{CA8C67D6-B79B-46A1-8328-C255F170C00F}" type="slidenum">
              <a:rPr lang="en-US" smtClean="0"/>
              <a:t>63</a:t>
            </a:fld>
            <a:endParaRPr lang="en-US"/>
          </a:p>
        </p:txBody>
      </p:sp>
    </p:spTree>
    <p:extLst>
      <p:ext uri="{BB962C8B-B14F-4D97-AF65-F5344CB8AC3E}">
        <p14:creationId xmlns:p14="http://schemas.microsoft.com/office/powerpoint/2010/main" val="773546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8C67D6-B79B-46A1-8328-C255F170C00F}" type="slidenum">
              <a:rPr lang="en-US" smtClean="0"/>
              <a:t>65</a:t>
            </a:fld>
            <a:endParaRPr lang="en-US"/>
          </a:p>
        </p:txBody>
      </p:sp>
    </p:spTree>
    <p:extLst>
      <p:ext uri="{BB962C8B-B14F-4D97-AF65-F5344CB8AC3E}">
        <p14:creationId xmlns:p14="http://schemas.microsoft.com/office/powerpoint/2010/main" val="995894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a:t>
            </a:r>
          </a:p>
          <a:p>
            <a:r>
              <a:rPr lang="en-US" dirty="0" smtClean="0"/>
              <a:t>Noise</a:t>
            </a:r>
            <a:r>
              <a:rPr lang="en-US" baseline="0" dirty="0" smtClean="0"/>
              <a:t> means we can’t precisely determine the distribution, but we can determine some parts to a high accuracy.</a:t>
            </a:r>
            <a:endParaRPr lang="en-US" dirty="0"/>
          </a:p>
        </p:txBody>
      </p:sp>
      <p:sp>
        <p:nvSpPr>
          <p:cNvPr id="4" name="Slide Number Placeholder 3"/>
          <p:cNvSpPr>
            <a:spLocks noGrp="1"/>
          </p:cNvSpPr>
          <p:nvPr>
            <p:ph type="sldNum" sz="quarter" idx="10"/>
          </p:nvPr>
        </p:nvSpPr>
        <p:spPr/>
        <p:txBody>
          <a:bodyPr/>
          <a:lstStyle/>
          <a:p>
            <a:fld id="{CA8C67D6-B79B-46A1-8328-C255F170C00F}" type="slidenum">
              <a:rPr lang="en-US" smtClean="0"/>
              <a:t>66</a:t>
            </a:fld>
            <a:endParaRPr lang="en-US"/>
          </a:p>
        </p:txBody>
      </p:sp>
    </p:spTree>
    <p:extLst>
      <p:ext uri="{BB962C8B-B14F-4D97-AF65-F5344CB8AC3E}">
        <p14:creationId xmlns:p14="http://schemas.microsoft.com/office/powerpoint/2010/main" val="2279017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effectLst>
            <a:outerShdw blurRad="50800" dist="38100" dir="2700000" algn="tl" rotWithShape="0">
              <a:prstClr val="black">
                <a:alpha val="40000"/>
              </a:prstClr>
            </a:outerShdw>
          </a:effectLst>
        </p:spPr>
        <p:txBody>
          <a:bodyPr>
            <a:normAutofit/>
          </a:bodyPr>
          <a:lstStyle>
            <a:lvl1pPr>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381000"/>
          </a:xfrm>
          <a:effectLst>
            <a:outerShdw blurRad="50800" dist="38100" dir="2700000" algn="tl" rotWithShape="0">
              <a:prstClr val="black">
                <a:alpha val="40000"/>
              </a:prstClr>
            </a:outerShdw>
          </a:effectLst>
        </p:spPr>
        <p:txBody>
          <a:bodyPr>
            <a:normAutofit/>
          </a:bodyPr>
          <a:lstStyle>
            <a:lvl1pPr marL="0" indent="0" algn="ctr">
              <a:buNone/>
              <a:defRPr sz="2000">
                <a:solidFill>
                  <a:schemeClr val="bg2">
                    <a:lumMod val="9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6B2A2FE-BB34-465E-BF74-882A6D187152}" type="datetime1">
              <a:rPr lang="en-US" smtClean="0"/>
              <a:t>10/17/2014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DA5134-1AEC-4B4F-A6FB-E31619130777}" type="datetime1">
              <a:rPr lang="en-US" smtClean="0"/>
              <a:t>10/17/2014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1EEE7B-71BC-40ED-80BE-F84FA35DFB5A}" type="datetime1">
              <a:rPr lang="en-US" smtClean="0"/>
              <a:t>10/17/2014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ABB6F97-064B-4574-8D69-EBF714C9EB2A}" type="datetime1">
              <a:rPr lang="en-US" smtClean="0">
                <a:solidFill>
                  <a:prstClr val="black"/>
                </a:solidFill>
              </a:rPr>
              <a:t>10/17/2014</a:t>
            </a:fld>
            <a:endParaRPr 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BC091D5-03E9-4416-BBAB-7822D046CE1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50635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FA29234-275E-494C-9CA5-CB8FFEF1D632}" type="datetime1">
              <a:rPr lang="en-US" smtClean="0">
                <a:solidFill>
                  <a:prstClr val="black"/>
                </a:solidFill>
              </a:rPr>
              <a:t>10/17/2014</a:t>
            </a:fld>
            <a:endParaRPr 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BC091D5-03E9-4416-BBAB-7822D046CE1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021457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A9D075A-D932-4528-B95C-584CFB81D695}" type="datetime1">
              <a:rPr lang="en-US" smtClean="0">
                <a:solidFill>
                  <a:prstClr val="black"/>
                </a:solidFill>
              </a:rPr>
              <a:t>10/17/2014</a:t>
            </a:fld>
            <a:endParaRPr 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BC091D5-03E9-4416-BBAB-7822D046CE1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8615362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55FE9D7-B53D-4EBB-A4E1-ACAEF74A8CA2}" type="datetime1">
              <a:rPr lang="en-US" smtClean="0">
                <a:solidFill>
                  <a:prstClr val="black"/>
                </a:solidFill>
              </a:rPr>
              <a:t>10/17/2014</a:t>
            </a:fld>
            <a:endParaRPr lang="en-US">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BC091D5-03E9-4416-BBAB-7822D046CE1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94635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BA30BC37-4406-4635-893C-41744C3F478A}" type="datetime1">
              <a:rPr lang="en-US" smtClean="0">
                <a:solidFill>
                  <a:prstClr val="black"/>
                </a:solidFill>
              </a:rPr>
              <a:t>10/17/2014</a:t>
            </a:fld>
            <a:endParaRPr lang="en-US">
              <a:solidFill>
                <a:prstClr val="black"/>
              </a:solidFill>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BC091D5-03E9-4416-BBAB-7822D046CE1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876595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991600" cy="457200"/>
          </a:xfrm>
          <a:effectLst>
            <a:outerShdw blurRad="50800" dist="38100" dir="5400000" algn="t" rotWithShape="0">
              <a:prstClr val="black">
                <a:alpha val="40000"/>
              </a:prstClr>
            </a:outerShdw>
          </a:effectLst>
        </p:spPr>
        <p:txBody>
          <a:bodyPr>
            <a:noAutofit/>
          </a:bodyPr>
          <a:lstStyle>
            <a:lvl1pPr algn="ctr">
              <a:defRPr sz="3200"/>
            </a:lvl1pPr>
          </a:lstStyle>
          <a:p>
            <a:r>
              <a:rPr lang="en-US" dirty="0" smtClean="0"/>
              <a:t>Click to edit Master title style</a:t>
            </a:r>
            <a:endParaRPr lang="en-US" dirty="0"/>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F589167D-EACC-4FBF-BDFB-613FF40CC75C}" type="datetime1">
              <a:rPr lang="en-US" smtClean="0">
                <a:solidFill>
                  <a:prstClr val="black"/>
                </a:solidFill>
              </a:rPr>
              <a:t>10/17/2014</a:t>
            </a:fld>
            <a:endParaRPr lang="en-US">
              <a:solidFill>
                <a:prstClr val="black"/>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BC091D5-03E9-4416-BBAB-7822D046CE1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74762839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70B7DAD-9137-4C73-AEB9-1817788F5E82}" type="datetime1">
              <a:rPr lang="en-US" smtClean="0">
                <a:solidFill>
                  <a:prstClr val="black"/>
                </a:solidFill>
              </a:rPr>
              <a:t>10/17/2014</a:t>
            </a:fld>
            <a:endParaRPr lang="en-US">
              <a:solidFill>
                <a:prstClr val="black"/>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BC091D5-03E9-4416-BBAB-7822D046CE1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3653777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91A0E8A-42E4-4D40-9C30-A026F34325E8}" type="datetime1">
              <a:rPr lang="en-US" smtClean="0">
                <a:solidFill>
                  <a:prstClr val="black"/>
                </a:solidFill>
              </a:rPr>
              <a:t>10/17/2014</a:t>
            </a:fld>
            <a:endParaRPr lang="en-US">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BC091D5-03E9-4416-BBAB-7822D046CE1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39534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69CDD00-236C-4B6E-80AC-A579BA5223EF}" type="datetime1">
              <a:rPr lang="en-US" smtClean="0"/>
              <a:t>10/17/2014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5166C7A-E866-4BA7-BD3A-0EE36AD083D1}" type="datetime1">
              <a:rPr lang="en-US" smtClean="0">
                <a:solidFill>
                  <a:prstClr val="black"/>
                </a:solidFill>
              </a:rPr>
              <a:t>10/17/2014</a:t>
            </a:fld>
            <a:endParaRPr lang="en-US">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BC091D5-03E9-4416-BBAB-7822D046CE1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6106807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85947EB-B15F-4D02-803D-DE478CD6E7D9}" type="datetime1">
              <a:rPr lang="en-US" smtClean="0">
                <a:solidFill>
                  <a:prstClr val="black"/>
                </a:solidFill>
              </a:rPr>
              <a:t>10/17/2014</a:t>
            </a:fld>
            <a:endParaRPr 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BC091D5-03E9-4416-BBAB-7822D046CE1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321925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5982595-6758-47A4-9C1A-EE4A9E218606}" type="datetime1">
              <a:rPr lang="en-US" smtClean="0">
                <a:solidFill>
                  <a:prstClr val="black"/>
                </a:solidFill>
              </a:rPr>
              <a:t>10/17/2014</a:t>
            </a:fld>
            <a:endParaRPr 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BC091D5-03E9-4416-BBAB-7822D046CE1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3317948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7A1CCB7-1EC0-4D53-BEE1-CBCAB815D51D}" type="datetime1">
              <a:rPr lang="en-US" smtClean="0">
                <a:solidFill>
                  <a:prstClr val="black"/>
                </a:solidFill>
              </a:rPr>
              <a:t>10/17/2014</a:t>
            </a:fld>
            <a:endParaRPr 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BC091D5-03E9-4416-BBAB-7822D046CE1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7876287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48AE80-9F33-4403-8B0A-B015AF318331}" type="datetime1">
              <a:rPr lang="en-US" smtClean="0">
                <a:solidFill>
                  <a:prstClr val="black"/>
                </a:solidFill>
              </a:rPr>
              <a:t>10/17/2014</a:t>
            </a:fld>
            <a:endParaRPr 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BC091D5-03E9-4416-BBAB-7822D046CE1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169506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C122FE5-9299-452D-8A19-F150AEC3E66E}" type="datetime1">
              <a:rPr lang="en-US" smtClean="0">
                <a:solidFill>
                  <a:prstClr val="black"/>
                </a:solidFill>
              </a:rPr>
              <a:t>10/17/2014</a:t>
            </a:fld>
            <a:endParaRPr 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BC091D5-03E9-4416-BBAB-7822D046CE1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61224242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A437C31-56A6-495C-847B-EBDE64B9A7A0}" type="datetime1">
              <a:rPr lang="en-US" smtClean="0">
                <a:solidFill>
                  <a:prstClr val="black"/>
                </a:solidFill>
              </a:rPr>
              <a:t>10/17/2014</a:t>
            </a:fld>
            <a:endParaRPr lang="en-US">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BC091D5-03E9-4416-BBAB-7822D046CE1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1121488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AB11A68-807E-490E-B81A-785844429962}" type="datetime1">
              <a:rPr lang="en-US" smtClean="0">
                <a:solidFill>
                  <a:prstClr val="black"/>
                </a:solidFill>
              </a:rPr>
              <a:t>10/17/2014</a:t>
            </a:fld>
            <a:endParaRPr lang="en-US">
              <a:solidFill>
                <a:prstClr val="black"/>
              </a:solidFill>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BC091D5-03E9-4416-BBAB-7822D046CE1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141157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991600" cy="457200"/>
          </a:xfrm>
          <a:effectLst>
            <a:outerShdw blurRad="50800" dist="38100" dir="5400000" algn="t" rotWithShape="0">
              <a:prstClr val="black">
                <a:alpha val="40000"/>
              </a:prstClr>
            </a:outerShdw>
          </a:effectLst>
        </p:spPr>
        <p:txBody>
          <a:bodyPr>
            <a:noAutofit/>
          </a:bodyPr>
          <a:lstStyle>
            <a:lvl1pPr algn="ctr">
              <a:defRPr sz="3200"/>
            </a:lvl1pPr>
          </a:lstStyle>
          <a:p>
            <a:r>
              <a:rPr lang="en-US" dirty="0" smtClean="0"/>
              <a:t>Click to edit Master title style</a:t>
            </a:r>
            <a:endParaRPr lang="en-US" dirty="0"/>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BD52B10D-F2EC-47BC-99E3-7C80EA00F5AC}" type="datetime1">
              <a:rPr lang="en-US" smtClean="0">
                <a:solidFill>
                  <a:prstClr val="black"/>
                </a:solidFill>
              </a:rPr>
              <a:t>10/17/2014</a:t>
            </a:fld>
            <a:endParaRPr lang="en-US">
              <a:solidFill>
                <a:prstClr val="black"/>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BC091D5-03E9-4416-BBAB-7822D046CE1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101912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CF1B12AF-C4CF-479B-A095-AD912BA63B5C}" type="datetime1">
              <a:rPr lang="en-US" smtClean="0">
                <a:solidFill>
                  <a:prstClr val="black"/>
                </a:solidFill>
              </a:rPr>
              <a:t>10/17/2014</a:t>
            </a:fld>
            <a:endParaRPr lang="en-US">
              <a:solidFill>
                <a:prstClr val="black"/>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BC091D5-03E9-4416-BBAB-7822D046CE1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4127070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7AC7FB-2D15-4918-8CAF-CF2934ACECD5}" type="datetime1">
              <a:rPr lang="en-US" smtClean="0"/>
              <a:t>10/17/2014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19B7D36-EE53-42CC-9110-91E91C7BF150}" type="datetime1">
              <a:rPr lang="en-US" smtClean="0">
                <a:solidFill>
                  <a:prstClr val="black"/>
                </a:solidFill>
              </a:rPr>
              <a:t>10/17/2014</a:t>
            </a:fld>
            <a:endParaRPr lang="en-US">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BC091D5-03E9-4416-BBAB-7822D046CE1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2910156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A986A8E-15D4-4FBE-9C6D-0A48D71B4BA2}" type="datetime1">
              <a:rPr lang="en-US" smtClean="0">
                <a:solidFill>
                  <a:prstClr val="black"/>
                </a:solidFill>
              </a:rPr>
              <a:t>10/17/2014</a:t>
            </a:fld>
            <a:endParaRPr lang="en-US">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BC091D5-03E9-4416-BBAB-7822D046CE1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09455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2FE7500-C2FC-4D54-81B6-E4A78022BE77}" type="datetime1">
              <a:rPr lang="en-US" smtClean="0">
                <a:solidFill>
                  <a:prstClr val="black"/>
                </a:solidFill>
              </a:rPr>
              <a:t>10/17/2014</a:t>
            </a:fld>
            <a:endParaRPr 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BC091D5-03E9-4416-BBAB-7822D046CE1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822166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916A793-C4D6-4192-BA48-AAB34590347E}" type="datetime1">
              <a:rPr lang="en-US" smtClean="0">
                <a:solidFill>
                  <a:prstClr val="black"/>
                </a:solidFill>
              </a:rPr>
              <a:t>10/17/2014</a:t>
            </a:fld>
            <a:endParaRPr 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BC091D5-03E9-4416-BBAB-7822D046CE1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295648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99DAC7-AA69-426E-8C8E-A0736C508926}" type="datetime1">
              <a:rPr lang="en-US" smtClean="0"/>
              <a:t>10/17/2014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6DC35E-4F54-45A6-91F4-C546135D8D21}" type="datetime1">
              <a:rPr lang="en-US" smtClean="0"/>
              <a:t>10/17/2014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 y="350838"/>
            <a:ext cx="8915400" cy="563562"/>
          </a:xfrm>
          <a:effectLst>
            <a:outerShdw blurRad="50800" dist="38100" dir="5400000" algn="t" rotWithShape="0">
              <a:prstClr val="black">
                <a:alpha val="40000"/>
              </a:prstClr>
            </a:outerShdw>
          </a:effectLst>
        </p:spPr>
        <p:txBody>
          <a:bodyPr anchor="t">
            <a:normAutofit/>
          </a:bodyPr>
          <a:lstStyle>
            <a:lvl1pPr>
              <a:defRPr sz="3200">
                <a:solidFill>
                  <a:schemeClr val="bg1"/>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C023B694-C1B2-4687-A05D-EEB821EA63DB}" type="datetime1">
              <a:rPr lang="en-US" smtClean="0"/>
              <a:t>10/17/2014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2631E2-80E0-4060-B580-86C9EF7AFED2}" type="datetime1">
              <a:rPr lang="en-US" smtClean="0"/>
              <a:t>10/17/2014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D4D27C-8E2E-4267-B705-DAE4ABECACFF}" type="datetime1">
              <a:rPr lang="en-US" smtClean="0"/>
              <a:t>10/17/2014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A1B453-5816-44A2-88C9-4DF49C7C8FE5}" type="datetime1">
              <a:rPr lang="en-US" smtClean="0"/>
              <a:t>10/17/2014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79DA9-AF8E-4AC9-A97F-FB22CC4DC366}" type="datetime1">
              <a:rPr lang="en-US" smtClean="0"/>
              <a:t>10/17/2014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grpSp>
        <p:nvGrpSpPr>
          <p:cNvPr id="7" name="Group 6"/>
          <p:cNvGrpSpPr/>
          <p:nvPr userDrawn="1"/>
        </p:nvGrpSpPr>
        <p:grpSpPr>
          <a:xfrm>
            <a:off x="0" y="0"/>
            <a:ext cx="9144000" cy="304800"/>
            <a:chOff x="0" y="0"/>
            <a:chExt cx="9144000" cy="304800"/>
          </a:xfrm>
        </p:grpSpPr>
        <p:sp>
          <p:nvSpPr>
            <p:cNvPr id="8" name="Rectangle 7"/>
            <p:cNvSpPr/>
            <p:nvPr/>
          </p:nvSpPr>
          <p:spPr>
            <a:xfrm>
              <a:off x="0" y="0"/>
              <a:ext cx="9144000" cy="3048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Box 11"/>
            <p:cNvSpPr txBox="1">
              <a:spLocks noChangeArrowheads="1"/>
            </p:cNvSpPr>
            <p:nvPr/>
          </p:nvSpPr>
          <p:spPr bwMode="auto">
            <a:xfrm>
              <a:off x="6913562" y="50800"/>
              <a:ext cx="1849438" cy="215444"/>
            </a:xfrm>
            <a:prstGeom prst="rect">
              <a:avLst/>
            </a:prstGeom>
            <a:noFill/>
            <a:ln w="9525">
              <a:noFill/>
              <a:miter lim="800000"/>
              <a:headEnd/>
              <a:tailEnd/>
            </a:ln>
          </p:spPr>
          <p:txBody>
            <a:bodyPr wrap="square">
              <a:spAutoFit/>
            </a:bodyPr>
            <a:lstStyle/>
            <a:p>
              <a:pPr algn="r" eaLnBrk="0" hangingPunct="0"/>
              <a:r>
                <a:rPr lang="en-US" sz="800" b="1" dirty="0" smtClean="0">
                  <a:solidFill>
                    <a:srgbClr val="000000"/>
                  </a:solidFill>
                  <a:cs typeface="Arial" charset="0"/>
                </a:rPr>
                <a:t>Laboratory of Experimental Biophysics</a:t>
              </a:r>
              <a:endParaRPr lang="en-US" sz="800" b="1" dirty="0">
                <a:solidFill>
                  <a:srgbClr val="000000"/>
                </a:solidFill>
                <a:cs typeface="Arial" charset="0"/>
              </a:endParaRPr>
            </a:p>
          </p:txBody>
        </p:sp>
        <p:cxnSp>
          <p:nvCxnSpPr>
            <p:cNvPr id="11" name="Straight Connector 10"/>
            <p:cNvCxnSpPr/>
            <p:nvPr/>
          </p:nvCxnSpPr>
          <p:spPr>
            <a:xfrm>
              <a:off x="0" y="304800"/>
              <a:ext cx="9144000"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grpSp>
      <p:pic>
        <p:nvPicPr>
          <p:cNvPr id="43" name="Picture 4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1084" y="17707"/>
            <a:ext cx="550584" cy="266139"/>
          </a:xfrm>
          <a:prstGeom prst="rect">
            <a:avLst/>
          </a:prstGeom>
        </p:spPr>
      </p:pic>
      <p:pic>
        <p:nvPicPr>
          <p:cNvPr id="13" name="Picture 1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701548" y="14748"/>
            <a:ext cx="381000" cy="26397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bg2">
              <a:lumMod val="90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2">
              <a:lumMod val="9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lumMod val="9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lumMod val="9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lumMod val="9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lumMod val="9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381000"/>
            <a:ext cx="8229600" cy="4572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grpSp>
        <p:nvGrpSpPr>
          <p:cNvPr id="7" name="Group 6"/>
          <p:cNvGrpSpPr/>
          <p:nvPr/>
        </p:nvGrpSpPr>
        <p:grpSpPr>
          <a:xfrm>
            <a:off x="0" y="0"/>
            <a:ext cx="9144000" cy="341729"/>
            <a:chOff x="0" y="0"/>
            <a:chExt cx="9144000" cy="341729"/>
          </a:xfrm>
        </p:grpSpPr>
        <p:sp>
          <p:nvSpPr>
            <p:cNvPr id="8" name="Rectangle 7"/>
            <p:cNvSpPr/>
            <p:nvPr/>
          </p:nvSpPr>
          <p:spPr>
            <a:xfrm>
              <a:off x="0" y="0"/>
              <a:ext cx="9144000" cy="3048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9" name="Group 8"/>
            <p:cNvGrpSpPr/>
            <p:nvPr/>
          </p:nvGrpSpPr>
          <p:grpSpPr>
            <a:xfrm>
              <a:off x="0" y="0"/>
              <a:ext cx="2484438" cy="338554"/>
              <a:chOff x="0" y="0"/>
              <a:chExt cx="2484438" cy="338554"/>
            </a:xfrm>
          </p:grpSpPr>
          <p:pic>
            <p:nvPicPr>
              <p:cNvPr id="41" name="Picture 40" descr="creolweb2"/>
              <p:cNvPicPr>
                <a:picLocks noChangeAspect="1" noChangeArrowheads="1"/>
              </p:cNvPicPr>
              <p:nvPr/>
            </p:nvPicPr>
            <p:blipFill>
              <a:blip r:embed="rId13" cstate="print"/>
              <a:srcRect l="37459" t="-1384" r="39380" b="42984"/>
              <a:stretch>
                <a:fillRect/>
              </a:stretch>
            </p:blipFill>
            <p:spPr bwMode="auto">
              <a:xfrm>
                <a:off x="0" y="0"/>
                <a:ext cx="252413" cy="263525"/>
              </a:xfrm>
              <a:prstGeom prst="rect">
                <a:avLst/>
              </a:prstGeom>
              <a:noFill/>
              <a:ln w="9525">
                <a:noFill/>
                <a:miter lim="800000"/>
                <a:headEnd/>
                <a:tailEnd/>
              </a:ln>
            </p:spPr>
          </p:pic>
          <p:sp>
            <p:nvSpPr>
              <p:cNvPr id="42" name="Text Box 11"/>
              <p:cNvSpPr txBox="1">
                <a:spLocks noChangeArrowheads="1"/>
              </p:cNvSpPr>
              <p:nvPr/>
            </p:nvSpPr>
            <p:spPr bwMode="auto">
              <a:xfrm>
                <a:off x="165100" y="0"/>
                <a:ext cx="2319338" cy="338554"/>
              </a:xfrm>
              <a:prstGeom prst="rect">
                <a:avLst/>
              </a:prstGeom>
              <a:noFill/>
              <a:ln w="9525">
                <a:noFill/>
                <a:miter lim="800000"/>
                <a:headEnd/>
                <a:tailEnd/>
              </a:ln>
            </p:spPr>
            <p:txBody>
              <a:bodyPr>
                <a:spAutoFit/>
              </a:bodyPr>
              <a:lstStyle/>
              <a:p>
                <a:pPr eaLnBrk="0" hangingPunct="0"/>
                <a:r>
                  <a:rPr lang="en-US" sz="800" b="1" dirty="0">
                    <a:solidFill>
                      <a:srgbClr val="000000"/>
                    </a:solidFill>
                    <a:cs typeface="Arial" charset="0"/>
                  </a:rPr>
                  <a:t>CREOL, The College of Optics and Photonics </a:t>
                </a:r>
              </a:p>
              <a:p>
                <a:pPr eaLnBrk="0" hangingPunct="0"/>
                <a:r>
                  <a:rPr lang="en-US" sz="800" b="1" dirty="0">
                    <a:solidFill>
                      <a:srgbClr val="000000"/>
                    </a:solidFill>
                    <a:cs typeface="Arial" charset="0"/>
                  </a:rPr>
                  <a:t>University of Central Florida</a:t>
                </a:r>
              </a:p>
            </p:txBody>
          </p:sp>
        </p:grpSp>
        <p:grpSp>
          <p:nvGrpSpPr>
            <p:cNvPr id="10" name="Group 9"/>
            <p:cNvGrpSpPr/>
            <p:nvPr/>
          </p:nvGrpSpPr>
          <p:grpSpPr>
            <a:xfrm>
              <a:off x="7467600" y="3175"/>
              <a:ext cx="1666852" cy="338554"/>
              <a:chOff x="7467600" y="3175"/>
              <a:chExt cx="1666852" cy="338554"/>
            </a:xfrm>
          </p:grpSpPr>
          <p:sp>
            <p:nvSpPr>
              <p:cNvPr id="12" name="Text Box 11"/>
              <p:cNvSpPr txBox="1">
                <a:spLocks noChangeArrowheads="1"/>
              </p:cNvSpPr>
              <p:nvPr/>
            </p:nvSpPr>
            <p:spPr bwMode="auto">
              <a:xfrm>
                <a:off x="7467600" y="3175"/>
                <a:ext cx="1239838" cy="338554"/>
              </a:xfrm>
              <a:prstGeom prst="rect">
                <a:avLst/>
              </a:prstGeom>
              <a:noFill/>
              <a:ln w="9525">
                <a:noFill/>
                <a:miter lim="800000"/>
                <a:headEnd/>
                <a:tailEnd/>
              </a:ln>
            </p:spPr>
            <p:txBody>
              <a:bodyPr>
                <a:spAutoFit/>
              </a:bodyPr>
              <a:lstStyle/>
              <a:p>
                <a:pPr algn="r" eaLnBrk="0" hangingPunct="0"/>
                <a:r>
                  <a:rPr lang="en-US" sz="800" b="1" dirty="0">
                    <a:solidFill>
                      <a:srgbClr val="000000"/>
                    </a:solidFill>
                    <a:cs typeface="Arial" charset="0"/>
                  </a:rPr>
                  <a:t>Photonic  Diagnostics  </a:t>
                </a:r>
              </a:p>
              <a:p>
                <a:pPr algn="r" eaLnBrk="0" hangingPunct="0"/>
                <a:r>
                  <a:rPr lang="en-US" sz="800" b="1" dirty="0">
                    <a:solidFill>
                      <a:srgbClr val="000000"/>
                    </a:solidFill>
                    <a:cs typeface="Arial" charset="0"/>
                  </a:rPr>
                  <a:t>of Random Media</a:t>
                </a:r>
              </a:p>
            </p:txBody>
          </p:sp>
          <p:grpSp>
            <p:nvGrpSpPr>
              <p:cNvPr id="13" name="Group 12"/>
              <p:cNvGrpSpPr>
                <a:grpSpLocks/>
              </p:cNvGrpSpPr>
              <p:nvPr/>
            </p:nvGrpSpPr>
            <p:grpSpPr bwMode="auto">
              <a:xfrm>
                <a:off x="8658130" y="41276"/>
                <a:ext cx="476322" cy="185739"/>
                <a:chOff x="5503" y="26"/>
                <a:chExt cx="251" cy="117"/>
              </a:xfrm>
            </p:grpSpPr>
            <p:sp>
              <p:nvSpPr>
                <p:cNvPr id="15" name="Oval 14"/>
                <p:cNvSpPr>
                  <a:spLocks noChangeArrowheads="1"/>
                </p:cNvSpPr>
                <p:nvPr/>
              </p:nvSpPr>
              <p:spPr bwMode="auto">
                <a:xfrm rot="5361856">
                  <a:off x="5537" y="89"/>
                  <a:ext cx="22" cy="18"/>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16" name="Oval 15"/>
                <p:cNvSpPr>
                  <a:spLocks noChangeArrowheads="1"/>
                </p:cNvSpPr>
                <p:nvPr/>
              </p:nvSpPr>
              <p:spPr bwMode="auto">
                <a:xfrm rot="5361856">
                  <a:off x="5556" y="58"/>
                  <a:ext cx="20" cy="17"/>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17" name="Oval 16"/>
                <p:cNvSpPr>
                  <a:spLocks noChangeArrowheads="1"/>
                </p:cNvSpPr>
                <p:nvPr/>
              </p:nvSpPr>
              <p:spPr bwMode="auto">
                <a:xfrm rot="5361856">
                  <a:off x="5520" y="111"/>
                  <a:ext cx="21" cy="17"/>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18" name="Oval 17"/>
                <p:cNvSpPr>
                  <a:spLocks noChangeArrowheads="1"/>
                </p:cNvSpPr>
                <p:nvPr/>
              </p:nvSpPr>
              <p:spPr bwMode="auto">
                <a:xfrm rot="5361856">
                  <a:off x="5570" y="120"/>
                  <a:ext cx="21" cy="18"/>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19" name="Oval 18"/>
                <p:cNvSpPr>
                  <a:spLocks noChangeArrowheads="1"/>
                </p:cNvSpPr>
                <p:nvPr/>
              </p:nvSpPr>
              <p:spPr bwMode="auto">
                <a:xfrm rot="5361856">
                  <a:off x="5515" y="67"/>
                  <a:ext cx="21" cy="19"/>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20" name="Oval 19"/>
                <p:cNvSpPr>
                  <a:spLocks noChangeArrowheads="1"/>
                </p:cNvSpPr>
                <p:nvPr/>
              </p:nvSpPr>
              <p:spPr bwMode="auto">
                <a:xfrm rot="5361856">
                  <a:off x="5534" y="102"/>
                  <a:ext cx="21" cy="18"/>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21" name="Oval 20"/>
                <p:cNvSpPr>
                  <a:spLocks noChangeArrowheads="1"/>
                </p:cNvSpPr>
                <p:nvPr/>
              </p:nvSpPr>
              <p:spPr bwMode="auto">
                <a:xfrm rot="5361856">
                  <a:off x="5502" y="108"/>
                  <a:ext cx="21" cy="19"/>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22" name="Oval 21"/>
                <p:cNvSpPr>
                  <a:spLocks noChangeArrowheads="1"/>
                </p:cNvSpPr>
                <p:nvPr/>
              </p:nvSpPr>
              <p:spPr bwMode="auto">
                <a:xfrm rot="5361856">
                  <a:off x="5569" y="117"/>
                  <a:ext cx="23" cy="18"/>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23" name="Oval 22"/>
                <p:cNvSpPr>
                  <a:spLocks noChangeArrowheads="1"/>
                </p:cNvSpPr>
                <p:nvPr/>
              </p:nvSpPr>
              <p:spPr bwMode="auto">
                <a:xfrm rot="10141042">
                  <a:off x="5662" y="48"/>
                  <a:ext cx="17" cy="21"/>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24" name="Oval 23"/>
                <p:cNvSpPr>
                  <a:spLocks noChangeArrowheads="1"/>
                </p:cNvSpPr>
                <p:nvPr/>
              </p:nvSpPr>
              <p:spPr bwMode="auto">
                <a:xfrm rot="10141042">
                  <a:off x="5625" y="114"/>
                  <a:ext cx="18" cy="21"/>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25" name="Oval 24"/>
                <p:cNvSpPr>
                  <a:spLocks noChangeArrowheads="1"/>
                </p:cNvSpPr>
                <p:nvPr/>
              </p:nvSpPr>
              <p:spPr bwMode="auto">
                <a:xfrm rot="10141042">
                  <a:off x="5676" y="122"/>
                  <a:ext cx="18" cy="21"/>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26" name="Oval 25"/>
                <p:cNvSpPr>
                  <a:spLocks noChangeArrowheads="1"/>
                </p:cNvSpPr>
                <p:nvPr/>
              </p:nvSpPr>
              <p:spPr bwMode="auto">
                <a:xfrm rot="10141042">
                  <a:off x="5640" y="104"/>
                  <a:ext cx="18" cy="21"/>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27" name="Oval 26"/>
                <p:cNvSpPr>
                  <a:spLocks noChangeArrowheads="1"/>
                </p:cNvSpPr>
                <p:nvPr/>
              </p:nvSpPr>
              <p:spPr bwMode="auto">
                <a:xfrm rot="10141042">
                  <a:off x="5608" y="105"/>
                  <a:ext cx="19" cy="20"/>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28" name="Oval 27"/>
                <p:cNvSpPr>
                  <a:spLocks noChangeArrowheads="1"/>
                </p:cNvSpPr>
                <p:nvPr/>
              </p:nvSpPr>
              <p:spPr bwMode="auto">
                <a:xfrm rot="10141042">
                  <a:off x="5695" y="98"/>
                  <a:ext cx="18" cy="21"/>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29" name="Oval 28"/>
                <p:cNvSpPr>
                  <a:spLocks noChangeArrowheads="1"/>
                </p:cNvSpPr>
                <p:nvPr/>
              </p:nvSpPr>
              <p:spPr bwMode="auto">
                <a:xfrm rot="10141042">
                  <a:off x="5677" y="120"/>
                  <a:ext cx="18" cy="21"/>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30" name="Oval 29"/>
                <p:cNvSpPr>
                  <a:spLocks noChangeArrowheads="1"/>
                </p:cNvSpPr>
                <p:nvPr/>
              </p:nvSpPr>
              <p:spPr bwMode="auto">
                <a:xfrm rot="10141042">
                  <a:off x="5598" y="70"/>
                  <a:ext cx="18" cy="21"/>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31" name="Oval 30"/>
                <p:cNvSpPr>
                  <a:spLocks noChangeArrowheads="1"/>
                </p:cNvSpPr>
                <p:nvPr/>
              </p:nvSpPr>
              <p:spPr bwMode="auto">
                <a:xfrm rot="10141042">
                  <a:off x="5685" y="58"/>
                  <a:ext cx="18" cy="21"/>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32" name="Oval 31"/>
                <p:cNvSpPr>
                  <a:spLocks noChangeArrowheads="1"/>
                </p:cNvSpPr>
                <p:nvPr/>
              </p:nvSpPr>
              <p:spPr bwMode="auto">
                <a:xfrm rot="5361856">
                  <a:off x="5564" y="72"/>
                  <a:ext cx="23" cy="19"/>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33" name="Oval 32"/>
                <p:cNvSpPr>
                  <a:spLocks noChangeArrowheads="1"/>
                </p:cNvSpPr>
                <p:nvPr/>
              </p:nvSpPr>
              <p:spPr bwMode="auto">
                <a:xfrm rot="5361856">
                  <a:off x="5578" y="40"/>
                  <a:ext cx="22" cy="18"/>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34" name="Oval 33"/>
                <p:cNvSpPr>
                  <a:spLocks noChangeArrowheads="1"/>
                </p:cNvSpPr>
                <p:nvPr/>
              </p:nvSpPr>
              <p:spPr bwMode="auto">
                <a:xfrm rot="5361856">
                  <a:off x="5676" y="27"/>
                  <a:ext cx="22" cy="19"/>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35" name="Oval 34"/>
                <p:cNvSpPr>
                  <a:spLocks noChangeArrowheads="1"/>
                </p:cNvSpPr>
                <p:nvPr/>
              </p:nvSpPr>
              <p:spPr bwMode="auto">
                <a:xfrm rot="5361856">
                  <a:off x="5597" y="120"/>
                  <a:ext cx="20" cy="18"/>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36" name="Oval 35"/>
                <p:cNvSpPr>
                  <a:spLocks noChangeArrowheads="1"/>
                </p:cNvSpPr>
                <p:nvPr/>
              </p:nvSpPr>
              <p:spPr bwMode="auto">
                <a:xfrm rot="10141042">
                  <a:off x="5615" y="38"/>
                  <a:ext cx="19" cy="22"/>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37" name="Oval 36"/>
                <p:cNvSpPr>
                  <a:spLocks noChangeArrowheads="1"/>
                </p:cNvSpPr>
                <p:nvPr/>
              </p:nvSpPr>
              <p:spPr bwMode="auto">
                <a:xfrm rot="5361856">
                  <a:off x="5580" y="88"/>
                  <a:ext cx="21" cy="18"/>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38" name="Oval 37"/>
                <p:cNvSpPr>
                  <a:spLocks noChangeArrowheads="1"/>
                </p:cNvSpPr>
                <p:nvPr/>
              </p:nvSpPr>
              <p:spPr bwMode="auto">
                <a:xfrm rot="10141042">
                  <a:off x="5621" y="65"/>
                  <a:ext cx="18" cy="20"/>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39" name="Oval 38"/>
                <p:cNvSpPr>
                  <a:spLocks noChangeArrowheads="1"/>
                </p:cNvSpPr>
                <p:nvPr/>
              </p:nvSpPr>
              <p:spPr bwMode="auto">
                <a:xfrm rot="10141042">
                  <a:off x="5644" y="85"/>
                  <a:ext cx="18" cy="21"/>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40" name="Freeform 39"/>
                <p:cNvSpPr>
                  <a:spLocks/>
                </p:cNvSpPr>
                <p:nvPr/>
              </p:nvSpPr>
              <p:spPr bwMode="auto">
                <a:xfrm>
                  <a:off x="5514" y="43"/>
                  <a:ext cx="240" cy="83"/>
                </a:xfrm>
                <a:custGeom>
                  <a:avLst/>
                  <a:gdLst>
                    <a:gd name="T0" fmla="*/ 0 w 4944"/>
                    <a:gd name="T1" fmla="*/ 576 h 816"/>
                    <a:gd name="T2" fmla="*/ 1296 w 4944"/>
                    <a:gd name="T3" fmla="*/ 576 h 816"/>
                    <a:gd name="T4" fmla="*/ 1920 w 4944"/>
                    <a:gd name="T5" fmla="*/ 288 h 816"/>
                    <a:gd name="T6" fmla="*/ 2208 w 4944"/>
                    <a:gd name="T7" fmla="*/ 576 h 816"/>
                    <a:gd name="T8" fmla="*/ 2880 w 4944"/>
                    <a:gd name="T9" fmla="*/ 816 h 816"/>
                    <a:gd name="T10" fmla="*/ 3072 w 4944"/>
                    <a:gd name="T11" fmla="*/ 144 h 816"/>
                    <a:gd name="T12" fmla="*/ 3408 w 4944"/>
                    <a:gd name="T13" fmla="*/ 528 h 816"/>
                    <a:gd name="T14" fmla="*/ 4224 w 4944"/>
                    <a:gd name="T15" fmla="*/ 480 h 816"/>
                    <a:gd name="T16" fmla="*/ 4944 w 4944"/>
                    <a:gd name="T17" fmla="*/ 0 h 8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44"/>
                    <a:gd name="T28" fmla="*/ 0 h 816"/>
                    <a:gd name="T29" fmla="*/ 4944 w 4944"/>
                    <a:gd name="T30" fmla="*/ 816 h 8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44" h="816">
                      <a:moveTo>
                        <a:pt x="0" y="576"/>
                      </a:moveTo>
                      <a:lnTo>
                        <a:pt x="1296" y="576"/>
                      </a:lnTo>
                      <a:lnTo>
                        <a:pt x="1920" y="288"/>
                      </a:lnTo>
                      <a:lnTo>
                        <a:pt x="2208" y="576"/>
                      </a:lnTo>
                      <a:lnTo>
                        <a:pt x="2880" y="816"/>
                      </a:lnTo>
                      <a:lnTo>
                        <a:pt x="3072" y="144"/>
                      </a:lnTo>
                      <a:lnTo>
                        <a:pt x="3408" y="528"/>
                      </a:lnTo>
                      <a:lnTo>
                        <a:pt x="4224" y="480"/>
                      </a:lnTo>
                      <a:lnTo>
                        <a:pt x="4944" y="0"/>
                      </a:lnTo>
                    </a:path>
                  </a:pathLst>
                </a:custGeom>
                <a:noFill/>
                <a:ln w="9525">
                  <a:solidFill>
                    <a:srgbClr val="FF0000"/>
                  </a:solidFill>
                  <a:round/>
                  <a:headEnd/>
                  <a:tailEnd type="stealth" w="med" len="sm"/>
                </a:ln>
              </p:spPr>
              <p:txBody>
                <a:bodyPr wrap="none" anchor="ctr"/>
                <a:lstStyle/>
                <a:p>
                  <a:endParaRPr lang="en-US" dirty="0">
                    <a:solidFill>
                      <a:prstClr val="black"/>
                    </a:solidFill>
                  </a:endParaRPr>
                </a:p>
              </p:txBody>
            </p:sp>
          </p:grpSp>
          <p:sp>
            <p:nvSpPr>
              <p:cNvPr id="14" name="Line 40"/>
              <p:cNvSpPr>
                <a:spLocks noChangeShapeType="1"/>
              </p:cNvSpPr>
              <p:nvPr/>
            </p:nvSpPr>
            <p:spPr bwMode="auto">
              <a:xfrm flipH="1">
                <a:off x="7686675" y="161925"/>
                <a:ext cx="1003300" cy="0"/>
              </a:xfrm>
              <a:prstGeom prst="line">
                <a:avLst/>
              </a:prstGeom>
              <a:noFill/>
              <a:ln w="9525">
                <a:solidFill>
                  <a:srgbClr val="FF0000"/>
                </a:solidFill>
                <a:round/>
                <a:headEnd/>
                <a:tailEnd type="none" w="lg" len="lg"/>
              </a:ln>
            </p:spPr>
            <p:txBody>
              <a:bodyPr/>
              <a:lstStyle/>
              <a:p>
                <a:endParaRPr lang="en-US" dirty="0">
                  <a:solidFill>
                    <a:prstClr val="black"/>
                  </a:solidFill>
                </a:endParaRPr>
              </a:p>
            </p:txBody>
          </p:sp>
        </p:grpSp>
        <p:cxnSp>
          <p:nvCxnSpPr>
            <p:cNvPr id="11" name="Straight Connector 10"/>
            <p:cNvCxnSpPr/>
            <p:nvPr/>
          </p:nvCxnSpPr>
          <p:spPr>
            <a:xfrm>
              <a:off x="0" y="304800"/>
              <a:ext cx="9144000"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36133428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hf hdr="0" ftr="0" dt="0"/>
  <p:txStyles>
    <p:titleStyle>
      <a:lvl1pPr algn="l" defTabSz="914400" rtl="0" eaLnBrk="1" latinLnBrk="0" hangingPunct="1">
        <a:spcBef>
          <a:spcPct val="0"/>
        </a:spcBef>
        <a:buNone/>
        <a:defRPr sz="2400" kern="1200">
          <a:solidFill>
            <a:schemeClr val="bg2">
              <a:lumMod val="90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2">
              <a:lumMod val="9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lumMod val="9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lumMod val="9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lumMod val="9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lumMod val="9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381000"/>
            <a:ext cx="8229600" cy="4572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grpSp>
        <p:nvGrpSpPr>
          <p:cNvPr id="7" name="Group 6"/>
          <p:cNvGrpSpPr/>
          <p:nvPr/>
        </p:nvGrpSpPr>
        <p:grpSpPr>
          <a:xfrm>
            <a:off x="0" y="0"/>
            <a:ext cx="9144000" cy="341729"/>
            <a:chOff x="0" y="0"/>
            <a:chExt cx="9144000" cy="341729"/>
          </a:xfrm>
        </p:grpSpPr>
        <p:sp>
          <p:nvSpPr>
            <p:cNvPr id="8" name="Rectangle 7"/>
            <p:cNvSpPr/>
            <p:nvPr/>
          </p:nvSpPr>
          <p:spPr>
            <a:xfrm>
              <a:off x="0" y="0"/>
              <a:ext cx="9144000" cy="3048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9" name="Group 8"/>
            <p:cNvGrpSpPr/>
            <p:nvPr/>
          </p:nvGrpSpPr>
          <p:grpSpPr>
            <a:xfrm>
              <a:off x="0" y="0"/>
              <a:ext cx="2484438" cy="338554"/>
              <a:chOff x="0" y="0"/>
              <a:chExt cx="2484438" cy="338554"/>
            </a:xfrm>
          </p:grpSpPr>
          <p:pic>
            <p:nvPicPr>
              <p:cNvPr id="41" name="Picture 40" descr="creolweb2"/>
              <p:cNvPicPr>
                <a:picLocks noChangeAspect="1" noChangeArrowheads="1"/>
              </p:cNvPicPr>
              <p:nvPr/>
            </p:nvPicPr>
            <p:blipFill>
              <a:blip r:embed="rId13" cstate="print"/>
              <a:srcRect l="37459" t="-1384" r="39380" b="42984"/>
              <a:stretch>
                <a:fillRect/>
              </a:stretch>
            </p:blipFill>
            <p:spPr bwMode="auto">
              <a:xfrm>
                <a:off x="0" y="0"/>
                <a:ext cx="252413" cy="263525"/>
              </a:xfrm>
              <a:prstGeom prst="rect">
                <a:avLst/>
              </a:prstGeom>
              <a:noFill/>
              <a:ln w="9525">
                <a:noFill/>
                <a:miter lim="800000"/>
                <a:headEnd/>
                <a:tailEnd/>
              </a:ln>
            </p:spPr>
          </p:pic>
          <p:sp>
            <p:nvSpPr>
              <p:cNvPr id="42" name="Text Box 11"/>
              <p:cNvSpPr txBox="1">
                <a:spLocks noChangeArrowheads="1"/>
              </p:cNvSpPr>
              <p:nvPr/>
            </p:nvSpPr>
            <p:spPr bwMode="auto">
              <a:xfrm>
                <a:off x="165100" y="0"/>
                <a:ext cx="2319338" cy="338554"/>
              </a:xfrm>
              <a:prstGeom prst="rect">
                <a:avLst/>
              </a:prstGeom>
              <a:noFill/>
              <a:ln w="9525">
                <a:noFill/>
                <a:miter lim="800000"/>
                <a:headEnd/>
                <a:tailEnd/>
              </a:ln>
            </p:spPr>
            <p:txBody>
              <a:bodyPr>
                <a:spAutoFit/>
              </a:bodyPr>
              <a:lstStyle/>
              <a:p>
                <a:pPr eaLnBrk="0" hangingPunct="0"/>
                <a:r>
                  <a:rPr lang="en-US" sz="800" b="1" dirty="0">
                    <a:solidFill>
                      <a:srgbClr val="000000"/>
                    </a:solidFill>
                    <a:cs typeface="Arial" charset="0"/>
                  </a:rPr>
                  <a:t>CREOL, The College of Optics and Photonics </a:t>
                </a:r>
              </a:p>
              <a:p>
                <a:pPr eaLnBrk="0" hangingPunct="0"/>
                <a:r>
                  <a:rPr lang="en-US" sz="800" b="1" dirty="0">
                    <a:solidFill>
                      <a:srgbClr val="000000"/>
                    </a:solidFill>
                    <a:cs typeface="Arial" charset="0"/>
                  </a:rPr>
                  <a:t>University of Central Florida</a:t>
                </a:r>
              </a:p>
            </p:txBody>
          </p:sp>
        </p:grpSp>
        <p:grpSp>
          <p:nvGrpSpPr>
            <p:cNvPr id="10" name="Group 9"/>
            <p:cNvGrpSpPr/>
            <p:nvPr/>
          </p:nvGrpSpPr>
          <p:grpSpPr>
            <a:xfrm>
              <a:off x="7467600" y="3175"/>
              <a:ext cx="1666852" cy="338554"/>
              <a:chOff x="7467600" y="3175"/>
              <a:chExt cx="1666852" cy="338554"/>
            </a:xfrm>
          </p:grpSpPr>
          <p:sp>
            <p:nvSpPr>
              <p:cNvPr id="12" name="Text Box 11"/>
              <p:cNvSpPr txBox="1">
                <a:spLocks noChangeArrowheads="1"/>
              </p:cNvSpPr>
              <p:nvPr/>
            </p:nvSpPr>
            <p:spPr bwMode="auto">
              <a:xfrm>
                <a:off x="7467600" y="3175"/>
                <a:ext cx="1239838" cy="338554"/>
              </a:xfrm>
              <a:prstGeom prst="rect">
                <a:avLst/>
              </a:prstGeom>
              <a:noFill/>
              <a:ln w="9525">
                <a:noFill/>
                <a:miter lim="800000"/>
                <a:headEnd/>
                <a:tailEnd/>
              </a:ln>
            </p:spPr>
            <p:txBody>
              <a:bodyPr>
                <a:spAutoFit/>
              </a:bodyPr>
              <a:lstStyle/>
              <a:p>
                <a:pPr algn="r" eaLnBrk="0" hangingPunct="0"/>
                <a:r>
                  <a:rPr lang="en-US" sz="800" b="1" dirty="0">
                    <a:solidFill>
                      <a:srgbClr val="000000"/>
                    </a:solidFill>
                    <a:cs typeface="Arial" charset="0"/>
                  </a:rPr>
                  <a:t>Photonic  Diagnostics  </a:t>
                </a:r>
              </a:p>
              <a:p>
                <a:pPr algn="r" eaLnBrk="0" hangingPunct="0"/>
                <a:r>
                  <a:rPr lang="en-US" sz="800" b="1" dirty="0">
                    <a:solidFill>
                      <a:srgbClr val="000000"/>
                    </a:solidFill>
                    <a:cs typeface="Arial" charset="0"/>
                  </a:rPr>
                  <a:t>of Random Media</a:t>
                </a:r>
              </a:p>
            </p:txBody>
          </p:sp>
          <p:grpSp>
            <p:nvGrpSpPr>
              <p:cNvPr id="13" name="Group 12"/>
              <p:cNvGrpSpPr>
                <a:grpSpLocks/>
              </p:cNvGrpSpPr>
              <p:nvPr/>
            </p:nvGrpSpPr>
            <p:grpSpPr bwMode="auto">
              <a:xfrm>
                <a:off x="8658130" y="41276"/>
                <a:ext cx="476322" cy="185739"/>
                <a:chOff x="5503" y="26"/>
                <a:chExt cx="251" cy="117"/>
              </a:xfrm>
            </p:grpSpPr>
            <p:sp>
              <p:nvSpPr>
                <p:cNvPr id="15" name="Oval 14"/>
                <p:cNvSpPr>
                  <a:spLocks noChangeArrowheads="1"/>
                </p:cNvSpPr>
                <p:nvPr/>
              </p:nvSpPr>
              <p:spPr bwMode="auto">
                <a:xfrm rot="5361856">
                  <a:off x="5537" y="89"/>
                  <a:ext cx="22" cy="18"/>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16" name="Oval 15"/>
                <p:cNvSpPr>
                  <a:spLocks noChangeArrowheads="1"/>
                </p:cNvSpPr>
                <p:nvPr/>
              </p:nvSpPr>
              <p:spPr bwMode="auto">
                <a:xfrm rot="5361856">
                  <a:off x="5556" y="58"/>
                  <a:ext cx="20" cy="17"/>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17" name="Oval 16"/>
                <p:cNvSpPr>
                  <a:spLocks noChangeArrowheads="1"/>
                </p:cNvSpPr>
                <p:nvPr/>
              </p:nvSpPr>
              <p:spPr bwMode="auto">
                <a:xfrm rot="5361856">
                  <a:off x="5520" y="111"/>
                  <a:ext cx="21" cy="17"/>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18" name="Oval 17"/>
                <p:cNvSpPr>
                  <a:spLocks noChangeArrowheads="1"/>
                </p:cNvSpPr>
                <p:nvPr/>
              </p:nvSpPr>
              <p:spPr bwMode="auto">
                <a:xfrm rot="5361856">
                  <a:off x="5570" y="120"/>
                  <a:ext cx="21" cy="18"/>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19" name="Oval 18"/>
                <p:cNvSpPr>
                  <a:spLocks noChangeArrowheads="1"/>
                </p:cNvSpPr>
                <p:nvPr/>
              </p:nvSpPr>
              <p:spPr bwMode="auto">
                <a:xfrm rot="5361856">
                  <a:off x="5515" y="67"/>
                  <a:ext cx="21" cy="19"/>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20" name="Oval 19"/>
                <p:cNvSpPr>
                  <a:spLocks noChangeArrowheads="1"/>
                </p:cNvSpPr>
                <p:nvPr/>
              </p:nvSpPr>
              <p:spPr bwMode="auto">
                <a:xfrm rot="5361856">
                  <a:off x="5534" y="102"/>
                  <a:ext cx="21" cy="18"/>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21" name="Oval 20"/>
                <p:cNvSpPr>
                  <a:spLocks noChangeArrowheads="1"/>
                </p:cNvSpPr>
                <p:nvPr/>
              </p:nvSpPr>
              <p:spPr bwMode="auto">
                <a:xfrm rot="5361856">
                  <a:off x="5502" y="108"/>
                  <a:ext cx="21" cy="19"/>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22" name="Oval 21"/>
                <p:cNvSpPr>
                  <a:spLocks noChangeArrowheads="1"/>
                </p:cNvSpPr>
                <p:nvPr/>
              </p:nvSpPr>
              <p:spPr bwMode="auto">
                <a:xfrm rot="5361856">
                  <a:off x="5569" y="117"/>
                  <a:ext cx="23" cy="18"/>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23" name="Oval 22"/>
                <p:cNvSpPr>
                  <a:spLocks noChangeArrowheads="1"/>
                </p:cNvSpPr>
                <p:nvPr/>
              </p:nvSpPr>
              <p:spPr bwMode="auto">
                <a:xfrm rot="10141042">
                  <a:off x="5662" y="48"/>
                  <a:ext cx="17" cy="21"/>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24" name="Oval 23"/>
                <p:cNvSpPr>
                  <a:spLocks noChangeArrowheads="1"/>
                </p:cNvSpPr>
                <p:nvPr/>
              </p:nvSpPr>
              <p:spPr bwMode="auto">
                <a:xfrm rot="10141042">
                  <a:off x="5625" y="114"/>
                  <a:ext cx="18" cy="21"/>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25" name="Oval 24"/>
                <p:cNvSpPr>
                  <a:spLocks noChangeArrowheads="1"/>
                </p:cNvSpPr>
                <p:nvPr/>
              </p:nvSpPr>
              <p:spPr bwMode="auto">
                <a:xfrm rot="10141042">
                  <a:off x="5676" y="122"/>
                  <a:ext cx="18" cy="21"/>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26" name="Oval 25"/>
                <p:cNvSpPr>
                  <a:spLocks noChangeArrowheads="1"/>
                </p:cNvSpPr>
                <p:nvPr/>
              </p:nvSpPr>
              <p:spPr bwMode="auto">
                <a:xfrm rot="10141042">
                  <a:off x="5640" y="104"/>
                  <a:ext cx="18" cy="21"/>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27" name="Oval 26"/>
                <p:cNvSpPr>
                  <a:spLocks noChangeArrowheads="1"/>
                </p:cNvSpPr>
                <p:nvPr/>
              </p:nvSpPr>
              <p:spPr bwMode="auto">
                <a:xfrm rot="10141042">
                  <a:off x="5608" y="105"/>
                  <a:ext cx="19" cy="20"/>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28" name="Oval 27"/>
                <p:cNvSpPr>
                  <a:spLocks noChangeArrowheads="1"/>
                </p:cNvSpPr>
                <p:nvPr/>
              </p:nvSpPr>
              <p:spPr bwMode="auto">
                <a:xfrm rot="10141042">
                  <a:off x="5695" y="98"/>
                  <a:ext cx="18" cy="21"/>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29" name="Oval 28"/>
                <p:cNvSpPr>
                  <a:spLocks noChangeArrowheads="1"/>
                </p:cNvSpPr>
                <p:nvPr/>
              </p:nvSpPr>
              <p:spPr bwMode="auto">
                <a:xfrm rot="10141042">
                  <a:off x="5677" y="120"/>
                  <a:ext cx="18" cy="21"/>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30" name="Oval 29"/>
                <p:cNvSpPr>
                  <a:spLocks noChangeArrowheads="1"/>
                </p:cNvSpPr>
                <p:nvPr/>
              </p:nvSpPr>
              <p:spPr bwMode="auto">
                <a:xfrm rot="10141042">
                  <a:off x="5598" y="70"/>
                  <a:ext cx="18" cy="21"/>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31" name="Oval 30"/>
                <p:cNvSpPr>
                  <a:spLocks noChangeArrowheads="1"/>
                </p:cNvSpPr>
                <p:nvPr/>
              </p:nvSpPr>
              <p:spPr bwMode="auto">
                <a:xfrm rot="10141042">
                  <a:off x="5685" y="58"/>
                  <a:ext cx="18" cy="21"/>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32" name="Oval 31"/>
                <p:cNvSpPr>
                  <a:spLocks noChangeArrowheads="1"/>
                </p:cNvSpPr>
                <p:nvPr/>
              </p:nvSpPr>
              <p:spPr bwMode="auto">
                <a:xfrm rot="5361856">
                  <a:off x="5564" y="72"/>
                  <a:ext cx="23" cy="19"/>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33" name="Oval 32"/>
                <p:cNvSpPr>
                  <a:spLocks noChangeArrowheads="1"/>
                </p:cNvSpPr>
                <p:nvPr/>
              </p:nvSpPr>
              <p:spPr bwMode="auto">
                <a:xfrm rot="5361856">
                  <a:off x="5578" y="40"/>
                  <a:ext cx="22" cy="18"/>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34" name="Oval 33"/>
                <p:cNvSpPr>
                  <a:spLocks noChangeArrowheads="1"/>
                </p:cNvSpPr>
                <p:nvPr/>
              </p:nvSpPr>
              <p:spPr bwMode="auto">
                <a:xfrm rot="5361856">
                  <a:off x="5676" y="27"/>
                  <a:ext cx="22" cy="19"/>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35" name="Oval 34"/>
                <p:cNvSpPr>
                  <a:spLocks noChangeArrowheads="1"/>
                </p:cNvSpPr>
                <p:nvPr/>
              </p:nvSpPr>
              <p:spPr bwMode="auto">
                <a:xfrm rot="5361856">
                  <a:off x="5597" y="120"/>
                  <a:ext cx="20" cy="18"/>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36" name="Oval 35"/>
                <p:cNvSpPr>
                  <a:spLocks noChangeArrowheads="1"/>
                </p:cNvSpPr>
                <p:nvPr/>
              </p:nvSpPr>
              <p:spPr bwMode="auto">
                <a:xfrm rot="10141042">
                  <a:off x="5615" y="38"/>
                  <a:ext cx="19" cy="22"/>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37" name="Oval 36"/>
                <p:cNvSpPr>
                  <a:spLocks noChangeArrowheads="1"/>
                </p:cNvSpPr>
                <p:nvPr/>
              </p:nvSpPr>
              <p:spPr bwMode="auto">
                <a:xfrm rot="5361856">
                  <a:off x="5580" y="88"/>
                  <a:ext cx="21" cy="18"/>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38" name="Oval 37"/>
                <p:cNvSpPr>
                  <a:spLocks noChangeArrowheads="1"/>
                </p:cNvSpPr>
                <p:nvPr/>
              </p:nvSpPr>
              <p:spPr bwMode="auto">
                <a:xfrm rot="10141042">
                  <a:off x="5621" y="65"/>
                  <a:ext cx="18" cy="20"/>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39" name="Oval 38"/>
                <p:cNvSpPr>
                  <a:spLocks noChangeArrowheads="1"/>
                </p:cNvSpPr>
                <p:nvPr/>
              </p:nvSpPr>
              <p:spPr bwMode="auto">
                <a:xfrm rot="10141042">
                  <a:off x="5644" y="85"/>
                  <a:ext cx="18" cy="21"/>
                </a:xfrm>
                <a:prstGeom prst="ellipse">
                  <a:avLst/>
                </a:prstGeom>
                <a:solidFill>
                  <a:srgbClr val="FFFF66"/>
                </a:solidFill>
                <a:ln w="9525">
                  <a:solidFill>
                    <a:schemeClr val="tx1"/>
                  </a:solidFill>
                  <a:round/>
                  <a:headEnd/>
                  <a:tailEnd/>
                </a:ln>
              </p:spPr>
              <p:txBody>
                <a:bodyPr wrap="none" anchor="ctr"/>
                <a:lstStyle/>
                <a:p>
                  <a:endParaRPr lang="en-US" dirty="0">
                    <a:solidFill>
                      <a:prstClr val="black"/>
                    </a:solidFill>
                  </a:endParaRPr>
                </a:p>
              </p:txBody>
            </p:sp>
            <p:sp>
              <p:nvSpPr>
                <p:cNvPr id="40" name="Freeform 39"/>
                <p:cNvSpPr>
                  <a:spLocks/>
                </p:cNvSpPr>
                <p:nvPr/>
              </p:nvSpPr>
              <p:spPr bwMode="auto">
                <a:xfrm>
                  <a:off x="5514" y="43"/>
                  <a:ext cx="240" cy="83"/>
                </a:xfrm>
                <a:custGeom>
                  <a:avLst/>
                  <a:gdLst>
                    <a:gd name="T0" fmla="*/ 0 w 4944"/>
                    <a:gd name="T1" fmla="*/ 576 h 816"/>
                    <a:gd name="T2" fmla="*/ 1296 w 4944"/>
                    <a:gd name="T3" fmla="*/ 576 h 816"/>
                    <a:gd name="T4" fmla="*/ 1920 w 4944"/>
                    <a:gd name="T5" fmla="*/ 288 h 816"/>
                    <a:gd name="T6" fmla="*/ 2208 w 4944"/>
                    <a:gd name="T7" fmla="*/ 576 h 816"/>
                    <a:gd name="T8" fmla="*/ 2880 w 4944"/>
                    <a:gd name="T9" fmla="*/ 816 h 816"/>
                    <a:gd name="T10" fmla="*/ 3072 w 4944"/>
                    <a:gd name="T11" fmla="*/ 144 h 816"/>
                    <a:gd name="T12" fmla="*/ 3408 w 4944"/>
                    <a:gd name="T13" fmla="*/ 528 h 816"/>
                    <a:gd name="T14" fmla="*/ 4224 w 4944"/>
                    <a:gd name="T15" fmla="*/ 480 h 816"/>
                    <a:gd name="T16" fmla="*/ 4944 w 4944"/>
                    <a:gd name="T17" fmla="*/ 0 h 8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44"/>
                    <a:gd name="T28" fmla="*/ 0 h 816"/>
                    <a:gd name="T29" fmla="*/ 4944 w 4944"/>
                    <a:gd name="T30" fmla="*/ 816 h 8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44" h="816">
                      <a:moveTo>
                        <a:pt x="0" y="576"/>
                      </a:moveTo>
                      <a:lnTo>
                        <a:pt x="1296" y="576"/>
                      </a:lnTo>
                      <a:lnTo>
                        <a:pt x="1920" y="288"/>
                      </a:lnTo>
                      <a:lnTo>
                        <a:pt x="2208" y="576"/>
                      </a:lnTo>
                      <a:lnTo>
                        <a:pt x="2880" y="816"/>
                      </a:lnTo>
                      <a:lnTo>
                        <a:pt x="3072" y="144"/>
                      </a:lnTo>
                      <a:lnTo>
                        <a:pt x="3408" y="528"/>
                      </a:lnTo>
                      <a:lnTo>
                        <a:pt x="4224" y="480"/>
                      </a:lnTo>
                      <a:lnTo>
                        <a:pt x="4944" y="0"/>
                      </a:lnTo>
                    </a:path>
                  </a:pathLst>
                </a:custGeom>
                <a:noFill/>
                <a:ln w="9525">
                  <a:solidFill>
                    <a:srgbClr val="FF0000"/>
                  </a:solidFill>
                  <a:round/>
                  <a:headEnd/>
                  <a:tailEnd type="stealth" w="med" len="sm"/>
                </a:ln>
              </p:spPr>
              <p:txBody>
                <a:bodyPr wrap="none" anchor="ctr"/>
                <a:lstStyle/>
                <a:p>
                  <a:endParaRPr lang="en-US" dirty="0">
                    <a:solidFill>
                      <a:prstClr val="black"/>
                    </a:solidFill>
                  </a:endParaRPr>
                </a:p>
              </p:txBody>
            </p:sp>
          </p:grpSp>
          <p:sp>
            <p:nvSpPr>
              <p:cNvPr id="14" name="Line 40"/>
              <p:cNvSpPr>
                <a:spLocks noChangeShapeType="1"/>
              </p:cNvSpPr>
              <p:nvPr/>
            </p:nvSpPr>
            <p:spPr bwMode="auto">
              <a:xfrm flipH="1">
                <a:off x="7686675" y="161925"/>
                <a:ext cx="1003300" cy="0"/>
              </a:xfrm>
              <a:prstGeom prst="line">
                <a:avLst/>
              </a:prstGeom>
              <a:noFill/>
              <a:ln w="9525">
                <a:solidFill>
                  <a:srgbClr val="FF0000"/>
                </a:solidFill>
                <a:round/>
                <a:headEnd/>
                <a:tailEnd type="none" w="lg" len="lg"/>
              </a:ln>
            </p:spPr>
            <p:txBody>
              <a:bodyPr/>
              <a:lstStyle/>
              <a:p>
                <a:endParaRPr lang="en-US" dirty="0">
                  <a:solidFill>
                    <a:prstClr val="black"/>
                  </a:solidFill>
                </a:endParaRPr>
              </a:p>
            </p:txBody>
          </p:sp>
        </p:grpSp>
        <p:cxnSp>
          <p:nvCxnSpPr>
            <p:cNvPr id="11" name="Straight Connector 10"/>
            <p:cNvCxnSpPr/>
            <p:nvPr/>
          </p:nvCxnSpPr>
          <p:spPr>
            <a:xfrm>
              <a:off x="0" y="304800"/>
              <a:ext cx="9144000"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47405724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ftr="0" dt="0"/>
  <p:txStyles>
    <p:titleStyle>
      <a:lvl1pPr algn="l" defTabSz="914400" rtl="0" eaLnBrk="1" latinLnBrk="0" hangingPunct="1">
        <a:spcBef>
          <a:spcPct val="0"/>
        </a:spcBef>
        <a:buNone/>
        <a:defRPr sz="2400" kern="1200">
          <a:solidFill>
            <a:schemeClr val="bg2">
              <a:lumMod val="90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2">
              <a:lumMod val="9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lumMod val="9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lumMod val="9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lumMod val="9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lumMod val="9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6.jpeg"/><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6.xml"/><Relationship Id="rId1" Type="http://schemas.openxmlformats.org/officeDocument/2006/relationships/tags" Target="../tags/tag3.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6.xml"/><Relationship Id="rId1" Type="http://schemas.openxmlformats.org/officeDocument/2006/relationships/tags" Target="../tags/tag4.xml"/><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50.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48.png"/><Relationship Id="rId3" Type="http://schemas.openxmlformats.org/officeDocument/2006/relationships/tags" Target="../tags/tag10.xml"/><Relationship Id="rId7" Type="http://schemas.openxmlformats.org/officeDocument/2006/relationships/slideLayout" Target="../slideLayouts/slideLayout6.xml"/><Relationship Id="rId12" Type="http://schemas.openxmlformats.org/officeDocument/2006/relationships/image" Target="../media/image53.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image" Target="../media/image52.png"/><Relationship Id="rId5" Type="http://schemas.openxmlformats.org/officeDocument/2006/relationships/tags" Target="../tags/tag12.xml"/><Relationship Id="rId10" Type="http://schemas.openxmlformats.org/officeDocument/2006/relationships/image" Target="../media/image51.png"/><Relationship Id="rId4" Type="http://schemas.openxmlformats.org/officeDocument/2006/relationships/tags" Target="../tags/tag11.xml"/><Relationship Id="rId9" Type="http://schemas.openxmlformats.org/officeDocument/2006/relationships/image" Target="../media/image5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6.xml"/><Relationship Id="rId1" Type="http://schemas.openxmlformats.org/officeDocument/2006/relationships/tags" Target="../tags/tag15.xml"/><Relationship Id="rId4" Type="http://schemas.openxmlformats.org/officeDocument/2006/relationships/image" Target="../media/image54.png"/></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Layout" Target="../slideLayouts/slideLayout6.xml"/><Relationship Id="rId1" Type="http://schemas.openxmlformats.org/officeDocument/2006/relationships/tags" Target="../tags/tag16.xml"/><Relationship Id="rId5" Type="http://schemas.openxmlformats.org/officeDocument/2006/relationships/image" Target="../media/image59.png"/><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slideLayout" Target="../slideLayouts/slideLayout6.xml"/><Relationship Id="rId1" Type="http://schemas.openxmlformats.org/officeDocument/2006/relationships/tags" Target="../tags/tag17.xml"/><Relationship Id="rId4" Type="http://schemas.openxmlformats.org/officeDocument/2006/relationships/image" Target="../media/image63.png"/></Relationships>
</file>

<file path=ppt/slides/_rels/slide49.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slideLayout" Target="../slideLayouts/slideLayout6.xml"/><Relationship Id="rId1" Type="http://schemas.openxmlformats.org/officeDocument/2006/relationships/tags" Target="../tags/tag18.xml"/><Relationship Id="rId4" Type="http://schemas.openxmlformats.org/officeDocument/2006/relationships/image" Target="../media/image64.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slideLayout" Target="../slideLayouts/slideLayout6.xml"/><Relationship Id="rId1" Type="http://schemas.openxmlformats.org/officeDocument/2006/relationships/tags" Target="../tags/tag19.xml"/><Relationship Id="rId4" Type="http://schemas.openxmlformats.org/officeDocument/2006/relationships/image" Target="../media/image64.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2.jpg"/></Relationships>
</file>

<file path=ppt/slides/_rels/slide5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slideLayout" Target="../slideLayouts/slideLayout6.xml"/><Relationship Id="rId1" Type="http://schemas.openxmlformats.org/officeDocument/2006/relationships/tags" Target="../tags/tag22.xml"/><Relationship Id="rId4" Type="http://schemas.openxmlformats.org/officeDocument/2006/relationships/image" Target="../media/image68.png"/></Relationships>
</file>

<file path=ppt/slides/_rels/slide5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23.xml"/><Relationship Id="rId4" Type="http://schemas.openxmlformats.org/officeDocument/2006/relationships/image" Target="../media/image34.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24.xml"/><Relationship Id="rId4" Type="http://schemas.openxmlformats.org/officeDocument/2006/relationships/image" Target="../media/image34.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6.jpe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35.png"/><Relationship Id="rId5" Type="http://schemas.openxmlformats.org/officeDocument/2006/relationships/image" Target="../media/image72.jpeg"/><Relationship Id="rId4" Type="http://schemas.openxmlformats.org/officeDocument/2006/relationships/image" Target="../media/image71.png"/></Relationships>
</file>

<file path=ppt/slides/_rels/slide65.xml.rels><?xml version="1.0" encoding="UTF-8" standalone="yes"?>
<Relationships xmlns="http://schemas.openxmlformats.org/package/2006/relationships"><Relationship Id="rId8" Type="http://schemas.openxmlformats.org/officeDocument/2006/relationships/image" Target="../media/image75.jpeg"/><Relationship Id="rId3" Type="http://schemas.openxmlformats.org/officeDocument/2006/relationships/tags" Target="../tags/tag29.xml"/><Relationship Id="rId7" Type="http://schemas.openxmlformats.org/officeDocument/2006/relationships/image" Target="../media/image74.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73.png"/><Relationship Id="rId5" Type="http://schemas.openxmlformats.org/officeDocument/2006/relationships/notesSlide" Target="../notesSlides/notesSlide7.xml"/><Relationship Id="rId10" Type="http://schemas.openxmlformats.org/officeDocument/2006/relationships/image" Target="../media/image77.png"/><Relationship Id="rId4" Type="http://schemas.openxmlformats.org/officeDocument/2006/relationships/slideLayout" Target="../slideLayouts/slideLayout6.xml"/><Relationship Id="rId9" Type="http://schemas.openxmlformats.org/officeDocument/2006/relationships/image" Target="../media/image76.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30.xml"/><Relationship Id="rId4" Type="http://schemas.openxmlformats.org/officeDocument/2006/relationships/image" Target="../media/image78.png"/></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91.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normAutofit lnSpcReduction="10000"/>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736700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TRF1 and TRF2 single knockdowns;</a:t>
            </a:r>
            <a:br>
              <a:rPr lang="en-US" dirty="0" smtClean="0"/>
            </a:br>
            <a:r>
              <a:rPr lang="en-US" dirty="0" smtClean="0"/>
              <a:t>TRF1 TRF2 double knockdowns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pic>
        <p:nvPicPr>
          <p:cNvPr id="6146" name="Picture 2" descr="Z:\LEB\Users\Kyle-Michael-Douglass\Projects\Telomeres\analyses\2014-10-15_Pool_TRF1_TRF2_KD\html\makePlots_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95" y="1261945"/>
            <a:ext cx="3702205" cy="277665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Z:\LEB\Users\Kyle-Michael-Douglass\Projects\Telomeres\analyses\2014-10-15_Pool_TRF1_TRF2_KD\html\makePlots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0795" y="1261945"/>
            <a:ext cx="3702205" cy="277665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Z:\LEB\Users\Kyle-Michael-Douglass\Projects\Telomeres\analyses\2014-10-15_Pool_TRF1_TRF2_KD\html\makePlots_1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994" y="4038600"/>
            <a:ext cx="3702205" cy="2776654"/>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Z:\LEB\Users\Kyle-Michael-Douglass\Projects\Telomeres\analyses\2014-10-15_Pool_TRF1_TRF2_KD\html\makePlots_0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0795" y="4038600"/>
            <a:ext cx="3702205" cy="2776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8757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15400" cy="563562"/>
          </a:xfrm>
        </p:spPr>
        <p:txBody>
          <a:bodyPr>
            <a:normAutofit/>
          </a:bodyPr>
          <a:lstStyle/>
          <a:p>
            <a:r>
              <a:rPr lang="en-US" sz="1800" dirty="0" smtClean="0"/>
              <a:t>SmchD1 and TRF2 double knockdown</a:t>
            </a:r>
            <a:endParaRPr lang="en-US" sz="18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pic>
        <p:nvPicPr>
          <p:cNvPr id="4" name="Picture 3"/>
          <p:cNvPicPr>
            <a:picLocks noChangeAspect="1"/>
          </p:cNvPicPr>
          <p:nvPr/>
        </p:nvPicPr>
        <p:blipFill>
          <a:blip r:embed="rId2"/>
          <a:stretch>
            <a:fillRect/>
          </a:stretch>
        </p:blipFill>
        <p:spPr>
          <a:xfrm>
            <a:off x="304800" y="762000"/>
            <a:ext cx="3987801" cy="2990851"/>
          </a:xfrm>
          <a:prstGeom prst="rect">
            <a:avLst/>
          </a:prstGeom>
        </p:spPr>
      </p:pic>
      <p:pic>
        <p:nvPicPr>
          <p:cNvPr id="1026" name="Picture 2" descr="Z:\LEB\Users\Kyle-Michael-Douglass\Projects\Telomeres\analyses\2014-10-15_Pool_SmchD1_TRF2_KD\html\makePlots_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762000"/>
            <a:ext cx="3981450" cy="29860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Z:\LEB\Users\Kyle-Michael-Douglass\Projects\Telomeres\analyses\2014-10-15_Pool_SmchD1_TRF2_KD\html\makePlots_1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3796409"/>
            <a:ext cx="3975720" cy="29817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81000" y="4267200"/>
            <a:ext cx="4191000" cy="1754326"/>
          </a:xfrm>
          <a:prstGeom prst="rect">
            <a:avLst/>
          </a:prstGeom>
          <a:noFill/>
        </p:spPr>
        <p:txBody>
          <a:bodyPr wrap="square" rtlCol="0">
            <a:spAutoFit/>
          </a:bodyPr>
          <a:lstStyle/>
          <a:p>
            <a:r>
              <a:rPr lang="en-US" dirty="0" smtClean="0">
                <a:solidFill>
                  <a:schemeClr val="bg1"/>
                </a:solidFill>
              </a:rPr>
              <a:t>P – values (test against </a:t>
            </a:r>
            <a:r>
              <a:rPr lang="en-US" dirty="0" err="1" smtClean="0">
                <a:solidFill>
                  <a:schemeClr val="bg1"/>
                </a:solidFill>
              </a:rPr>
              <a:t>pSuper</a:t>
            </a:r>
            <a:r>
              <a:rPr lang="en-US" dirty="0" smtClean="0">
                <a:solidFill>
                  <a:schemeClr val="bg1"/>
                </a:solidFill>
              </a:rPr>
              <a:t>/</a:t>
            </a:r>
            <a:r>
              <a:rPr lang="en-US" dirty="0" err="1" smtClean="0">
                <a:solidFill>
                  <a:schemeClr val="bg1"/>
                </a:solidFill>
              </a:rPr>
              <a:t>pSuper</a:t>
            </a:r>
            <a:r>
              <a:rPr lang="en-US" dirty="0" smtClean="0">
                <a:solidFill>
                  <a:schemeClr val="bg1"/>
                </a:solidFill>
              </a:rPr>
              <a:t>)</a:t>
            </a:r>
          </a:p>
          <a:p>
            <a:r>
              <a:rPr lang="en-US" dirty="0" err="1" smtClean="0">
                <a:solidFill>
                  <a:schemeClr val="bg1"/>
                </a:solidFill>
              </a:rPr>
              <a:t>pSuper</a:t>
            </a:r>
            <a:r>
              <a:rPr lang="en-US" dirty="0" smtClean="0">
                <a:solidFill>
                  <a:schemeClr val="bg1"/>
                </a:solidFill>
              </a:rPr>
              <a:t>/TRF2 : 	1 x 10</a:t>
            </a:r>
            <a:r>
              <a:rPr lang="en-US" baseline="30000" dirty="0" smtClean="0">
                <a:solidFill>
                  <a:schemeClr val="bg1"/>
                </a:solidFill>
              </a:rPr>
              <a:t>-4</a:t>
            </a:r>
          </a:p>
          <a:p>
            <a:r>
              <a:rPr lang="en-US" dirty="0" smtClean="0">
                <a:solidFill>
                  <a:schemeClr val="bg1"/>
                </a:solidFill>
              </a:rPr>
              <a:t>pLVP041/</a:t>
            </a:r>
            <a:r>
              <a:rPr lang="en-US" dirty="0" err="1" smtClean="0">
                <a:solidFill>
                  <a:schemeClr val="bg1"/>
                </a:solidFill>
              </a:rPr>
              <a:t>pSuper</a:t>
            </a:r>
            <a:r>
              <a:rPr lang="en-US" dirty="0" smtClean="0">
                <a:solidFill>
                  <a:schemeClr val="bg1"/>
                </a:solidFill>
              </a:rPr>
              <a:t>:	2 x 10</a:t>
            </a:r>
            <a:r>
              <a:rPr lang="en-US" baseline="30000" dirty="0" smtClean="0">
                <a:solidFill>
                  <a:schemeClr val="bg1"/>
                </a:solidFill>
              </a:rPr>
              <a:t>-9</a:t>
            </a:r>
          </a:p>
          <a:p>
            <a:r>
              <a:rPr lang="en-US" dirty="0" smtClean="0">
                <a:solidFill>
                  <a:schemeClr val="bg1"/>
                </a:solidFill>
              </a:rPr>
              <a:t>pLVP041/TRF2:	5 x 10</a:t>
            </a:r>
            <a:r>
              <a:rPr lang="en-US" baseline="30000" dirty="0" smtClean="0">
                <a:solidFill>
                  <a:schemeClr val="bg1"/>
                </a:solidFill>
              </a:rPr>
              <a:t>-4</a:t>
            </a:r>
          </a:p>
          <a:p>
            <a:r>
              <a:rPr lang="en-US" dirty="0" smtClean="0">
                <a:solidFill>
                  <a:schemeClr val="bg1"/>
                </a:solidFill>
              </a:rPr>
              <a:t>pLVP042/</a:t>
            </a:r>
            <a:r>
              <a:rPr lang="en-US" dirty="0" err="1" smtClean="0">
                <a:solidFill>
                  <a:schemeClr val="bg1"/>
                </a:solidFill>
              </a:rPr>
              <a:t>pSuper</a:t>
            </a:r>
            <a:r>
              <a:rPr lang="en-US" dirty="0" smtClean="0">
                <a:solidFill>
                  <a:schemeClr val="bg1"/>
                </a:solidFill>
              </a:rPr>
              <a:t>:	0.07</a:t>
            </a:r>
          </a:p>
          <a:p>
            <a:r>
              <a:rPr lang="en-US" dirty="0" smtClean="0">
                <a:solidFill>
                  <a:schemeClr val="bg1"/>
                </a:solidFill>
              </a:rPr>
              <a:t>pLVP042/TRF2:	0.03</a:t>
            </a:r>
            <a:endParaRPr lang="en-US" dirty="0">
              <a:solidFill>
                <a:schemeClr val="bg1"/>
              </a:solidFill>
            </a:endParaRPr>
          </a:p>
        </p:txBody>
      </p:sp>
      <p:sp>
        <p:nvSpPr>
          <p:cNvPr id="16" name="5-Point Star 15"/>
          <p:cNvSpPr/>
          <p:nvPr/>
        </p:nvSpPr>
        <p:spPr>
          <a:xfrm>
            <a:off x="3124200" y="4572000"/>
            <a:ext cx="216519" cy="216519"/>
          </a:xfrm>
          <a:prstGeom prst="star5">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p:cNvSpPr/>
          <p:nvPr/>
        </p:nvSpPr>
        <p:spPr>
          <a:xfrm>
            <a:off x="3124200" y="4876800"/>
            <a:ext cx="216519" cy="216519"/>
          </a:xfrm>
          <a:prstGeom prst="star5">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p:nvPr/>
        </p:nvSpPr>
        <p:spPr>
          <a:xfrm>
            <a:off x="3124200" y="5117481"/>
            <a:ext cx="216519" cy="216519"/>
          </a:xfrm>
          <a:prstGeom prst="star5">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727902" y="4009933"/>
            <a:ext cx="1066800" cy="1117229"/>
          </a:xfrm>
          <a:prstGeom prst="rect">
            <a:avLst/>
          </a:prstGeom>
          <a:noFill/>
        </p:spPr>
        <p:txBody>
          <a:bodyPr wrap="square" rtlCol="0">
            <a:spAutoFit/>
          </a:bodyPr>
          <a:lstStyle/>
          <a:p>
            <a:r>
              <a:rPr lang="en-US" sz="1000" dirty="0" smtClean="0"/>
              <a:t>703</a:t>
            </a:r>
            <a:endParaRPr lang="en-US" sz="1000" dirty="0" smtClean="0"/>
          </a:p>
          <a:p>
            <a:r>
              <a:rPr lang="en-US" sz="1000" dirty="0" smtClean="0"/>
              <a:t>543</a:t>
            </a:r>
          </a:p>
          <a:p>
            <a:r>
              <a:rPr lang="en-US" sz="1000" dirty="0" smtClean="0"/>
              <a:t>624</a:t>
            </a:r>
          </a:p>
          <a:p>
            <a:r>
              <a:rPr lang="en-US" sz="1000" dirty="0" smtClean="0"/>
              <a:t>471</a:t>
            </a:r>
          </a:p>
          <a:p>
            <a:r>
              <a:rPr lang="en-US" sz="1000" dirty="0" smtClean="0"/>
              <a:t>757</a:t>
            </a:r>
          </a:p>
          <a:p>
            <a:r>
              <a:rPr lang="en-US" sz="1000" dirty="0" smtClean="0"/>
              <a:t>493</a:t>
            </a:r>
          </a:p>
        </p:txBody>
      </p:sp>
      <p:sp>
        <p:nvSpPr>
          <p:cNvPr id="6" name="TextBox 5"/>
          <p:cNvSpPr txBox="1"/>
          <p:nvPr/>
        </p:nvSpPr>
        <p:spPr>
          <a:xfrm>
            <a:off x="6488149" y="3997888"/>
            <a:ext cx="533400" cy="259020"/>
          </a:xfrm>
          <a:prstGeom prst="rect">
            <a:avLst/>
          </a:prstGeom>
          <a:noFill/>
        </p:spPr>
        <p:txBody>
          <a:bodyPr wrap="square" rtlCol="0">
            <a:spAutoFit/>
          </a:bodyPr>
          <a:lstStyle/>
          <a:p>
            <a:r>
              <a:rPr lang="en-US" sz="1100" dirty="0" smtClean="0"/>
              <a:t>N =</a:t>
            </a:r>
            <a:endParaRPr lang="en-US" sz="1100" dirty="0"/>
          </a:p>
        </p:txBody>
      </p:sp>
    </p:spTree>
    <p:extLst>
      <p:ext uri="{BB962C8B-B14F-4D97-AF65-F5344CB8AC3E}">
        <p14:creationId xmlns:p14="http://schemas.microsoft.com/office/powerpoint/2010/main" val="4035617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SmchD1 and TRF2 double knockdown</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pic>
        <p:nvPicPr>
          <p:cNvPr id="5122" name="Picture 2" descr="Z:\LEB\Users\Kyle-Michael-Douglass\Projects\Telomeres\analyses\2014-10-15_Pool_SmchD1_TRF2_KD\html\makePlots_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76" y="762000"/>
            <a:ext cx="4057185" cy="308191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Z:\LEB\Users\Kyle-Michael-Douglass\Projects\Telomeres\analyses\2014-10-15_Pool_SmchD1_TRF2_KD\html\makePlots_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757818"/>
            <a:ext cx="4107366" cy="308052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Z:\LEB\Users\Kyle-Michael-Douglass\Projects\Telomeres\analyses\2014-10-15_Pool_SmchD1_TRF2_KD\html\makePlots_0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838343"/>
            <a:ext cx="4057185" cy="3042890"/>
          </a:xfrm>
          <a:prstGeom prst="rect">
            <a:avLst/>
          </a:prstGeom>
          <a:noFill/>
          <a:extLst>
            <a:ext uri="{909E8E84-426E-40DD-AFC4-6F175D3DCCD1}">
              <a14:hiddenFill xmlns:a14="http://schemas.microsoft.com/office/drawing/2010/main">
                <a:solidFill>
                  <a:srgbClr val="FFFFFF"/>
                </a:solidFill>
              </a14:hiddenFill>
            </a:ext>
          </a:extLst>
        </p:spPr>
      </p:pic>
      <p:sp>
        <p:nvSpPr>
          <p:cNvPr id="11" name="5-Point Star 10"/>
          <p:cNvSpPr/>
          <p:nvPr/>
        </p:nvSpPr>
        <p:spPr>
          <a:xfrm>
            <a:off x="3822081" y="801029"/>
            <a:ext cx="457200" cy="457200"/>
          </a:xfrm>
          <a:prstGeom prst="star5">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673041" y="1447800"/>
            <a:ext cx="1295400" cy="369332"/>
          </a:xfrm>
          <a:prstGeom prst="rect">
            <a:avLst/>
          </a:prstGeom>
          <a:noFill/>
        </p:spPr>
        <p:txBody>
          <a:bodyPr wrap="square" rtlCol="0">
            <a:spAutoFit/>
          </a:bodyPr>
          <a:lstStyle/>
          <a:p>
            <a:pPr algn="ctr"/>
            <a:r>
              <a:rPr lang="en-US" dirty="0" smtClean="0"/>
              <a:t>p = 10</a:t>
            </a:r>
            <a:r>
              <a:rPr lang="en-US" baseline="30000" dirty="0" smtClean="0"/>
              <a:t>-4</a:t>
            </a:r>
            <a:endParaRPr lang="en-US" baseline="30000" dirty="0"/>
          </a:p>
        </p:txBody>
      </p:sp>
      <p:sp>
        <p:nvSpPr>
          <p:cNvPr id="13" name="TextBox 12"/>
          <p:cNvSpPr txBox="1"/>
          <p:nvPr/>
        </p:nvSpPr>
        <p:spPr>
          <a:xfrm>
            <a:off x="2787341" y="1901954"/>
            <a:ext cx="1066800" cy="646331"/>
          </a:xfrm>
          <a:prstGeom prst="rect">
            <a:avLst/>
          </a:prstGeom>
          <a:noFill/>
        </p:spPr>
        <p:txBody>
          <a:bodyPr wrap="square" rtlCol="0">
            <a:spAutoFit/>
          </a:bodyPr>
          <a:lstStyle/>
          <a:p>
            <a:r>
              <a:rPr lang="en-US" dirty="0" smtClean="0">
                <a:solidFill>
                  <a:schemeClr val="tx2">
                    <a:lumMod val="75000"/>
                  </a:schemeClr>
                </a:solidFill>
              </a:rPr>
              <a:t>N = 703</a:t>
            </a:r>
          </a:p>
          <a:p>
            <a:r>
              <a:rPr lang="en-US" dirty="0" smtClean="0">
                <a:solidFill>
                  <a:srgbClr val="C00000"/>
                </a:solidFill>
              </a:rPr>
              <a:t>N = 543</a:t>
            </a:r>
            <a:endParaRPr lang="en-US" dirty="0">
              <a:solidFill>
                <a:srgbClr val="C00000"/>
              </a:solidFill>
            </a:endParaRPr>
          </a:p>
        </p:txBody>
      </p:sp>
      <p:sp>
        <p:nvSpPr>
          <p:cNvPr id="14" name="TextBox 13"/>
          <p:cNvSpPr txBox="1"/>
          <p:nvPr/>
        </p:nvSpPr>
        <p:spPr>
          <a:xfrm>
            <a:off x="7463883" y="1827652"/>
            <a:ext cx="1066800" cy="646331"/>
          </a:xfrm>
          <a:prstGeom prst="rect">
            <a:avLst/>
          </a:prstGeom>
          <a:noFill/>
        </p:spPr>
        <p:txBody>
          <a:bodyPr wrap="square" rtlCol="0">
            <a:spAutoFit/>
          </a:bodyPr>
          <a:lstStyle/>
          <a:p>
            <a:r>
              <a:rPr lang="en-US" dirty="0" smtClean="0">
                <a:solidFill>
                  <a:schemeClr val="tx2">
                    <a:lumMod val="75000"/>
                  </a:schemeClr>
                </a:solidFill>
              </a:rPr>
              <a:t>N = 624</a:t>
            </a:r>
          </a:p>
          <a:p>
            <a:r>
              <a:rPr lang="en-US" dirty="0" smtClean="0">
                <a:solidFill>
                  <a:srgbClr val="C00000"/>
                </a:solidFill>
              </a:rPr>
              <a:t>N = 471</a:t>
            </a:r>
            <a:endParaRPr lang="en-US" dirty="0">
              <a:solidFill>
                <a:srgbClr val="C00000"/>
              </a:solidFill>
            </a:endParaRPr>
          </a:p>
        </p:txBody>
      </p:sp>
      <p:sp>
        <p:nvSpPr>
          <p:cNvPr id="15" name="TextBox 14"/>
          <p:cNvSpPr txBox="1"/>
          <p:nvPr/>
        </p:nvSpPr>
        <p:spPr>
          <a:xfrm>
            <a:off x="5257800" y="5088197"/>
            <a:ext cx="1066800" cy="646331"/>
          </a:xfrm>
          <a:prstGeom prst="rect">
            <a:avLst/>
          </a:prstGeom>
          <a:noFill/>
        </p:spPr>
        <p:txBody>
          <a:bodyPr wrap="square" rtlCol="0">
            <a:spAutoFit/>
          </a:bodyPr>
          <a:lstStyle/>
          <a:p>
            <a:r>
              <a:rPr lang="en-US" dirty="0" smtClean="0">
                <a:solidFill>
                  <a:schemeClr val="tx2">
                    <a:lumMod val="75000"/>
                  </a:schemeClr>
                </a:solidFill>
              </a:rPr>
              <a:t>N = </a:t>
            </a:r>
            <a:r>
              <a:rPr lang="en-US" dirty="0" smtClean="0">
                <a:solidFill>
                  <a:schemeClr val="tx2">
                    <a:lumMod val="75000"/>
                  </a:schemeClr>
                </a:solidFill>
              </a:rPr>
              <a:t>757</a:t>
            </a:r>
            <a:endParaRPr lang="en-US" dirty="0" smtClean="0">
              <a:solidFill>
                <a:schemeClr val="tx2">
                  <a:lumMod val="75000"/>
                </a:schemeClr>
              </a:solidFill>
            </a:endParaRPr>
          </a:p>
          <a:p>
            <a:r>
              <a:rPr lang="en-US" dirty="0" smtClean="0">
                <a:solidFill>
                  <a:srgbClr val="C00000"/>
                </a:solidFill>
              </a:rPr>
              <a:t>N = 493</a:t>
            </a:r>
            <a:endParaRPr lang="en-US" dirty="0">
              <a:solidFill>
                <a:srgbClr val="C00000"/>
              </a:solidFill>
            </a:endParaRPr>
          </a:p>
        </p:txBody>
      </p:sp>
    </p:spTree>
    <p:extLst>
      <p:ext uri="{BB962C8B-B14F-4D97-AF65-F5344CB8AC3E}">
        <p14:creationId xmlns:p14="http://schemas.microsoft.com/office/powerpoint/2010/main" val="3123470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SmchD1 and TRF2 double knockdown</a:t>
            </a:r>
            <a:br>
              <a:rPr lang="en-US" dirty="0" smtClean="0"/>
            </a:br>
            <a:r>
              <a:rPr lang="en-US" dirty="0" smtClean="0"/>
              <a:t>Mean </a:t>
            </a:r>
            <a:r>
              <a:rPr lang="en-US" dirty="0" err="1" smtClean="0"/>
              <a:t>R</a:t>
            </a:r>
            <a:r>
              <a:rPr lang="en-US" baseline="-25000" dirty="0" err="1" smtClean="0"/>
              <a:t>g</a:t>
            </a:r>
            <a:r>
              <a:rPr lang="en-US" dirty="0" err="1" smtClean="0"/>
              <a:t>’s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pic>
        <p:nvPicPr>
          <p:cNvPr id="8194" name="Picture 2" descr="Z:\LEB\Users\Kyle-Michael-Douglass\Projects\Telomeres\analyses\2014-10-15_Pool_SmchD1_TRF2_KD\html\makePlots_1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524000"/>
            <a:ext cx="7781483" cy="4425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625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SmchD1 and TRF2 double knockdown</a:t>
            </a:r>
            <a:br>
              <a:rPr lang="en-US" dirty="0" smtClean="0"/>
            </a:br>
            <a:r>
              <a:rPr lang="en-US" dirty="0" smtClean="0"/>
              <a:t>Scaling</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pic>
        <p:nvPicPr>
          <p:cNvPr id="9218" name="Picture 2" descr="Z:\LEB\Users\Kyle-Michael-Douglass\Projects\Telomeres\analyses\2014-10-15_Pool_SmchD1_TRF2_KD\html\makePlots_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8380604" cy="4766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082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Talk from Wednesday, 15-10-2014</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091984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400" dirty="0" smtClean="0"/>
              <a:t>Telomeres are nucleotide repeats at each end of a chromatid.</a:t>
            </a:r>
            <a:endParaRPr lang="en-US" sz="24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19200"/>
            <a:ext cx="3245780" cy="2547937"/>
          </a:xfrm>
          <a:prstGeom prst="rect">
            <a:avLst/>
          </a:prstGeom>
        </p:spPr>
      </p:pic>
      <p:sp>
        <p:nvSpPr>
          <p:cNvPr id="5" name="TextBox 4"/>
          <p:cNvSpPr txBox="1"/>
          <p:nvPr/>
        </p:nvSpPr>
        <p:spPr>
          <a:xfrm>
            <a:off x="762000" y="3733800"/>
            <a:ext cx="3810000" cy="577081"/>
          </a:xfrm>
          <a:prstGeom prst="rect">
            <a:avLst/>
          </a:prstGeom>
          <a:noFill/>
        </p:spPr>
        <p:txBody>
          <a:bodyPr wrap="square" rtlCol="0">
            <a:spAutoFit/>
          </a:bodyPr>
          <a:lstStyle/>
          <a:p>
            <a:r>
              <a:rPr lang="en-US" sz="1050" dirty="0">
                <a:solidFill>
                  <a:schemeClr val="bg1"/>
                </a:solidFill>
              </a:rPr>
              <a:t>By U.S. Department of Energy Human Genome </a:t>
            </a:r>
            <a:r>
              <a:rPr lang="en-US" sz="1050" dirty="0" err="1">
                <a:solidFill>
                  <a:schemeClr val="bg1"/>
                </a:solidFill>
              </a:rPr>
              <a:t>Program.SierraSciSPA</a:t>
            </a:r>
            <a:r>
              <a:rPr lang="en-US" sz="1050" dirty="0">
                <a:solidFill>
                  <a:schemeClr val="bg1"/>
                </a:solidFill>
              </a:rPr>
              <a:t> at </a:t>
            </a:r>
            <a:r>
              <a:rPr lang="en-US" sz="1050" dirty="0" err="1">
                <a:solidFill>
                  <a:schemeClr val="bg1"/>
                </a:solidFill>
              </a:rPr>
              <a:t>en.wikipedia</a:t>
            </a:r>
            <a:r>
              <a:rPr lang="en-US" sz="1050" dirty="0">
                <a:solidFill>
                  <a:schemeClr val="bg1"/>
                </a:solidFill>
              </a:rPr>
              <a:t> [Public domain or Public domain</a:t>
            </a:r>
            <a:r>
              <a:rPr lang="en-US" sz="1050" dirty="0" smtClean="0">
                <a:solidFill>
                  <a:schemeClr val="bg1"/>
                </a:solidFill>
              </a:rPr>
              <a:t>], from </a:t>
            </a:r>
            <a:r>
              <a:rPr lang="en-US" sz="1050" dirty="0">
                <a:solidFill>
                  <a:schemeClr val="bg1"/>
                </a:solidFill>
              </a:rPr>
              <a:t>Wikimedia Commons</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400" y="1205345"/>
            <a:ext cx="2857500" cy="1714500"/>
          </a:xfrm>
          <a:prstGeom prst="rect">
            <a:avLst/>
          </a:prstGeom>
        </p:spPr>
      </p:pic>
      <p:sp>
        <p:nvSpPr>
          <p:cNvPr id="7" name="TextBox 6"/>
          <p:cNvSpPr txBox="1"/>
          <p:nvPr/>
        </p:nvSpPr>
        <p:spPr>
          <a:xfrm>
            <a:off x="5410200" y="2919845"/>
            <a:ext cx="3200400" cy="253916"/>
          </a:xfrm>
          <a:prstGeom prst="rect">
            <a:avLst/>
          </a:prstGeom>
          <a:noFill/>
        </p:spPr>
        <p:txBody>
          <a:bodyPr wrap="square" rtlCol="0">
            <a:spAutoFit/>
          </a:bodyPr>
          <a:lstStyle/>
          <a:p>
            <a:r>
              <a:rPr lang="en-US" sz="1050" dirty="0">
                <a:solidFill>
                  <a:schemeClr val="bg1"/>
                </a:solidFill>
              </a:rPr>
              <a:t>http://commons.wikimedia.org/wiki/File:Telomere.png</a:t>
            </a:r>
          </a:p>
        </p:txBody>
      </p:sp>
      <p:sp>
        <p:nvSpPr>
          <p:cNvPr id="8" name="TextBox 7"/>
          <p:cNvSpPr txBox="1"/>
          <p:nvPr/>
        </p:nvSpPr>
        <p:spPr>
          <a:xfrm>
            <a:off x="3886200" y="4267200"/>
            <a:ext cx="5105400"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schemeClr val="bg1"/>
                </a:solidFill>
              </a:rPr>
              <a:t>Found in most eukaryotes</a:t>
            </a:r>
          </a:p>
          <a:p>
            <a:pPr marL="285750" indent="-285750">
              <a:buFont typeface="Arial" panose="020B0604020202020204" pitchFamily="34" charset="0"/>
              <a:buChar char="•"/>
            </a:pPr>
            <a:endParaRPr lang="en-US" sz="1600" dirty="0" smtClean="0">
              <a:solidFill>
                <a:schemeClr val="bg1"/>
              </a:solidFill>
            </a:endParaRPr>
          </a:p>
          <a:p>
            <a:pPr marL="285750" indent="-285750">
              <a:buFont typeface="Arial" panose="020B0604020202020204" pitchFamily="34" charset="0"/>
              <a:buChar char="•"/>
            </a:pPr>
            <a:r>
              <a:rPr lang="en-US" sz="1600" dirty="0" smtClean="0">
                <a:solidFill>
                  <a:schemeClr val="bg1"/>
                </a:solidFill>
              </a:rPr>
              <a:t>Protect chromosomes from deterioration &amp; fusion</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smtClean="0">
                <a:solidFill>
                  <a:schemeClr val="bg1"/>
                </a:solidFill>
              </a:rPr>
              <a:t>Capped by a protein complex known as </a:t>
            </a:r>
            <a:r>
              <a:rPr lang="en-US" sz="1600" dirty="0" err="1" smtClean="0">
                <a:solidFill>
                  <a:schemeClr val="bg1"/>
                </a:solidFill>
              </a:rPr>
              <a:t>shelterin</a:t>
            </a:r>
            <a:endParaRPr lang="en-US" sz="1600" dirty="0" smtClean="0">
              <a:solidFill>
                <a:schemeClr val="bg1"/>
              </a:solidFill>
            </a:endParaRP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smtClean="0">
                <a:solidFill>
                  <a:schemeClr val="bg1"/>
                </a:solidFill>
              </a:rPr>
              <a:t>Play a significant role in the prevention of cancer</a:t>
            </a:r>
          </a:p>
          <a:p>
            <a:pPr marL="285750" indent="-285750">
              <a:buFont typeface="Arial" panose="020B0604020202020204" pitchFamily="34" charset="0"/>
              <a:buChar char="•"/>
            </a:pPr>
            <a:endParaRPr lang="en-US" sz="1600" dirty="0">
              <a:solidFill>
                <a:schemeClr val="bg1"/>
              </a:solidFill>
            </a:endParaRPr>
          </a:p>
        </p:txBody>
      </p:sp>
      <p:sp>
        <p:nvSpPr>
          <p:cNvPr id="9" name="TextBox 8"/>
          <p:cNvSpPr txBox="1"/>
          <p:nvPr/>
        </p:nvSpPr>
        <p:spPr>
          <a:xfrm>
            <a:off x="762000" y="4724400"/>
            <a:ext cx="2743200" cy="369332"/>
          </a:xfrm>
          <a:prstGeom prst="rect">
            <a:avLst/>
          </a:prstGeom>
          <a:noFill/>
        </p:spPr>
        <p:txBody>
          <a:bodyPr wrap="square" rtlCol="0">
            <a:spAutoFit/>
          </a:bodyPr>
          <a:lstStyle/>
          <a:p>
            <a:r>
              <a:rPr lang="en-US" dirty="0" smtClean="0">
                <a:solidFill>
                  <a:schemeClr val="bg1"/>
                </a:solidFill>
              </a:rPr>
              <a:t>In humans: TTAGGG</a:t>
            </a:r>
            <a:endParaRPr lang="en-US" dirty="0">
              <a:solidFill>
                <a:schemeClr val="bg1"/>
              </a:solidFill>
            </a:endParaRPr>
          </a:p>
        </p:txBody>
      </p:sp>
    </p:spTree>
    <p:extLst>
      <p:ext uri="{BB962C8B-B14F-4D97-AF65-F5344CB8AC3E}">
        <p14:creationId xmlns:p14="http://schemas.microsoft.com/office/powerpoint/2010/main" val="42001298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400" dirty="0" smtClean="0"/>
              <a:t>Telomeres are packaged with the </a:t>
            </a:r>
            <a:r>
              <a:rPr lang="en-US" sz="2400" dirty="0" err="1" smtClean="0"/>
              <a:t>shelterin</a:t>
            </a:r>
            <a:r>
              <a:rPr lang="en-US" sz="2400" dirty="0" smtClean="0"/>
              <a:t> complex of proteins.</a:t>
            </a:r>
            <a:endParaRPr lang="en-US" sz="24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
        <p:nvSpPr>
          <p:cNvPr id="7" name="TextBox 6"/>
          <p:cNvSpPr txBox="1"/>
          <p:nvPr/>
        </p:nvSpPr>
        <p:spPr>
          <a:xfrm>
            <a:off x="1371600" y="5715000"/>
            <a:ext cx="3352800" cy="253916"/>
          </a:xfrm>
          <a:prstGeom prst="rect">
            <a:avLst/>
          </a:prstGeom>
          <a:noFill/>
        </p:spPr>
        <p:txBody>
          <a:bodyPr wrap="square" rtlCol="0">
            <a:spAutoFit/>
          </a:bodyPr>
          <a:lstStyle/>
          <a:p>
            <a:r>
              <a:rPr lang="en-US" sz="1050" dirty="0" smtClean="0">
                <a:solidFill>
                  <a:schemeClr val="bg1"/>
                </a:solidFill>
              </a:rPr>
              <a:t>https://www.bioscience.org/2010/v15/af/3604/fig2.jpg</a:t>
            </a:r>
            <a:endParaRPr lang="en-US" sz="1050" dirty="0">
              <a:solidFill>
                <a:schemeClr val="bg1"/>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919" y="1489364"/>
            <a:ext cx="6311481" cy="4225636"/>
          </a:xfrm>
          <a:prstGeom prst="rect">
            <a:avLst/>
          </a:prstGeom>
        </p:spPr>
      </p:pic>
    </p:spTree>
    <p:extLst>
      <p:ext uri="{BB962C8B-B14F-4D97-AF65-F5344CB8AC3E}">
        <p14:creationId xmlns:p14="http://schemas.microsoft.com/office/powerpoint/2010/main" val="2896494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000" dirty="0" smtClean="0"/>
              <a:t>SMCHD1 is a protein associated with both telomeres and inactive X chromosomes.</a:t>
            </a:r>
            <a:endParaRPr lang="en-US" sz="20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pic>
        <p:nvPicPr>
          <p:cNvPr id="4" name="Picture 3"/>
          <p:cNvPicPr>
            <a:picLocks noChangeAspect="1"/>
          </p:cNvPicPr>
          <p:nvPr/>
        </p:nvPicPr>
        <p:blipFill>
          <a:blip r:embed="rId3"/>
          <a:stretch>
            <a:fillRect/>
          </a:stretch>
        </p:blipFill>
        <p:spPr>
          <a:xfrm>
            <a:off x="2686310" y="4409830"/>
            <a:ext cx="5619490" cy="2295770"/>
          </a:xfrm>
          <a:prstGeom prst="rect">
            <a:avLst/>
          </a:prstGeom>
        </p:spPr>
      </p:pic>
      <p:pic>
        <p:nvPicPr>
          <p:cNvPr id="5" name="Picture 4"/>
          <p:cNvPicPr>
            <a:picLocks noChangeAspect="1"/>
          </p:cNvPicPr>
          <p:nvPr/>
        </p:nvPicPr>
        <p:blipFill>
          <a:blip r:embed="rId4"/>
          <a:stretch>
            <a:fillRect/>
          </a:stretch>
        </p:blipFill>
        <p:spPr>
          <a:xfrm>
            <a:off x="604578" y="914400"/>
            <a:ext cx="4805622" cy="3253467"/>
          </a:xfrm>
          <a:prstGeom prst="rect">
            <a:avLst/>
          </a:prstGeom>
        </p:spPr>
      </p:pic>
      <p:sp>
        <p:nvSpPr>
          <p:cNvPr id="6" name="TextBox 5"/>
          <p:cNvSpPr txBox="1"/>
          <p:nvPr/>
        </p:nvSpPr>
        <p:spPr>
          <a:xfrm>
            <a:off x="0" y="6182380"/>
            <a:ext cx="2686310" cy="430887"/>
          </a:xfrm>
          <a:prstGeom prst="rect">
            <a:avLst/>
          </a:prstGeom>
          <a:noFill/>
        </p:spPr>
        <p:txBody>
          <a:bodyPr wrap="square" rtlCol="0">
            <a:spAutoFit/>
          </a:bodyPr>
          <a:lstStyle/>
          <a:p>
            <a:pPr algn="r"/>
            <a:r>
              <a:rPr lang="en-US" sz="1100" dirty="0" smtClean="0">
                <a:solidFill>
                  <a:schemeClr val="bg1"/>
                </a:solidFill>
              </a:rPr>
              <a:t>Nature Structural and Molecular Biology</a:t>
            </a:r>
          </a:p>
          <a:p>
            <a:pPr algn="r"/>
            <a:r>
              <a:rPr lang="en-US" sz="1100" dirty="0" smtClean="0">
                <a:solidFill>
                  <a:schemeClr val="bg1"/>
                </a:solidFill>
              </a:rPr>
              <a:t>20, 566 (2013)</a:t>
            </a:r>
          </a:p>
        </p:txBody>
      </p:sp>
      <p:sp>
        <p:nvSpPr>
          <p:cNvPr id="9" name="TextBox 8"/>
          <p:cNvSpPr txBox="1"/>
          <p:nvPr/>
        </p:nvSpPr>
        <p:spPr>
          <a:xfrm>
            <a:off x="5410200" y="3657600"/>
            <a:ext cx="2533910" cy="430887"/>
          </a:xfrm>
          <a:prstGeom prst="rect">
            <a:avLst/>
          </a:prstGeom>
          <a:noFill/>
        </p:spPr>
        <p:txBody>
          <a:bodyPr wrap="square" rtlCol="0">
            <a:spAutoFit/>
          </a:bodyPr>
          <a:lstStyle/>
          <a:p>
            <a:r>
              <a:rPr lang="en-US" sz="1100" dirty="0" smtClean="0">
                <a:solidFill>
                  <a:schemeClr val="bg1"/>
                </a:solidFill>
              </a:rPr>
              <a:t>Nature Communications</a:t>
            </a:r>
          </a:p>
          <a:p>
            <a:r>
              <a:rPr lang="en-US" sz="1100" dirty="0" smtClean="0">
                <a:solidFill>
                  <a:schemeClr val="bg1"/>
                </a:solidFill>
              </a:rPr>
              <a:t>4, 2848 (2013)</a:t>
            </a:r>
          </a:p>
        </p:txBody>
      </p:sp>
    </p:spTree>
    <p:extLst>
      <p:ext uri="{BB962C8B-B14F-4D97-AF65-F5344CB8AC3E}">
        <p14:creationId xmlns:p14="http://schemas.microsoft.com/office/powerpoint/2010/main" val="42561233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
        <p:nvSpPr>
          <p:cNvPr id="4" name="TextBox 3"/>
          <p:cNvSpPr txBox="1"/>
          <p:nvPr/>
        </p:nvSpPr>
        <p:spPr>
          <a:xfrm>
            <a:off x="381000" y="1189672"/>
            <a:ext cx="8153400" cy="1477328"/>
          </a:xfrm>
          <a:prstGeom prst="rect">
            <a:avLst/>
          </a:prstGeom>
          <a:noFill/>
        </p:spPr>
        <p:txBody>
          <a:bodyPr wrap="square" rtlCol="0">
            <a:spAutoFit/>
          </a:bodyPr>
          <a:lstStyle/>
          <a:p>
            <a:pPr marL="342900" indent="-342900">
              <a:buFont typeface="+mj-lt"/>
              <a:buAutoNum type="arabicPeriod"/>
            </a:pPr>
            <a:r>
              <a:rPr lang="en-US" dirty="0" smtClean="0">
                <a:solidFill>
                  <a:schemeClr val="bg1"/>
                </a:solidFill>
              </a:rPr>
              <a:t>Is SMCHD1 involved in telomere compaction as it is in inactive X chromosome compaction?</a:t>
            </a:r>
          </a:p>
          <a:p>
            <a:pPr marL="342900" indent="-342900">
              <a:buFont typeface="+mj-lt"/>
              <a:buAutoNum type="arabicPeriod"/>
            </a:pPr>
            <a:endParaRPr lang="en-US" dirty="0">
              <a:solidFill>
                <a:schemeClr val="bg1"/>
              </a:solidFill>
            </a:endParaRPr>
          </a:p>
          <a:p>
            <a:pPr marL="342900" indent="-342900">
              <a:buFont typeface="+mj-lt"/>
              <a:buAutoNum type="arabicPeriod"/>
            </a:pPr>
            <a:r>
              <a:rPr lang="en-US" dirty="0" smtClean="0">
                <a:solidFill>
                  <a:schemeClr val="bg1"/>
                </a:solidFill>
              </a:rPr>
              <a:t>If so, how much less compact is a telomere in the absence of SMCHD1?</a:t>
            </a:r>
          </a:p>
          <a:p>
            <a:pPr marL="342900" indent="-342900">
              <a:buFont typeface="+mj-lt"/>
              <a:buAutoNum type="arabicPeriod"/>
            </a:pPr>
            <a:endParaRPr lang="en-US" dirty="0">
              <a:solidFill>
                <a:schemeClr val="bg1"/>
              </a:solidFill>
            </a:endParaRPr>
          </a:p>
        </p:txBody>
      </p:sp>
      <p:sp>
        <p:nvSpPr>
          <p:cNvPr id="7" name="Title 6"/>
          <p:cNvSpPr>
            <a:spLocks noGrp="1"/>
          </p:cNvSpPr>
          <p:nvPr>
            <p:ph type="title"/>
          </p:nvPr>
        </p:nvSpPr>
        <p:spPr/>
        <p:txBody>
          <a:bodyPr>
            <a:normAutofit fontScale="90000"/>
          </a:bodyPr>
          <a:lstStyle/>
          <a:p>
            <a:r>
              <a:rPr lang="en-US" dirty="0" smtClean="0"/>
              <a:t>Hypotheses</a:t>
            </a:r>
            <a:endParaRPr lang="en-US" dirty="0"/>
          </a:p>
        </p:txBody>
      </p:sp>
    </p:spTree>
    <p:extLst>
      <p:ext uri="{BB962C8B-B14F-4D97-AF65-F5344CB8AC3E}">
        <p14:creationId xmlns:p14="http://schemas.microsoft.com/office/powerpoint/2010/main" val="3199924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400" dirty="0" smtClean="0"/>
              <a:t>Questions to address</a:t>
            </a:r>
            <a:endParaRPr lang="en-US" sz="24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
        <p:nvSpPr>
          <p:cNvPr id="10" name="TextBox 9"/>
          <p:cNvSpPr txBox="1"/>
          <p:nvPr/>
        </p:nvSpPr>
        <p:spPr>
          <a:xfrm>
            <a:off x="152400" y="914400"/>
            <a:ext cx="8839200" cy="2308324"/>
          </a:xfrm>
          <a:prstGeom prst="rect">
            <a:avLst/>
          </a:prstGeom>
          <a:noFill/>
        </p:spPr>
        <p:txBody>
          <a:bodyPr wrap="square" rtlCol="0">
            <a:spAutoFit/>
          </a:bodyPr>
          <a:lstStyle/>
          <a:p>
            <a:pPr marL="342900" indent="-342900">
              <a:lnSpc>
                <a:spcPct val="200000"/>
              </a:lnSpc>
              <a:buAutoNum type="arabicPeriod"/>
            </a:pPr>
            <a:r>
              <a:rPr lang="en-US" dirty="0" smtClean="0">
                <a:solidFill>
                  <a:schemeClr val="bg1"/>
                </a:solidFill>
              </a:rPr>
              <a:t>Do SmchD1 knockdown  </a:t>
            </a:r>
            <a:r>
              <a:rPr lang="en-US" dirty="0" err="1" smtClean="0">
                <a:solidFill>
                  <a:schemeClr val="bg1"/>
                </a:solidFill>
              </a:rPr>
              <a:t>Hela</a:t>
            </a:r>
            <a:r>
              <a:rPr lang="en-US" dirty="0" smtClean="0">
                <a:solidFill>
                  <a:schemeClr val="bg1"/>
                </a:solidFill>
              </a:rPr>
              <a:t> cells display changes in telomere size or compaction?</a:t>
            </a:r>
          </a:p>
          <a:p>
            <a:pPr marL="342900" indent="-342900">
              <a:lnSpc>
                <a:spcPct val="200000"/>
              </a:lnSpc>
              <a:buAutoNum type="arabicPeriod"/>
            </a:pPr>
            <a:r>
              <a:rPr lang="en-US" dirty="0" smtClean="0">
                <a:solidFill>
                  <a:schemeClr val="bg1"/>
                </a:solidFill>
              </a:rPr>
              <a:t>Do </a:t>
            </a:r>
            <a:r>
              <a:rPr lang="en-US" dirty="0" smtClean="0">
                <a:solidFill>
                  <a:schemeClr val="bg1"/>
                </a:solidFill>
              </a:rPr>
              <a:t>TRF1 or TRF2 </a:t>
            </a:r>
            <a:r>
              <a:rPr lang="en-US" dirty="0" smtClean="0">
                <a:solidFill>
                  <a:schemeClr val="bg1"/>
                </a:solidFill>
              </a:rPr>
              <a:t>knockdown cells display changes in telomere size or compaction?</a:t>
            </a:r>
          </a:p>
          <a:p>
            <a:pPr marL="342900" indent="-342900">
              <a:lnSpc>
                <a:spcPct val="200000"/>
              </a:lnSpc>
              <a:buAutoNum type="arabicPeriod"/>
            </a:pPr>
            <a:r>
              <a:rPr lang="en-US" dirty="0" smtClean="0">
                <a:solidFill>
                  <a:schemeClr val="bg1"/>
                </a:solidFill>
              </a:rPr>
              <a:t>What happens to telomere size/compaction in double SmchD1 and TRF2 knockdowns?</a:t>
            </a:r>
          </a:p>
          <a:p>
            <a:pPr marL="342900" indent="-342900">
              <a:lnSpc>
                <a:spcPct val="200000"/>
              </a:lnSpc>
              <a:buAutoNum type="arabicPeriod"/>
            </a:pPr>
            <a:r>
              <a:rPr lang="en-US" dirty="0" smtClean="0">
                <a:solidFill>
                  <a:schemeClr val="bg1"/>
                </a:solidFill>
              </a:rPr>
              <a:t>What happens to telomere size/compaction in double TRF1 and TRF2 knockdowns?</a:t>
            </a:r>
            <a:endParaRPr lang="en-US" dirty="0">
              <a:solidFill>
                <a:schemeClr val="bg1"/>
              </a:solidFill>
            </a:endParaRPr>
          </a:p>
        </p:txBody>
      </p:sp>
      <p:sp>
        <p:nvSpPr>
          <p:cNvPr id="11" name="5-Point Star 10"/>
          <p:cNvSpPr/>
          <p:nvPr/>
        </p:nvSpPr>
        <p:spPr>
          <a:xfrm>
            <a:off x="457200" y="3886200"/>
            <a:ext cx="457200" cy="457200"/>
          </a:xfrm>
          <a:prstGeom prst="star5">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143000" y="3962400"/>
            <a:ext cx="4800600" cy="923330"/>
          </a:xfrm>
          <a:prstGeom prst="rect">
            <a:avLst/>
          </a:prstGeom>
          <a:noFill/>
        </p:spPr>
        <p:txBody>
          <a:bodyPr wrap="square" rtlCol="0">
            <a:spAutoFit/>
          </a:bodyPr>
          <a:lstStyle/>
          <a:p>
            <a:r>
              <a:rPr lang="en-US" dirty="0" smtClean="0">
                <a:solidFill>
                  <a:schemeClr val="bg1"/>
                </a:solidFill>
              </a:rPr>
              <a:t>Passes Mann-Whitney Median Comparison for different medians</a:t>
            </a:r>
          </a:p>
          <a:p>
            <a:r>
              <a:rPr lang="en-US" dirty="0" smtClean="0">
                <a:solidFill>
                  <a:schemeClr val="bg1"/>
                </a:solidFill>
              </a:rPr>
              <a:t>(p- value noted)</a:t>
            </a:r>
            <a:endParaRPr lang="en-US" dirty="0">
              <a:solidFill>
                <a:schemeClr val="bg1"/>
              </a:solidFill>
            </a:endParaRPr>
          </a:p>
        </p:txBody>
      </p:sp>
    </p:spTree>
    <p:extLst>
      <p:ext uri="{BB962C8B-B14F-4D97-AF65-F5344CB8AC3E}">
        <p14:creationId xmlns:p14="http://schemas.microsoft.com/office/powerpoint/2010/main" val="32596629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
        <p:nvSpPr>
          <p:cNvPr id="4" name="TextBox 3"/>
          <p:cNvSpPr txBox="1"/>
          <p:nvPr/>
        </p:nvSpPr>
        <p:spPr>
          <a:xfrm>
            <a:off x="381000" y="1189672"/>
            <a:ext cx="8153400" cy="1477328"/>
          </a:xfrm>
          <a:prstGeom prst="rect">
            <a:avLst/>
          </a:prstGeom>
          <a:noFill/>
        </p:spPr>
        <p:txBody>
          <a:bodyPr wrap="square" rtlCol="0">
            <a:spAutoFit/>
          </a:bodyPr>
          <a:lstStyle/>
          <a:p>
            <a:pPr marL="342900" indent="-342900">
              <a:buFont typeface="+mj-lt"/>
              <a:buAutoNum type="arabicPeriod"/>
            </a:pPr>
            <a:r>
              <a:rPr lang="en-US" dirty="0" smtClean="0">
                <a:solidFill>
                  <a:schemeClr val="bg1"/>
                </a:solidFill>
              </a:rPr>
              <a:t>Is SMCHD1 involved in telomere compaction as it is in inactive X chromosome compaction?</a:t>
            </a:r>
          </a:p>
          <a:p>
            <a:pPr marL="342900" indent="-342900">
              <a:buFont typeface="+mj-lt"/>
              <a:buAutoNum type="arabicPeriod"/>
            </a:pPr>
            <a:endParaRPr lang="en-US" dirty="0">
              <a:solidFill>
                <a:schemeClr val="bg1"/>
              </a:solidFill>
            </a:endParaRPr>
          </a:p>
          <a:p>
            <a:pPr marL="342900" indent="-342900">
              <a:buFont typeface="+mj-lt"/>
              <a:buAutoNum type="arabicPeriod"/>
            </a:pPr>
            <a:r>
              <a:rPr lang="en-US" dirty="0" smtClean="0">
                <a:solidFill>
                  <a:schemeClr val="bg1"/>
                </a:solidFill>
              </a:rPr>
              <a:t>If so, how much less compact is a telomere in the absence of SMCHD1?</a:t>
            </a:r>
          </a:p>
          <a:p>
            <a:pPr marL="342900" indent="-342900">
              <a:buFont typeface="+mj-lt"/>
              <a:buAutoNum type="arabicPeriod"/>
            </a:pPr>
            <a:endParaRPr lang="en-US" dirty="0">
              <a:solidFill>
                <a:schemeClr val="bg1"/>
              </a:solidFill>
            </a:endParaRPr>
          </a:p>
        </p:txBody>
      </p:sp>
      <p:sp>
        <p:nvSpPr>
          <p:cNvPr id="7" name="Title 6"/>
          <p:cNvSpPr>
            <a:spLocks noGrp="1"/>
          </p:cNvSpPr>
          <p:nvPr>
            <p:ph type="title"/>
          </p:nvPr>
        </p:nvSpPr>
        <p:spPr/>
        <p:txBody>
          <a:bodyPr>
            <a:normAutofit fontScale="90000"/>
          </a:bodyPr>
          <a:lstStyle/>
          <a:p>
            <a:r>
              <a:rPr lang="en-US" dirty="0" smtClean="0"/>
              <a:t>Hypotheses</a:t>
            </a:r>
            <a:endParaRPr lang="en-US" dirty="0"/>
          </a:p>
        </p:txBody>
      </p:sp>
      <p:sp>
        <p:nvSpPr>
          <p:cNvPr id="11" name="TextBox 10"/>
          <p:cNvSpPr txBox="1"/>
          <p:nvPr/>
        </p:nvSpPr>
        <p:spPr>
          <a:xfrm>
            <a:off x="304800" y="2630269"/>
            <a:ext cx="8534400" cy="646331"/>
          </a:xfrm>
          <a:prstGeom prst="rect">
            <a:avLst/>
          </a:prstGeom>
          <a:noFill/>
        </p:spPr>
        <p:txBody>
          <a:bodyPr wrap="square" rtlCol="0">
            <a:spAutoFit/>
          </a:bodyPr>
          <a:lstStyle/>
          <a:p>
            <a:r>
              <a:rPr lang="en-US" dirty="0" smtClean="0">
                <a:solidFill>
                  <a:srgbClr val="FFFF00"/>
                </a:solidFill>
              </a:rPr>
              <a:t>Telomeres are small structures (~10 kb) inside the dense nucleus</a:t>
            </a:r>
          </a:p>
          <a:p>
            <a:r>
              <a:rPr lang="en-US" dirty="0">
                <a:solidFill>
                  <a:srgbClr val="FFFF00"/>
                </a:solidFill>
              </a:rPr>
              <a:t>	</a:t>
            </a:r>
            <a:r>
              <a:rPr lang="en-US" dirty="0" smtClean="0">
                <a:solidFill>
                  <a:srgbClr val="FFFF00"/>
                </a:solidFill>
                <a:sym typeface="Wingdings" panose="05000000000000000000" pitchFamily="2" charset="2"/>
              </a:rPr>
              <a:t> Use super-resolution fluorescence microscopy</a:t>
            </a:r>
            <a:endParaRPr lang="en-US" dirty="0">
              <a:solidFill>
                <a:srgbClr val="FFFF00"/>
              </a:solidFill>
            </a:endParaRPr>
          </a:p>
        </p:txBody>
      </p:sp>
    </p:spTree>
    <p:extLst>
      <p:ext uri="{BB962C8B-B14F-4D97-AF65-F5344CB8AC3E}">
        <p14:creationId xmlns:p14="http://schemas.microsoft.com/office/powerpoint/2010/main" val="2784824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
        <p:nvSpPr>
          <p:cNvPr id="4" name="TextBox 3"/>
          <p:cNvSpPr txBox="1"/>
          <p:nvPr/>
        </p:nvSpPr>
        <p:spPr>
          <a:xfrm>
            <a:off x="381000" y="1189672"/>
            <a:ext cx="8153400" cy="1477328"/>
          </a:xfrm>
          <a:prstGeom prst="rect">
            <a:avLst/>
          </a:prstGeom>
          <a:noFill/>
        </p:spPr>
        <p:txBody>
          <a:bodyPr wrap="square" rtlCol="0">
            <a:spAutoFit/>
          </a:bodyPr>
          <a:lstStyle/>
          <a:p>
            <a:pPr marL="342900" indent="-342900">
              <a:buFont typeface="+mj-lt"/>
              <a:buAutoNum type="arabicPeriod"/>
            </a:pPr>
            <a:r>
              <a:rPr lang="en-US" dirty="0" smtClean="0">
                <a:solidFill>
                  <a:schemeClr val="bg1"/>
                </a:solidFill>
              </a:rPr>
              <a:t>Is SMCHD1 involved in telomere compaction as it is in inactive X chromosome compaction?</a:t>
            </a:r>
          </a:p>
          <a:p>
            <a:pPr marL="342900" indent="-342900">
              <a:buFont typeface="+mj-lt"/>
              <a:buAutoNum type="arabicPeriod"/>
            </a:pPr>
            <a:endParaRPr lang="en-US" dirty="0">
              <a:solidFill>
                <a:schemeClr val="bg1"/>
              </a:solidFill>
            </a:endParaRPr>
          </a:p>
          <a:p>
            <a:pPr marL="342900" indent="-342900">
              <a:buFont typeface="+mj-lt"/>
              <a:buAutoNum type="arabicPeriod"/>
            </a:pPr>
            <a:r>
              <a:rPr lang="en-US" dirty="0" smtClean="0">
                <a:solidFill>
                  <a:schemeClr val="bg1"/>
                </a:solidFill>
              </a:rPr>
              <a:t>If so, how much less compact is a telomere in the absence of SMCHD1?</a:t>
            </a:r>
          </a:p>
          <a:p>
            <a:pPr marL="342900" indent="-342900">
              <a:buFont typeface="+mj-lt"/>
              <a:buAutoNum type="arabicPeriod"/>
            </a:pPr>
            <a:endParaRPr lang="en-US" dirty="0">
              <a:solidFill>
                <a:schemeClr val="bg1"/>
              </a:solidFill>
            </a:endParaRPr>
          </a:p>
        </p:txBody>
      </p:sp>
      <p:sp>
        <p:nvSpPr>
          <p:cNvPr id="5" name="TextBox 4"/>
          <p:cNvSpPr txBox="1"/>
          <p:nvPr/>
        </p:nvSpPr>
        <p:spPr>
          <a:xfrm>
            <a:off x="381000" y="4343400"/>
            <a:ext cx="8153400" cy="1754326"/>
          </a:xfrm>
          <a:prstGeom prst="rect">
            <a:avLst/>
          </a:prstGeom>
          <a:noFill/>
        </p:spPr>
        <p:txBody>
          <a:bodyPr wrap="square" rtlCol="0">
            <a:spAutoFit/>
          </a:bodyPr>
          <a:lstStyle/>
          <a:p>
            <a:pPr marL="342900" indent="-342900">
              <a:buFont typeface="+mj-lt"/>
              <a:buAutoNum type="arabicPeriod"/>
            </a:pPr>
            <a:r>
              <a:rPr lang="en-US" dirty="0" smtClean="0">
                <a:solidFill>
                  <a:schemeClr val="bg1"/>
                </a:solidFill>
              </a:rPr>
              <a:t>How can we </a:t>
            </a:r>
            <a:r>
              <a:rPr lang="en-US" i="1" dirty="0" smtClean="0">
                <a:solidFill>
                  <a:schemeClr val="bg1"/>
                </a:solidFill>
              </a:rPr>
              <a:t>quantitatively</a:t>
            </a:r>
            <a:r>
              <a:rPr lang="en-US" dirty="0" smtClean="0">
                <a:solidFill>
                  <a:schemeClr val="bg1"/>
                </a:solidFill>
              </a:rPr>
              <a:t> assess the size of and compaction of fluorescently-labeled DNA in super-resolution microscopy data?</a:t>
            </a:r>
          </a:p>
          <a:p>
            <a:pPr marL="342900" indent="-342900">
              <a:buFont typeface="+mj-lt"/>
              <a:buAutoNum type="arabicPeriod"/>
            </a:pPr>
            <a:endParaRPr lang="en-US" dirty="0">
              <a:solidFill>
                <a:schemeClr val="bg1"/>
              </a:solidFill>
            </a:endParaRPr>
          </a:p>
          <a:p>
            <a:pPr marL="342900" indent="-342900">
              <a:buFont typeface="+mj-lt"/>
              <a:buAutoNum type="arabicPeriod"/>
            </a:pPr>
            <a:r>
              <a:rPr lang="en-US" dirty="0" smtClean="0">
                <a:solidFill>
                  <a:schemeClr val="bg1"/>
                </a:solidFill>
              </a:rPr>
              <a:t>What are the limits on the level of detail in chromatin structure that can be measured with SR fluorescence localization microscopy?</a:t>
            </a:r>
          </a:p>
          <a:p>
            <a:pPr marL="342900" indent="-342900">
              <a:buFont typeface="+mj-lt"/>
              <a:buAutoNum type="arabicPeriod"/>
            </a:pPr>
            <a:endParaRPr lang="en-US" dirty="0">
              <a:solidFill>
                <a:schemeClr val="bg1"/>
              </a:solidFill>
            </a:endParaRPr>
          </a:p>
        </p:txBody>
      </p:sp>
      <p:sp>
        <p:nvSpPr>
          <p:cNvPr id="6" name="TextBox 5"/>
          <p:cNvSpPr txBox="1"/>
          <p:nvPr/>
        </p:nvSpPr>
        <p:spPr>
          <a:xfrm>
            <a:off x="533400" y="3581400"/>
            <a:ext cx="7848600" cy="461665"/>
          </a:xfrm>
          <a:prstGeom prst="rect">
            <a:avLst/>
          </a:prstGeom>
          <a:noFill/>
        </p:spPr>
        <p:txBody>
          <a:bodyPr wrap="square" rtlCol="0">
            <a:spAutoFit/>
          </a:bodyPr>
          <a:lstStyle/>
          <a:p>
            <a:r>
              <a:rPr lang="en-US" sz="2400" dirty="0">
                <a:solidFill>
                  <a:schemeClr val="bg1"/>
                </a:solidFill>
              </a:rPr>
              <a:t>a</a:t>
            </a:r>
            <a:r>
              <a:rPr lang="en-US" sz="2400" dirty="0" smtClean="0">
                <a:solidFill>
                  <a:schemeClr val="bg1"/>
                </a:solidFill>
              </a:rPr>
              <a:t>nd other questions that have evolved from the original one…</a:t>
            </a:r>
            <a:endParaRPr lang="en-US" sz="2400" dirty="0">
              <a:solidFill>
                <a:schemeClr val="bg1"/>
              </a:solidFill>
            </a:endParaRPr>
          </a:p>
        </p:txBody>
      </p:sp>
      <p:sp>
        <p:nvSpPr>
          <p:cNvPr id="7" name="Title 6"/>
          <p:cNvSpPr>
            <a:spLocks noGrp="1"/>
          </p:cNvSpPr>
          <p:nvPr>
            <p:ph type="title"/>
          </p:nvPr>
        </p:nvSpPr>
        <p:spPr/>
        <p:txBody>
          <a:bodyPr>
            <a:normAutofit fontScale="90000"/>
          </a:bodyPr>
          <a:lstStyle/>
          <a:p>
            <a:r>
              <a:rPr lang="en-US" dirty="0" smtClean="0"/>
              <a:t>Hypotheses</a:t>
            </a:r>
            <a:endParaRPr lang="en-US" dirty="0"/>
          </a:p>
        </p:txBody>
      </p:sp>
      <p:cxnSp>
        <p:nvCxnSpPr>
          <p:cNvPr id="9" name="Straight Connector 8"/>
          <p:cNvCxnSpPr/>
          <p:nvPr/>
        </p:nvCxnSpPr>
        <p:spPr>
          <a:xfrm>
            <a:off x="304800" y="3429000"/>
            <a:ext cx="8534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4800" y="2630269"/>
            <a:ext cx="8534400" cy="646331"/>
          </a:xfrm>
          <a:prstGeom prst="rect">
            <a:avLst/>
          </a:prstGeom>
          <a:noFill/>
        </p:spPr>
        <p:txBody>
          <a:bodyPr wrap="square" rtlCol="0">
            <a:spAutoFit/>
          </a:bodyPr>
          <a:lstStyle/>
          <a:p>
            <a:r>
              <a:rPr lang="en-US" dirty="0" smtClean="0">
                <a:solidFill>
                  <a:srgbClr val="FFFF00"/>
                </a:solidFill>
              </a:rPr>
              <a:t>Telomeres are small structures (~10 kb) inside the dense nucleus</a:t>
            </a:r>
          </a:p>
          <a:p>
            <a:r>
              <a:rPr lang="en-US" dirty="0">
                <a:solidFill>
                  <a:srgbClr val="FFFF00"/>
                </a:solidFill>
              </a:rPr>
              <a:t>	</a:t>
            </a:r>
            <a:r>
              <a:rPr lang="en-US" dirty="0" smtClean="0">
                <a:solidFill>
                  <a:srgbClr val="FFFF00"/>
                </a:solidFill>
                <a:sym typeface="Wingdings" panose="05000000000000000000" pitchFamily="2" charset="2"/>
              </a:rPr>
              <a:t> Use super-resolution fluorescence microscopy</a:t>
            </a:r>
            <a:endParaRPr lang="en-US" dirty="0">
              <a:solidFill>
                <a:srgbClr val="FFFF00"/>
              </a:solidFill>
            </a:endParaRPr>
          </a:p>
        </p:txBody>
      </p:sp>
    </p:spTree>
    <p:extLst>
      <p:ext uri="{BB962C8B-B14F-4D97-AF65-F5344CB8AC3E}">
        <p14:creationId xmlns:p14="http://schemas.microsoft.com/office/powerpoint/2010/main" val="17792724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524000"/>
            <a:ext cx="3733800" cy="3733800"/>
          </a:xfrm>
          <a:prstGeom prst="rect">
            <a:avLst/>
          </a:prstGeom>
        </p:spPr>
      </p:pic>
      <p:sp>
        <p:nvSpPr>
          <p:cNvPr id="8" name="TextBox 7"/>
          <p:cNvSpPr txBox="1"/>
          <p:nvPr/>
        </p:nvSpPr>
        <p:spPr>
          <a:xfrm>
            <a:off x="5105400" y="1143000"/>
            <a:ext cx="3429000" cy="4801314"/>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bg1"/>
                </a:solidFill>
              </a:rPr>
              <a:t>BIOP Nikon STORM microscope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DNA FISH with Cy5 and 18 </a:t>
            </a:r>
            <a:r>
              <a:rPr lang="en-US" dirty="0" err="1" smtClean="0">
                <a:solidFill>
                  <a:schemeClr val="bg1"/>
                </a:solidFill>
              </a:rPr>
              <a:t>bp</a:t>
            </a:r>
            <a:r>
              <a:rPr lang="en-US" dirty="0" smtClean="0">
                <a:solidFill>
                  <a:schemeClr val="bg1"/>
                </a:solidFill>
              </a:rPr>
              <a:t> labels</a:t>
            </a:r>
          </a:p>
          <a:p>
            <a:pPr marL="285750" indent="-285750">
              <a:buFont typeface="Arial" panose="020B0604020202020204" pitchFamily="34" charset="0"/>
              <a:buChar char="•"/>
            </a:pP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Astigmatism for z-localization</a:t>
            </a:r>
          </a:p>
          <a:p>
            <a:pPr marL="285750" indent="-285750">
              <a:buFont typeface="Arial" panose="020B0604020202020204" pitchFamily="34" charset="0"/>
              <a:buChar char="•"/>
            </a:pP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~15 fields of view containing about 4 cells each of each cell type.</a:t>
            </a:r>
          </a:p>
          <a:p>
            <a:pPr marL="285750" indent="-285750">
              <a:buFont typeface="Arial" panose="020B0604020202020204" pitchFamily="34" charset="0"/>
              <a:buChar char="•"/>
            </a:pP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Group localizations into clusters corresponding to telomeres using DBSCAN</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Automatically compute size and statistics of all clusters</a:t>
            </a:r>
          </a:p>
        </p:txBody>
      </p:sp>
      <p:sp>
        <p:nvSpPr>
          <p:cNvPr id="28" name="TextBox 27"/>
          <p:cNvSpPr txBox="1"/>
          <p:nvPr/>
        </p:nvSpPr>
        <p:spPr>
          <a:xfrm>
            <a:off x="1727661" y="5257800"/>
            <a:ext cx="2253343" cy="253916"/>
          </a:xfrm>
          <a:prstGeom prst="rect">
            <a:avLst/>
          </a:prstGeom>
          <a:noFill/>
        </p:spPr>
        <p:txBody>
          <a:bodyPr wrap="square" rtlCol="0">
            <a:spAutoFit/>
          </a:bodyPr>
          <a:lstStyle/>
          <a:p>
            <a:pPr algn="ctr"/>
            <a:r>
              <a:rPr lang="fr-CH" sz="1050" dirty="0" err="1" smtClean="0">
                <a:solidFill>
                  <a:schemeClr val="bg1"/>
                </a:solidFill>
              </a:rPr>
              <a:t>Widefield</a:t>
            </a:r>
            <a:r>
              <a:rPr lang="fr-CH" sz="1050" dirty="0" smtClean="0">
                <a:solidFill>
                  <a:schemeClr val="bg1"/>
                </a:solidFill>
              </a:rPr>
              <a:t> image of </a:t>
            </a:r>
            <a:r>
              <a:rPr lang="fr-CH" sz="1050" dirty="0" err="1" smtClean="0">
                <a:solidFill>
                  <a:schemeClr val="bg1"/>
                </a:solidFill>
              </a:rPr>
              <a:t>telomeres</a:t>
            </a:r>
            <a:endParaRPr lang="fr-CH" sz="1050" dirty="0">
              <a:solidFill>
                <a:schemeClr val="bg1"/>
              </a:solidFill>
            </a:endParaRPr>
          </a:p>
        </p:txBody>
      </p:sp>
      <p:sp>
        <p:nvSpPr>
          <p:cNvPr id="26" name="Rectangle 25"/>
          <p:cNvSpPr/>
          <p:nvPr/>
        </p:nvSpPr>
        <p:spPr>
          <a:xfrm>
            <a:off x="3429000" y="4953000"/>
            <a:ext cx="876300"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512820" y="4991100"/>
            <a:ext cx="762000" cy="307777"/>
          </a:xfrm>
          <a:prstGeom prst="rect">
            <a:avLst/>
          </a:prstGeom>
          <a:noFill/>
        </p:spPr>
        <p:txBody>
          <a:bodyPr wrap="square" rtlCol="0">
            <a:spAutoFit/>
          </a:bodyPr>
          <a:lstStyle/>
          <a:p>
            <a:pPr algn="ctr"/>
            <a:r>
              <a:rPr lang="en-US" sz="1400" dirty="0" smtClean="0">
                <a:solidFill>
                  <a:schemeClr val="bg1"/>
                </a:solidFill>
              </a:rPr>
              <a:t>10 µm</a:t>
            </a:r>
            <a:endParaRPr lang="en-US" sz="1400" dirty="0">
              <a:solidFill>
                <a:schemeClr val="bg1"/>
              </a:solidFill>
            </a:endParaRPr>
          </a:p>
        </p:txBody>
      </p:sp>
    </p:spTree>
    <p:extLst>
      <p:ext uri="{BB962C8B-B14F-4D97-AF65-F5344CB8AC3E}">
        <p14:creationId xmlns:p14="http://schemas.microsoft.com/office/powerpoint/2010/main" val="1110497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radius of gyration is a good measure of telomere size.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grpSp>
        <p:nvGrpSpPr>
          <p:cNvPr id="23" name="Group 22"/>
          <p:cNvGrpSpPr/>
          <p:nvPr/>
        </p:nvGrpSpPr>
        <p:grpSpPr>
          <a:xfrm>
            <a:off x="304800" y="1447800"/>
            <a:ext cx="2819400" cy="3093096"/>
            <a:chOff x="806335" y="2133600"/>
            <a:chExt cx="2819400" cy="3093096"/>
          </a:xfrm>
        </p:grpSpPr>
        <p:grpSp>
          <p:nvGrpSpPr>
            <p:cNvPr id="4" name="Group 3"/>
            <p:cNvGrpSpPr/>
            <p:nvPr/>
          </p:nvGrpSpPr>
          <p:grpSpPr>
            <a:xfrm>
              <a:off x="1333500" y="2133600"/>
              <a:ext cx="2171700" cy="2294365"/>
              <a:chOff x="876300" y="2183423"/>
              <a:chExt cx="2171700" cy="2294365"/>
            </a:xfrm>
          </p:grpSpPr>
          <p:sp>
            <p:nvSpPr>
              <p:cNvPr id="5" name="Plus 4"/>
              <p:cNvSpPr/>
              <p:nvPr/>
            </p:nvSpPr>
            <p:spPr>
              <a:xfrm>
                <a:off x="2171701" y="2724496"/>
                <a:ext cx="228600" cy="228600"/>
              </a:xfrm>
              <a:prstGeom prst="mathPlus">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lus 5"/>
              <p:cNvSpPr/>
              <p:nvPr/>
            </p:nvSpPr>
            <p:spPr>
              <a:xfrm>
                <a:off x="1181100" y="3200400"/>
                <a:ext cx="228600" cy="228600"/>
              </a:xfrm>
              <a:prstGeom prst="mathPlus">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lus 6"/>
              <p:cNvSpPr/>
              <p:nvPr/>
            </p:nvSpPr>
            <p:spPr>
              <a:xfrm>
                <a:off x="2209800" y="4114800"/>
                <a:ext cx="228600" cy="228600"/>
              </a:xfrm>
              <a:prstGeom prst="mathPlus">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lus 7"/>
              <p:cNvSpPr/>
              <p:nvPr/>
            </p:nvSpPr>
            <p:spPr>
              <a:xfrm>
                <a:off x="2286001" y="3130088"/>
                <a:ext cx="228600" cy="228600"/>
              </a:xfrm>
              <a:prstGeom prst="mathPlus">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lus 8"/>
              <p:cNvSpPr/>
              <p:nvPr/>
            </p:nvSpPr>
            <p:spPr>
              <a:xfrm>
                <a:off x="1143000" y="2804679"/>
                <a:ext cx="228600" cy="228600"/>
              </a:xfrm>
              <a:prstGeom prst="mathPlus">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lus 9"/>
              <p:cNvSpPr/>
              <p:nvPr/>
            </p:nvSpPr>
            <p:spPr>
              <a:xfrm>
                <a:off x="1600200" y="3886200"/>
                <a:ext cx="228600" cy="228600"/>
              </a:xfrm>
              <a:prstGeom prst="mathPlus">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lus 10"/>
              <p:cNvSpPr/>
              <p:nvPr/>
            </p:nvSpPr>
            <p:spPr>
              <a:xfrm>
                <a:off x="1028700" y="4249188"/>
                <a:ext cx="228600" cy="228600"/>
              </a:xfrm>
              <a:prstGeom prst="mathPlus">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lus 11"/>
              <p:cNvSpPr/>
              <p:nvPr/>
            </p:nvSpPr>
            <p:spPr>
              <a:xfrm>
                <a:off x="1695451" y="2901488"/>
                <a:ext cx="228600" cy="228600"/>
              </a:xfrm>
              <a:prstGeom prst="mathPlus">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lus 12"/>
              <p:cNvSpPr/>
              <p:nvPr/>
            </p:nvSpPr>
            <p:spPr>
              <a:xfrm>
                <a:off x="1485900" y="3571699"/>
                <a:ext cx="228600" cy="228600"/>
              </a:xfrm>
              <a:prstGeom prst="mathPlus">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1066800" y="2514600"/>
                <a:ext cx="1676400" cy="1600200"/>
                <a:chOff x="1066800" y="2514600"/>
                <a:chExt cx="1676400" cy="1600200"/>
              </a:xfrm>
            </p:grpSpPr>
            <p:cxnSp>
              <p:nvCxnSpPr>
                <p:cNvPr id="19" name="Straight Arrow Connector 18"/>
                <p:cNvCxnSpPr/>
                <p:nvPr/>
              </p:nvCxnSpPr>
              <p:spPr>
                <a:xfrm flipV="1">
                  <a:off x="1676400" y="2514600"/>
                  <a:ext cx="0" cy="10668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676400" y="3581400"/>
                  <a:ext cx="10668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1066800" y="3581400"/>
                  <a:ext cx="609600" cy="5334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876300" y="3994156"/>
                <a:ext cx="304800" cy="369332"/>
              </a:xfrm>
              <a:prstGeom prst="rect">
                <a:avLst/>
              </a:prstGeom>
              <a:noFill/>
            </p:spPr>
            <p:txBody>
              <a:bodyPr wrap="square" rtlCol="0">
                <a:spAutoFit/>
              </a:bodyPr>
              <a:lstStyle/>
              <a:p>
                <a:r>
                  <a:rPr lang="en-US" dirty="0" smtClean="0">
                    <a:solidFill>
                      <a:schemeClr val="bg1"/>
                    </a:solidFill>
                  </a:rPr>
                  <a:t>x</a:t>
                </a:r>
                <a:endParaRPr lang="en-US" dirty="0">
                  <a:solidFill>
                    <a:schemeClr val="bg1"/>
                  </a:solidFill>
                </a:endParaRPr>
              </a:p>
            </p:txBody>
          </p:sp>
          <p:sp>
            <p:nvSpPr>
              <p:cNvPr id="16" name="TextBox 15"/>
              <p:cNvSpPr txBox="1"/>
              <p:nvPr/>
            </p:nvSpPr>
            <p:spPr>
              <a:xfrm>
                <a:off x="2743200" y="3387033"/>
                <a:ext cx="304800" cy="369332"/>
              </a:xfrm>
              <a:prstGeom prst="rect">
                <a:avLst/>
              </a:prstGeom>
              <a:noFill/>
            </p:spPr>
            <p:txBody>
              <a:bodyPr wrap="square" rtlCol="0">
                <a:spAutoFit/>
              </a:bodyPr>
              <a:lstStyle/>
              <a:p>
                <a:r>
                  <a:rPr lang="en-US" dirty="0">
                    <a:solidFill>
                      <a:schemeClr val="bg1"/>
                    </a:solidFill>
                  </a:rPr>
                  <a:t>y</a:t>
                </a:r>
              </a:p>
            </p:txBody>
          </p:sp>
          <p:sp>
            <p:nvSpPr>
              <p:cNvPr id="17" name="TextBox 16"/>
              <p:cNvSpPr txBox="1"/>
              <p:nvPr/>
            </p:nvSpPr>
            <p:spPr>
              <a:xfrm>
                <a:off x="1543051" y="2183423"/>
                <a:ext cx="304800" cy="369332"/>
              </a:xfrm>
              <a:prstGeom prst="rect">
                <a:avLst/>
              </a:prstGeom>
              <a:noFill/>
            </p:spPr>
            <p:txBody>
              <a:bodyPr wrap="square" rtlCol="0">
                <a:spAutoFit/>
              </a:bodyPr>
              <a:lstStyle/>
              <a:p>
                <a:r>
                  <a:rPr lang="en-US" dirty="0" smtClean="0">
                    <a:solidFill>
                      <a:schemeClr val="bg1"/>
                    </a:solidFill>
                  </a:rPr>
                  <a:t>z</a:t>
                </a:r>
                <a:endParaRPr lang="en-US" dirty="0">
                  <a:solidFill>
                    <a:schemeClr val="bg1"/>
                  </a:solidFill>
                </a:endParaRPr>
              </a:p>
            </p:txBody>
          </p:sp>
          <p:cxnSp>
            <p:nvCxnSpPr>
              <p:cNvPr id="18" name="Straight Arrow Connector 17"/>
              <p:cNvCxnSpPr>
                <a:endCxn id="8" idx="2"/>
              </p:cNvCxnSpPr>
              <p:nvPr/>
            </p:nvCxnSpPr>
            <p:spPr>
              <a:xfrm flipV="1">
                <a:off x="1676400" y="3244388"/>
                <a:ext cx="639902" cy="33701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806335" y="4580365"/>
              <a:ext cx="2819400" cy="646331"/>
            </a:xfrm>
            <a:prstGeom prst="rect">
              <a:avLst/>
            </a:prstGeom>
            <a:noFill/>
          </p:spPr>
          <p:txBody>
            <a:bodyPr wrap="square" rtlCol="0">
              <a:spAutoFit/>
            </a:bodyPr>
            <a:lstStyle/>
            <a:p>
              <a:pPr algn="ctr"/>
              <a:r>
                <a:rPr lang="en-US" dirty="0" smtClean="0">
                  <a:solidFill>
                    <a:schemeClr val="bg1"/>
                  </a:solidFill>
                </a:rPr>
                <a:t>Clusters of localizations at each telomere</a:t>
              </a:r>
              <a:endParaRPr lang="en-US" dirty="0">
                <a:solidFill>
                  <a:schemeClr val="bg1"/>
                </a:solidFill>
              </a:endParaRPr>
            </a:p>
          </p:txBody>
        </p:sp>
      </p:grpSp>
      <p:pic>
        <p:nvPicPr>
          <p:cNvPr id="24" name="Picture 2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538667" y="1727680"/>
            <a:ext cx="1773936" cy="911352"/>
          </a:xfrm>
          <a:prstGeom prst="rect">
            <a:avLst/>
          </a:prstGeom>
        </p:spPr>
      </p:pic>
      <p:pic>
        <p:nvPicPr>
          <p:cNvPr id="25" name="Picture 24"/>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5047754" y="1805196"/>
            <a:ext cx="3183636" cy="739140"/>
          </a:xfrm>
          <a:prstGeom prst="rect">
            <a:avLst/>
          </a:prstGeom>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22718" y="2649474"/>
            <a:ext cx="2781760" cy="2455926"/>
          </a:xfrm>
          <a:prstGeom prst="rect">
            <a:avLst/>
          </a:prstGeom>
        </p:spPr>
      </p:pic>
      <p:sp>
        <p:nvSpPr>
          <p:cNvPr id="27" name="TextBox 26"/>
          <p:cNvSpPr txBox="1"/>
          <p:nvPr/>
        </p:nvSpPr>
        <p:spPr>
          <a:xfrm>
            <a:off x="4730025" y="5210538"/>
            <a:ext cx="3967146" cy="253916"/>
          </a:xfrm>
          <a:prstGeom prst="rect">
            <a:avLst/>
          </a:prstGeom>
          <a:noFill/>
        </p:spPr>
        <p:txBody>
          <a:bodyPr wrap="square" rtlCol="0">
            <a:spAutoFit/>
          </a:bodyPr>
          <a:lstStyle/>
          <a:p>
            <a:r>
              <a:rPr lang="en-US" sz="1050" dirty="0">
                <a:solidFill>
                  <a:schemeClr val="bg1"/>
                </a:solidFill>
              </a:rPr>
              <a:t>http://www3.aiche.org/proceedings/Abstract.aspx?PaperID=233003</a:t>
            </a:r>
          </a:p>
        </p:txBody>
      </p:sp>
      <p:sp>
        <p:nvSpPr>
          <p:cNvPr id="28" name="TextBox 27"/>
          <p:cNvSpPr txBox="1"/>
          <p:nvPr/>
        </p:nvSpPr>
        <p:spPr>
          <a:xfrm>
            <a:off x="442332" y="4833372"/>
            <a:ext cx="3886200" cy="1338828"/>
          </a:xfrm>
          <a:prstGeom prst="rect">
            <a:avLst/>
          </a:prstGeom>
          <a:noFill/>
        </p:spPr>
        <p:txBody>
          <a:bodyPr wrap="square" rtlCol="0">
            <a:spAutoFit/>
          </a:bodyPr>
          <a:lstStyle/>
          <a:p>
            <a:pPr>
              <a:lnSpc>
                <a:spcPct val="150000"/>
              </a:lnSpc>
            </a:pPr>
            <a:r>
              <a:rPr lang="en-US" u="sng" dirty="0" smtClean="0">
                <a:solidFill>
                  <a:schemeClr val="bg1"/>
                </a:solidFill>
              </a:rPr>
              <a:t>Other statistics</a:t>
            </a:r>
          </a:p>
          <a:p>
            <a:pPr marL="285750" indent="-285750">
              <a:lnSpc>
                <a:spcPct val="150000"/>
              </a:lnSpc>
              <a:buFont typeface="Arial" panose="020B0604020202020204" pitchFamily="34" charset="0"/>
              <a:buChar char="•"/>
            </a:pPr>
            <a:r>
              <a:rPr lang="en-US" dirty="0" smtClean="0">
                <a:solidFill>
                  <a:schemeClr val="bg1"/>
                </a:solidFill>
              </a:rPr>
              <a:t>Number of localizations / cluster</a:t>
            </a:r>
          </a:p>
          <a:p>
            <a:pPr marL="285750" indent="-285750">
              <a:lnSpc>
                <a:spcPct val="150000"/>
              </a:lnSpc>
              <a:buFont typeface="Arial" panose="020B0604020202020204" pitchFamily="34" charset="0"/>
              <a:buChar char="•"/>
            </a:pPr>
            <a:r>
              <a:rPr lang="en-US" dirty="0" smtClean="0">
                <a:solidFill>
                  <a:schemeClr val="bg1"/>
                </a:solidFill>
              </a:rPr>
              <a:t>Volume of complex hull</a:t>
            </a:r>
            <a:endParaRPr lang="en-US" dirty="0">
              <a:solidFill>
                <a:schemeClr val="bg1"/>
              </a:solidFill>
            </a:endParaRPr>
          </a:p>
        </p:txBody>
      </p:sp>
    </p:spTree>
    <p:extLst>
      <p:ext uri="{BB962C8B-B14F-4D97-AF65-F5344CB8AC3E}">
        <p14:creationId xmlns:p14="http://schemas.microsoft.com/office/powerpoint/2010/main" val="4097599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3400"/>
            <a:ext cx="9144000" cy="5715000"/>
          </a:xfrm>
          <a:prstGeom prst="rect">
            <a:avLst/>
          </a:prstGeom>
        </p:spPr>
      </p:pic>
      <p:sp>
        <p:nvSpPr>
          <p:cNvPr id="5" name="TextBox 4"/>
          <p:cNvSpPr txBox="1"/>
          <p:nvPr/>
        </p:nvSpPr>
        <p:spPr>
          <a:xfrm>
            <a:off x="0" y="533400"/>
            <a:ext cx="1219200" cy="646331"/>
          </a:xfrm>
          <a:prstGeom prst="rect">
            <a:avLst/>
          </a:prstGeom>
          <a:noFill/>
        </p:spPr>
        <p:txBody>
          <a:bodyPr wrap="square" rtlCol="0">
            <a:spAutoFit/>
          </a:bodyPr>
          <a:lstStyle/>
          <a:p>
            <a:r>
              <a:rPr lang="en-US" dirty="0" smtClean="0"/>
              <a:t>N</a:t>
            </a:r>
            <a:r>
              <a:rPr lang="en-US" baseline="-25000" dirty="0" smtClean="0"/>
              <a:t>L</a:t>
            </a:r>
            <a:r>
              <a:rPr lang="en-US" dirty="0" smtClean="0"/>
              <a:t> = 2424</a:t>
            </a:r>
          </a:p>
          <a:p>
            <a:r>
              <a:rPr lang="en-US" dirty="0" smtClean="0"/>
              <a:t>N</a:t>
            </a:r>
            <a:r>
              <a:rPr lang="en-US" baseline="-25000" dirty="0" smtClean="0"/>
              <a:t>S</a:t>
            </a:r>
            <a:r>
              <a:rPr lang="en-US" dirty="0" smtClean="0"/>
              <a:t> = 1405</a:t>
            </a:r>
            <a:endParaRPr lang="en-US" dirty="0"/>
          </a:p>
        </p:txBody>
      </p:sp>
      <p:sp>
        <p:nvSpPr>
          <p:cNvPr id="6" name="TextBox 5"/>
          <p:cNvSpPr txBox="1"/>
          <p:nvPr/>
        </p:nvSpPr>
        <p:spPr>
          <a:xfrm>
            <a:off x="6400800" y="1371600"/>
            <a:ext cx="1981200" cy="400110"/>
          </a:xfrm>
          <a:prstGeom prst="rect">
            <a:avLst/>
          </a:prstGeom>
          <a:noFill/>
        </p:spPr>
        <p:txBody>
          <a:bodyPr wrap="square" rtlCol="0">
            <a:spAutoFit/>
          </a:bodyPr>
          <a:lstStyle/>
          <a:p>
            <a:r>
              <a:rPr lang="en-US" sz="1000" dirty="0" smtClean="0"/>
              <a:t>Mean(L) = 106 nm, </a:t>
            </a:r>
            <a:r>
              <a:rPr lang="en-US" sz="1000" dirty="0" err="1" smtClean="0"/>
              <a:t>Std</a:t>
            </a:r>
            <a:r>
              <a:rPr lang="en-US" sz="1000" dirty="0" smtClean="0"/>
              <a:t>(L) = 27 nm</a:t>
            </a:r>
          </a:p>
          <a:p>
            <a:r>
              <a:rPr lang="en-US" sz="1000" dirty="0" smtClean="0"/>
              <a:t>Mean(S) = 85 nm, </a:t>
            </a:r>
            <a:r>
              <a:rPr lang="en-US" sz="1000" dirty="0" err="1" smtClean="0"/>
              <a:t>Std</a:t>
            </a:r>
            <a:r>
              <a:rPr lang="en-US" sz="1000" dirty="0" smtClean="0"/>
              <a:t>(S) = 19 nm</a:t>
            </a:r>
            <a:endParaRPr lang="en-US" sz="1000" dirty="0"/>
          </a:p>
        </p:txBody>
      </p:sp>
      <p:sp>
        <p:nvSpPr>
          <p:cNvPr id="7" name="TextBox 6"/>
          <p:cNvSpPr txBox="1"/>
          <p:nvPr/>
        </p:nvSpPr>
        <p:spPr>
          <a:xfrm>
            <a:off x="6400800" y="4174374"/>
            <a:ext cx="1981200" cy="400110"/>
          </a:xfrm>
          <a:prstGeom prst="rect">
            <a:avLst/>
          </a:prstGeom>
          <a:noFill/>
        </p:spPr>
        <p:txBody>
          <a:bodyPr wrap="square" rtlCol="0">
            <a:spAutoFit/>
          </a:bodyPr>
          <a:lstStyle/>
          <a:p>
            <a:r>
              <a:rPr lang="en-US" sz="1000" dirty="0" smtClean="0"/>
              <a:t>Mean(L) = 190 nm, </a:t>
            </a:r>
            <a:r>
              <a:rPr lang="en-US" sz="1000" dirty="0" err="1" smtClean="0"/>
              <a:t>Std</a:t>
            </a:r>
            <a:r>
              <a:rPr lang="en-US" sz="1000" dirty="0" smtClean="0"/>
              <a:t>(L) = 56 nm</a:t>
            </a:r>
          </a:p>
          <a:p>
            <a:r>
              <a:rPr lang="en-US" sz="1000" dirty="0" smtClean="0"/>
              <a:t>Mean(S) = 142 nm, </a:t>
            </a:r>
            <a:r>
              <a:rPr lang="en-US" sz="1000" dirty="0" err="1" smtClean="0"/>
              <a:t>Std</a:t>
            </a:r>
            <a:r>
              <a:rPr lang="en-US" sz="1000" dirty="0" smtClean="0"/>
              <a:t>(S) = 38 nm</a:t>
            </a:r>
            <a:endParaRPr lang="en-US" sz="1000" dirty="0"/>
          </a:p>
        </p:txBody>
      </p:sp>
      <p:sp>
        <p:nvSpPr>
          <p:cNvPr id="8" name="TextBox 7"/>
          <p:cNvSpPr txBox="1"/>
          <p:nvPr/>
        </p:nvSpPr>
        <p:spPr>
          <a:xfrm>
            <a:off x="2209800" y="4267200"/>
            <a:ext cx="2057400" cy="400110"/>
          </a:xfrm>
          <a:prstGeom prst="rect">
            <a:avLst/>
          </a:prstGeom>
          <a:noFill/>
        </p:spPr>
        <p:txBody>
          <a:bodyPr wrap="square" rtlCol="0">
            <a:spAutoFit/>
          </a:bodyPr>
          <a:lstStyle/>
          <a:p>
            <a:r>
              <a:rPr lang="en-US" sz="1000" dirty="0" smtClean="0"/>
              <a:t>Mean(L) = 191, </a:t>
            </a:r>
            <a:r>
              <a:rPr lang="en-US" sz="1000" dirty="0" err="1" smtClean="0"/>
              <a:t>Std</a:t>
            </a:r>
            <a:r>
              <a:rPr lang="en-US" sz="1000" dirty="0" smtClean="0"/>
              <a:t>(L) = 111</a:t>
            </a:r>
          </a:p>
          <a:p>
            <a:r>
              <a:rPr lang="en-US" sz="1000" dirty="0" smtClean="0"/>
              <a:t>Mean(S) = 119, </a:t>
            </a:r>
            <a:r>
              <a:rPr lang="en-US" sz="1000" dirty="0" err="1" smtClean="0"/>
              <a:t>Std</a:t>
            </a:r>
            <a:r>
              <a:rPr lang="en-US" sz="1000" dirty="0" smtClean="0"/>
              <a:t>(S) = 74</a:t>
            </a:r>
            <a:endParaRPr lang="en-US" sz="1000" dirty="0"/>
          </a:p>
        </p:txBody>
      </p:sp>
      <p:sp>
        <p:nvSpPr>
          <p:cNvPr id="2" name="TextBox 1"/>
          <p:cNvSpPr txBox="1"/>
          <p:nvPr/>
        </p:nvSpPr>
        <p:spPr>
          <a:xfrm>
            <a:off x="6096000" y="3024699"/>
            <a:ext cx="1371600" cy="369332"/>
          </a:xfrm>
          <a:prstGeom prst="rect">
            <a:avLst/>
          </a:prstGeom>
          <a:solidFill>
            <a:schemeClr val="bg1"/>
          </a:solidFill>
        </p:spPr>
        <p:txBody>
          <a:bodyPr wrap="square" rtlCol="0">
            <a:spAutoFit/>
          </a:bodyPr>
          <a:lstStyle/>
          <a:p>
            <a:pPr algn="ctr"/>
            <a:r>
              <a:rPr lang="en-US" dirty="0" err="1" smtClean="0"/>
              <a:t>R</a:t>
            </a:r>
            <a:r>
              <a:rPr lang="en-US" baseline="-25000" dirty="0" err="1" smtClean="0"/>
              <a:t>g</a:t>
            </a:r>
            <a:endParaRPr lang="en-US" baseline="-25000" dirty="0"/>
          </a:p>
        </p:txBody>
      </p:sp>
    </p:spTree>
    <p:extLst>
      <p:ext uri="{BB962C8B-B14F-4D97-AF65-F5344CB8AC3E}">
        <p14:creationId xmlns:p14="http://schemas.microsoft.com/office/powerpoint/2010/main" val="1485534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41970"/>
            <a:ext cx="7696200" cy="6413500"/>
          </a:xfrm>
          <a:prstGeom prst="rect">
            <a:avLst/>
          </a:prstGeom>
        </p:spPr>
      </p:pic>
      <p:sp>
        <p:nvSpPr>
          <p:cNvPr id="5" name="Oval 4"/>
          <p:cNvSpPr/>
          <p:nvPr/>
        </p:nvSpPr>
        <p:spPr>
          <a:xfrm>
            <a:off x="2286000" y="3999570"/>
            <a:ext cx="1219200" cy="457200"/>
          </a:xfrm>
          <a:prstGeom prst="ellipse">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429000" y="4043504"/>
            <a:ext cx="685800" cy="369332"/>
          </a:xfrm>
          <a:prstGeom prst="rect">
            <a:avLst/>
          </a:prstGeom>
          <a:noFill/>
        </p:spPr>
        <p:txBody>
          <a:bodyPr wrap="square" rtlCol="0">
            <a:spAutoFit/>
          </a:bodyPr>
          <a:lstStyle/>
          <a:p>
            <a:r>
              <a:rPr lang="en-US" dirty="0" smtClean="0">
                <a:solidFill>
                  <a:srgbClr val="00FF00"/>
                </a:solidFill>
              </a:rPr>
              <a:t>???</a:t>
            </a:r>
            <a:endParaRPr lang="en-US" dirty="0">
              <a:solidFill>
                <a:srgbClr val="00FF00"/>
              </a:solidFill>
            </a:endParaRPr>
          </a:p>
        </p:txBody>
      </p:sp>
      <p:pic>
        <p:nvPicPr>
          <p:cNvPr id="2" name="Picture 1"/>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191000" y="3476244"/>
            <a:ext cx="989076" cy="257556"/>
          </a:xfrm>
          <a:prstGeom prst="rect">
            <a:avLst/>
          </a:prstGeom>
        </p:spPr>
      </p:pic>
    </p:spTree>
    <p:extLst>
      <p:ext uri="{BB962C8B-B14F-4D97-AF65-F5344CB8AC3E}">
        <p14:creationId xmlns:p14="http://schemas.microsoft.com/office/powerpoint/2010/main" val="19367552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 of the previous results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
        <p:nvSpPr>
          <p:cNvPr id="4" name="TextBox 3"/>
          <p:cNvSpPr txBox="1"/>
          <p:nvPr/>
        </p:nvSpPr>
        <p:spPr>
          <a:xfrm>
            <a:off x="381000" y="1065074"/>
            <a:ext cx="8382000"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bg1"/>
                </a:solidFill>
              </a:rPr>
              <a:t>We developed a workflow for assessing telomere size and compaction.</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The average telomere </a:t>
            </a:r>
            <a:r>
              <a:rPr lang="en-US" dirty="0" err="1" smtClean="0">
                <a:solidFill>
                  <a:schemeClr val="bg1"/>
                </a:solidFill>
              </a:rPr>
              <a:t>R</a:t>
            </a:r>
            <a:r>
              <a:rPr lang="en-US" baseline="-25000" dirty="0" err="1" smtClean="0">
                <a:solidFill>
                  <a:schemeClr val="bg1"/>
                </a:solidFill>
              </a:rPr>
              <a:t>g</a:t>
            </a:r>
            <a:r>
              <a:rPr lang="en-US" dirty="0" smtClean="0">
                <a:solidFill>
                  <a:schemeClr val="bg1"/>
                </a:solidFill>
              </a:rPr>
              <a:t> for </a:t>
            </a:r>
            <a:r>
              <a:rPr lang="en-US" dirty="0" err="1" smtClean="0">
                <a:solidFill>
                  <a:schemeClr val="bg1"/>
                </a:solidFill>
              </a:rPr>
              <a:t>Hela</a:t>
            </a:r>
            <a:r>
              <a:rPr lang="en-US" dirty="0" smtClean="0">
                <a:solidFill>
                  <a:schemeClr val="bg1"/>
                </a:solidFill>
              </a:rPr>
              <a:t> L was 106 nm; for </a:t>
            </a:r>
            <a:r>
              <a:rPr lang="en-US" dirty="0" err="1" smtClean="0">
                <a:solidFill>
                  <a:schemeClr val="bg1"/>
                </a:solidFill>
              </a:rPr>
              <a:t>Hela</a:t>
            </a:r>
            <a:r>
              <a:rPr lang="en-US" dirty="0" smtClean="0">
                <a:solidFill>
                  <a:schemeClr val="bg1"/>
                </a:solidFill>
              </a:rPr>
              <a:t> S it was 85 nm.</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The scaling behavior of </a:t>
            </a:r>
            <a:r>
              <a:rPr lang="en-US" dirty="0" err="1" smtClean="0">
                <a:solidFill>
                  <a:schemeClr val="bg1"/>
                </a:solidFill>
              </a:rPr>
              <a:t>R</a:t>
            </a:r>
            <a:r>
              <a:rPr lang="en-US" baseline="-25000" dirty="0" err="1" smtClean="0">
                <a:solidFill>
                  <a:schemeClr val="bg1"/>
                </a:solidFill>
              </a:rPr>
              <a:t>g</a:t>
            </a:r>
            <a:r>
              <a:rPr lang="en-US" dirty="0" smtClean="0">
                <a:solidFill>
                  <a:schemeClr val="bg1"/>
                </a:solidFill>
              </a:rPr>
              <a:t> with the number of localizations did not match any known polymer models.</a:t>
            </a:r>
            <a:endParaRPr lang="en-US" dirty="0">
              <a:solidFill>
                <a:schemeClr val="bg1"/>
              </a:solidFill>
            </a:endParaRPr>
          </a:p>
        </p:txBody>
      </p:sp>
    </p:spTree>
    <p:extLst>
      <p:ext uri="{BB962C8B-B14F-4D97-AF65-F5344CB8AC3E}">
        <p14:creationId xmlns:p14="http://schemas.microsoft.com/office/powerpoint/2010/main" val="31583429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 of the previous results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
        <p:nvSpPr>
          <p:cNvPr id="4" name="TextBox 3"/>
          <p:cNvSpPr txBox="1"/>
          <p:nvPr/>
        </p:nvSpPr>
        <p:spPr>
          <a:xfrm>
            <a:off x="381000" y="1065074"/>
            <a:ext cx="8382000"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bg1"/>
                </a:solidFill>
              </a:rPr>
              <a:t>We developed a workflow for assessing telomere size and compaction.</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The average telomere </a:t>
            </a:r>
            <a:r>
              <a:rPr lang="en-US" dirty="0" err="1" smtClean="0">
                <a:solidFill>
                  <a:schemeClr val="bg1"/>
                </a:solidFill>
              </a:rPr>
              <a:t>R</a:t>
            </a:r>
            <a:r>
              <a:rPr lang="en-US" baseline="-25000" dirty="0" err="1" smtClean="0">
                <a:solidFill>
                  <a:schemeClr val="bg1"/>
                </a:solidFill>
              </a:rPr>
              <a:t>g</a:t>
            </a:r>
            <a:r>
              <a:rPr lang="en-US" dirty="0" smtClean="0">
                <a:solidFill>
                  <a:schemeClr val="bg1"/>
                </a:solidFill>
              </a:rPr>
              <a:t> for </a:t>
            </a:r>
            <a:r>
              <a:rPr lang="en-US" dirty="0" err="1" smtClean="0">
                <a:solidFill>
                  <a:schemeClr val="bg1"/>
                </a:solidFill>
              </a:rPr>
              <a:t>Hela</a:t>
            </a:r>
            <a:r>
              <a:rPr lang="en-US" dirty="0" smtClean="0">
                <a:solidFill>
                  <a:schemeClr val="bg1"/>
                </a:solidFill>
              </a:rPr>
              <a:t> L was 106 nm; for </a:t>
            </a:r>
            <a:r>
              <a:rPr lang="en-US" dirty="0" err="1" smtClean="0">
                <a:solidFill>
                  <a:schemeClr val="bg1"/>
                </a:solidFill>
              </a:rPr>
              <a:t>Hela</a:t>
            </a:r>
            <a:r>
              <a:rPr lang="en-US" dirty="0" smtClean="0">
                <a:solidFill>
                  <a:schemeClr val="bg1"/>
                </a:solidFill>
              </a:rPr>
              <a:t> S it was 85 nm.</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The scaling behavior of </a:t>
            </a:r>
            <a:r>
              <a:rPr lang="en-US" dirty="0" err="1" smtClean="0">
                <a:solidFill>
                  <a:schemeClr val="bg1"/>
                </a:solidFill>
              </a:rPr>
              <a:t>R</a:t>
            </a:r>
            <a:r>
              <a:rPr lang="en-US" baseline="-25000" dirty="0" err="1" smtClean="0">
                <a:solidFill>
                  <a:schemeClr val="bg1"/>
                </a:solidFill>
              </a:rPr>
              <a:t>g</a:t>
            </a:r>
            <a:r>
              <a:rPr lang="en-US" dirty="0" smtClean="0">
                <a:solidFill>
                  <a:schemeClr val="bg1"/>
                </a:solidFill>
              </a:rPr>
              <a:t> with the number of localizations did not match any known polymer models.</a:t>
            </a:r>
            <a:endParaRPr lang="en-US" dirty="0">
              <a:solidFill>
                <a:schemeClr val="bg1"/>
              </a:solidFill>
            </a:endParaRPr>
          </a:p>
        </p:txBody>
      </p:sp>
      <p:cxnSp>
        <p:nvCxnSpPr>
          <p:cNvPr id="6" name="Straight Connector 5"/>
          <p:cNvCxnSpPr/>
          <p:nvPr/>
        </p:nvCxnSpPr>
        <p:spPr>
          <a:xfrm>
            <a:off x="228600" y="3124200"/>
            <a:ext cx="868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4036874"/>
            <a:ext cx="8382000"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bg1"/>
                </a:solidFill>
              </a:rPr>
              <a:t>Look at the effects of SMCHD1, and TRF2 knockdowns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Make estimations of what we should have expected to see in the first place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Attempt a better fit procedure on the </a:t>
            </a:r>
            <a:r>
              <a:rPr lang="en-US" dirty="0" err="1" smtClean="0">
                <a:solidFill>
                  <a:schemeClr val="bg1"/>
                </a:solidFill>
              </a:rPr>
              <a:t>R</a:t>
            </a:r>
            <a:r>
              <a:rPr lang="en-US" baseline="-25000" dirty="0" err="1" smtClean="0">
                <a:solidFill>
                  <a:schemeClr val="bg1"/>
                </a:solidFill>
              </a:rPr>
              <a:t>g</a:t>
            </a:r>
            <a:r>
              <a:rPr lang="en-US" dirty="0" smtClean="0">
                <a:solidFill>
                  <a:schemeClr val="bg1"/>
                </a:solidFill>
              </a:rPr>
              <a:t> vs. N scaling data, and when it still produces anomalous results, suggest an explanation</a:t>
            </a:r>
            <a:endParaRPr lang="en-US" dirty="0">
              <a:solidFill>
                <a:schemeClr val="bg1"/>
              </a:solidFill>
            </a:endParaRPr>
          </a:p>
        </p:txBody>
      </p:sp>
      <p:sp>
        <p:nvSpPr>
          <p:cNvPr id="8" name="TextBox 7"/>
          <p:cNvSpPr txBox="1"/>
          <p:nvPr/>
        </p:nvSpPr>
        <p:spPr>
          <a:xfrm>
            <a:off x="3352800" y="3341229"/>
            <a:ext cx="2438400" cy="523220"/>
          </a:xfrm>
          <a:prstGeom prst="rect">
            <a:avLst/>
          </a:prstGeom>
          <a:noFill/>
        </p:spPr>
        <p:txBody>
          <a:bodyPr wrap="square" rtlCol="0">
            <a:spAutoFit/>
          </a:bodyPr>
          <a:lstStyle/>
          <a:p>
            <a:pPr algn="ctr"/>
            <a:r>
              <a:rPr lang="en-US" sz="2800" dirty="0" smtClean="0">
                <a:solidFill>
                  <a:schemeClr val="bg1"/>
                </a:solidFill>
              </a:rPr>
              <a:t>Coming up…</a:t>
            </a:r>
            <a:endParaRPr lang="en-US" sz="2800" dirty="0">
              <a:solidFill>
                <a:schemeClr val="bg1"/>
              </a:solidFill>
            </a:endParaRPr>
          </a:p>
        </p:txBody>
      </p:sp>
      <p:sp>
        <p:nvSpPr>
          <p:cNvPr id="9" name="Rectangle 8"/>
          <p:cNvSpPr/>
          <p:nvPr/>
        </p:nvSpPr>
        <p:spPr>
          <a:xfrm>
            <a:off x="76200" y="350838"/>
            <a:ext cx="8991600" cy="2697162"/>
          </a:xfrm>
          <a:prstGeom prst="rect">
            <a:avLst/>
          </a:prstGeom>
          <a:solidFill>
            <a:schemeClr val="tx1">
              <a:lumMod val="75000"/>
              <a:lumOff val="2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0770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94038"/>
            <a:ext cx="8915400" cy="563562"/>
          </a:xfrm>
        </p:spPr>
        <p:txBody>
          <a:bodyPr>
            <a:normAutofit fontScale="90000"/>
          </a:bodyPr>
          <a:lstStyle/>
          <a:p>
            <a:r>
              <a:rPr lang="en-US" dirty="0" smtClean="0"/>
              <a:t>What happens to telomere size when</a:t>
            </a:r>
            <a:br>
              <a:rPr lang="en-US" dirty="0" smtClean="0"/>
            </a:br>
            <a:r>
              <a:rPr lang="en-US" dirty="0" smtClean="0"/>
              <a:t>SMCHD1 and TRF2 are knocked down?</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770990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pic>
        <p:nvPicPr>
          <p:cNvPr id="1026" name="Picture 2" descr="Z:\LEB\Users\Kyle-Michael-Douglass\Projects\Telomeres\analyses\2014-09-10_Repeat_TRF2_Experiments\html\makePlots_5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385" y="990600"/>
            <a:ext cx="8440615" cy="4800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24000" y="1371600"/>
            <a:ext cx="2895600" cy="3581401"/>
          </a:xfrm>
          <a:prstGeom prst="rect">
            <a:avLst/>
          </a:pr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029200" y="1459468"/>
            <a:ext cx="1905000" cy="369332"/>
          </a:xfrm>
          <a:prstGeom prst="rect">
            <a:avLst/>
          </a:prstGeom>
          <a:noFill/>
        </p:spPr>
        <p:txBody>
          <a:bodyPr wrap="square" rtlCol="0">
            <a:spAutoFit/>
          </a:bodyPr>
          <a:lstStyle/>
          <a:p>
            <a:r>
              <a:rPr lang="en-US" dirty="0" smtClean="0"/>
              <a:t>Controls</a:t>
            </a:r>
            <a:endParaRPr lang="en-US" dirty="0"/>
          </a:p>
        </p:txBody>
      </p:sp>
      <p:cxnSp>
        <p:nvCxnSpPr>
          <p:cNvPr id="8" name="Straight Arrow Connector 7"/>
          <p:cNvCxnSpPr/>
          <p:nvPr/>
        </p:nvCxnSpPr>
        <p:spPr>
          <a:xfrm flipH="1">
            <a:off x="4800600" y="1740932"/>
            <a:ext cx="381000" cy="2402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5867400" y="1740932"/>
            <a:ext cx="381000" cy="2402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93076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SmchD1 knockdown</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pic>
        <p:nvPicPr>
          <p:cNvPr id="1026" name="Picture 2" descr="Z:\LEB\Users\Kyle-Michael-Douglass\Projects\Telomeres\analyses\2014-10-15_Pool_SmchD1_Omit_11-08_data\html\makePlots_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05000"/>
            <a:ext cx="42672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Z:\LEB\Users\Kyle-Michael-Douglass\Projects\Telomeres\analyses\2014-10-15_Pool_SmchD1_Omit_11-08_data\html\makePlots_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0100" y="1905000"/>
            <a:ext cx="4267199" cy="3200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124200" y="3115270"/>
            <a:ext cx="1066800" cy="923330"/>
          </a:xfrm>
          <a:prstGeom prst="rect">
            <a:avLst/>
          </a:prstGeom>
          <a:noFill/>
        </p:spPr>
        <p:txBody>
          <a:bodyPr wrap="square" rtlCol="0">
            <a:spAutoFit/>
          </a:bodyPr>
          <a:lstStyle/>
          <a:p>
            <a:r>
              <a:rPr lang="en-US" dirty="0" smtClean="0">
                <a:solidFill>
                  <a:schemeClr val="tx2">
                    <a:lumMod val="75000"/>
                  </a:schemeClr>
                </a:solidFill>
              </a:rPr>
              <a:t>N = 2876</a:t>
            </a:r>
          </a:p>
          <a:p>
            <a:r>
              <a:rPr lang="en-US" dirty="0" smtClean="0">
                <a:solidFill>
                  <a:srgbClr val="00FF00"/>
                </a:solidFill>
              </a:rPr>
              <a:t>N = 2546</a:t>
            </a:r>
          </a:p>
          <a:p>
            <a:r>
              <a:rPr lang="en-US" dirty="0" smtClean="0">
                <a:solidFill>
                  <a:srgbClr val="C00000"/>
                </a:solidFill>
              </a:rPr>
              <a:t>N = 2854</a:t>
            </a:r>
            <a:endParaRPr lang="en-US" dirty="0">
              <a:solidFill>
                <a:srgbClr val="C00000"/>
              </a:solidFill>
            </a:endParaRPr>
          </a:p>
        </p:txBody>
      </p:sp>
      <p:sp>
        <p:nvSpPr>
          <p:cNvPr id="7" name="TextBox 6"/>
          <p:cNvSpPr txBox="1"/>
          <p:nvPr/>
        </p:nvSpPr>
        <p:spPr>
          <a:xfrm>
            <a:off x="7391400" y="3124200"/>
            <a:ext cx="1066800" cy="923330"/>
          </a:xfrm>
          <a:prstGeom prst="rect">
            <a:avLst/>
          </a:prstGeom>
          <a:noFill/>
        </p:spPr>
        <p:txBody>
          <a:bodyPr wrap="square" rtlCol="0">
            <a:spAutoFit/>
          </a:bodyPr>
          <a:lstStyle/>
          <a:p>
            <a:r>
              <a:rPr lang="en-US" dirty="0" smtClean="0">
                <a:solidFill>
                  <a:schemeClr val="tx2">
                    <a:lumMod val="75000"/>
                  </a:schemeClr>
                </a:solidFill>
              </a:rPr>
              <a:t>N = 2828</a:t>
            </a:r>
          </a:p>
          <a:p>
            <a:r>
              <a:rPr lang="en-US" dirty="0" smtClean="0">
                <a:solidFill>
                  <a:srgbClr val="00FF00"/>
                </a:solidFill>
              </a:rPr>
              <a:t>N = 1848</a:t>
            </a:r>
          </a:p>
          <a:p>
            <a:r>
              <a:rPr lang="en-US" dirty="0" smtClean="0">
                <a:solidFill>
                  <a:srgbClr val="C00000"/>
                </a:solidFill>
              </a:rPr>
              <a:t>N = 2766</a:t>
            </a:r>
            <a:endParaRPr lang="en-US" dirty="0">
              <a:solidFill>
                <a:srgbClr val="C00000"/>
              </a:solidFill>
            </a:endParaRPr>
          </a:p>
        </p:txBody>
      </p:sp>
      <p:sp>
        <p:nvSpPr>
          <p:cNvPr id="9" name="5-Point Star 8"/>
          <p:cNvSpPr/>
          <p:nvPr/>
        </p:nvSpPr>
        <p:spPr>
          <a:xfrm>
            <a:off x="7696200" y="1778620"/>
            <a:ext cx="457200" cy="457200"/>
          </a:xfrm>
          <a:prstGeom prst="star5">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p:cNvSpPr/>
          <p:nvPr/>
        </p:nvSpPr>
        <p:spPr>
          <a:xfrm>
            <a:off x="8271881" y="1743308"/>
            <a:ext cx="457200" cy="457200"/>
          </a:xfrm>
          <a:prstGeom prst="star5">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858000" y="1371600"/>
            <a:ext cx="1143000" cy="369332"/>
          </a:xfrm>
          <a:prstGeom prst="rect">
            <a:avLst/>
          </a:prstGeom>
          <a:noFill/>
        </p:spPr>
        <p:txBody>
          <a:bodyPr wrap="square" rtlCol="0">
            <a:spAutoFit/>
          </a:bodyPr>
          <a:lstStyle/>
          <a:p>
            <a:r>
              <a:rPr lang="en-US" dirty="0" smtClean="0">
                <a:solidFill>
                  <a:schemeClr val="bg1"/>
                </a:solidFill>
              </a:rPr>
              <a:t>p = 0. 02</a:t>
            </a:r>
            <a:endParaRPr lang="en-US" dirty="0">
              <a:solidFill>
                <a:schemeClr val="bg1"/>
              </a:solidFill>
            </a:endParaRPr>
          </a:p>
        </p:txBody>
      </p:sp>
      <p:sp>
        <p:nvSpPr>
          <p:cNvPr id="12" name="TextBox 11"/>
          <p:cNvSpPr txBox="1"/>
          <p:nvPr/>
        </p:nvSpPr>
        <p:spPr>
          <a:xfrm>
            <a:off x="7924800" y="1383268"/>
            <a:ext cx="1143000" cy="369332"/>
          </a:xfrm>
          <a:prstGeom prst="rect">
            <a:avLst/>
          </a:prstGeom>
          <a:noFill/>
        </p:spPr>
        <p:txBody>
          <a:bodyPr wrap="square" rtlCol="0">
            <a:spAutoFit/>
          </a:bodyPr>
          <a:lstStyle/>
          <a:p>
            <a:r>
              <a:rPr lang="en-US" dirty="0" smtClean="0">
                <a:solidFill>
                  <a:schemeClr val="bg1"/>
                </a:solidFill>
              </a:rPr>
              <a:t>p = 10</a:t>
            </a:r>
            <a:r>
              <a:rPr lang="en-US" baseline="30000" dirty="0" smtClean="0">
                <a:solidFill>
                  <a:schemeClr val="bg1"/>
                </a:solidFill>
              </a:rPr>
              <a:t>-4</a:t>
            </a:r>
            <a:endParaRPr lang="en-US" baseline="30000" dirty="0">
              <a:solidFill>
                <a:schemeClr val="bg1"/>
              </a:solidFill>
            </a:endParaRPr>
          </a:p>
        </p:txBody>
      </p:sp>
    </p:spTree>
    <p:extLst>
      <p:ext uri="{BB962C8B-B14F-4D97-AF65-F5344CB8AC3E}">
        <p14:creationId xmlns:p14="http://schemas.microsoft.com/office/powerpoint/2010/main" val="705799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pic>
        <p:nvPicPr>
          <p:cNvPr id="2052" name="Picture 4" descr="Z:\LEB\Users\Kyle-Michael-Douglass\Projects\Telomeres\analyses\2014-09-10_Repeat_TRF2_Experiments\html\makePlots_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409699"/>
            <a:ext cx="4419600" cy="33147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Z:\LEB\Users\Kyle-Michael-Douglass\Projects\Telomeres\analyses\2014-09-10_Repeat_TRF2_Experiments\html\makePlots_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409699"/>
            <a:ext cx="4419600" cy="33147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375471" y="533400"/>
            <a:ext cx="2362200" cy="369332"/>
          </a:xfrm>
          <a:prstGeom prst="rect">
            <a:avLst/>
          </a:prstGeom>
          <a:noFill/>
        </p:spPr>
        <p:txBody>
          <a:bodyPr wrap="square" rtlCol="0">
            <a:spAutoFit/>
          </a:bodyPr>
          <a:lstStyle/>
          <a:p>
            <a:pPr algn="ctr"/>
            <a:r>
              <a:rPr lang="en-US" dirty="0" smtClean="0">
                <a:solidFill>
                  <a:schemeClr val="bg1"/>
                </a:solidFill>
              </a:rPr>
              <a:t>SMCHD1 Knockdown</a:t>
            </a:r>
            <a:endParaRPr lang="en-US" dirty="0">
              <a:solidFill>
                <a:schemeClr val="bg1"/>
              </a:solidFill>
            </a:endParaRPr>
          </a:p>
        </p:txBody>
      </p:sp>
      <p:sp>
        <p:nvSpPr>
          <p:cNvPr id="8" name="TextBox 7"/>
          <p:cNvSpPr txBox="1"/>
          <p:nvPr/>
        </p:nvSpPr>
        <p:spPr>
          <a:xfrm>
            <a:off x="3124200" y="2651886"/>
            <a:ext cx="1066800" cy="923330"/>
          </a:xfrm>
          <a:prstGeom prst="rect">
            <a:avLst/>
          </a:prstGeom>
          <a:noFill/>
        </p:spPr>
        <p:txBody>
          <a:bodyPr wrap="square" rtlCol="0">
            <a:spAutoFit/>
          </a:bodyPr>
          <a:lstStyle/>
          <a:p>
            <a:r>
              <a:rPr lang="en-US" dirty="0" smtClean="0">
                <a:solidFill>
                  <a:schemeClr val="tx2">
                    <a:lumMod val="75000"/>
                  </a:schemeClr>
                </a:solidFill>
              </a:rPr>
              <a:t>N = 2445</a:t>
            </a:r>
          </a:p>
          <a:p>
            <a:r>
              <a:rPr lang="en-US" dirty="0" smtClean="0">
                <a:solidFill>
                  <a:srgbClr val="00FF00"/>
                </a:solidFill>
              </a:rPr>
              <a:t>N = 2206</a:t>
            </a:r>
          </a:p>
          <a:p>
            <a:r>
              <a:rPr lang="en-US" dirty="0" smtClean="0">
                <a:solidFill>
                  <a:srgbClr val="C00000"/>
                </a:solidFill>
              </a:rPr>
              <a:t>N = 2532</a:t>
            </a:r>
            <a:endParaRPr lang="en-US" dirty="0">
              <a:solidFill>
                <a:srgbClr val="C00000"/>
              </a:solidFill>
            </a:endParaRPr>
          </a:p>
        </p:txBody>
      </p:sp>
      <p:sp>
        <p:nvSpPr>
          <p:cNvPr id="9" name="TextBox 8"/>
          <p:cNvSpPr txBox="1"/>
          <p:nvPr/>
        </p:nvSpPr>
        <p:spPr>
          <a:xfrm>
            <a:off x="7620000" y="2651886"/>
            <a:ext cx="1066800" cy="923330"/>
          </a:xfrm>
          <a:prstGeom prst="rect">
            <a:avLst/>
          </a:prstGeom>
          <a:noFill/>
        </p:spPr>
        <p:txBody>
          <a:bodyPr wrap="square" rtlCol="0">
            <a:spAutoFit/>
          </a:bodyPr>
          <a:lstStyle/>
          <a:p>
            <a:r>
              <a:rPr lang="en-US" dirty="0" smtClean="0">
                <a:solidFill>
                  <a:schemeClr val="tx2">
                    <a:lumMod val="75000"/>
                  </a:schemeClr>
                </a:solidFill>
              </a:rPr>
              <a:t>N = 2478</a:t>
            </a:r>
          </a:p>
          <a:p>
            <a:r>
              <a:rPr lang="en-US" dirty="0" smtClean="0">
                <a:solidFill>
                  <a:srgbClr val="00FF00"/>
                </a:solidFill>
              </a:rPr>
              <a:t>N = 1641</a:t>
            </a:r>
          </a:p>
          <a:p>
            <a:r>
              <a:rPr lang="en-US" dirty="0" smtClean="0">
                <a:solidFill>
                  <a:srgbClr val="C00000"/>
                </a:solidFill>
              </a:rPr>
              <a:t>N = 2494</a:t>
            </a:r>
            <a:endParaRPr lang="en-US" dirty="0">
              <a:solidFill>
                <a:srgbClr val="C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959826850"/>
              </p:ext>
            </p:extLst>
          </p:nvPr>
        </p:nvGraphicFramePr>
        <p:xfrm>
          <a:off x="1524000" y="5029200"/>
          <a:ext cx="6096000" cy="1483360"/>
        </p:xfrm>
        <a:graphic>
          <a:graphicData uri="http://schemas.openxmlformats.org/drawingml/2006/table">
            <a:tbl>
              <a:tblPr firstRow="1" bandRow="1">
                <a:tableStyleId>{21E4AEA4-8DFA-4A89-87EB-49C32662AFE0}</a:tableStyleId>
              </a:tblPr>
              <a:tblGrid>
                <a:gridCol w="2032000"/>
                <a:gridCol w="2032000"/>
                <a:gridCol w="2032000"/>
              </a:tblGrid>
              <a:tr h="370840">
                <a:tc>
                  <a:txBody>
                    <a:bodyPr/>
                    <a:lstStyle/>
                    <a:p>
                      <a:endParaRPr lang="en-US" dirty="0"/>
                    </a:p>
                  </a:txBody>
                  <a:tcPr/>
                </a:tc>
                <a:tc>
                  <a:txBody>
                    <a:bodyPr/>
                    <a:lstStyle/>
                    <a:p>
                      <a:pPr algn="ctr"/>
                      <a:r>
                        <a:rPr lang="en-US" dirty="0" err="1" smtClean="0"/>
                        <a:t>Hela</a:t>
                      </a:r>
                      <a:r>
                        <a:rPr lang="en-US" dirty="0" smtClean="0"/>
                        <a:t> L</a:t>
                      </a:r>
                      <a:endParaRPr lang="en-US" dirty="0"/>
                    </a:p>
                  </a:txBody>
                  <a:tcPr/>
                </a:tc>
                <a:tc>
                  <a:txBody>
                    <a:bodyPr/>
                    <a:lstStyle/>
                    <a:p>
                      <a:pPr algn="ctr"/>
                      <a:r>
                        <a:rPr lang="en-US" dirty="0" err="1" smtClean="0"/>
                        <a:t>Hela</a:t>
                      </a:r>
                      <a:r>
                        <a:rPr lang="en-US" dirty="0" smtClean="0"/>
                        <a:t> S</a:t>
                      </a:r>
                      <a:endParaRPr lang="en-US" dirty="0"/>
                    </a:p>
                  </a:txBody>
                  <a:tcPr/>
                </a:tc>
              </a:tr>
              <a:tr h="370840">
                <a:tc>
                  <a:txBody>
                    <a:bodyPr/>
                    <a:lstStyle/>
                    <a:p>
                      <a:r>
                        <a:rPr lang="en-US" dirty="0" smtClean="0"/>
                        <a:t>control / pLVP041</a:t>
                      </a:r>
                      <a:endParaRPr lang="en-US" dirty="0"/>
                    </a:p>
                  </a:txBody>
                  <a:tcPr/>
                </a:tc>
                <a:tc>
                  <a:txBody>
                    <a:bodyPr/>
                    <a:lstStyle/>
                    <a:p>
                      <a:pPr algn="r"/>
                      <a:r>
                        <a:rPr lang="en-US" dirty="0" smtClean="0"/>
                        <a:t>&lt; .0001</a:t>
                      </a:r>
                      <a:endParaRPr lang="en-US" dirty="0"/>
                    </a:p>
                  </a:txBody>
                  <a:tcPr/>
                </a:tc>
                <a:tc>
                  <a:txBody>
                    <a:bodyPr/>
                    <a:lstStyle/>
                    <a:p>
                      <a:pPr algn="r"/>
                      <a:r>
                        <a:rPr lang="en-US" dirty="0" smtClean="0"/>
                        <a:t>0.0093</a:t>
                      </a:r>
                      <a:endParaRPr lang="en-US" dirty="0"/>
                    </a:p>
                  </a:txBody>
                  <a:tcPr/>
                </a:tc>
              </a:tr>
              <a:tr h="370840">
                <a:tc>
                  <a:txBody>
                    <a:bodyPr/>
                    <a:lstStyle/>
                    <a:p>
                      <a:r>
                        <a:rPr lang="en-US" dirty="0" smtClean="0"/>
                        <a:t>control / pLVP042</a:t>
                      </a:r>
                      <a:endParaRPr lang="en-US" dirty="0"/>
                    </a:p>
                  </a:txBody>
                  <a:tcPr/>
                </a:tc>
                <a:tc>
                  <a:txBody>
                    <a:bodyPr/>
                    <a:lstStyle/>
                    <a:p>
                      <a:pPr algn="r"/>
                      <a:r>
                        <a:rPr lang="en-US" dirty="0" smtClean="0"/>
                        <a:t>0.0023</a:t>
                      </a:r>
                      <a:endParaRPr lang="en-US" dirty="0"/>
                    </a:p>
                  </a:txBody>
                  <a:tcPr/>
                </a:tc>
                <a:tc>
                  <a:txBody>
                    <a:bodyPr/>
                    <a:lstStyle/>
                    <a:p>
                      <a:pPr algn="r"/>
                      <a:r>
                        <a:rPr lang="en-US" dirty="0" smtClean="0"/>
                        <a:t>0.0006</a:t>
                      </a:r>
                      <a:endParaRPr lang="en-US" dirty="0"/>
                    </a:p>
                  </a:txBody>
                  <a:tcPr/>
                </a:tc>
              </a:tr>
              <a:tr h="370840">
                <a:tc>
                  <a:txBody>
                    <a:bodyPr/>
                    <a:lstStyle/>
                    <a:p>
                      <a:r>
                        <a:rPr lang="en-US" dirty="0" smtClean="0"/>
                        <a:t>pLVP041</a:t>
                      </a:r>
                      <a:r>
                        <a:rPr lang="en-US" baseline="0" dirty="0" smtClean="0"/>
                        <a:t> / pLVP042</a:t>
                      </a:r>
                      <a:endParaRPr lang="en-US" dirty="0"/>
                    </a:p>
                  </a:txBody>
                  <a:tcPr/>
                </a:tc>
                <a:tc>
                  <a:txBody>
                    <a:bodyPr/>
                    <a:lstStyle/>
                    <a:p>
                      <a:pPr algn="r"/>
                      <a:r>
                        <a:rPr lang="en-US" dirty="0" smtClean="0"/>
                        <a:t>0.1220</a:t>
                      </a:r>
                      <a:endParaRPr lang="en-US" dirty="0"/>
                    </a:p>
                  </a:txBody>
                  <a:tcPr/>
                </a:tc>
                <a:tc>
                  <a:txBody>
                    <a:bodyPr/>
                    <a:lstStyle/>
                    <a:p>
                      <a:pPr algn="r"/>
                      <a:r>
                        <a:rPr lang="en-US" dirty="0" smtClean="0"/>
                        <a:t>0.7114</a:t>
                      </a:r>
                      <a:endParaRPr lang="en-US" dirty="0"/>
                    </a:p>
                  </a:txBody>
                  <a:tcPr/>
                </a:tc>
              </a:tr>
            </a:tbl>
          </a:graphicData>
        </a:graphic>
      </p:graphicFrame>
      <p:sp>
        <p:nvSpPr>
          <p:cNvPr id="7" name="TextBox 6"/>
          <p:cNvSpPr txBox="1"/>
          <p:nvPr/>
        </p:nvSpPr>
        <p:spPr>
          <a:xfrm>
            <a:off x="7620000" y="5029200"/>
            <a:ext cx="1066800" cy="369332"/>
          </a:xfrm>
          <a:prstGeom prst="rect">
            <a:avLst/>
          </a:prstGeom>
          <a:noFill/>
        </p:spPr>
        <p:txBody>
          <a:bodyPr wrap="square" rtlCol="0">
            <a:spAutoFit/>
          </a:bodyPr>
          <a:lstStyle/>
          <a:p>
            <a:r>
              <a:rPr lang="en-US" dirty="0" smtClean="0">
                <a:solidFill>
                  <a:schemeClr val="bg1"/>
                </a:solidFill>
              </a:rPr>
              <a:t>p-values</a:t>
            </a:r>
            <a:endParaRPr lang="en-US" dirty="0">
              <a:solidFill>
                <a:schemeClr val="bg1"/>
              </a:solidFill>
            </a:endParaRPr>
          </a:p>
        </p:txBody>
      </p:sp>
    </p:spTree>
    <p:extLst>
      <p:ext uri="{BB962C8B-B14F-4D97-AF65-F5344CB8AC3E}">
        <p14:creationId xmlns:p14="http://schemas.microsoft.com/office/powerpoint/2010/main" val="5117101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
        <p:nvSpPr>
          <p:cNvPr id="4" name="TextBox 3"/>
          <p:cNvSpPr txBox="1"/>
          <p:nvPr/>
        </p:nvSpPr>
        <p:spPr>
          <a:xfrm>
            <a:off x="3375471" y="533400"/>
            <a:ext cx="2362200" cy="369332"/>
          </a:xfrm>
          <a:prstGeom prst="rect">
            <a:avLst/>
          </a:prstGeom>
          <a:noFill/>
        </p:spPr>
        <p:txBody>
          <a:bodyPr wrap="square" rtlCol="0">
            <a:spAutoFit/>
          </a:bodyPr>
          <a:lstStyle/>
          <a:p>
            <a:pPr algn="ctr"/>
            <a:r>
              <a:rPr lang="en-US" dirty="0" smtClean="0">
                <a:solidFill>
                  <a:schemeClr val="bg1"/>
                </a:solidFill>
              </a:rPr>
              <a:t>TRF2 Knockdown</a:t>
            </a:r>
            <a:endParaRPr lang="en-US" dirty="0">
              <a:solidFill>
                <a:schemeClr val="bg1"/>
              </a:solidFill>
            </a:endParaRPr>
          </a:p>
        </p:txBody>
      </p:sp>
      <p:pic>
        <p:nvPicPr>
          <p:cNvPr id="3074" name="Picture 2" descr="Z:\LEB\Users\Kyle-Michael-Douglass\Projects\Telomeres\analyses\2014-09-10_Repeat_TRF2_Experiments\html\makePlots_4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409699"/>
            <a:ext cx="4419600" cy="33147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Z:\LEB\Users\Kyle-Michael-Douglass\Projects\Telomeres\analyses\2014-09-10_Repeat_TRF2_Experiments\html\makePlots_4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410329"/>
            <a:ext cx="4419600" cy="33147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276600" y="2667000"/>
            <a:ext cx="1600200" cy="646331"/>
          </a:xfrm>
          <a:prstGeom prst="rect">
            <a:avLst/>
          </a:prstGeom>
          <a:noFill/>
        </p:spPr>
        <p:txBody>
          <a:bodyPr wrap="square" rtlCol="0">
            <a:spAutoFit/>
          </a:bodyPr>
          <a:lstStyle/>
          <a:p>
            <a:r>
              <a:rPr lang="en-US" dirty="0" smtClean="0">
                <a:solidFill>
                  <a:schemeClr val="tx2">
                    <a:lumMod val="75000"/>
                  </a:schemeClr>
                </a:solidFill>
              </a:rPr>
              <a:t>N = 881</a:t>
            </a:r>
          </a:p>
          <a:p>
            <a:r>
              <a:rPr lang="en-US" dirty="0" smtClean="0">
                <a:solidFill>
                  <a:srgbClr val="C00000"/>
                </a:solidFill>
              </a:rPr>
              <a:t>N = 861</a:t>
            </a:r>
            <a:endParaRPr lang="en-US" dirty="0">
              <a:solidFill>
                <a:srgbClr val="C00000"/>
              </a:solidFill>
            </a:endParaRPr>
          </a:p>
        </p:txBody>
      </p:sp>
      <p:sp>
        <p:nvSpPr>
          <p:cNvPr id="9" name="TextBox 8"/>
          <p:cNvSpPr txBox="1"/>
          <p:nvPr/>
        </p:nvSpPr>
        <p:spPr>
          <a:xfrm>
            <a:off x="7848600" y="2667000"/>
            <a:ext cx="1066800" cy="646331"/>
          </a:xfrm>
          <a:prstGeom prst="rect">
            <a:avLst/>
          </a:prstGeom>
          <a:noFill/>
        </p:spPr>
        <p:txBody>
          <a:bodyPr wrap="square" rtlCol="0">
            <a:spAutoFit/>
          </a:bodyPr>
          <a:lstStyle/>
          <a:p>
            <a:r>
              <a:rPr lang="en-US" dirty="0" smtClean="0">
                <a:solidFill>
                  <a:schemeClr val="tx2">
                    <a:lumMod val="75000"/>
                  </a:schemeClr>
                </a:solidFill>
              </a:rPr>
              <a:t>N = 857</a:t>
            </a:r>
          </a:p>
          <a:p>
            <a:r>
              <a:rPr lang="en-US" dirty="0" smtClean="0">
                <a:solidFill>
                  <a:srgbClr val="C00000"/>
                </a:solidFill>
              </a:rPr>
              <a:t>N = 666</a:t>
            </a:r>
            <a:endParaRPr lang="en-US" dirty="0">
              <a:solidFill>
                <a:srgbClr val="C00000"/>
              </a:solidFill>
            </a:endParaRPr>
          </a:p>
        </p:txBody>
      </p:sp>
      <p:sp>
        <p:nvSpPr>
          <p:cNvPr id="11" name="TextBox 10"/>
          <p:cNvSpPr txBox="1"/>
          <p:nvPr/>
        </p:nvSpPr>
        <p:spPr>
          <a:xfrm>
            <a:off x="2971800" y="5029200"/>
            <a:ext cx="3200400" cy="369332"/>
          </a:xfrm>
          <a:prstGeom prst="rect">
            <a:avLst/>
          </a:prstGeom>
          <a:noFill/>
        </p:spPr>
        <p:txBody>
          <a:bodyPr wrap="square" rtlCol="0">
            <a:spAutoFit/>
          </a:bodyPr>
          <a:lstStyle/>
          <a:p>
            <a:pPr algn="ctr"/>
            <a:r>
              <a:rPr lang="en-US" dirty="0" smtClean="0">
                <a:solidFill>
                  <a:schemeClr val="bg1"/>
                </a:solidFill>
              </a:rPr>
              <a:t>(p-values are less 1 X 10</a:t>
            </a:r>
            <a:r>
              <a:rPr lang="en-US" baseline="30000" dirty="0" smtClean="0">
                <a:solidFill>
                  <a:schemeClr val="bg1"/>
                </a:solidFill>
              </a:rPr>
              <a:t>-10</a:t>
            </a:r>
            <a:r>
              <a:rPr lang="en-US" dirty="0" smtClean="0">
                <a:solidFill>
                  <a:schemeClr val="bg1"/>
                </a:solidFill>
              </a:rPr>
              <a:t>)</a:t>
            </a:r>
            <a:endParaRPr lang="en-US" dirty="0">
              <a:solidFill>
                <a:schemeClr val="bg1"/>
              </a:solidFill>
            </a:endParaRPr>
          </a:p>
        </p:txBody>
      </p:sp>
      <p:sp>
        <p:nvSpPr>
          <p:cNvPr id="5" name="TextBox 4"/>
          <p:cNvSpPr txBox="1"/>
          <p:nvPr/>
        </p:nvSpPr>
        <p:spPr>
          <a:xfrm>
            <a:off x="4114800" y="5867400"/>
            <a:ext cx="990600" cy="461665"/>
          </a:xfrm>
          <a:prstGeom prst="rect">
            <a:avLst/>
          </a:prstGeom>
          <a:noFill/>
        </p:spPr>
        <p:txBody>
          <a:bodyPr wrap="square" rtlCol="0">
            <a:spAutoFit/>
          </a:bodyPr>
          <a:lstStyle/>
          <a:p>
            <a:pPr algn="ctr"/>
            <a:r>
              <a:rPr lang="en-US" sz="2400" dirty="0" smtClean="0">
                <a:solidFill>
                  <a:schemeClr val="bg1"/>
                </a:solidFill>
              </a:rPr>
              <a:t>But…</a:t>
            </a:r>
            <a:endParaRPr lang="en-US" sz="2400" dirty="0">
              <a:solidFill>
                <a:schemeClr val="bg1"/>
              </a:solidFill>
            </a:endParaRPr>
          </a:p>
        </p:txBody>
      </p:sp>
    </p:spTree>
    <p:extLst>
      <p:ext uri="{BB962C8B-B14F-4D97-AF65-F5344CB8AC3E}">
        <p14:creationId xmlns:p14="http://schemas.microsoft.com/office/powerpoint/2010/main" val="26524601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grpSp>
        <p:nvGrpSpPr>
          <p:cNvPr id="8" name="Group 7"/>
          <p:cNvGrpSpPr/>
          <p:nvPr/>
        </p:nvGrpSpPr>
        <p:grpSpPr>
          <a:xfrm>
            <a:off x="228600" y="1306354"/>
            <a:ext cx="8689312" cy="4942046"/>
            <a:chOff x="228600" y="609600"/>
            <a:chExt cx="8689312" cy="4942046"/>
          </a:xfrm>
        </p:grpSpPr>
        <p:pic>
          <p:nvPicPr>
            <p:cNvPr id="4" name="Picture 3"/>
            <p:cNvPicPr>
              <a:picLocks noChangeAspect="1"/>
            </p:cNvPicPr>
            <p:nvPr/>
          </p:nvPicPr>
          <p:blipFill>
            <a:blip r:embed="rId2"/>
            <a:stretch>
              <a:fillRect/>
            </a:stretch>
          </p:blipFill>
          <p:spPr>
            <a:xfrm>
              <a:off x="228600" y="609600"/>
              <a:ext cx="8689312" cy="4942046"/>
            </a:xfrm>
            <a:prstGeom prst="rect">
              <a:avLst/>
            </a:prstGeom>
          </p:spPr>
        </p:pic>
        <p:sp>
          <p:nvSpPr>
            <p:cNvPr id="5" name="Rectangle 4"/>
            <p:cNvSpPr/>
            <p:nvPr/>
          </p:nvSpPr>
          <p:spPr>
            <a:xfrm>
              <a:off x="1371600" y="1005714"/>
              <a:ext cx="4572000" cy="364664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324600" y="1325628"/>
              <a:ext cx="990600" cy="332673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itle 6"/>
          <p:cNvSpPr>
            <a:spLocks noGrp="1"/>
          </p:cNvSpPr>
          <p:nvPr>
            <p:ph type="title"/>
          </p:nvPr>
        </p:nvSpPr>
        <p:spPr>
          <a:xfrm>
            <a:off x="152400" y="350838"/>
            <a:ext cx="8915400" cy="563562"/>
          </a:xfrm>
        </p:spPr>
        <p:txBody>
          <a:bodyPr>
            <a:normAutofit/>
          </a:bodyPr>
          <a:lstStyle/>
          <a:p>
            <a:r>
              <a:rPr lang="en-US" sz="2800" dirty="0" smtClean="0"/>
              <a:t>The individual TRF2 KD datasets have very different means.</a:t>
            </a:r>
            <a:endParaRPr lang="en-US" sz="2800" dirty="0"/>
          </a:p>
        </p:txBody>
      </p:sp>
    </p:spTree>
    <p:extLst>
      <p:ext uri="{BB962C8B-B14F-4D97-AF65-F5344CB8AC3E}">
        <p14:creationId xmlns:p14="http://schemas.microsoft.com/office/powerpoint/2010/main" val="12194479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could not show that SMCHD1 or TRF2 knockdowns cause a large change in overall telomere size.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
        <p:nvSpPr>
          <p:cNvPr id="4" name="TextBox 3"/>
          <p:cNvSpPr txBox="1"/>
          <p:nvPr/>
        </p:nvSpPr>
        <p:spPr>
          <a:xfrm>
            <a:off x="1295400" y="1981200"/>
            <a:ext cx="6629400" cy="646331"/>
          </a:xfrm>
          <a:prstGeom prst="rect">
            <a:avLst/>
          </a:prstGeom>
          <a:noFill/>
        </p:spPr>
        <p:txBody>
          <a:bodyPr wrap="square" rtlCol="0">
            <a:spAutoFit/>
          </a:bodyPr>
          <a:lstStyle/>
          <a:p>
            <a:pPr algn="ctr"/>
            <a:r>
              <a:rPr lang="en-US" dirty="0" smtClean="0">
                <a:solidFill>
                  <a:schemeClr val="bg1"/>
                </a:solidFill>
              </a:rPr>
              <a:t>… but SMCHD1 knockouts did cause statistically significant shrinking of both mean values for L and S telomere radii of gyration.</a:t>
            </a:r>
            <a:endParaRPr lang="en-US" dirty="0">
              <a:solidFill>
                <a:schemeClr val="bg1"/>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825791298"/>
              </p:ext>
            </p:extLst>
          </p:nvPr>
        </p:nvGraphicFramePr>
        <p:xfrm>
          <a:off x="1524000" y="3124200"/>
          <a:ext cx="6096000" cy="1483360"/>
        </p:xfrm>
        <a:graphic>
          <a:graphicData uri="http://schemas.openxmlformats.org/drawingml/2006/table">
            <a:tbl>
              <a:tblPr firstRow="1" bandRow="1">
                <a:tableStyleId>{21E4AEA4-8DFA-4A89-87EB-49C32662AFE0}</a:tableStyleId>
              </a:tblPr>
              <a:tblGrid>
                <a:gridCol w="2032000"/>
                <a:gridCol w="2032000"/>
                <a:gridCol w="2032000"/>
              </a:tblGrid>
              <a:tr h="370840">
                <a:tc>
                  <a:txBody>
                    <a:bodyPr/>
                    <a:lstStyle/>
                    <a:p>
                      <a:endParaRPr lang="en-US" dirty="0"/>
                    </a:p>
                  </a:txBody>
                  <a:tcPr/>
                </a:tc>
                <a:tc>
                  <a:txBody>
                    <a:bodyPr/>
                    <a:lstStyle/>
                    <a:p>
                      <a:pPr algn="ctr"/>
                      <a:r>
                        <a:rPr lang="en-US" dirty="0" err="1" smtClean="0"/>
                        <a:t>Hela</a:t>
                      </a:r>
                      <a:r>
                        <a:rPr lang="en-US" dirty="0" smtClean="0"/>
                        <a:t> L</a:t>
                      </a:r>
                      <a:endParaRPr lang="en-US" dirty="0"/>
                    </a:p>
                  </a:txBody>
                  <a:tcPr/>
                </a:tc>
                <a:tc>
                  <a:txBody>
                    <a:bodyPr/>
                    <a:lstStyle/>
                    <a:p>
                      <a:pPr algn="ctr"/>
                      <a:r>
                        <a:rPr lang="en-US" dirty="0" err="1" smtClean="0"/>
                        <a:t>Hela</a:t>
                      </a:r>
                      <a:r>
                        <a:rPr lang="en-US" dirty="0" smtClean="0"/>
                        <a:t> S</a:t>
                      </a:r>
                      <a:endParaRPr lang="en-US" dirty="0"/>
                    </a:p>
                  </a:txBody>
                  <a:tcPr/>
                </a:tc>
              </a:tr>
              <a:tr h="370840">
                <a:tc>
                  <a:txBody>
                    <a:bodyPr/>
                    <a:lstStyle/>
                    <a:p>
                      <a:r>
                        <a:rPr lang="en-US" dirty="0" smtClean="0"/>
                        <a:t>control</a:t>
                      </a:r>
                      <a:endParaRPr lang="en-US" dirty="0"/>
                    </a:p>
                  </a:txBody>
                  <a:tcPr/>
                </a:tc>
                <a:tc>
                  <a:txBody>
                    <a:bodyPr/>
                    <a:lstStyle/>
                    <a:p>
                      <a:pPr algn="r"/>
                      <a:r>
                        <a:rPr lang="en-US" dirty="0" smtClean="0"/>
                        <a:t>102.4</a:t>
                      </a:r>
                      <a:endParaRPr lang="en-US" dirty="0"/>
                    </a:p>
                  </a:txBody>
                  <a:tcPr/>
                </a:tc>
                <a:tc>
                  <a:txBody>
                    <a:bodyPr/>
                    <a:lstStyle/>
                    <a:p>
                      <a:pPr algn="r"/>
                      <a:r>
                        <a:rPr lang="en-US" dirty="0" smtClean="0"/>
                        <a:t>82.6</a:t>
                      </a:r>
                      <a:endParaRPr lang="en-US" dirty="0"/>
                    </a:p>
                  </a:txBody>
                  <a:tcPr/>
                </a:tc>
              </a:tr>
              <a:tr h="370840">
                <a:tc>
                  <a:txBody>
                    <a:bodyPr/>
                    <a:lstStyle/>
                    <a:p>
                      <a:r>
                        <a:rPr lang="en-US" dirty="0" smtClean="0"/>
                        <a:t>pLVP042</a:t>
                      </a:r>
                      <a:endParaRPr lang="en-US" dirty="0"/>
                    </a:p>
                  </a:txBody>
                  <a:tcPr/>
                </a:tc>
                <a:tc>
                  <a:txBody>
                    <a:bodyPr/>
                    <a:lstStyle/>
                    <a:p>
                      <a:pPr algn="r"/>
                      <a:r>
                        <a:rPr lang="en-US" dirty="0" smtClean="0"/>
                        <a:t>98.9</a:t>
                      </a:r>
                      <a:endParaRPr lang="en-US" dirty="0"/>
                    </a:p>
                  </a:txBody>
                  <a:tcPr/>
                </a:tc>
                <a:tc>
                  <a:txBody>
                    <a:bodyPr/>
                    <a:lstStyle/>
                    <a:p>
                      <a:pPr algn="r"/>
                      <a:r>
                        <a:rPr lang="en-US" dirty="0" smtClean="0"/>
                        <a:t>80.9</a:t>
                      </a:r>
                      <a:endParaRPr lang="en-US" dirty="0"/>
                    </a:p>
                  </a:txBody>
                  <a:tcPr/>
                </a:tc>
              </a:tr>
              <a:tr h="370840">
                <a:tc>
                  <a:txBody>
                    <a:bodyPr/>
                    <a:lstStyle/>
                    <a:p>
                      <a:r>
                        <a:rPr lang="en-US" baseline="0" dirty="0" smtClean="0"/>
                        <a:t>pLVP042</a:t>
                      </a:r>
                      <a:endParaRPr lang="en-US" dirty="0"/>
                    </a:p>
                  </a:txBody>
                  <a:tcPr/>
                </a:tc>
                <a:tc>
                  <a:txBody>
                    <a:bodyPr/>
                    <a:lstStyle/>
                    <a:p>
                      <a:pPr algn="r"/>
                      <a:r>
                        <a:rPr lang="en-US" dirty="0" smtClean="0"/>
                        <a:t>100.1</a:t>
                      </a:r>
                      <a:endParaRPr lang="en-US" dirty="0"/>
                    </a:p>
                  </a:txBody>
                  <a:tcPr/>
                </a:tc>
                <a:tc>
                  <a:txBody>
                    <a:bodyPr/>
                    <a:lstStyle/>
                    <a:p>
                      <a:pPr algn="r"/>
                      <a:r>
                        <a:rPr lang="en-US" dirty="0" smtClean="0"/>
                        <a:t>80.7</a:t>
                      </a:r>
                      <a:endParaRPr lang="en-US"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420522102"/>
              </p:ext>
            </p:extLst>
          </p:nvPr>
        </p:nvGraphicFramePr>
        <p:xfrm>
          <a:off x="1524000" y="5029200"/>
          <a:ext cx="6096000" cy="1483360"/>
        </p:xfrm>
        <a:graphic>
          <a:graphicData uri="http://schemas.openxmlformats.org/drawingml/2006/table">
            <a:tbl>
              <a:tblPr firstRow="1" bandRow="1">
                <a:tableStyleId>{21E4AEA4-8DFA-4A89-87EB-49C32662AFE0}</a:tableStyleId>
              </a:tblPr>
              <a:tblGrid>
                <a:gridCol w="2032000"/>
                <a:gridCol w="2032000"/>
                <a:gridCol w="2032000"/>
              </a:tblGrid>
              <a:tr h="370840">
                <a:tc>
                  <a:txBody>
                    <a:bodyPr/>
                    <a:lstStyle/>
                    <a:p>
                      <a:endParaRPr lang="en-US" dirty="0"/>
                    </a:p>
                  </a:txBody>
                  <a:tcPr/>
                </a:tc>
                <a:tc>
                  <a:txBody>
                    <a:bodyPr/>
                    <a:lstStyle/>
                    <a:p>
                      <a:pPr algn="ctr"/>
                      <a:r>
                        <a:rPr lang="en-US" dirty="0" err="1" smtClean="0"/>
                        <a:t>Hela</a:t>
                      </a:r>
                      <a:r>
                        <a:rPr lang="en-US" dirty="0" smtClean="0"/>
                        <a:t> L</a:t>
                      </a:r>
                      <a:endParaRPr lang="en-US" dirty="0"/>
                    </a:p>
                  </a:txBody>
                  <a:tcPr/>
                </a:tc>
                <a:tc>
                  <a:txBody>
                    <a:bodyPr/>
                    <a:lstStyle/>
                    <a:p>
                      <a:pPr algn="ctr"/>
                      <a:r>
                        <a:rPr lang="en-US" dirty="0" err="1" smtClean="0"/>
                        <a:t>Hela</a:t>
                      </a:r>
                      <a:r>
                        <a:rPr lang="en-US" dirty="0" smtClean="0"/>
                        <a:t> S</a:t>
                      </a:r>
                      <a:endParaRPr lang="en-US" dirty="0"/>
                    </a:p>
                  </a:txBody>
                  <a:tcPr/>
                </a:tc>
              </a:tr>
              <a:tr h="370840">
                <a:tc>
                  <a:txBody>
                    <a:bodyPr/>
                    <a:lstStyle/>
                    <a:p>
                      <a:r>
                        <a:rPr lang="en-US" dirty="0" smtClean="0"/>
                        <a:t>control / pLVP041</a:t>
                      </a:r>
                      <a:endParaRPr lang="en-US" dirty="0"/>
                    </a:p>
                  </a:txBody>
                  <a:tcPr/>
                </a:tc>
                <a:tc>
                  <a:txBody>
                    <a:bodyPr/>
                    <a:lstStyle/>
                    <a:p>
                      <a:pPr algn="r"/>
                      <a:r>
                        <a:rPr lang="en-US" dirty="0" smtClean="0"/>
                        <a:t>&lt; .0001</a:t>
                      </a:r>
                      <a:endParaRPr lang="en-US" dirty="0"/>
                    </a:p>
                  </a:txBody>
                  <a:tcPr/>
                </a:tc>
                <a:tc>
                  <a:txBody>
                    <a:bodyPr/>
                    <a:lstStyle/>
                    <a:p>
                      <a:pPr algn="r"/>
                      <a:r>
                        <a:rPr lang="en-US" dirty="0" smtClean="0"/>
                        <a:t>0.0093</a:t>
                      </a:r>
                      <a:endParaRPr lang="en-US" dirty="0"/>
                    </a:p>
                  </a:txBody>
                  <a:tcPr/>
                </a:tc>
              </a:tr>
              <a:tr h="370840">
                <a:tc>
                  <a:txBody>
                    <a:bodyPr/>
                    <a:lstStyle/>
                    <a:p>
                      <a:r>
                        <a:rPr lang="en-US" smtClean="0"/>
                        <a:t>control </a:t>
                      </a:r>
                      <a:r>
                        <a:rPr lang="en-US" dirty="0" smtClean="0"/>
                        <a:t>/ pLVP042</a:t>
                      </a:r>
                      <a:endParaRPr lang="en-US" dirty="0"/>
                    </a:p>
                  </a:txBody>
                  <a:tcPr/>
                </a:tc>
                <a:tc>
                  <a:txBody>
                    <a:bodyPr/>
                    <a:lstStyle/>
                    <a:p>
                      <a:pPr algn="r"/>
                      <a:r>
                        <a:rPr lang="en-US" dirty="0" smtClean="0"/>
                        <a:t>0.0023</a:t>
                      </a:r>
                      <a:endParaRPr lang="en-US" dirty="0"/>
                    </a:p>
                  </a:txBody>
                  <a:tcPr/>
                </a:tc>
                <a:tc>
                  <a:txBody>
                    <a:bodyPr/>
                    <a:lstStyle/>
                    <a:p>
                      <a:pPr algn="r"/>
                      <a:r>
                        <a:rPr lang="en-US" dirty="0" smtClean="0"/>
                        <a:t>0.0006</a:t>
                      </a:r>
                      <a:endParaRPr lang="en-US" dirty="0"/>
                    </a:p>
                  </a:txBody>
                  <a:tcPr/>
                </a:tc>
              </a:tr>
              <a:tr h="370840">
                <a:tc>
                  <a:txBody>
                    <a:bodyPr/>
                    <a:lstStyle/>
                    <a:p>
                      <a:r>
                        <a:rPr lang="en-US" dirty="0" smtClean="0"/>
                        <a:t>pLVP041</a:t>
                      </a:r>
                      <a:r>
                        <a:rPr lang="en-US" baseline="0" dirty="0" smtClean="0"/>
                        <a:t> / pLVP042</a:t>
                      </a:r>
                      <a:endParaRPr lang="en-US" dirty="0"/>
                    </a:p>
                  </a:txBody>
                  <a:tcPr/>
                </a:tc>
                <a:tc>
                  <a:txBody>
                    <a:bodyPr/>
                    <a:lstStyle/>
                    <a:p>
                      <a:pPr algn="r"/>
                      <a:r>
                        <a:rPr lang="en-US" dirty="0" smtClean="0"/>
                        <a:t>0.1220</a:t>
                      </a:r>
                      <a:endParaRPr lang="en-US" dirty="0"/>
                    </a:p>
                  </a:txBody>
                  <a:tcPr/>
                </a:tc>
                <a:tc>
                  <a:txBody>
                    <a:bodyPr/>
                    <a:lstStyle/>
                    <a:p>
                      <a:pPr algn="r"/>
                      <a:r>
                        <a:rPr lang="en-US" dirty="0" smtClean="0"/>
                        <a:t>0.7114</a:t>
                      </a:r>
                      <a:endParaRPr lang="en-US" dirty="0"/>
                    </a:p>
                  </a:txBody>
                  <a:tcPr/>
                </a:tc>
              </a:tr>
            </a:tbl>
          </a:graphicData>
        </a:graphic>
      </p:graphicFrame>
      <p:sp>
        <p:nvSpPr>
          <p:cNvPr id="14" name="TextBox 13"/>
          <p:cNvSpPr txBox="1"/>
          <p:nvPr/>
        </p:nvSpPr>
        <p:spPr>
          <a:xfrm>
            <a:off x="3733800" y="2743200"/>
            <a:ext cx="1676400" cy="369332"/>
          </a:xfrm>
          <a:prstGeom prst="rect">
            <a:avLst/>
          </a:prstGeom>
          <a:noFill/>
        </p:spPr>
        <p:txBody>
          <a:bodyPr wrap="square" rtlCol="0">
            <a:spAutoFit/>
          </a:bodyPr>
          <a:lstStyle/>
          <a:p>
            <a:pPr algn="ctr"/>
            <a:r>
              <a:rPr lang="en-US" dirty="0" smtClean="0">
                <a:solidFill>
                  <a:schemeClr val="bg1"/>
                </a:solidFill>
              </a:rPr>
              <a:t>Mean </a:t>
            </a:r>
            <a:r>
              <a:rPr lang="en-US" dirty="0" err="1" smtClean="0">
                <a:solidFill>
                  <a:schemeClr val="bg1"/>
                </a:solidFill>
              </a:rPr>
              <a:t>R</a:t>
            </a:r>
            <a:r>
              <a:rPr lang="en-US" baseline="-25000" dirty="0" err="1" smtClean="0">
                <a:solidFill>
                  <a:schemeClr val="bg1"/>
                </a:solidFill>
              </a:rPr>
              <a:t>g</a:t>
            </a:r>
            <a:endParaRPr lang="en-US" baseline="-25000" dirty="0">
              <a:solidFill>
                <a:schemeClr val="bg1"/>
              </a:solidFill>
            </a:endParaRPr>
          </a:p>
        </p:txBody>
      </p:sp>
      <p:sp>
        <p:nvSpPr>
          <p:cNvPr id="15" name="TextBox 14"/>
          <p:cNvSpPr txBox="1"/>
          <p:nvPr/>
        </p:nvSpPr>
        <p:spPr>
          <a:xfrm>
            <a:off x="3733800" y="4659868"/>
            <a:ext cx="1676400" cy="369332"/>
          </a:xfrm>
          <a:prstGeom prst="rect">
            <a:avLst/>
          </a:prstGeom>
          <a:noFill/>
        </p:spPr>
        <p:txBody>
          <a:bodyPr wrap="square" rtlCol="0">
            <a:spAutoFit/>
          </a:bodyPr>
          <a:lstStyle/>
          <a:p>
            <a:pPr algn="ctr"/>
            <a:r>
              <a:rPr lang="en-US" dirty="0" smtClean="0">
                <a:solidFill>
                  <a:schemeClr val="bg1"/>
                </a:solidFill>
              </a:rPr>
              <a:t>p-values</a:t>
            </a:r>
            <a:endParaRPr lang="en-US" dirty="0">
              <a:solidFill>
                <a:schemeClr val="bg1"/>
              </a:solidFill>
            </a:endParaRPr>
          </a:p>
        </p:txBody>
      </p:sp>
    </p:spTree>
    <p:extLst>
      <p:ext uri="{BB962C8B-B14F-4D97-AF65-F5344CB8AC3E}">
        <p14:creationId xmlns:p14="http://schemas.microsoft.com/office/powerpoint/2010/main" val="24310015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94038"/>
            <a:ext cx="8915400" cy="563562"/>
          </a:xfrm>
        </p:spPr>
        <p:txBody>
          <a:bodyPr>
            <a:normAutofit/>
          </a:bodyPr>
          <a:lstStyle/>
          <a:p>
            <a:r>
              <a:rPr lang="en-US" sz="2800" dirty="0" smtClean="0"/>
              <a:t>What sort of changes should we have seen in the first place?</a:t>
            </a:r>
            <a:endParaRPr lang="en-US" sz="28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817518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should we have expected in the first place?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359402" y="2292096"/>
            <a:ext cx="1162812" cy="31242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1651084"/>
            <a:ext cx="2809055" cy="3438888"/>
          </a:xfrm>
          <a:prstGeom prst="rect">
            <a:avLst/>
          </a:prstGeom>
        </p:spPr>
      </p:pic>
      <p:sp>
        <p:nvSpPr>
          <p:cNvPr id="8" name="TextBox 7"/>
          <p:cNvSpPr txBox="1"/>
          <p:nvPr/>
        </p:nvSpPr>
        <p:spPr>
          <a:xfrm>
            <a:off x="4267200" y="1593755"/>
            <a:ext cx="3581400" cy="646331"/>
          </a:xfrm>
          <a:prstGeom prst="rect">
            <a:avLst/>
          </a:prstGeom>
          <a:noFill/>
        </p:spPr>
        <p:txBody>
          <a:bodyPr wrap="square" rtlCol="0">
            <a:spAutoFit/>
          </a:bodyPr>
          <a:lstStyle/>
          <a:p>
            <a:r>
              <a:rPr lang="en-US" dirty="0" smtClean="0">
                <a:solidFill>
                  <a:schemeClr val="bg1"/>
                </a:solidFill>
              </a:rPr>
              <a:t>100 kb – 1000 kb scales</a:t>
            </a:r>
          </a:p>
          <a:p>
            <a:r>
              <a:rPr lang="en-US" dirty="0" smtClean="0">
                <a:solidFill>
                  <a:schemeClr val="bg1"/>
                </a:solidFill>
              </a:rPr>
              <a:t> </a:t>
            </a:r>
            <a:r>
              <a:rPr lang="en-US" dirty="0" smtClean="0">
                <a:solidFill>
                  <a:srgbClr val="FFFF00"/>
                </a:solidFill>
              </a:rPr>
              <a:t>freely-jointed chain model</a:t>
            </a:r>
            <a:endParaRPr lang="en-US" dirty="0">
              <a:solidFill>
                <a:schemeClr val="bg1"/>
              </a:solidFill>
            </a:endParaRPr>
          </a:p>
        </p:txBody>
      </p:sp>
      <p:sp>
        <p:nvSpPr>
          <p:cNvPr id="9" name="TextBox 8"/>
          <p:cNvSpPr txBox="1"/>
          <p:nvPr/>
        </p:nvSpPr>
        <p:spPr>
          <a:xfrm>
            <a:off x="4267200" y="3276600"/>
            <a:ext cx="3352800" cy="369332"/>
          </a:xfrm>
          <a:prstGeom prst="rect">
            <a:avLst/>
          </a:prstGeom>
          <a:noFill/>
        </p:spPr>
        <p:txBody>
          <a:bodyPr wrap="square" rtlCol="0">
            <a:spAutoFit/>
          </a:bodyPr>
          <a:lstStyle/>
          <a:p>
            <a:r>
              <a:rPr lang="en-US" dirty="0" smtClean="0">
                <a:solidFill>
                  <a:schemeClr val="bg1"/>
                </a:solidFill>
              </a:rPr>
              <a:t>Telomeres are 10 – 25 kb long.</a:t>
            </a:r>
            <a:endParaRPr lang="en-US" dirty="0">
              <a:solidFill>
                <a:schemeClr val="bg1"/>
              </a:solidFill>
            </a:endParaRPr>
          </a:p>
        </p:txBody>
      </p:sp>
      <p:sp>
        <p:nvSpPr>
          <p:cNvPr id="19" name="TextBox 18"/>
          <p:cNvSpPr txBox="1"/>
          <p:nvPr/>
        </p:nvSpPr>
        <p:spPr>
          <a:xfrm>
            <a:off x="1143000" y="5156284"/>
            <a:ext cx="3352800" cy="253916"/>
          </a:xfrm>
          <a:prstGeom prst="rect">
            <a:avLst/>
          </a:prstGeom>
          <a:noFill/>
        </p:spPr>
        <p:txBody>
          <a:bodyPr wrap="square" rtlCol="0">
            <a:spAutoFit/>
          </a:bodyPr>
          <a:lstStyle/>
          <a:p>
            <a:r>
              <a:rPr lang="en-US" sz="1050" dirty="0" smtClean="0">
                <a:solidFill>
                  <a:schemeClr val="bg1"/>
                </a:solidFill>
              </a:rPr>
              <a:t>Phillips, Physical Biology of the Cell, 2</a:t>
            </a:r>
            <a:r>
              <a:rPr lang="en-US" sz="1050" baseline="30000" dirty="0" smtClean="0">
                <a:solidFill>
                  <a:schemeClr val="bg1"/>
                </a:solidFill>
              </a:rPr>
              <a:t>nd</a:t>
            </a:r>
            <a:r>
              <a:rPr lang="en-US" sz="1050" dirty="0" smtClean="0">
                <a:solidFill>
                  <a:schemeClr val="bg1"/>
                </a:solidFill>
              </a:rPr>
              <a:t> Ed.</a:t>
            </a:r>
            <a:endParaRPr lang="en-US" sz="1050" dirty="0">
              <a:solidFill>
                <a:schemeClr val="bg1"/>
              </a:solidFill>
            </a:endParaRPr>
          </a:p>
        </p:txBody>
      </p:sp>
      <p:sp>
        <p:nvSpPr>
          <p:cNvPr id="20" name="TextBox 19"/>
          <p:cNvSpPr txBox="1"/>
          <p:nvPr/>
        </p:nvSpPr>
        <p:spPr>
          <a:xfrm>
            <a:off x="2743200" y="1593755"/>
            <a:ext cx="2057400" cy="261610"/>
          </a:xfrm>
          <a:prstGeom prst="rect">
            <a:avLst/>
          </a:prstGeom>
          <a:noFill/>
        </p:spPr>
        <p:txBody>
          <a:bodyPr wrap="square" rtlCol="0">
            <a:spAutoFit/>
          </a:bodyPr>
          <a:lstStyle/>
          <a:p>
            <a:r>
              <a:rPr lang="en-US" sz="1100" dirty="0" smtClean="0"/>
              <a:t>Crowding effects</a:t>
            </a:r>
            <a:endParaRPr lang="en-US" sz="1100" dirty="0"/>
          </a:p>
        </p:txBody>
      </p:sp>
      <p:cxnSp>
        <p:nvCxnSpPr>
          <p:cNvPr id="22" name="Straight Arrow Connector 21"/>
          <p:cNvCxnSpPr/>
          <p:nvPr/>
        </p:nvCxnSpPr>
        <p:spPr>
          <a:xfrm>
            <a:off x="3276600" y="1803116"/>
            <a:ext cx="0" cy="2289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95600" y="2108284"/>
            <a:ext cx="762000" cy="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4261624" y="3962400"/>
            <a:ext cx="3886200" cy="1338828"/>
          </a:xfrm>
          <a:prstGeom prst="rect">
            <a:avLst/>
          </a:prstGeom>
          <a:noFill/>
        </p:spPr>
        <p:txBody>
          <a:bodyPr wrap="square" rtlCol="0">
            <a:spAutoFit/>
          </a:bodyPr>
          <a:lstStyle/>
          <a:p>
            <a:pPr>
              <a:lnSpc>
                <a:spcPct val="150000"/>
              </a:lnSpc>
            </a:pPr>
            <a:r>
              <a:rPr lang="en-US" u="sng" dirty="0" smtClean="0">
                <a:solidFill>
                  <a:schemeClr val="bg1"/>
                </a:solidFill>
              </a:rPr>
              <a:t>Models for other length scales</a:t>
            </a:r>
          </a:p>
          <a:p>
            <a:pPr>
              <a:lnSpc>
                <a:spcPct val="150000"/>
              </a:lnSpc>
            </a:pPr>
            <a:r>
              <a:rPr lang="en-US" dirty="0" smtClean="0">
                <a:solidFill>
                  <a:schemeClr val="bg1"/>
                </a:solidFill>
              </a:rPr>
              <a:t>10 Mb and higher </a:t>
            </a:r>
            <a:r>
              <a:rPr lang="en-US" dirty="0" smtClean="0">
                <a:solidFill>
                  <a:schemeClr val="bg1"/>
                </a:solidFill>
                <a:sym typeface="Wingdings" panose="05000000000000000000" pitchFamily="2" charset="2"/>
              </a:rPr>
              <a:t></a:t>
            </a:r>
            <a:r>
              <a:rPr lang="en-US" dirty="0" smtClean="0">
                <a:solidFill>
                  <a:schemeClr val="bg1"/>
                </a:solidFill>
              </a:rPr>
              <a:t> fractal globules</a:t>
            </a:r>
          </a:p>
          <a:p>
            <a:pPr>
              <a:lnSpc>
                <a:spcPct val="150000"/>
              </a:lnSpc>
            </a:pPr>
            <a:r>
              <a:rPr lang="en-US" dirty="0" smtClean="0">
                <a:solidFill>
                  <a:schemeClr val="bg1"/>
                </a:solidFill>
              </a:rPr>
              <a:t>100 </a:t>
            </a:r>
            <a:r>
              <a:rPr lang="en-US" dirty="0" err="1" smtClean="0">
                <a:solidFill>
                  <a:schemeClr val="bg1"/>
                </a:solidFill>
              </a:rPr>
              <a:t>bp</a:t>
            </a:r>
            <a:r>
              <a:rPr lang="en-US" dirty="0" smtClean="0">
                <a:solidFill>
                  <a:schemeClr val="bg1"/>
                </a:solidFill>
              </a:rPr>
              <a:t> </a:t>
            </a:r>
            <a:r>
              <a:rPr lang="en-US" dirty="0" smtClean="0">
                <a:solidFill>
                  <a:schemeClr val="bg1"/>
                </a:solidFill>
                <a:sym typeface="Wingdings" panose="05000000000000000000" pitchFamily="2" charset="2"/>
              </a:rPr>
              <a:t></a:t>
            </a:r>
            <a:r>
              <a:rPr lang="en-US" dirty="0" smtClean="0">
                <a:solidFill>
                  <a:schemeClr val="bg1"/>
                </a:solidFill>
              </a:rPr>
              <a:t> 10 nm and 30 nm fibers</a:t>
            </a:r>
            <a:endParaRPr lang="en-US" dirty="0">
              <a:solidFill>
                <a:schemeClr val="bg1"/>
              </a:solidFill>
            </a:endParaRPr>
          </a:p>
        </p:txBody>
      </p:sp>
      <p:cxnSp>
        <p:nvCxnSpPr>
          <p:cNvPr id="28" name="Straight Arrow Connector 27"/>
          <p:cNvCxnSpPr>
            <a:stCxn id="9" idx="1"/>
          </p:cNvCxnSpPr>
          <p:nvPr/>
        </p:nvCxnSpPr>
        <p:spPr>
          <a:xfrm flipH="1" flipV="1">
            <a:off x="1981200" y="3124201"/>
            <a:ext cx="2286000" cy="337065"/>
          </a:xfrm>
          <a:prstGeom prst="straightConnector1">
            <a:avLst/>
          </a:prstGeom>
          <a:ln>
            <a:solidFill>
              <a:srgbClr val="00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83864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should we have expected in the first place?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36</a:t>
            </a:fld>
            <a:endParaRPr lang="en-US"/>
          </a:p>
        </p:txBody>
      </p:sp>
      <p:sp>
        <p:nvSpPr>
          <p:cNvPr id="4" name="TextBox 3"/>
          <p:cNvSpPr txBox="1"/>
          <p:nvPr/>
        </p:nvSpPr>
        <p:spPr>
          <a:xfrm>
            <a:off x="685800" y="1143000"/>
            <a:ext cx="3124200" cy="923330"/>
          </a:xfrm>
          <a:prstGeom prst="rect">
            <a:avLst/>
          </a:prstGeom>
          <a:noFill/>
        </p:spPr>
        <p:txBody>
          <a:bodyPr wrap="square" rtlCol="0">
            <a:spAutoFit/>
          </a:bodyPr>
          <a:lstStyle/>
          <a:p>
            <a:r>
              <a:rPr lang="en-US" dirty="0" smtClean="0">
                <a:solidFill>
                  <a:schemeClr val="bg1"/>
                </a:solidFill>
              </a:rPr>
              <a:t>The radius of gyration of the freely-jointed chain grows with the number of base pairs like:</a:t>
            </a:r>
            <a:endParaRPr lang="en-US" dirty="0">
              <a:solidFill>
                <a:schemeClr val="bg1"/>
              </a:solidFill>
            </a:endParaRPr>
          </a:p>
        </p:txBody>
      </p:sp>
      <p:pic>
        <p:nvPicPr>
          <p:cNvPr id="5" name="Picture 4"/>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5410200" y="1382053"/>
            <a:ext cx="1714500" cy="521208"/>
          </a:xfrm>
          <a:prstGeom prst="rect">
            <a:avLst/>
          </a:prstGeom>
        </p:spPr>
      </p:pic>
      <p:sp>
        <p:nvSpPr>
          <p:cNvPr id="11" name="TextBox 10"/>
          <p:cNvSpPr txBox="1"/>
          <p:nvPr/>
        </p:nvSpPr>
        <p:spPr>
          <a:xfrm>
            <a:off x="685800" y="2142530"/>
            <a:ext cx="7315200" cy="646331"/>
          </a:xfrm>
          <a:prstGeom prst="rect">
            <a:avLst/>
          </a:prstGeom>
          <a:noFill/>
        </p:spPr>
        <p:txBody>
          <a:bodyPr wrap="square" rtlCol="0">
            <a:spAutoFit/>
          </a:bodyPr>
          <a:lstStyle/>
          <a:p>
            <a:r>
              <a:rPr lang="en-US" dirty="0" smtClean="0">
                <a:solidFill>
                  <a:schemeClr val="bg1"/>
                </a:solidFill>
              </a:rPr>
              <a:t>Assuming a persistence length of DNA of 50 nm and using </a:t>
            </a:r>
            <a:r>
              <a:rPr lang="en-US" dirty="0" err="1" smtClean="0">
                <a:solidFill>
                  <a:schemeClr val="bg1"/>
                </a:solidFill>
              </a:rPr>
              <a:t>N</a:t>
            </a:r>
            <a:r>
              <a:rPr lang="en-US" baseline="-25000" dirty="0" err="1" smtClean="0">
                <a:solidFill>
                  <a:schemeClr val="bg1"/>
                </a:solidFill>
              </a:rPr>
              <a:t>L,bp</a:t>
            </a:r>
            <a:r>
              <a:rPr lang="en-US" dirty="0" smtClean="0">
                <a:solidFill>
                  <a:schemeClr val="bg1"/>
                </a:solidFill>
              </a:rPr>
              <a:t> = 25,000 and </a:t>
            </a:r>
            <a:r>
              <a:rPr lang="en-US" dirty="0" err="1" smtClean="0">
                <a:solidFill>
                  <a:schemeClr val="bg1"/>
                </a:solidFill>
              </a:rPr>
              <a:t>N</a:t>
            </a:r>
            <a:r>
              <a:rPr lang="en-US" baseline="-25000" dirty="0" err="1" smtClean="0">
                <a:solidFill>
                  <a:schemeClr val="bg1"/>
                </a:solidFill>
              </a:rPr>
              <a:t>S,bp</a:t>
            </a:r>
            <a:r>
              <a:rPr lang="en-US" dirty="0" smtClean="0">
                <a:solidFill>
                  <a:schemeClr val="bg1"/>
                </a:solidFill>
              </a:rPr>
              <a:t> = 10,000 from Southern blots, we get</a:t>
            </a:r>
            <a:endParaRPr lang="en-US" dirty="0">
              <a:solidFill>
                <a:schemeClr val="bg1"/>
              </a:solidFill>
            </a:endParaRPr>
          </a:p>
        </p:txBody>
      </p:sp>
      <p:pic>
        <p:nvPicPr>
          <p:cNvPr id="13" name="Picture 12"/>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2077212" y="2992766"/>
            <a:ext cx="1427988" cy="246888"/>
          </a:xfrm>
          <a:prstGeom prst="rect">
            <a:avLst/>
          </a:prstGeom>
        </p:spPr>
      </p:pic>
      <p:pic>
        <p:nvPicPr>
          <p:cNvPr id="15" name="Picture 14"/>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6039612" y="2992766"/>
            <a:ext cx="1427988" cy="246888"/>
          </a:xfrm>
          <a:prstGeom prst="rect">
            <a:avLst/>
          </a:prstGeom>
        </p:spPr>
      </p:pic>
      <p:sp>
        <p:nvSpPr>
          <p:cNvPr id="16" name="TextBox 15"/>
          <p:cNvSpPr txBox="1"/>
          <p:nvPr/>
        </p:nvSpPr>
        <p:spPr>
          <a:xfrm>
            <a:off x="914400" y="2912122"/>
            <a:ext cx="1066800" cy="369332"/>
          </a:xfrm>
          <a:prstGeom prst="rect">
            <a:avLst/>
          </a:prstGeom>
          <a:noFill/>
        </p:spPr>
        <p:txBody>
          <a:bodyPr wrap="square" rtlCol="0">
            <a:spAutoFit/>
          </a:bodyPr>
          <a:lstStyle/>
          <a:p>
            <a:r>
              <a:rPr lang="en-US" dirty="0" err="1" smtClean="0">
                <a:solidFill>
                  <a:schemeClr val="bg1"/>
                </a:solidFill>
              </a:rPr>
              <a:t>Hela</a:t>
            </a:r>
            <a:r>
              <a:rPr lang="en-US" dirty="0" smtClean="0">
                <a:solidFill>
                  <a:schemeClr val="bg1"/>
                </a:solidFill>
              </a:rPr>
              <a:t> L</a:t>
            </a:r>
            <a:endParaRPr lang="en-US" dirty="0">
              <a:solidFill>
                <a:schemeClr val="bg1"/>
              </a:solidFill>
            </a:endParaRPr>
          </a:p>
        </p:txBody>
      </p:sp>
      <p:sp>
        <p:nvSpPr>
          <p:cNvPr id="17" name="TextBox 16"/>
          <p:cNvSpPr txBox="1"/>
          <p:nvPr/>
        </p:nvSpPr>
        <p:spPr>
          <a:xfrm>
            <a:off x="5029200" y="2916198"/>
            <a:ext cx="1066800" cy="369332"/>
          </a:xfrm>
          <a:prstGeom prst="rect">
            <a:avLst/>
          </a:prstGeom>
          <a:noFill/>
        </p:spPr>
        <p:txBody>
          <a:bodyPr wrap="square" rtlCol="0">
            <a:spAutoFit/>
          </a:bodyPr>
          <a:lstStyle/>
          <a:p>
            <a:r>
              <a:rPr lang="en-US" dirty="0" err="1" smtClean="0">
                <a:solidFill>
                  <a:schemeClr val="bg1"/>
                </a:solidFill>
              </a:rPr>
              <a:t>Hela</a:t>
            </a:r>
            <a:r>
              <a:rPr lang="en-US" dirty="0" smtClean="0">
                <a:solidFill>
                  <a:schemeClr val="bg1"/>
                </a:solidFill>
              </a:rPr>
              <a:t> S</a:t>
            </a:r>
            <a:endParaRPr lang="en-US" dirty="0">
              <a:solidFill>
                <a:schemeClr val="bg1"/>
              </a:solidFill>
            </a:endParaRPr>
          </a:p>
        </p:txBody>
      </p:sp>
    </p:spTree>
    <p:extLst>
      <p:ext uri="{BB962C8B-B14F-4D97-AF65-F5344CB8AC3E}">
        <p14:creationId xmlns:p14="http://schemas.microsoft.com/office/powerpoint/2010/main" val="41791360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should we have expected in the first place?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sp>
        <p:nvSpPr>
          <p:cNvPr id="4" name="TextBox 3"/>
          <p:cNvSpPr txBox="1"/>
          <p:nvPr/>
        </p:nvSpPr>
        <p:spPr>
          <a:xfrm>
            <a:off x="685800" y="1143000"/>
            <a:ext cx="3124200" cy="923330"/>
          </a:xfrm>
          <a:prstGeom prst="rect">
            <a:avLst/>
          </a:prstGeom>
          <a:noFill/>
        </p:spPr>
        <p:txBody>
          <a:bodyPr wrap="square" rtlCol="0">
            <a:spAutoFit/>
          </a:bodyPr>
          <a:lstStyle/>
          <a:p>
            <a:r>
              <a:rPr lang="en-US" dirty="0" smtClean="0">
                <a:solidFill>
                  <a:schemeClr val="bg1"/>
                </a:solidFill>
              </a:rPr>
              <a:t>The radius of gyration of the freely-jointed chain grows with the number of base pairs like:</a:t>
            </a:r>
            <a:endParaRPr lang="en-US" dirty="0">
              <a:solidFill>
                <a:schemeClr val="bg1"/>
              </a:solidFill>
            </a:endParaRPr>
          </a:p>
        </p:txBody>
      </p:sp>
      <p:sp>
        <p:nvSpPr>
          <p:cNvPr id="11" name="TextBox 10"/>
          <p:cNvSpPr txBox="1"/>
          <p:nvPr/>
        </p:nvSpPr>
        <p:spPr>
          <a:xfrm>
            <a:off x="685800" y="2142530"/>
            <a:ext cx="7315200" cy="646331"/>
          </a:xfrm>
          <a:prstGeom prst="rect">
            <a:avLst/>
          </a:prstGeom>
          <a:noFill/>
        </p:spPr>
        <p:txBody>
          <a:bodyPr wrap="square" rtlCol="0">
            <a:spAutoFit/>
          </a:bodyPr>
          <a:lstStyle/>
          <a:p>
            <a:r>
              <a:rPr lang="en-US" dirty="0" smtClean="0">
                <a:solidFill>
                  <a:schemeClr val="bg1"/>
                </a:solidFill>
              </a:rPr>
              <a:t>Assuming a persistence length of DNA of 50 nm and using </a:t>
            </a:r>
            <a:r>
              <a:rPr lang="en-US" dirty="0" err="1" smtClean="0">
                <a:solidFill>
                  <a:schemeClr val="bg1"/>
                </a:solidFill>
              </a:rPr>
              <a:t>N</a:t>
            </a:r>
            <a:r>
              <a:rPr lang="en-US" baseline="-25000" dirty="0" err="1" smtClean="0">
                <a:solidFill>
                  <a:schemeClr val="bg1"/>
                </a:solidFill>
              </a:rPr>
              <a:t>L,bp</a:t>
            </a:r>
            <a:r>
              <a:rPr lang="en-US" dirty="0" smtClean="0">
                <a:solidFill>
                  <a:schemeClr val="bg1"/>
                </a:solidFill>
              </a:rPr>
              <a:t> = 25,000 and </a:t>
            </a:r>
            <a:r>
              <a:rPr lang="en-US" dirty="0" err="1" smtClean="0">
                <a:solidFill>
                  <a:schemeClr val="bg1"/>
                </a:solidFill>
              </a:rPr>
              <a:t>N</a:t>
            </a:r>
            <a:r>
              <a:rPr lang="en-US" baseline="-25000" dirty="0" err="1" smtClean="0">
                <a:solidFill>
                  <a:schemeClr val="bg1"/>
                </a:solidFill>
              </a:rPr>
              <a:t>S,bp</a:t>
            </a:r>
            <a:r>
              <a:rPr lang="en-US" dirty="0" smtClean="0">
                <a:solidFill>
                  <a:schemeClr val="bg1"/>
                </a:solidFill>
              </a:rPr>
              <a:t> = 10,000 from Southern blots, we get</a:t>
            </a:r>
            <a:endParaRPr lang="en-US" dirty="0">
              <a:solidFill>
                <a:schemeClr val="bg1"/>
              </a:solidFill>
            </a:endParaRPr>
          </a:p>
        </p:txBody>
      </p:sp>
      <p:pic>
        <p:nvPicPr>
          <p:cNvPr id="13" name="Picture 1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077212" y="2992766"/>
            <a:ext cx="1427988" cy="246888"/>
          </a:xfrm>
          <a:prstGeom prst="rect">
            <a:avLst/>
          </a:prstGeom>
        </p:spPr>
      </p:pic>
      <p:pic>
        <p:nvPicPr>
          <p:cNvPr id="15" name="Picture 14"/>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039612" y="2992766"/>
            <a:ext cx="1427988" cy="246888"/>
          </a:xfrm>
          <a:prstGeom prst="rect">
            <a:avLst/>
          </a:prstGeom>
        </p:spPr>
      </p:pic>
      <p:sp>
        <p:nvSpPr>
          <p:cNvPr id="16" name="TextBox 15"/>
          <p:cNvSpPr txBox="1"/>
          <p:nvPr/>
        </p:nvSpPr>
        <p:spPr>
          <a:xfrm>
            <a:off x="914400" y="2912122"/>
            <a:ext cx="1066800" cy="369332"/>
          </a:xfrm>
          <a:prstGeom prst="rect">
            <a:avLst/>
          </a:prstGeom>
          <a:noFill/>
        </p:spPr>
        <p:txBody>
          <a:bodyPr wrap="square" rtlCol="0">
            <a:spAutoFit/>
          </a:bodyPr>
          <a:lstStyle/>
          <a:p>
            <a:r>
              <a:rPr lang="en-US" dirty="0" err="1" smtClean="0">
                <a:solidFill>
                  <a:schemeClr val="bg1"/>
                </a:solidFill>
              </a:rPr>
              <a:t>Hela</a:t>
            </a:r>
            <a:r>
              <a:rPr lang="en-US" dirty="0" smtClean="0">
                <a:solidFill>
                  <a:schemeClr val="bg1"/>
                </a:solidFill>
              </a:rPr>
              <a:t> L</a:t>
            </a:r>
            <a:endParaRPr lang="en-US" dirty="0">
              <a:solidFill>
                <a:schemeClr val="bg1"/>
              </a:solidFill>
            </a:endParaRPr>
          </a:p>
        </p:txBody>
      </p:sp>
      <p:sp>
        <p:nvSpPr>
          <p:cNvPr id="17" name="TextBox 16"/>
          <p:cNvSpPr txBox="1"/>
          <p:nvPr/>
        </p:nvSpPr>
        <p:spPr>
          <a:xfrm>
            <a:off x="5029200" y="2916198"/>
            <a:ext cx="1066800" cy="369332"/>
          </a:xfrm>
          <a:prstGeom prst="rect">
            <a:avLst/>
          </a:prstGeom>
          <a:noFill/>
        </p:spPr>
        <p:txBody>
          <a:bodyPr wrap="square" rtlCol="0">
            <a:spAutoFit/>
          </a:bodyPr>
          <a:lstStyle/>
          <a:p>
            <a:r>
              <a:rPr lang="en-US" dirty="0" err="1" smtClean="0">
                <a:solidFill>
                  <a:schemeClr val="bg1"/>
                </a:solidFill>
              </a:rPr>
              <a:t>Hela</a:t>
            </a:r>
            <a:r>
              <a:rPr lang="en-US" dirty="0" smtClean="0">
                <a:solidFill>
                  <a:schemeClr val="bg1"/>
                </a:solidFill>
              </a:rPr>
              <a:t> S</a:t>
            </a:r>
            <a:endParaRPr lang="en-US" dirty="0">
              <a:solidFill>
                <a:schemeClr val="bg1"/>
              </a:solidFill>
            </a:endParaRPr>
          </a:p>
        </p:txBody>
      </p:sp>
      <p:cxnSp>
        <p:nvCxnSpPr>
          <p:cNvPr id="6" name="Straight Connector 5"/>
          <p:cNvCxnSpPr/>
          <p:nvPr/>
        </p:nvCxnSpPr>
        <p:spPr>
          <a:xfrm>
            <a:off x="381000" y="3361730"/>
            <a:ext cx="838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5800" y="3590330"/>
            <a:ext cx="7239000" cy="923330"/>
          </a:xfrm>
          <a:prstGeom prst="rect">
            <a:avLst/>
          </a:prstGeom>
          <a:noFill/>
        </p:spPr>
        <p:txBody>
          <a:bodyPr wrap="square" rtlCol="0">
            <a:spAutoFit/>
          </a:bodyPr>
          <a:lstStyle/>
          <a:p>
            <a:r>
              <a:rPr lang="en-US" dirty="0" smtClean="0">
                <a:solidFill>
                  <a:schemeClr val="bg1"/>
                </a:solidFill>
              </a:rPr>
              <a:t>On the other hand, we can estimate what a fully-compacted polymer should look like by using the Flory-Huggins theory and assuming the </a:t>
            </a:r>
            <a:r>
              <a:rPr lang="en-US" dirty="0" err="1" smtClean="0">
                <a:solidFill>
                  <a:schemeClr val="bg1"/>
                </a:solidFill>
              </a:rPr>
              <a:t>prefactor</a:t>
            </a:r>
            <a:r>
              <a:rPr lang="en-US" dirty="0" smtClean="0">
                <a:solidFill>
                  <a:schemeClr val="bg1"/>
                </a:solidFill>
              </a:rPr>
              <a:t> also scales with the same exponent:</a:t>
            </a:r>
            <a:endParaRPr lang="en-US" dirty="0">
              <a:solidFill>
                <a:schemeClr val="bg1"/>
              </a:solidFill>
            </a:endParaRPr>
          </a:p>
        </p:txBody>
      </p:sp>
      <p:pic>
        <p:nvPicPr>
          <p:cNvPr id="14" name="Picture 13"/>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2077212" y="5193636"/>
            <a:ext cx="1299972" cy="246888"/>
          </a:xfrm>
          <a:prstGeom prst="rect">
            <a:avLst/>
          </a:prstGeom>
        </p:spPr>
      </p:pic>
      <p:pic>
        <p:nvPicPr>
          <p:cNvPr id="21" name="Picture 20"/>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6039612" y="5193636"/>
            <a:ext cx="1299972" cy="246888"/>
          </a:xfrm>
          <a:prstGeom prst="rect">
            <a:avLst/>
          </a:prstGeom>
        </p:spPr>
      </p:pic>
      <p:sp>
        <p:nvSpPr>
          <p:cNvPr id="19" name="TextBox 18"/>
          <p:cNvSpPr txBox="1"/>
          <p:nvPr/>
        </p:nvSpPr>
        <p:spPr>
          <a:xfrm>
            <a:off x="914400" y="5112992"/>
            <a:ext cx="1066800" cy="369332"/>
          </a:xfrm>
          <a:prstGeom prst="rect">
            <a:avLst/>
          </a:prstGeom>
          <a:noFill/>
        </p:spPr>
        <p:txBody>
          <a:bodyPr wrap="square" rtlCol="0">
            <a:spAutoFit/>
          </a:bodyPr>
          <a:lstStyle/>
          <a:p>
            <a:r>
              <a:rPr lang="en-US" dirty="0" err="1" smtClean="0">
                <a:solidFill>
                  <a:schemeClr val="bg1"/>
                </a:solidFill>
              </a:rPr>
              <a:t>Hela</a:t>
            </a:r>
            <a:r>
              <a:rPr lang="en-US" dirty="0" smtClean="0">
                <a:solidFill>
                  <a:schemeClr val="bg1"/>
                </a:solidFill>
              </a:rPr>
              <a:t> L</a:t>
            </a:r>
            <a:endParaRPr lang="en-US" dirty="0">
              <a:solidFill>
                <a:schemeClr val="bg1"/>
              </a:solidFill>
            </a:endParaRPr>
          </a:p>
        </p:txBody>
      </p:sp>
      <p:sp>
        <p:nvSpPr>
          <p:cNvPr id="20" name="TextBox 19"/>
          <p:cNvSpPr txBox="1"/>
          <p:nvPr/>
        </p:nvSpPr>
        <p:spPr>
          <a:xfrm>
            <a:off x="5029200" y="5117068"/>
            <a:ext cx="1066800" cy="369332"/>
          </a:xfrm>
          <a:prstGeom prst="rect">
            <a:avLst/>
          </a:prstGeom>
          <a:noFill/>
        </p:spPr>
        <p:txBody>
          <a:bodyPr wrap="square" rtlCol="0">
            <a:spAutoFit/>
          </a:bodyPr>
          <a:lstStyle/>
          <a:p>
            <a:r>
              <a:rPr lang="en-US" dirty="0" err="1" smtClean="0">
                <a:solidFill>
                  <a:schemeClr val="bg1"/>
                </a:solidFill>
              </a:rPr>
              <a:t>Hela</a:t>
            </a:r>
            <a:r>
              <a:rPr lang="en-US" dirty="0" smtClean="0">
                <a:solidFill>
                  <a:schemeClr val="bg1"/>
                </a:solidFill>
              </a:rPr>
              <a:t> S</a:t>
            </a:r>
            <a:endParaRPr lang="en-US" dirty="0">
              <a:solidFill>
                <a:schemeClr val="bg1"/>
              </a:solidFill>
            </a:endParaRPr>
          </a:p>
        </p:txBody>
      </p:sp>
      <p:pic>
        <p:nvPicPr>
          <p:cNvPr id="5" name="Picture 4"/>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166360" y="4277549"/>
            <a:ext cx="1996440" cy="521208"/>
          </a:xfrm>
          <a:prstGeom prst="rect">
            <a:avLst/>
          </a:prstGeom>
        </p:spPr>
      </p:pic>
      <p:pic>
        <p:nvPicPr>
          <p:cNvPr id="22" name="Picture 21"/>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5410200" y="1382053"/>
            <a:ext cx="1714500" cy="521208"/>
          </a:xfrm>
          <a:prstGeom prst="rect">
            <a:avLst/>
          </a:prstGeom>
        </p:spPr>
      </p:pic>
    </p:spTree>
    <p:extLst>
      <p:ext uri="{BB962C8B-B14F-4D97-AF65-F5344CB8AC3E}">
        <p14:creationId xmlns:p14="http://schemas.microsoft.com/office/powerpoint/2010/main" val="40283834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measured data suggests the telomeres are more compact than the FJC, but not fully compacted.</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38</a:t>
            </a:fld>
            <a:endParaRPr lang="en-US"/>
          </a:p>
        </p:txBody>
      </p:sp>
      <p:grpSp>
        <p:nvGrpSpPr>
          <p:cNvPr id="44" name="Group 43"/>
          <p:cNvGrpSpPr/>
          <p:nvPr/>
        </p:nvGrpSpPr>
        <p:grpSpPr>
          <a:xfrm>
            <a:off x="654204" y="1676400"/>
            <a:ext cx="7538226" cy="2133600"/>
            <a:chOff x="654204" y="1676400"/>
            <a:chExt cx="7538226" cy="2133600"/>
          </a:xfrm>
        </p:grpSpPr>
        <p:grpSp>
          <p:nvGrpSpPr>
            <p:cNvPr id="24" name="Group 23"/>
            <p:cNvGrpSpPr/>
            <p:nvPr/>
          </p:nvGrpSpPr>
          <p:grpSpPr>
            <a:xfrm>
              <a:off x="1362306" y="2850583"/>
              <a:ext cx="6432396" cy="959417"/>
              <a:chOff x="1362306" y="1619715"/>
              <a:chExt cx="6432396" cy="959417"/>
            </a:xfrm>
          </p:grpSpPr>
          <p:cxnSp>
            <p:nvCxnSpPr>
              <p:cNvPr id="5" name="Straight Connector 4"/>
              <p:cNvCxnSpPr/>
              <p:nvPr/>
            </p:nvCxnSpPr>
            <p:spPr>
              <a:xfrm>
                <a:off x="1828800" y="1828800"/>
                <a:ext cx="54864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1839951" y="1638300"/>
                <a:ext cx="0" cy="381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7315200" y="1638300"/>
                <a:ext cx="0" cy="381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743200" y="1638300"/>
                <a:ext cx="0" cy="381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657600" y="1638300"/>
                <a:ext cx="0" cy="381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572000" y="1638300"/>
                <a:ext cx="0" cy="381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5486400" y="1638300"/>
                <a:ext cx="0" cy="381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400800" y="1619715"/>
                <a:ext cx="0" cy="381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362306" y="2209800"/>
                <a:ext cx="945996" cy="369332"/>
              </a:xfrm>
              <a:prstGeom prst="rect">
                <a:avLst/>
              </a:prstGeom>
              <a:noFill/>
            </p:spPr>
            <p:txBody>
              <a:bodyPr wrap="square" rtlCol="0">
                <a:spAutoFit/>
              </a:bodyPr>
              <a:lstStyle/>
              <a:p>
                <a:pPr algn="ctr"/>
                <a:r>
                  <a:rPr lang="en-US" dirty="0" smtClean="0">
                    <a:solidFill>
                      <a:schemeClr val="bg1"/>
                    </a:solidFill>
                  </a:rPr>
                  <a:t>~40 nm</a:t>
                </a:r>
                <a:endParaRPr lang="en-US" dirty="0">
                  <a:solidFill>
                    <a:schemeClr val="bg1"/>
                  </a:solidFill>
                </a:endParaRPr>
              </a:p>
            </p:txBody>
          </p:sp>
          <p:sp>
            <p:nvSpPr>
              <p:cNvPr id="18" name="TextBox 17"/>
              <p:cNvSpPr txBox="1"/>
              <p:nvPr/>
            </p:nvSpPr>
            <p:spPr>
              <a:xfrm>
                <a:off x="6846846" y="2209800"/>
                <a:ext cx="947856" cy="369332"/>
              </a:xfrm>
              <a:prstGeom prst="rect">
                <a:avLst/>
              </a:prstGeom>
              <a:noFill/>
            </p:spPr>
            <p:txBody>
              <a:bodyPr wrap="square" rtlCol="0">
                <a:spAutoFit/>
              </a:bodyPr>
              <a:lstStyle/>
              <a:p>
                <a:pPr algn="ctr"/>
                <a:r>
                  <a:rPr lang="en-US" dirty="0" smtClean="0">
                    <a:solidFill>
                      <a:schemeClr val="bg1"/>
                    </a:solidFill>
                  </a:rPr>
                  <a:t>370 nm</a:t>
                </a:r>
                <a:endParaRPr lang="en-US" dirty="0">
                  <a:solidFill>
                    <a:schemeClr val="bg1"/>
                  </a:solidFill>
                </a:endParaRPr>
              </a:p>
            </p:txBody>
          </p:sp>
          <p:sp>
            <p:nvSpPr>
              <p:cNvPr id="19" name="TextBox 18"/>
              <p:cNvSpPr txBox="1"/>
              <p:nvPr/>
            </p:nvSpPr>
            <p:spPr>
              <a:xfrm>
                <a:off x="2325030" y="2209800"/>
                <a:ext cx="838200" cy="369332"/>
              </a:xfrm>
              <a:prstGeom prst="rect">
                <a:avLst/>
              </a:prstGeom>
              <a:noFill/>
            </p:spPr>
            <p:txBody>
              <a:bodyPr wrap="square" rtlCol="0">
                <a:spAutoFit/>
              </a:bodyPr>
              <a:lstStyle/>
              <a:p>
                <a:pPr algn="ctr"/>
                <a:r>
                  <a:rPr lang="en-US" dirty="0" smtClean="0">
                    <a:solidFill>
                      <a:schemeClr val="bg1"/>
                    </a:solidFill>
                  </a:rPr>
                  <a:t>95 nm</a:t>
                </a:r>
                <a:endParaRPr lang="en-US" dirty="0">
                  <a:solidFill>
                    <a:schemeClr val="bg1"/>
                  </a:solidFill>
                </a:endParaRPr>
              </a:p>
            </p:txBody>
          </p:sp>
          <p:sp>
            <p:nvSpPr>
              <p:cNvPr id="20" name="TextBox 19"/>
              <p:cNvSpPr txBox="1"/>
              <p:nvPr/>
            </p:nvSpPr>
            <p:spPr>
              <a:xfrm>
                <a:off x="3148362" y="2209800"/>
                <a:ext cx="1029630" cy="369332"/>
              </a:xfrm>
              <a:prstGeom prst="rect">
                <a:avLst/>
              </a:prstGeom>
              <a:noFill/>
            </p:spPr>
            <p:txBody>
              <a:bodyPr wrap="square" rtlCol="0">
                <a:spAutoFit/>
              </a:bodyPr>
              <a:lstStyle/>
              <a:p>
                <a:pPr algn="ctr"/>
                <a:r>
                  <a:rPr lang="en-US" dirty="0" smtClean="0">
                    <a:solidFill>
                      <a:schemeClr val="bg1"/>
                    </a:solidFill>
                  </a:rPr>
                  <a:t>150 nm</a:t>
                </a:r>
                <a:endParaRPr lang="en-US" dirty="0">
                  <a:solidFill>
                    <a:schemeClr val="bg1"/>
                  </a:solidFill>
                </a:endParaRPr>
              </a:p>
            </p:txBody>
          </p:sp>
          <p:sp>
            <p:nvSpPr>
              <p:cNvPr id="21" name="TextBox 20"/>
              <p:cNvSpPr txBox="1"/>
              <p:nvPr/>
            </p:nvSpPr>
            <p:spPr>
              <a:xfrm>
                <a:off x="4060902" y="2209800"/>
                <a:ext cx="1029630" cy="369332"/>
              </a:xfrm>
              <a:prstGeom prst="rect">
                <a:avLst/>
              </a:prstGeom>
              <a:noFill/>
            </p:spPr>
            <p:txBody>
              <a:bodyPr wrap="square" rtlCol="0">
                <a:spAutoFit/>
              </a:bodyPr>
              <a:lstStyle/>
              <a:p>
                <a:pPr algn="ctr"/>
                <a:r>
                  <a:rPr lang="en-US" dirty="0" smtClean="0">
                    <a:solidFill>
                      <a:schemeClr val="bg1"/>
                    </a:solidFill>
                  </a:rPr>
                  <a:t>205 nm</a:t>
                </a:r>
                <a:endParaRPr lang="en-US" dirty="0">
                  <a:solidFill>
                    <a:schemeClr val="bg1"/>
                  </a:solidFill>
                </a:endParaRPr>
              </a:p>
            </p:txBody>
          </p:sp>
          <p:sp>
            <p:nvSpPr>
              <p:cNvPr id="22" name="TextBox 21"/>
              <p:cNvSpPr txBox="1"/>
              <p:nvPr/>
            </p:nvSpPr>
            <p:spPr>
              <a:xfrm>
                <a:off x="4977162" y="2209800"/>
                <a:ext cx="1029630" cy="369332"/>
              </a:xfrm>
              <a:prstGeom prst="rect">
                <a:avLst/>
              </a:prstGeom>
              <a:noFill/>
            </p:spPr>
            <p:txBody>
              <a:bodyPr wrap="square" rtlCol="0">
                <a:spAutoFit/>
              </a:bodyPr>
              <a:lstStyle/>
              <a:p>
                <a:pPr algn="ctr"/>
                <a:r>
                  <a:rPr lang="en-US" dirty="0" smtClean="0">
                    <a:solidFill>
                      <a:schemeClr val="bg1"/>
                    </a:solidFill>
                  </a:rPr>
                  <a:t>260 nm</a:t>
                </a:r>
                <a:endParaRPr lang="en-US" dirty="0">
                  <a:solidFill>
                    <a:schemeClr val="bg1"/>
                  </a:solidFill>
                </a:endParaRPr>
              </a:p>
            </p:txBody>
          </p:sp>
          <p:sp>
            <p:nvSpPr>
              <p:cNvPr id="23" name="TextBox 22"/>
              <p:cNvSpPr txBox="1"/>
              <p:nvPr/>
            </p:nvSpPr>
            <p:spPr>
              <a:xfrm>
                <a:off x="5889702" y="2209800"/>
                <a:ext cx="1029630" cy="369332"/>
              </a:xfrm>
              <a:prstGeom prst="rect">
                <a:avLst/>
              </a:prstGeom>
              <a:noFill/>
            </p:spPr>
            <p:txBody>
              <a:bodyPr wrap="square" rtlCol="0">
                <a:spAutoFit/>
              </a:bodyPr>
              <a:lstStyle/>
              <a:p>
                <a:pPr algn="ctr"/>
                <a:r>
                  <a:rPr lang="en-US" dirty="0" smtClean="0">
                    <a:solidFill>
                      <a:schemeClr val="bg1"/>
                    </a:solidFill>
                  </a:rPr>
                  <a:t>315 nm</a:t>
                </a:r>
                <a:endParaRPr lang="en-US" dirty="0">
                  <a:solidFill>
                    <a:schemeClr val="bg1"/>
                  </a:solidFill>
                </a:endParaRPr>
              </a:p>
            </p:txBody>
          </p:sp>
        </p:grpSp>
        <p:sp>
          <p:nvSpPr>
            <p:cNvPr id="25" name="Oval 24"/>
            <p:cNvSpPr/>
            <p:nvPr/>
          </p:nvSpPr>
          <p:spPr>
            <a:xfrm>
              <a:off x="1735872" y="2837754"/>
              <a:ext cx="213732" cy="22191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490438" y="2841702"/>
              <a:ext cx="213732" cy="2219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787804" y="2836128"/>
              <a:ext cx="213732" cy="2219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029200" y="2841702"/>
              <a:ext cx="213732" cy="221914"/>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211119" y="2841702"/>
              <a:ext cx="213732" cy="221914"/>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051932" y="1752600"/>
              <a:ext cx="1568604" cy="307777"/>
            </a:xfrm>
            <a:prstGeom prst="rect">
              <a:avLst/>
            </a:prstGeom>
            <a:noFill/>
          </p:spPr>
          <p:txBody>
            <a:bodyPr wrap="square" rtlCol="0">
              <a:spAutoFit/>
            </a:bodyPr>
            <a:lstStyle/>
            <a:p>
              <a:pPr algn="ctr"/>
              <a:r>
                <a:rPr lang="en-US" sz="1400" dirty="0" smtClean="0">
                  <a:solidFill>
                    <a:schemeClr val="bg1"/>
                  </a:solidFill>
                </a:rPr>
                <a:t>Full compaction</a:t>
              </a:r>
              <a:endParaRPr lang="en-US" sz="1400" dirty="0">
                <a:solidFill>
                  <a:schemeClr val="bg1"/>
                </a:solidFill>
              </a:endParaRPr>
            </a:p>
          </p:txBody>
        </p:sp>
        <p:sp>
          <p:nvSpPr>
            <p:cNvPr id="31" name="TextBox 30"/>
            <p:cNvSpPr txBox="1"/>
            <p:nvPr/>
          </p:nvSpPr>
          <p:spPr>
            <a:xfrm>
              <a:off x="1676400" y="2130623"/>
              <a:ext cx="1568604" cy="523220"/>
            </a:xfrm>
            <a:prstGeom prst="rect">
              <a:avLst/>
            </a:prstGeom>
            <a:noFill/>
          </p:spPr>
          <p:txBody>
            <a:bodyPr wrap="square" rtlCol="0">
              <a:spAutoFit/>
            </a:bodyPr>
            <a:lstStyle/>
            <a:p>
              <a:pPr algn="ctr"/>
              <a:r>
                <a:rPr lang="en-US" sz="1400" dirty="0" err="1" smtClean="0">
                  <a:solidFill>
                    <a:schemeClr val="bg1"/>
                  </a:solidFill>
                </a:rPr>
                <a:t>Hela</a:t>
              </a:r>
              <a:r>
                <a:rPr lang="en-US" sz="1400" dirty="0" smtClean="0">
                  <a:solidFill>
                    <a:schemeClr val="bg1"/>
                  </a:solidFill>
                </a:rPr>
                <a:t> S</a:t>
              </a:r>
            </a:p>
            <a:p>
              <a:pPr algn="ctr"/>
              <a:r>
                <a:rPr lang="en-US" sz="1400" dirty="0" smtClean="0">
                  <a:solidFill>
                    <a:schemeClr val="bg1"/>
                  </a:solidFill>
                </a:rPr>
                <a:t>(measured)</a:t>
              </a:r>
              <a:endParaRPr lang="en-US" sz="1400" dirty="0">
                <a:solidFill>
                  <a:schemeClr val="bg1"/>
                </a:solidFill>
              </a:endParaRPr>
            </a:p>
          </p:txBody>
        </p:sp>
        <p:sp>
          <p:nvSpPr>
            <p:cNvPr id="32" name="TextBox 31"/>
            <p:cNvSpPr txBox="1"/>
            <p:nvPr/>
          </p:nvSpPr>
          <p:spPr>
            <a:xfrm>
              <a:off x="2469996" y="1676400"/>
              <a:ext cx="1568604" cy="523220"/>
            </a:xfrm>
            <a:prstGeom prst="rect">
              <a:avLst/>
            </a:prstGeom>
            <a:noFill/>
          </p:spPr>
          <p:txBody>
            <a:bodyPr wrap="square" rtlCol="0">
              <a:spAutoFit/>
            </a:bodyPr>
            <a:lstStyle/>
            <a:p>
              <a:pPr algn="ctr"/>
              <a:r>
                <a:rPr lang="en-US" sz="1400" dirty="0" err="1" smtClean="0">
                  <a:solidFill>
                    <a:schemeClr val="bg1"/>
                  </a:solidFill>
                </a:rPr>
                <a:t>Hela</a:t>
              </a:r>
              <a:r>
                <a:rPr lang="en-US" sz="1400" dirty="0" smtClean="0">
                  <a:solidFill>
                    <a:schemeClr val="bg1"/>
                  </a:solidFill>
                </a:rPr>
                <a:t> L</a:t>
              </a:r>
            </a:p>
            <a:p>
              <a:pPr algn="ctr"/>
              <a:r>
                <a:rPr lang="en-US" sz="1400" dirty="0" smtClean="0">
                  <a:solidFill>
                    <a:schemeClr val="bg1"/>
                  </a:solidFill>
                </a:rPr>
                <a:t>(measured)</a:t>
              </a:r>
              <a:endParaRPr lang="en-US" sz="1400" dirty="0">
                <a:solidFill>
                  <a:schemeClr val="bg1"/>
                </a:solidFill>
              </a:endParaRPr>
            </a:p>
          </p:txBody>
        </p:sp>
        <p:sp>
          <p:nvSpPr>
            <p:cNvPr id="33" name="TextBox 32"/>
            <p:cNvSpPr txBox="1"/>
            <p:nvPr/>
          </p:nvSpPr>
          <p:spPr>
            <a:xfrm>
              <a:off x="4235604" y="1676400"/>
              <a:ext cx="1767468" cy="523220"/>
            </a:xfrm>
            <a:prstGeom prst="rect">
              <a:avLst/>
            </a:prstGeom>
            <a:noFill/>
          </p:spPr>
          <p:txBody>
            <a:bodyPr wrap="square" rtlCol="0">
              <a:spAutoFit/>
            </a:bodyPr>
            <a:lstStyle/>
            <a:p>
              <a:pPr algn="ctr"/>
              <a:r>
                <a:rPr lang="en-US" sz="1400" dirty="0" err="1" smtClean="0">
                  <a:solidFill>
                    <a:schemeClr val="bg1"/>
                  </a:solidFill>
                </a:rPr>
                <a:t>Hela</a:t>
              </a:r>
              <a:r>
                <a:rPr lang="en-US" sz="1400" dirty="0" smtClean="0">
                  <a:solidFill>
                    <a:schemeClr val="bg1"/>
                  </a:solidFill>
                </a:rPr>
                <a:t> S</a:t>
              </a:r>
            </a:p>
            <a:p>
              <a:pPr algn="ctr"/>
              <a:r>
                <a:rPr lang="en-US" sz="1400" dirty="0" smtClean="0">
                  <a:solidFill>
                    <a:schemeClr val="bg1"/>
                  </a:solidFill>
                </a:rPr>
                <a:t>(Freely-jointed chain)</a:t>
              </a:r>
              <a:endParaRPr lang="en-US" sz="1400" dirty="0">
                <a:solidFill>
                  <a:schemeClr val="bg1"/>
                </a:solidFill>
              </a:endParaRPr>
            </a:p>
          </p:txBody>
        </p:sp>
        <p:sp>
          <p:nvSpPr>
            <p:cNvPr id="34" name="TextBox 33"/>
            <p:cNvSpPr txBox="1"/>
            <p:nvPr/>
          </p:nvSpPr>
          <p:spPr>
            <a:xfrm>
              <a:off x="6424962" y="1676400"/>
              <a:ext cx="1767468" cy="523220"/>
            </a:xfrm>
            <a:prstGeom prst="rect">
              <a:avLst/>
            </a:prstGeom>
            <a:noFill/>
          </p:spPr>
          <p:txBody>
            <a:bodyPr wrap="square" rtlCol="0">
              <a:spAutoFit/>
            </a:bodyPr>
            <a:lstStyle/>
            <a:p>
              <a:pPr algn="ctr"/>
              <a:r>
                <a:rPr lang="en-US" sz="1400" dirty="0" err="1" smtClean="0">
                  <a:solidFill>
                    <a:schemeClr val="bg1"/>
                  </a:solidFill>
                </a:rPr>
                <a:t>Hela</a:t>
              </a:r>
              <a:r>
                <a:rPr lang="en-US" sz="1400" dirty="0" smtClean="0">
                  <a:solidFill>
                    <a:schemeClr val="bg1"/>
                  </a:solidFill>
                </a:rPr>
                <a:t> L</a:t>
              </a:r>
            </a:p>
            <a:p>
              <a:pPr algn="ctr"/>
              <a:r>
                <a:rPr lang="en-US" sz="1400" dirty="0" smtClean="0">
                  <a:solidFill>
                    <a:schemeClr val="bg1"/>
                  </a:solidFill>
                </a:rPr>
                <a:t>(Freely-jointed chain)</a:t>
              </a:r>
              <a:endParaRPr lang="en-US" sz="1400" dirty="0">
                <a:solidFill>
                  <a:schemeClr val="bg1"/>
                </a:solidFill>
              </a:endParaRPr>
            </a:p>
          </p:txBody>
        </p:sp>
        <p:cxnSp>
          <p:nvCxnSpPr>
            <p:cNvPr id="36" name="Straight Arrow Connector 35"/>
            <p:cNvCxnSpPr/>
            <p:nvPr/>
          </p:nvCxnSpPr>
          <p:spPr>
            <a:xfrm flipH="1">
              <a:off x="1828800" y="2130623"/>
              <a:ext cx="9294" cy="61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5127702" y="2133600"/>
              <a:ext cx="9294" cy="61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7313340" y="2133600"/>
              <a:ext cx="9294" cy="61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2895600" y="2133600"/>
              <a:ext cx="9294" cy="61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590800" y="2590800"/>
              <a:ext cx="0" cy="1524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54204" y="3440668"/>
              <a:ext cx="945996" cy="369332"/>
            </a:xfrm>
            <a:prstGeom prst="rect">
              <a:avLst/>
            </a:prstGeom>
            <a:noFill/>
          </p:spPr>
          <p:txBody>
            <a:bodyPr wrap="square" rtlCol="0">
              <a:spAutoFit/>
            </a:bodyPr>
            <a:lstStyle/>
            <a:p>
              <a:pPr algn="ctr"/>
              <a:r>
                <a:rPr lang="en-US" dirty="0" err="1" smtClean="0">
                  <a:solidFill>
                    <a:schemeClr val="bg1"/>
                  </a:solidFill>
                </a:rPr>
                <a:t>R</a:t>
              </a:r>
              <a:r>
                <a:rPr lang="en-US" baseline="-25000" dirty="0" err="1" smtClean="0">
                  <a:solidFill>
                    <a:schemeClr val="bg1"/>
                  </a:solidFill>
                </a:rPr>
                <a:t>g</a:t>
              </a:r>
              <a:endParaRPr lang="en-US" baseline="-25000" dirty="0">
                <a:solidFill>
                  <a:schemeClr val="bg1"/>
                </a:solidFill>
              </a:endParaRPr>
            </a:p>
          </p:txBody>
        </p:sp>
      </p:grpSp>
    </p:spTree>
    <p:extLst>
      <p:ext uri="{BB962C8B-B14F-4D97-AF65-F5344CB8AC3E}">
        <p14:creationId xmlns:p14="http://schemas.microsoft.com/office/powerpoint/2010/main" val="21287742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measured data suggests the telomeres are more compact than the FJC, but not fully compacted.</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39</a:t>
            </a:fld>
            <a:endParaRPr lang="en-US"/>
          </a:p>
        </p:txBody>
      </p:sp>
      <p:grpSp>
        <p:nvGrpSpPr>
          <p:cNvPr id="44" name="Group 43"/>
          <p:cNvGrpSpPr/>
          <p:nvPr/>
        </p:nvGrpSpPr>
        <p:grpSpPr>
          <a:xfrm>
            <a:off x="654204" y="1676400"/>
            <a:ext cx="7538226" cy="2133600"/>
            <a:chOff x="654204" y="1676400"/>
            <a:chExt cx="7538226" cy="2133600"/>
          </a:xfrm>
        </p:grpSpPr>
        <p:grpSp>
          <p:nvGrpSpPr>
            <p:cNvPr id="24" name="Group 23"/>
            <p:cNvGrpSpPr/>
            <p:nvPr/>
          </p:nvGrpSpPr>
          <p:grpSpPr>
            <a:xfrm>
              <a:off x="1362306" y="2850583"/>
              <a:ext cx="6432396" cy="959417"/>
              <a:chOff x="1362306" y="1619715"/>
              <a:chExt cx="6432396" cy="959417"/>
            </a:xfrm>
          </p:grpSpPr>
          <p:cxnSp>
            <p:nvCxnSpPr>
              <p:cNvPr id="5" name="Straight Connector 4"/>
              <p:cNvCxnSpPr/>
              <p:nvPr/>
            </p:nvCxnSpPr>
            <p:spPr>
              <a:xfrm>
                <a:off x="1828800" y="1828800"/>
                <a:ext cx="54864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1839951" y="1638300"/>
                <a:ext cx="0" cy="381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7315200" y="1638300"/>
                <a:ext cx="0" cy="381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743200" y="1638300"/>
                <a:ext cx="0" cy="381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657600" y="1638300"/>
                <a:ext cx="0" cy="381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572000" y="1638300"/>
                <a:ext cx="0" cy="381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5486400" y="1638300"/>
                <a:ext cx="0" cy="381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400800" y="1619715"/>
                <a:ext cx="0" cy="381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362306" y="2209800"/>
                <a:ext cx="945996" cy="369332"/>
              </a:xfrm>
              <a:prstGeom prst="rect">
                <a:avLst/>
              </a:prstGeom>
              <a:noFill/>
            </p:spPr>
            <p:txBody>
              <a:bodyPr wrap="square" rtlCol="0">
                <a:spAutoFit/>
              </a:bodyPr>
              <a:lstStyle/>
              <a:p>
                <a:pPr algn="ctr"/>
                <a:r>
                  <a:rPr lang="en-US" dirty="0" smtClean="0">
                    <a:solidFill>
                      <a:schemeClr val="bg1"/>
                    </a:solidFill>
                  </a:rPr>
                  <a:t>~40 nm</a:t>
                </a:r>
                <a:endParaRPr lang="en-US" dirty="0">
                  <a:solidFill>
                    <a:schemeClr val="bg1"/>
                  </a:solidFill>
                </a:endParaRPr>
              </a:p>
            </p:txBody>
          </p:sp>
          <p:sp>
            <p:nvSpPr>
              <p:cNvPr id="18" name="TextBox 17"/>
              <p:cNvSpPr txBox="1"/>
              <p:nvPr/>
            </p:nvSpPr>
            <p:spPr>
              <a:xfrm>
                <a:off x="6846846" y="2209800"/>
                <a:ext cx="947856" cy="369332"/>
              </a:xfrm>
              <a:prstGeom prst="rect">
                <a:avLst/>
              </a:prstGeom>
              <a:noFill/>
            </p:spPr>
            <p:txBody>
              <a:bodyPr wrap="square" rtlCol="0">
                <a:spAutoFit/>
              </a:bodyPr>
              <a:lstStyle/>
              <a:p>
                <a:pPr algn="ctr"/>
                <a:r>
                  <a:rPr lang="en-US" dirty="0" smtClean="0">
                    <a:solidFill>
                      <a:schemeClr val="bg1"/>
                    </a:solidFill>
                  </a:rPr>
                  <a:t>370 nm</a:t>
                </a:r>
                <a:endParaRPr lang="en-US" dirty="0">
                  <a:solidFill>
                    <a:schemeClr val="bg1"/>
                  </a:solidFill>
                </a:endParaRPr>
              </a:p>
            </p:txBody>
          </p:sp>
          <p:sp>
            <p:nvSpPr>
              <p:cNvPr id="19" name="TextBox 18"/>
              <p:cNvSpPr txBox="1"/>
              <p:nvPr/>
            </p:nvSpPr>
            <p:spPr>
              <a:xfrm>
                <a:off x="2325030" y="2209800"/>
                <a:ext cx="838200" cy="369332"/>
              </a:xfrm>
              <a:prstGeom prst="rect">
                <a:avLst/>
              </a:prstGeom>
              <a:noFill/>
            </p:spPr>
            <p:txBody>
              <a:bodyPr wrap="square" rtlCol="0">
                <a:spAutoFit/>
              </a:bodyPr>
              <a:lstStyle/>
              <a:p>
                <a:pPr algn="ctr"/>
                <a:r>
                  <a:rPr lang="en-US" dirty="0" smtClean="0">
                    <a:solidFill>
                      <a:schemeClr val="bg1"/>
                    </a:solidFill>
                  </a:rPr>
                  <a:t>95 nm</a:t>
                </a:r>
                <a:endParaRPr lang="en-US" dirty="0">
                  <a:solidFill>
                    <a:schemeClr val="bg1"/>
                  </a:solidFill>
                </a:endParaRPr>
              </a:p>
            </p:txBody>
          </p:sp>
          <p:sp>
            <p:nvSpPr>
              <p:cNvPr id="20" name="TextBox 19"/>
              <p:cNvSpPr txBox="1"/>
              <p:nvPr/>
            </p:nvSpPr>
            <p:spPr>
              <a:xfrm>
                <a:off x="3148362" y="2209800"/>
                <a:ext cx="1029630" cy="369332"/>
              </a:xfrm>
              <a:prstGeom prst="rect">
                <a:avLst/>
              </a:prstGeom>
              <a:noFill/>
            </p:spPr>
            <p:txBody>
              <a:bodyPr wrap="square" rtlCol="0">
                <a:spAutoFit/>
              </a:bodyPr>
              <a:lstStyle/>
              <a:p>
                <a:pPr algn="ctr"/>
                <a:r>
                  <a:rPr lang="en-US" dirty="0" smtClean="0">
                    <a:solidFill>
                      <a:schemeClr val="bg1"/>
                    </a:solidFill>
                  </a:rPr>
                  <a:t>150 nm</a:t>
                </a:r>
                <a:endParaRPr lang="en-US" dirty="0">
                  <a:solidFill>
                    <a:schemeClr val="bg1"/>
                  </a:solidFill>
                </a:endParaRPr>
              </a:p>
            </p:txBody>
          </p:sp>
          <p:sp>
            <p:nvSpPr>
              <p:cNvPr id="21" name="TextBox 20"/>
              <p:cNvSpPr txBox="1"/>
              <p:nvPr/>
            </p:nvSpPr>
            <p:spPr>
              <a:xfrm>
                <a:off x="4060902" y="2209800"/>
                <a:ext cx="1029630" cy="369332"/>
              </a:xfrm>
              <a:prstGeom prst="rect">
                <a:avLst/>
              </a:prstGeom>
              <a:noFill/>
            </p:spPr>
            <p:txBody>
              <a:bodyPr wrap="square" rtlCol="0">
                <a:spAutoFit/>
              </a:bodyPr>
              <a:lstStyle/>
              <a:p>
                <a:pPr algn="ctr"/>
                <a:r>
                  <a:rPr lang="en-US" dirty="0" smtClean="0">
                    <a:solidFill>
                      <a:schemeClr val="bg1"/>
                    </a:solidFill>
                  </a:rPr>
                  <a:t>205 nm</a:t>
                </a:r>
                <a:endParaRPr lang="en-US" dirty="0">
                  <a:solidFill>
                    <a:schemeClr val="bg1"/>
                  </a:solidFill>
                </a:endParaRPr>
              </a:p>
            </p:txBody>
          </p:sp>
          <p:sp>
            <p:nvSpPr>
              <p:cNvPr id="22" name="TextBox 21"/>
              <p:cNvSpPr txBox="1"/>
              <p:nvPr/>
            </p:nvSpPr>
            <p:spPr>
              <a:xfrm>
                <a:off x="4977162" y="2209800"/>
                <a:ext cx="1029630" cy="369332"/>
              </a:xfrm>
              <a:prstGeom prst="rect">
                <a:avLst/>
              </a:prstGeom>
              <a:noFill/>
            </p:spPr>
            <p:txBody>
              <a:bodyPr wrap="square" rtlCol="0">
                <a:spAutoFit/>
              </a:bodyPr>
              <a:lstStyle/>
              <a:p>
                <a:pPr algn="ctr"/>
                <a:r>
                  <a:rPr lang="en-US" dirty="0" smtClean="0">
                    <a:solidFill>
                      <a:schemeClr val="bg1"/>
                    </a:solidFill>
                  </a:rPr>
                  <a:t>260 nm</a:t>
                </a:r>
                <a:endParaRPr lang="en-US" dirty="0">
                  <a:solidFill>
                    <a:schemeClr val="bg1"/>
                  </a:solidFill>
                </a:endParaRPr>
              </a:p>
            </p:txBody>
          </p:sp>
          <p:sp>
            <p:nvSpPr>
              <p:cNvPr id="23" name="TextBox 22"/>
              <p:cNvSpPr txBox="1"/>
              <p:nvPr/>
            </p:nvSpPr>
            <p:spPr>
              <a:xfrm>
                <a:off x="5889702" y="2209800"/>
                <a:ext cx="1029630" cy="369332"/>
              </a:xfrm>
              <a:prstGeom prst="rect">
                <a:avLst/>
              </a:prstGeom>
              <a:noFill/>
            </p:spPr>
            <p:txBody>
              <a:bodyPr wrap="square" rtlCol="0">
                <a:spAutoFit/>
              </a:bodyPr>
              <a:lstStyle/>
              <a:p>
                <a:pPr algn="ctr"/>
                <a:r>
                  <a:rPr lang="en-US" dirty="0" smtClean="0">
                    <a:solidFill>
                      <a:schemeClr val="bg1"/>
                    </a:solidFill>
                  </a:rPr>
                  <a:t>315 nm</a:t>
                </a:r>
                <a:endParaRPr lang="en-US" dirty="0">
                  <a:solidFill>
                    <a:schemeClr val="bg1"/>
                  </a:solidFill>
                </a:endParaRPr>
              </a:p>
            </p:txBody>
          </p:sp>
        </p:grpSp>
        <p:sp>
          <p:nvSpPr>
            <p:cNvPr id="25" name="Oval 24"/>
            <p:cNvSpPr/>
            <p:nvPr/>
          </p:nvSpPr>
          <p:spPr>
            <a:xfrm>
              <a:off x="1735872" y="2837754"/>
              <a:ext cx="213732" cy="22191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490438" y="2841702"/>
              <a:ext cx="213732" cy="2219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787804" y="2836128"/>
              <a:ext cx="213732" cy="2219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029200" y="2841702"/>
              <a:ext cx="213732" cy="221914"/>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211119" y="2841702"/>
              <a:ext cx="213732" cy="221914"/>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051932" y="1752600"/>
              <a:ext cx="1568604" cy="307777"/>
            </a:xfrm>
            <a:prstGeom prst="rect">
              <a:avLst/>
            </a:prstGeom>
            <a:noFill/>
          </p:spPr>
          <p:txBody>
            <a:bodyPr wrap="square" rtlCol="0">
              <a:spAutoFit/>
            </a:bodyPr>
            <a:lstStyle/>
            <a:p>
              <a:pPr algn="ctr"/>
              <a:r>
                <a:rPr lang="en-US" sz="1400" dirty="0" smtClean="0">
                  <a:solidFill>
                    <a:schemeClr val="bg1"/>
                  </a:solidFill>
                </a:rPr>
                <a:t>Full compaction</a:t>
              </a:r>
              <a:endParaRPr lang="en-US" sz="1400" dirty="0">
                <a:solidFill>
                  <a:schemeClr val="bg1"/>
                </a:solidFill>
              </a:endParaRPr>
            </a:p>
          </p:txBody>
        </p:sp>
        <p:sp>
          <p:nvSpPr>
            <p:cNvPr id="31" name="TextBox 30"/>
            <p:cNvSpPr txBox="1"/>
            <p:nvPr/>
          </p:nvSpPr>
          <p:spPr>
            <a:xfrm>
              <a:off x="1676400" y="2130623"/>
              <a:ext cx="1568604" cy="523220"/>
            </a:xfrm>
            <a:prstGeom prst="rect">
              <a:avLst/>
            </a:prstGeom>
            <a:noFill/>
          </p:spPr>
          <p:txBody>
            <a:bodyPr wrap="square" rtlCol="0">
              <a:spAutoFit/>
            </a:bodyPr>
            <a:lstStyle/>
            <a:p>
              <a:pPr algn="ctr"/>
              <a:r>
                <a:rPr lang="en-US" sz="1400" dirty="0" err="1" smtClean="0">
                  <a:solidFill>
                    <a:schemeClr val="bg1"/>
                  </a:solidFill>
                </a:rPr>
                <a:t>Hela</a:t>
              </a:r>
              <a:r>
                <a:rPr lang="en-US" sz="1400" dirty="0" smtClean="0">
                  <a:solidFill>
                    <a:schemeClr val="bg1"/>
                  </a:solidFill>
                </a:rPr>
                <a:t> S</a:t>
              </a:r>
            </a:p>
            <a:p>
              <a:pPr algn="ctr"/>
              <a:r>
                <a:rPr lang="en-US" sz="1400" dirty="0" smtClean="0">
                  <a:solidFill>
                    <a:schemeClr val="bg1"/>
                  </a:solidFill>
                </a:rPr>
                <a:t>(measured)</a:t>
              </a:r>
              <a:endParaRPr lang="en-US" sz="1400" dirty="0">
                <a:solidFill>
                  <a:schemeClr val="bg1"/>
                </a:solidFill>
              </a:endParaRPr>
            </a:p>
          </p:txBody>
        </p:sp>
        <p:sp>
          <p:nvSpPr>
            <p:cNvPr id="32" name="TextBox 31"/>
            <p:cNvSpPr txBox="1"/>
            <p:nvPr/>
          </p:nvSpPr>
          <p:spPr>
            <a:xfrm>
              <a:off x="2469996" y="1676400"/>
              <a:ext cx="1568604" cy="523220"/>
            </a:xfrm>
            <a:prstGeom prst="rect">
              <a:avLst/>
            </a:prstGeom>
            <a:noFill/>
          </p:spPr>
          <p:txBody>
            <a:bodyPr wrap="square" rtlCol="0">
              <a:spAutoFit/>
            </a:bodyPr>
            <a:lstStyle/>
            <a:p>
              <a:pPr algn="ctr"/>
              <a:r>
                <a:rPr lang="en-US" sz="1400" dirty="0" err="1" smtClean="0">
                  <a:solidFill>
                    <a:schemeClr val="bg1"/>
                  </a:solidFill>
                </a:rPr>
                <a:t>Hela</a:t>
              </a:r>
              <a:r>
                <a:rPr lang="en-US" sz="1400" dirty="0" smtClean="0">
                  <a:solidFill>
                    <a:schemeClr val="bg1"/>
                  </a:solidFill>
                </a:rPr>
                <a:t> L</a:t>
              </a:r>
            </a:p>
            <a:p>
              <a:pPr algn="ctr"/>
              <a:r>
                <a:rPr lang="en-US" sz="1400" dirty="0" smtClean="0">
                  <a:solidFill>
                    <a:schemeClr val="bg1"/>
                  </a:solidFill>
                </a:rPr>
                <a:t>(measured)</a:t>
              </a:r>
              <a:endParaRPr lang="en-US" sz="1400" dirty="0">
                <a:solidFill>
                  <a:schemeClr val="bg1"/>
                </a:solidFill>
              </a:endParaRPr>
            </a:p>
          </p:txBody>
        </p:sp>
        <p:sp>
          <p:nvSpPr>
            <p:cNvPr id="33" name="TextBox 32"/>
            <p:cNvSpPr txBox="1"/>
            <p:nvPr/>
          </p:nvSpPr>
          <p:spPr>
            <a:xfrm>
              <a:off x="4235604" y="1676400"/>
              <a:ext cx="1767468" cy="523220"/>
            </a:xfrm>
            <a:prstGeom prst="rect">
              <a:avLst/>
            </a:prstGeom>
            <a:noFill/>
          </p:spPr>
          <p:txBody>
            <a:bodyPr wrap="square" rtlCol="0">
              <a:spAutoFit/>
            </a:bodyPr>
            <a:lstStyle/>
            <a:p>
              <a:pPr algn="ctr"/>
              <a:r>
                <a:rPr lang="en-US" sz="1400" dirty="0" err="1" smtClean="0">
                  <a:solidFill>
                    <a:schemeClr val="bg1"/>
                  </a:solidFill>
                </a:rPr>
                <a:t>Hela</a:t>
              </a:r>
              <a:r>
                <a:rPr lang="en-US" sz="1400" dirty="0" smtClean="0">
                  <a:solidFill>
                    <a:schemeClr val="bg1"/>
                  </a:solidFill>
                </a:rPr>
                <a:t> S</a:t>
              </a:r>
            </a:p>
            <a:p>
              <a:pPr algn="ctr"/>
              <a:r>
                <a:rPr lang="en-US" sz="1400" dirty="0" smtClean="0">
                  <a:solidFill>
                    <a:schemeClr val="bg1"/>
                  </a:solidFill>
                </a:rPr>
                <a:t>(Freely-jointed chain)</a:t>
              </a:r>
              <a:endParaRPr lang="en-US" sz="1400" dirty="0">
                <a:solidFill>
                  <a:schemeClr val="bg1"/>
                </a:solidFill>
              </a:endParaRPr>
            </a:p>
          </p:txBody>
        </p:sp>
        <p:sp>
          <p:nvSpPr>
            <p:cNvPr id="34" name="TextBox 33"/>
            <p:cNvSpPr txBox="1"/>
            <p:nvPr/>
          </p:nvSpPr>
          <p:spPr>
            <a:xfrm>
              <a:off x="6424962" y="1676400"/>
              <a:ext cx="1767468" cy="523220"/>
            </a:xfrm>
            <a:prstGeom prst="rect">
              <a:avLst/>
            </a:prstGeom>
            <a:noFill/>
          </p:spPr>
          <p:txBody>
            <a:bodyPr wrap="square" rtlCol="0">
              <a:spAutoFit/>
            </a:bodyPr>
            <a:lstStyle/>
            <a:p>
              <a:pPr algn="ctr"/>
              <a:r>
                <a:rPr lang="en-US" sz="1400" dirty="0" err="1" smtClean="0">
                  <a:solidFill>
                    <a:schemeClr val="bg1"/>
                  </a:solidFill>
                </a:rPr>
                <a:t>Hela</a:t>
              </a:r>
              <a:r>
                <a:rPr lang="en-US" sz="1400" dirty="0" smtClean="0">
                  <a:solidFill>
                    <a:schemeClr val="bg1"/>
                  </a:solidFill>
                </a:rPr>
                <a:t> L</a:t>
              </a:r>
            </a:p>
            <a:p>
              <a:pPr algn="ctr"/>
              <a:r>
                <a:rPr lang="en-US" sz="1400" dirty="0" smtClean="0">
                  <a:solidFill>
                    <a:schemeClr val="bg1"/>
                  </a:solidFill>
                </a:rPr>
                <a:t>(Freely-jointed chain)</a:t>
              </a:r>
              <a:endParaRPr lang="en-US" sz="1400" dirty="0">
                <a:solidFill>
                  <a:schemeClr val="bg1"/>
                </a:solidFill>
              </a:endParaRPr>
            </a:p>
          </p:txBody>
        </p:sp>
        <p:cxnSp>
          <p:nvCxnSpPr>
            <p:cNvPr id="36" name="Straight Arrow Connector 35"/>
            <p:cNvCxnSpPr/>
            <p:nvPr/>
          </p:nvCxnSpPr>
          <p:spPr>
            <a:xfrm flipH="1">
              <a:off x="1828800" y="2130623"/>
              <a:ext cx="9294" cy="61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5127702" y="2133600"/>
              <a:ext cx="9294" cy="61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7313340" y="2133600"/>
              <a:ext cx="9294" cy="61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2895600" y="2133600"/>
              <a:ext cx="9294" cy="6125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590800" y="2590800"/>
              <a:ext cx="0" cy="1524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54204" y="3440668"/>
              <a:ext cx="945996" cy="369332"/>
            </a:xfrm>
            <a:prstGeom prst="rect">
              <a:avLst/>
            </a:prstGeom>
            <a:noFill/>
          </p:spPr>
          <p:txBody>
            <a:bodyPr wrap="square" rtlCol="0">
              <a:spAutoFit/>
            </a:bodyPr>
            <a:lstStyle/>
            <a:p>
              <a:pPr algn="ctr"/>
              <a:r>
                <a:rPr lang="en-US" dirty="0" err="1" smtClean="0">
                  <a:solidFill>
                    <a:schemeClr val="bg1"/>
                  </a:solidFill>
                </a:rPr>
                <a:t>R</a:t>
              </a:r>
              <a:r>
                <a:rPr lang="en-US" baseline="-25000" dirty="0" err="1" smtClean="0">
                  <a:solidFill>
                    <a:schemeClr val="bg1"/>
                  </a:solidFill>
                </a:rPr>
                <a:t>g</a:t>
              </a:r>
              <a:endParaRPr lang="en-US" baseline="-25000" dirty="0">
                <a:solidFill>
                  <a:schemeClr val="bg1"/>
                </a:solidFill>
              </a:endParaRPr>
            </a:p>
          </p:txBody>
        </p:sp>
      </p:grpSp>
      <p:sp>
        <p:nvSpPr>
          <p:cNvPr id="45" name="TextBox 44"/>
          <p:cNvSpPr txBox="1"/>
          <p:nvPr/>
        </p:nvSpPr>
        <p:spPr>
          <a:xfrm>
            <a:off x="2483004" y="4431268"/>
            <a:ext cx="533400" cy="369332"/>
          </a:xfrm>
          <a:prstGeom prst="rect">
            <a:avLst/>
          </a:prstGeom>
          <a:noFill/>
        </p:spPr>
        <p:txBody>
          <a:bodyPr wrap="square" rtlCol="0">
            <a:spAutoFit/>
          </a:bodyPr>
          <a:lstStyle/>
          <a:p>
            <a:pPr algn="ctr"/>
            <a:r>
              <a:rPr lang="en-US" dirty="0" smtClean="0">
                <a:solidFill>
                  <a:srgbClr val="FFFF00"/>
                </a:solidFill>
              </a:rPr>
              <a:t>0.4</a:t>
            </a:r>
            <a:endParaRPr lang="en-US" dirty="0">
              <a:solidFill>
                <a:srgbClr val="FFFF00"/>
              </a:solidFill>
            </a:endParaRPr>
          </a:p>
        </p:txBody>
      </p:sp>
      <p:cxnSp>
        <p:nvCxnSpPr>
          <p:cNvPr id="47" name="Straight Arrow Connector 46"/>
          <p:cNvCxnSpPr/>
          <p:nvPr/>
        </p:nvCxnSpPr>
        <p:spPr>
          <a:xfrm flipV="1">
            <a:off x="2743200" y="3886200"/>
            <a:ext cx="0" cy="4572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524000" y="4431268"/>
            <a:ext cx="609600" cy="369332"/>
          </a:xfrm>
          <a:prstGeom prst="rect">
            <a:avLst/>
          </a:prstGeom>
          <a:noFill/>
        </p:spPr>
        <p:txBody>
          <a:bodyPr wrap="square" rtlCol="0">
            <a:spAutoFit/>
          </a:bodyPr>
          <a:lstStyle/>
          <a:p>
            <a:pPr algn="ctr"/>
            <a:r>
              <a:rPr lang="en-US" dirty="0" smtClean="0">
                <a:solidFill>
                  <a:srgbClr val="FF0000"/>
                </a:solidFill>
              </a:rPr>
              <a:t>0.3</a:t>
            </a:r>
            <a:endParaRPr lang="en-US" dirty="0">
              <a:solidFill>
                <a:srgbClr val="FF0000"/>
              </a:solidFill>
            </a:endParaRPr>
          </a:p>
        </p:txBody>
      </p:sp>
      <p:sp>
        <p:nvSpPr>
          <p:cNvPr id="41" name="TextBox 40"/>
          <p:cNvSpPr txBox="1"/>
          <p:nvPr/>
        </p:nvSpPr>
        <p:spPr>
          <a:xfrm>
            <a:off x="7056864" y="4419600"/>
            <a:ext cx="533400" cy="369332"/>
          </a:xfrm>
          <a:prstGeom prst="rect">
            <a:avLst/>
          </a:prstGeom>
          <a:noFill/>
        </p:spPr>
        <p:txBody>
          <a:bodyPr wrap="square" rtlCol="0">
            <a:spAutoFit/>
          </a:bodyPr>
          <a:lstStyle/>
          <a:p>
            <a:pPr algn="ctr"/>
            <a:r>
              <a:rPr lang="en-US" dirty="0" smtClean="0">
                <a:solidFill>
                  <a:srgbClr val="00FF00"/>
                </a:solidFill>
              </a:rPr>
              <a:t>0.5</a:t>
            </a:r>
            <a:endParaRPr lang="en-US" dirty="0">
              <a:solidFill>
                <a:srgbClr val="00FF00"/>
              </a:solidFill>
            </a:endParaRPr>
          </a:p>
        </p:txBody>
      </p:sp>
      <p:cxnSp>
        <p:nvCxnSpPr>
          <p:cNvPr id="42" name="Straight Arrow Connector 41"/>
          <p:cNvCxnSpPr/>
          <p:nvPr/>
        </p:nvCxnSpPr>
        <p:spPr>
          <a:xfrm flipV="1">
            <a:off x="1828800" y="3886200"/>
            <a:ext cx="0" cy="4572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7322634" y="3886200"/>
            <a:ext cx="0" cy="4572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590906" y="4812268"/>
            <a:ext cx="3263592" cy="369332"/>
          </a:xfrm>
          <a:prstGeom prst="rect">
            <a:avLst/>
          </a:prstGeom>
          <a:noFill/>
        </p:spPr>
        <p:txBody>
          <a:bodyPr wrap="square" rtlCol="0">
            <a:spAutoFit/>
          </a:bodyPr>
          <a:lstStyle/>
          <a:p>
            <a:r>
              <a:rPr lang="en-US" dirty="0" smtClean="0">
                <a:solidFill>
                  <a:schemeClr val="bg1"/>
                </a:solidFill>
              </a:rPr>
              <a:t>Approximate scaling exponents</a:t>
            </a:r>
            <a:endParaRPr lang="en-US" dirty="0">
              <a:solidFill>
                <a:schemeClr val="bg1"/>
              </a:solidFill>
            </a:endParaRPr>
          </a:p>
        </p:txBody>
      </p:sp>
      <p:pic>
        <p:nvPicPr>
          <p:cNvPr id="7" name="Picture 6"/>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200187" y="4906010"/>
            <a:ext cx="989076" cy="257556"/>
          </a:xfrm>
          <a:prstGeom prst="rect">
            <a:avLst/>
          </a:prstGeom>
        </p:spPr>
      </p:pic>
    </p:spTree>
    <p:extLst>
      <p:ext uri="{BB962C8B-B14F-4D97-AF65-F5344CB8AC3E}">
        <p14:creationId xmlns:p14="http://schemas.microsoft.com/office/powerpoint/2010/main" val="1523156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SmchD1 knockdown – mean values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pic>
        <p:nvPicPr>
          <p:cNvPr id="2050" name="Picture 2" descr="Z:\LEB\Users\Kyle-Michael-Douglass\Projects\Telomeres\analyses\2014-10-15_Pool_SmchD1_Omit_11-08_data\html\makePlots_5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95400"/>
            <a:ext cx="8512629" cy="484155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524000" y="1752599"/>
            <a:ext cx="2895600" cy="3581401"/>
          </a:xfrm>
          <a:prstGeom prst="rect">
            <a:avLst/>
          </a:pr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48400" y="2133600"/>
            <a:ext cx="1219200" cy="3200400"/>
          </a:xfrm>
          <a:prstGeom prst="rect">
            <a:avLst/>
          </a:pr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35654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Researchers in California have observed a 30-fold change in volume.</a:t>
            </a:r>
            <a:endParaRPr lang="en-US" sz="24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40</a:t>
            </a:fld>
            <a:endParaRPr lang="en-US"/>
          </a:p>
        </p:txBody>
      </p:sp>
      <p:pic>
        <p:nvPicPr>
          <p:cNvPr id="4" name="Picture 3"/>
          <p:cNvPicPr>
            <a:picLocks noChangeAspect="1"/>
          </p:cNvPicPr>
          <p:nvPr/>
        </p:nvPicPr>
        <p:blipFill>
          <a:blip r:embed="rId2"/>
          <a:stretch>
            <a:fillRect/>
          </a:stretch>
        </p:blipFill>
        <p:spPr>
          <a:xfrm>
            <a:off x="381000" y="1219200"/>
            <a:ext cx="5218189" cy="4781550"/>
          </a:xfrm>
          <a:prstGeom prst="rect">
            <a:avLst/>
          </a:prstGeom>
        </p:spPr>
      </p:pic>
      <p:sp>
        <p:nvSpPr>
          <p:cNvPr id="5" name="TextBox 4"/>
          <p:cNvSpPr txBox="1"/>
          <p:nvPr/>
        </p:nvSpPr>
        <p:spPr>
          <a:xfrm>
            <a:off x="349404" y="6051634"/>
            <a:ext cx="4070195" cy="415498"/>
          </a:xfrm>
          <a:prstGeom prst="rect">
            <a:avLst/>
          </a:prstGeom>
          <a:noFill/>
        </p:spPr>
        <p:txBody>
          <a:bodyPr wrap="square" rtlCol="0">
            <a:spAutoFit/>
          </a:bodyPr>
          <a:lstStyle/>
          <a:p>
            <a:r>
              <a:rPr lang="en-US" sz="1050" dirty="0" err="1" smtClean="0">
                <a:solidFill>
                  <a:schemeClr val="bg1"/>
                </a:solidFill>
              </a:rPr>
              <a:t>Bandaria</a:t>
            </a:r>
            <a:r>
              <a:rPr lang="en-US" sz="1050" dirty="0" smtClean="0">
                <a:solidFill>
                  <a:schemeClr val="bg1"/>
                </a:solidFill>
              </a:rPr>
              <a:t> et al., Biophysical Journal, 106, 435a (2014)</a:t>
            </a:r>
          </a:p>
          <a:p>
            <a:r>
              <a:rPr lang="en-US" sz="1050" dirty="0" smtClean="0">
                <a:solidFill>
                  <a:schemeClr val="bg1"/>
                </a:solidFill>
              </a:rPr>
              <a:t>http</a:t>
            </a:r>
            <a:r>
              <a:rPr lang="en-US" sz="1050" dirty="0">
                <a:solidFill>
                  <a:schemeClr val="bg1"/>
                </a:solidFill>
              </a:rPr>
              <a:t>://www.cell.com/biophysj/pdf/S0006-3495%2813%2903710-7.pdf</a:t>
            </a:r>
          </a:p>
        </p:txBody>
      </p:sp>
      <p:sp>
        <p:nvSpPr>
          <p:cNvPr id="6" name="Oval 5"/>
          <p:cNvSpPr/>
          <p:nvPr/>
        </p:nvSpPr>
        <p:spPr>
          <a:xfrm>
            <a:off x="457200" y="3962400"/>
            <a:ext cx="5141989"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057400" y="4419600"/>
            <a:ext cx="1828800" cy="152400"/>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638800" y="1828800"/>
            <a:ext cx="3352800" cy="3139321"/>
          </a:xfrm>
          <a:prstGeom prst="rect">
            <a:avLst/>
          </a:prstGeom>
          <a:noFill/>
        </p:spPr>
        <p:txBody>
          <a:bodyPr wrap="square" rtlCol="0">
            <a:spAutoFit/>
          </a:bodyPr>
          <a:lstStyle/>
          <a:p>
            <a:r>
              <a:rPr lang="en-US" dirty="0" smtClean="0">
                <a:solidFill>
                  <a:schemeClr val="bg1"/>
                </a:solidFill>
              </a:rPr>
              <a:t>30-fold increase in volume = </a:t>
            </a:r>
          </a:p>
          <a:p>
            <a:r>
              <a:rPr lang="en-US" dirty="0" smtClean="0">
                <a:solidFill>
                  <a:schemeClr val="bg1"/>
                </a:solidFill>
              </a:rPr>
              <a:t>~3-fold increase in </a:t>
            </a:r>
            <a:r>
              <a:rPr lang="en-US" dirty="0" err="1" smtClean="0">
                <a:solidFill>
                  <a:schemeClr val="bg1"/>
                </a:solidFill>
              </a:rPr>
              <a:t>R</a:t>
            </a:r>
            <a:r>
              <a:rPr lang="en-US" baseline="-25000" dirty="0" err="1" smtClean="0">
                <a:solidFill>
                  <a:schemeClr val="bg1"/>
                </a:solidFill>
              </a:rPr>
              <a:t>g</a:t>
            </a:r>
            <a:endParaRPr lang="en-US" baseline="-25000" dirty="0" smtClean="0">
              <a:solidFill>
                <a:schemeClr val="bg1"/>
              </a:solidFill>
            </a:endParaRPr>
          </a:p>
          <a:p>
            <a:endParaRPr lang="en-US" dirty="0">
              <a:solidFill>
                <a:schemeClr val="bg1"/>
              </a:solidFill>
            </a:endParaRPr>
          </a:p>
          <a:p>
            <a:r>
              <a:rPr lang="en-US" dirty="0" smtClean="0">
                <a:solidFill>
                  <a:schemeClr val="bg1"/>
                </a:solidFill>
              </a:rPr>
              <a:t>This would bring the observed </a:t>
            </a:r>
            <a:r>
              <a:rPr lang="en-US" dirty="0" err="1" smtClean="0">
                <a:solidFill>
                  <a:schemeClr val="bg1"/>
                </a:solidFill>
              </a:rPr>
              <a:t>R</a:t>
            </a:r>
            <a:r>
              <a:rPr lang="en-US" baseline="-25000" dirty="0" err="1" smtClean="0">
                <a:solidFill>
                  <a:schemeClr val="bg1"/>
                </a:solidFill>
              </a:rPr>
              <a:t>g</a:t>
            </a:r>
            <a:r>
              <a:rPr lang="en-US" dirty="0" err="1" smtClean="0">
                <a:solidFill>
                  <a:schemeClr val="bg1"/>
                </a:solidFill>
              </a:rPr>
              <a:t>’s</a:t>
            </a:r>
            <a:r>
              <a:rPr lang="en-US" dirty="0" smtClean="0">
                <a:solidFill>
                  <a:schemeClr val="bg1"/>
                </a:solidFill>
              </a:rPr>
              <a:t> into agreement with the FJC.</a:t>
            </a:r>
          </a:p>
          <a:p>
            <a:endParaRPr lang="en-US" dirty="0">
              <a:solidFill>
                <a:schemeClr val="bg1"/>
              </a:solidFill>
            </a:endParaRPr>
          </a:p>
          <a:p>
            <a:r>
              <a:rPr lang="en-US" dirty="0" smtClean="0">
                <a:solidFill>
                  <a:schemeClr val="bg1"/>
                </a:solidFill>
              </a:rPr>
              <a:t>Do all three TRF1, TRF2, and TIN2 need to be knocked down?</a:t>
            </a:r>
          </a:p>
          <a:p>
            <a:endParaRPr lang="en-US" dirty="0">
              <a:solidFill>
                <a:schemeClr val="bg1"/>
              </a:solidFill>
            </a:endParaRPr>
          </a:p>
          <a:p>
            <a:r>
              <a:rPr lang="en-US" dirty="0" err="1">
                <a:solidFill>
                  <a:schemeClr val="bg1"/>
                </a:solidFill>
              </a:rPr>
              <a:t>D</a:t>
            </a:r>
            <a:r>
              <a:rPr lang="en-US" dirty="0" err="1" smtClean="0">
                <a:solidFill>
                  <a:schemeClr val="bg1"/>
                </a:solidFill>
              </a:rPr>
              <a:t>ecompaction</a:t>
            </a:r>
            <a:r>
              <a:rPr lang="en-US" dirty="0" smtClean="0">
                <a:solidFill>
                  <a:schemeClr val="bg1"/>
                </a:solidFill>
              </a:rPr>
              <a:t> seems possible to observe, but we didn’t observe it.</a:t>
            </a:r>
            <a:endParaRPr lang="en-US" dirty="0">
              <a:solidFill>
                <a:schemeClr val="bg1"/>
              </a:solidFill>
            </a:endParaRPr>
          </a:p>
        </p:txBody>
      </p:sp>
      <p:sp>
        <p:nvSpPr>
          <p:cNvPr id="9" name="TextBox 8"/>
          <p:cNvSpPr txBox="1"/>
          <p:nvPr/>
        </p:nvSpPr>
        <p:spPr>
          <a:xfrm>
            <a:off x="2667000" y="783595"/>
            <a:ext cx="3810000" cy="261610"/>
          </a:xfrm>
          <a:prstGeom prst="rect">
            <a:avLst/>
          </a:prstGeom>
          <a:noFill/>
        </p:spPr>
        <p:txBody>
          <a:bodyPr wrap="square" rtlCol="0">
            <a:spAutoFit/>
          </a:bodyPr>
          <a:lstStyle/>
          <a:p>
            <a:pPr algn="ctr"/>
            <a:r>
              <a:rPr lang="en-US" sz="1100" dirty="0" smtClean="0">
                <a:solidFill>
                  <a:schemeClr val="bg1"/>
                </a:solidFill>
              </a:rPr>
              <a:t>(But this is literally everything I could find about the work.)</a:t>
            </a:r>
            <a:endParaRPr lang="en-US" sz="1100" dirty="0">
              <a:solidFill>
                <a:schemeClr val="bg1"/>
              </a:solidFill>
            </a:endParaRPr>
          </a:p>
        </p:txBody>
      </p:sp>
    </p:spTree>
    <p:extLst>
      <p:ext uri="{BB962C8B-B14F-4D97-AF65-F5344CB8AC3E}">
        <p14:creationId xmlns:p14="http://schemas.microsoft.com/office/powerpoint/2010/main" val="42259019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pic>
        <p:nvPicPr>
          <p:cNvPr id="1026" name="Picture 2" descr="http://writetribe.com/wp-content/uploads/2014/04/art-353-learning-300x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300" y="1981200"/>
            <a:ext cx="2857500" cy="28670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330604" y="6051634"/>
            <a:ext cx="4603596" cy="215444"/>
          </a:xfrm>
          <a:prstGeom prst="rect">
            <a:avLst/>
          </a:prstGeom>
          <a:noFill/>
        </p:spPr>
        <p:txBody>
          <a:bodyPr wrap="square" rtlCol="0">
            <a:spAutoFit/>
          </a:bodyPr>
          <a:lstStyle/>
          <a:p>
            <a:pPr algn="ctr"/>
            <a:r>
              <a:rPr lang="en-US" sz="800" dirty="0">
                <a:solidFill>
                  <a:schemeClr val="bg1"/>
                </a:solidFill>
              </a:rPr>
              <a:t>http://writetribe.com/wp-content/uploads/2014/04/art-353-learning-300x0.jpg</a:t>
            </a:r>
            <a:endParaRPr lang="en-US" sz="800" dirty="0" smtClean="0">
              <a:solidFill>
                <a:schemeClr val="bg1"/>
              </a:solidFill>
            </a:endParaRPr>
          </a:p>
        </p:txBody>
      </p:sp>
    </p:spTree>
    <p:extLst>
      <p:ext uri="{BB962C8B-B14F-4D97-AF65-F5344CB8AC3E}">
        <p14:creationId xmlns:p14="http://schemas.microsoft.com/office/powerpoint/2010/main" val="29143617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sp>
        <p:nvSpPr>
          <p:cNvPr id="4" name="Title 1"/>
          <p:cNvSpPr txBox="1">
            <a:spLocks/>
          </p:cNvSpPr>
          <p:nvPr/>
        </p:nvSpPr>
        <p:spPr>
          <a:xfrm>
            <a:off x="304800" y="503238"/>
            <a:ext cx="8915400" cy="563562"/>
          </a:xfrm>
          <a:prstGeom prst="rect">
            <a:avLst/>
          </a:prstGeom>
          <a:effectLst>
            <a:outerShdw blurRad="50800" dist="38100" dir="5400000" algn="t" rotWithShape="0">
              <a:prstClr val="black">
                <a:alpha val="40000"/>
              </a:prstClr>
            </a:outerShdw>
          </a:effectLst>
        </p:spPr>
        <p:txBody>
          <a:bodyPr vert="horz" lIns="91440" tIns="45720" rIns="91440" bIns="45720" rtlCol="0" anchor="t">
            <a:normAutofit fontScale="90000"/>
          </a:bodyPr>
          <a:lstStyle>
            <a:lvl1pPr algn="ctr" defTabSz="914400" rtl="0" eaLnBrk="1" latinLnBrk="0" hangingPunct="1">
              <a:spcBef>
                <a:spcPct val="0"/>
              </a:spcBef>
              <a:buNone/>
              <a:defRPr sz="3200" kern="1200">
                <a:solidFill>
                  <a:schemeClr val="bg1"/>
                </a:solidFill>
                <a:latin typeface="+mj-lt"/>
                <a:ea typeface="+mj-ea"/>
                <a:cs typeface="+mj-cs"/>
              </a:defRPr>
            </a:lvl1pPr>
          </a:lstStyle>
          <a:p>
            <a:r>
              <a:rPr lang="en-US" dirty="0" smtClean="0"/>
              <a:t>We have more information than just the mean values…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0428" y="1765836"/>
            <a:ext cx="5912004" cy="4926670"/>
          </a:xfrm>
          <a:prstGeom prst="rect">
            <a:avLst/>
          </a:prstGeom>
        </p:spPr>
      </p:pic>
      <p:pic>
        <p:nvPicPr>
          <p:cNvPr id="6" name="Picture 5"/>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362200" y="1322806"/>
            <a:ext cx="989076" cy="257556"/>
          </a:xfrm>
          <a:prstGeom prst="rect">
            <a:avLst/>
          </a:prstGeom>
        </p:spPr>
      </p:pic>
      <p:sp>
        <p:nvSpPr>
          <p:cNvPr id="7" name="TextBox 6"/>
          <p:cNvSpPr txBox="1"/>
          <p:nvPr/>
        </p:nvSpPr>
        <p:spPr>
          <a:xfrm>
            <a:off x="3581400" y="1230868"/>
            <a:ext cx="3962400" cy="369332"/>
          </a:xfrm>
          <a:prstGeom prst="rect">
            <a:avLst/>
          </a:prstGeom>
          <a:noFill/>
        </p:spPr>
        <p:txBody>
          <a:bodyPr wrap="square" rtlCol="0">
            <a:spAutoFit/>
          </a:bodyPr>
          <a:lstStyle/>
          <a:p>
            <a:r>
              <a:rPr lang="en-US" dirty="0" smtClean="0">
                <a:solidFill>
                  <a:schemeClr val="bg1"/>
                </a:solidFill>
              </a:rPr>
              <a:t>Scaling is a measure of compaction</a:t>
            </a:r>
            <a:endParaRPr lang="en-US" dirty="0">
              <a:solidFill>
                <a:schemeClr val="bg1"/>
              </a:solidFill>
            </a:endParaRPr>
          </a:p>
        </p:txBody>
      </p:sp>
    </p:spTree>
    <p:extLst>
      <p:ext uri="{BB962C8B-B14F-4D97-AF65-F5344CB8AC3E}">
        <p14:creationId xmlns:p14="http://schemas.microsoft.com/office/powerpoint/2010/main" val="21144980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50838"/>
            <a:ext cx="8153400" cy="563562"/>
          </a:xfrm>
        </p:spPr>
        <p:txBody>
          <a:bodyPr>
            <a:normAutofit fontScale="90000"/>
          </a:bodyPr>
          <a:lstStyle/>
          <a:p>
            <a:r>
              <a:rPr lang="en-US" dirty="0" smtClean="0"/>
              <a:t>Changing the fit procedure does not change the scaling exponents by much.</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pic>
        <p:nvPicPr>
          <p:cNvPr id="2050" name="Picture 2" descr="Z:\LEB\Users\Kyle-Michael-Douglass\Projects\Telomeres\analyses\2014-06-11_All_original_data\All_data_after_code_rewrite\makePlots_3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057400"/>
            <a:ext cx="4318000" cy="32385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Z:\LEB\Users\Kyle-Michael-Douglass\Projects\Telomeres\analyses\2014-06-11_All_original_data\All_data_after_code_rewrite\makePlots_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6883" y="2052361"/>
            <a:ext cx="4324717" cy="32435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400800" y="5334000"/>
            <a:ext cx="990600" cy="369332"/>
          </a:xfrm>
          <a:prstGeom prst="rect">
            <a:avLst/>
          </a:prstGeom>
          <a:noFill/>
        </p:spPr>
        <p:txBody>
          <a:bodyPr wrap="square" rtlCol="0">
            <a:spAutoFit/>
          </a:bodyPr>
          <a:lstStyle/>
          <a:p>
            <a:pPr algn="ctr"/>
            <a:r>
              <a:rPr lang="el-GR" dirty="0" smtClean="0">
                <a:solidFill>
                  <a:srgbClr val="FFFF00"/>
                </a:solidFill>
              </a:rPr>
              <a:t>α</a:t>
            </a:r>
            <a:r>
              <a:rPr lang="en-US" dirty="0" smtClean="0">
                <a:solidFill>
                  <a:srgbClr val="FFFF00"/>
                </a:solidFill>
              </a:rPr>
              <a:t> = 0.22</a:t>
            </a:r>
            <a:endParaRPr lang="en-US" dirty="0">
              <a:solidFill>
                <a:srgbClr val="FFFF00"/>
              </a:solidFill>
            </a:endParaRPr>
          </a:p>
        </p:txBody>
      </p:sp>
      <p:sp>
        <p:nvSpPr>
          <p:cNvPr id="5" name="TextBox 4"/>
          <p:cNvSpPr txBox="1"/>
          <p:nvPr/>
        </p:nvSpPr>
        <p:spPr>
          <a:xfrm>
            <a:off x="2110929" y="5955268"/>
            <a:ext cx="4953000" cy="307777"/>
          </a:xfrm>
          <a:prstGeom prst="rect">
            <a:avLst/>
          </a:prstGeom>
          <a:noFill/>
        </p:spPr>
        <p:txBody>
          <a:bodyPr wrap="square" rtlCol="0">
            <a:spAutoFit/>
          </a:bodyPr>
          <a:lstStyle/>
          <a:p>
            <a:pPr algn="ctr"/>
            <a:r>
              <a:rPr lang="en-US" sz="1400" dirty="0" smtClean="0">
                <a:solidFill>
                  <a:schemeClr val="bg1"/>
                </a:solidFill>
              </a:rPr>
              <a:t>(Remember that for full compaction </a:t>
            </a:r>
            <a:r>
              <a:rPr lang="el-GR" sz="1400" dirty="0" smtClean="0">
                <a:solidFill>
                  <a:schemeClr val="bg1"/>
                </a:solidFill>
              </a:rPr>
              <a:t>α</a:t>
            </a:r>
            <a:r>
              <a:rPr lang="en-US" sz="1400" dirty="0" smtClean="0">
                <a:solidFill>
                  <a:schemeClr val="bg1"/>
                </a:solidFill>
              </a:rPr>
              <a:t> = 0.33)</a:t>
            </a:r>
            <a:endParaRPr lang="en-US" sz="1400" dirty="0">
              <a:solidFill>
                <a:schemeClr val="bg1"/>
              </a:solidFill>
            </a:endParaRPr>
          </a:p>
        </p:txBody>
      </p:sp>
      <p:sp>
        <p:nvSpPr>
          <p:cNvPr id="9" name="TextBox 8"/>
          <p:cNvSpPr txBox="1"/>
          <p:nvPr/>
        </p:nvSpPr>
        <p:spPr>
          <a:xfrm>
            <a:off x="1905000" y="5486400"/>
            <a:ext cx="990600" cy="369332"/>
          </a:xfrm>
          <a:prstGeom prst="rect">
            <a:avLst/>
          </a:prstGeom>
          <a:noFill/>
        </p:spPr>
        <p:txBody>
          <a:bodyPr wrap="square" rtlCol="0">
            <a:spAutoFit/>
          </a:bodyPr>
          <a:lstStyle/>
          <a:p>
            <a:pPr algn="ctr"/>
            <a:r>
              <a:rPr lang="el-GR" dirty="0" smtClean="0">
                <a:solidFill>
                  <a:srgbClr val="FFFF00"/>
                </a:solidFill>
              </a:rPr>
              <a:t>α</a:t>
            </a:r>
            <a:r>
              <a:rPr lang="en-US" dirty="0" smtClean="0">
                <a:solidFill>
                  <a:srgbClr val="FFFF00"/>
                </a:solidFill>
              </a:rPr>
              <a:t> = 0.30</a:t>
            </a:r>
            <a:endParaRPr lang="en-US" dirty="0">
              <a:solidFill>
                <a:srgbClr val="FFFF00"/>
              </a:solidFill>
            </a:endParaRPr>
          </a:p>
        </p:txBody>
      </p:sp>
      <p:pic>
        <p:nvPicPr>
          <p:cNvPr id="6" name="Picture 5"/>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648200" y="1436538"/>
            <a:ext cx="882396" cy="278892"/>
          </a:xfrm>
          <a:prstGeom prst="rect">
            <a:avLst/>
          </a:prstGeom>
        </p:spPr>
      </p:pic>
      <p:sp>
        <p:nvSpPr>
          <p:cNvPr id="8" name="TextBox 7"/>
          <p:cNvSpPr txBox="1"/>
          <p:nvPr/>
        </p:nvSpPr>
        <p:spPr>
          <a:xfrm>
            <a:off x="3505200" y="1392993"/>
            <a:ext cx="1066800" cy="369332"/>
          </a:xfrm>
          <a:prstGeom prst="rect">
            <a:avLst/>
          </a:prstGeom>
          <a:noFill/>
        </p:spPr>
        <p:txBody>
          <a:bodyPr wrap="square" rtlCol="0">
            <a:spAutoFit/>
          </a:bodyPr>
          <a:lstStyle/>
          <a:p>
            <a:pPr algn="r"/>
            <a:r>
              <a:rPr lang="en-US" dirty="0" smtClean="0">
                <a:solidFill>
                  <a:schemeClr val="bg1"/>
                </a:solidFill>
              </a:rPr>
              <a:t>Fit model</a:t>
            </a:r>
            <a:endParaRPr lang="en-US" dirty="0">
              <a:solidFill>
                <a:schemeClr val="bg1"/>
              </a:solidFill>
            </a:endParaRPr>
          </a:p>
        </p:txBody>
      </p:sp>
    </p:spTree>
    <p:extLst>
      <p:ext uri="{BB962C8B-B14F-4D97-AF65-F5344CB8AC3E}">
        <p14:creationId xmlns:p14="http://schemas.microsoft.com/office/powerpoint/2010/main" val="38141850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Assessing the scaling exponent requires A LOT of telomeres.</a:t>
            </a:r>
            <a:endParaRPr lang="en-US" sz="28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a:p>
        </p:txBody>
      </p:sp>
      <p:pic>
        <p:nvPicPr>
          <p:cNvPr id="3074" name="Picture 2" descr="Z:\LEB\Users\Kyle-Michael-Douglass\Projects\Telomeres\analyses\2014-06-11_All_original_data\All_data_after_code_rewrite\makePlots_6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7088" y="1447800"/>
            <a:ext cx="7904703"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52600" y="1752600"/>
            <a:ext cx="2743200" cy="461665"/>
          </a:xfrm>
          <a:prstGeom prst="rect">
            <a:avLst/>
          </a:prstGeom>
          <a:noFill/>
        </p:spPr>
        <p:txBody>
          <a:bodyPr wrap="square" rtlCol="0">
            <a:spAutoFit/>
          </a:bodyPr>
          <a:lstStyle/>
          <a:p>
            <a:r>
              <a:rPr lang="en-US" sz="1200" dirty="0" smtClean="0"/>
              <a:t>N ~ 1000</a:t>
            </a:r>
          </a:p>
          <a:p>
            <a:r>
              <a:rPr lang="en-US" sz="1200" dirty="0" smtClean="0"/>
              <a:t>(three slides, 15 images from each slide)</a:t>
            </a:r>
            <a:endParaRPr lang="en-US" sz="1200" dirty="0"/>
          </a:p>
        </p:txBody>
      </p:sp>
      <p:cxnSp>
        <p:nvCxnSpPr>
          <p:cNvPr id="7" name="Straight Arrow Connector 6"/>
          <p:cNvCxnSpPr/>
          <p:nvPr/>
        </p:nvCxnSpPr>
        <p:spPr>
          <a:xfrm flipH="1">
            <a:off x="1752600" y="2286000"/>
            <a:ext cx="152400" cy="990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981200" y="2209800"/>
            <a:ext cx="5410200" cy="2971800"/>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057400" y="3516868"/>
            <a:ext cx="1905000" cy="369332"/>
          </a:xfrm>
          <a:prstGeom prst="rect">
            <a:avLst/>
          </a:prstGeom>
          <a:noFill/>
        </p:spPr>
        <p:txBody>
          <a:bodyPr wrap="square" rtlCol="0">
            <a:spAutoFit/>
          </a:bodyPr>
          <a:lstStyle/>
          <a:p>
            <a:r>
              <a:rPr lang="en-US" dirty="0" smtClean="0"/>
              <a:t>± 0.03</a:t>
            </a:r>
            <a:endParaRPr lang="en-US" dirty="0"/>
          </a:p>
        </p:txBody>
      </p:sp>
      <p:sp>
        <p:nvSpPr>
          <p:cNvPr id="13" name="TextBox 12"/>
          <p:cNvSpPr txBox="1"/>
          <p:nvPr/>
        </p:nvSpPr>
        <p:spPr>
          <a:xfrm>
            <a:off x="2110929" y="5955268"/>
            <a:ext cx="4953000" cy="307777"/>
          </a:xfrm>
          <a:prstGeom prst="rect">
            <a:avLst/>
          </a:prstGeom>
          <a:noFill/>
        </p:spPr>
        <p:txBody>
          <a:bodyPr wrap="square" rtlCol="0">
            <a:spAutoFit/>
          </a:bodyPr>
          <a:lstStyle/>
          <a:p>
            <a:pPr algn="ctr"/>
            <a:r>
              <a:rPr lang="en-US" sz="1400" dirty="0" smtClean="0">
                <a:solidFill>
                  <a:schemeClr val="bg1"/>
                </a:solidFill>
              </a:rPr>
              <a:t>Error bars : 95% confidence intervals on fit parameter values</a:t>
            </a:r>
            <a:endParaRPr lang="en-US" sz="1400" dirty="0">
              <a:solidFill>
                <a:schemeClr val="bg1"/>
              </a:solidFill>
            </a:endParaRPr>
          </a:p>
        </p:txBody>
      </p:sp>
    </p:spTree>
    <p:extLst>
      <p:ext uri="{BB962C8B-B14F-4D97-AF65-F5344CB8AC3E}">
        <p14:creationId xmlns:p14="http://schemas.microsoft.com/office/powerpoint/2010/main" val="35641652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Assessing the scaling exponent requires A LOT of telomeres.</a:t>
            </a:r>
            <a:endParaRPr lang="en-US" sz="28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a:p>
        </p:txBody>
      </p:sp>
      <p:pic>
        <p:nvPicPr>
          <p:cNvPr id="3074" name="Picture 2" descr="Z:\LEB\Users\Kyle-Michael-Douglass\Projects\Telomeres\analyses\2014-06-11_All_original_data\All_data_after_code_rewrite\makePlots_6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7088" y="1447800"/>
            <a:ext cx="7904703" cy="4495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981200" y="1824335"/>
            <a:ext cx="2435888" cy="461665"/>
          </a:xfrm>
          <a:prstGeom prst="rect">
            <a:avLst/>
          </a:prstGeom>
          <a:noFill/>
        </p:spPr>
        <p:txBody>
          <a:bodyPr wrap="square" rtlCol="0">
            <a:spAutoFit/>
          </a:bodyPr>
          <a:lstStyle/>
          <a:p>
            <a:r>
              <a:rPr lang="en-US" sz="1200" dirty="0" smtClean="0"/>
              <a:t>N ~ 400</a:t>
            </a:r>
          </a:p>
          <a:p>
            <a:r>
              <a:rPr lang="en-US" sz="1200" dirty="0" smtClean="0"/>
              <a:t>(1 slide, ~15 images from each slide)</a:t>
            </a:r>
            <a:endParaRPr lang="en-US" sz="1200" dirty="0"/>
          </a:p>
        </p:txBody>
      </p:sp>
      <p:sp>
        <p:nvSpPr>
          <p:cNvPr id="9" name="Left Brace 8"/>
          <p:cNvSpPr/>
          <p:nvPr/>
        </p:nvSpPr>
        <p:spPr>
          <a:xfrm rot="5400000">
            <a:off x="4629150" y="-361950"/>
            <a:ext cx="114300" cy="54102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p:cNvSpPr/>
          <p:nvPr/>
        </p:nvSpPr>
        <p:spPr>
          <a:xfrm>
            <a:off x="1645542" y="2209800"/>
            <a:ext cx="304800" cy="2971800"/>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278566" y="1869242"/>
            <a:ext cx="1905000" cy="369332"/>
          </a:xfrm>
          <a:prstGeom prst="rect">
            <a:avLst/>
          </a:prstGeom>
          <a:noFill/>
        </p:spPr>
        <p:txBody>
          <a:bodyPr wrap="square" rtlCol="0">
            <a:spAutoFit/>
          </a:bodyPr>
          <a:lstStyle/>
          <a:p>
            <a:r>
              <a:rPr lang="en-US" dirty="0" smtClean="0"/>
              <a:t>± 0.05</a:t>
            </a:r>
            <a:endParaRPr lang="en-US" dirty="0"/>
          </a:p>
        </p:txBody>
      </p:sp>
      <p:sp>
        <p:nvSpPr>
          <p:cNvPr id="12" name="TextBox 11"/>
          <p:cNvSpPr txBox="1"/>
          <p:nvPr/>
        </p:nvSpPr>
        <p:spPr>
          <a:xfrm>
            <a:off x="2110929" y="5955268"/>
            <a:ext cx="4953000" cy="307777"/>
          </a:xfrm>
          <a:prstGeom prst="rect">
            <a:avLst/>
          </a:prstGeom>
          <a:noFill/>
        </p:spPr>
        <p:txBody>
          <a:bodyPr wrap="square" rtlCol="0">
            <a:spAutoFit/>
          </a:bodyPr>
          <a:lstStyle/>
          <a:p>
            <a:pPr algn="ctr"/>
            <a:r>
              <a:rPr lang="en-US" sz="1400" dirty="0" smtClean="0">
                <a:solidFill>
                  <a:schemeClr val="bg1"/>
                </a:solidFill>
              </a:rPr>
              <a:t>Error bars : 95% confidence intervals on fit parameter values</a:t>
            </a:r>
            <a:endParaRPr lang="en-US" sz="1400" dirty="0">
              <a:solidFill>
                <a:schemeClr val="bg1"/>
              </a:solidFill>
            </a:endParaRPr>
          </a:p>
        </p:txBody>
      </p:sp>
    </p:spTree>
    <p:extLst>
      <p:ext uri="{BB962C8B-B14F-4D97-AF65-F5344CB8AC3E}">
        <p14:creationId xmlns:p14="http://schemas.microsoft.com/office/powerpoint/2010/main" val="28207812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Pooling datasets helps reduce the uncertainty.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46</a:t>
            </a:fld>
            <a:endParaRPr lang="en-US"/>
          </a:p>
        </p:txBody>
      </p:sp>
      <p:pic>
        <p:nvPicPr>
          <p:cNvPr id="4098" name="Picture 2" descr="Z:\LEB\Users\Kyle-Michael-Douglass\Projects\Telomeres\analyses\2014-09-10_Repeat_TRF2_Experiments\html\makePlots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8015235" cy="455866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752600" y="1600200"/>
            <a:ext cx="2743200" cy="3505200"/>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209800" y="6019800"/>
            <a:ext cx="4800600" cy="369332"/>
          </a:xfrm>
          <a:prstGeom prst="rect">
            <a:avLst/>
          </a:prstGeom>
          <a:noFill/>
        </p:spPr>
        <p:txBody>
          <a:bodyPr wrap="square" rtlCol="0">
            <a:spAutoFit/>
          </a:bodyPr>
          <a:lstStyle/>
          <a:p>
            <a:pPr algn="ctr"/>
            <a:r>
              <a:rPr lang="en-US" dirty="0" smtClean="0">
                <a:solidFill>
                  <a:schemeClr val="bg1"/>
                </a:solidFill>
              </a:rPr>
              <a:t>But we don’t yet have a model to explain them…</a:t>
            </a:r>
            <a:endParaRPr lang="en-US" dirty="0">
              <a:solidFill>
                <a:schemeClr val="bg1"/>
              </a:solidFill>
            </a:endParaRPr>
          </a:p>
        </p:txBody>
      </p:sp>
    </p:spTree>
    <p:extLst>
      <p:ext uri="{BB962C8B-B14F-4D97-AF65-F5344CB8AC3E}">
        <p14:creationId xmlns:p14="http://schemas.microsoft.com/office/powerpoint/2010/main" val="33478063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50838"/>
            <a:ext cx="7315200" cy="563562"/>
          </a:xfrm>
        </p:spPr>
        <p:txBody>
          <a:bodyPr>
            <a:normAutofit fontScale="90000"/>
          </a:bodyPr>
          <a:lstStyle/>
          <a:p>
            <a:r>
              <a:rPr lang="en-US" dirty="0" smtClean="0"/>
              <a:t>So why are the scaling exponents always so low, especially for </a:t>
            </a:r>
            <a:r>
              <a:rPr lang="en-US" dirty="0" err="1" smtClean="0"/>
              <a:t>Hela</a:t>
            </a:r>
            <a:r>
              <a:rPr lang="en-US" dirty="0" smtClean="0"/>
              <a:t> S cells?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47</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2438400"/>
            <a:ext cx="2857500" cy="2286000"/>
          </a:xfrm>
          <a:prstGeom prst="rect">
            <a:avLst/>
          </a:prstGeom>
        </p:spPr>
      </p:pic>
    </p:spTree>
    <p:extLst>
      <p:ext uri="{BB962C8B-B14F-4D97-AF65-F5344CB8AC3E}">
        <p14:creationId xmlns:p14="http://schemas.microsoft.com/office/powerpoint/2010/main" val="40132900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50838"/>
            <a:ext cx="7315200" cy="563562"/>
          </a:xfrm>
        </p:spPr>
        <p:txBody>
          <a:bodyPr>
            <a:normAutofit fontScale="90000"/>
          </a:bodyPr>
          <a:lstStyle/>
          <a:p>
            <a:r>
              <a:rPr lang="en-US" dirty="0" smtClean="0"/>
              <a:t>So why are the scaling exponents always so low, especially for </a:t>
            </a:r>
            <a:r>
              <a:rPr lang="en-US" dirty="0" err="1" smtClean="0"/>
              <a:t>Hela</a:t>
            </a:r>
            <a:r>
              <a:rPr lang="en-US" dirty="0" smtClean="0"/>
              <a:t> S cells?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48</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2438400"/>
            <a:ext cx="2857500" cy="2286000"/>
          </a:xfrm>
          <a:prstGeom prst="rect">
            <a:avLst/>
          </a:prstGeom>
        </p:spPr>
      </p:pic>
      <p:cxnSp>
        <p:nvCxnSpPr>
          <p:cNvPr id="6" name="Straight Connector 5"/>
          <p:cNvCxnSpPr/>
          <p:nvPr/>
        </p:nvCxnSpPr>
        <p:spPr>
          <a:xfrm>
            <a:off x="990600" y="2667000"/>
            <a:ext cx="24384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906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2954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002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9050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2098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5146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8194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242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290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38200" y="2862590"/>
            <a:ext cx="304800" cy="261610"/>
          </a:xfrm>
          <a:prstGeom prst="rect">
            <a:avLst/>
          </a:prstGeom>
          <a:noFill/>
        </p:spPr>
        <p:txBody>
          <a:bodyPr wrap="square" rtlCol="0">
            <a:spAutoFit/>
          </a:bodyPr>
          <a:lstStyle/>
          <a:p>
            <a:pPr algn="ctr"/>
            <a:r>
              <a:rPr lang="en-US" sz="1100" dirty="0" smtClean="0">
                <a:solidFill>
                  <a:schemeClr val="bg1"/>
                </a:solidFill>
              </a:rPr>
              <a:t>-4</a:t>
            </a:r>
            <a:endParaRPr lang="en-US" sz="1100" dirty="0">
              <a:solidFill>
                <a:schemeClr val="bg1"/>
              </a:solidFill>
            </a:endParaRPr>
          </a:p>
        </p:txBody>
      </p:sp>
      <p:sp>
        <p:nvSpPr>
          <p:cNvPr id="19" name="TextBox 18"/>
          <p:cNvSpPr txBox="1"/>
          <p:nvPr/>
        </p:nvSpPr>
        <p:spPr>
          <a:xfrm>
            <a:off x="1143000" y="2862590"/>
            <a:ext cx="304800" cy="261610"/>
          </a:xfrm>
          <a:prstGeom prst="rect">
            <a:avLst/>
          </a:prstGeom>
          <a:noFill/>
        </p:spPr>
        <p:txBody>
          <a:bodyPr wrap="square" rtlCol="0">
            <a:spAutoFit/>
          </a:bodyPr>
          <a:lstStyle/>
          <a:p>
            <a:pPr algn="ctr"/>
            <a:r>
              <a:rPr lang="en-US" sz="1100" dirty="0" smtClean="0">
                <a:solidFill>
                  <a:schemeClr val="bg1"/>
                </a:solidFill>
              </a:rPr>
              <a:t>-3</a:t>
            </a:r>
            <a:endParaRPr lang="en-US" sz="1100" dirty="0">
              <a:solidFill>
                <a:schemeClr val="bg1"/>
              </a:solidFill>
            </a:endParaRPr>
          </a:p>
        </p:txBody>
      </p:sp>
      <p:sp>
        <p:nvSpPr>
          <p:cNvPr id="20" name="TextBox 19"/>
          <p:cNvSpPr txBox="1"/>
          <p:nvPr/>
        </p:nvSpPr>
        <p:spPr>
          <a:xfrm>
            <a:off x="1455357" y="2862590"/>
            <a:ext cx="304800" cy="261610"/>
          </a:xfrm>
          <a:prstGeom prst="rect">
            <a:avLst/>
          </a:prstGeom>
          <a:noFill/>
        </p:spPr>
        <p:txBody>
          <a:bodyPr wrap="square" rtlCol="0">
            <a:spAutoFit/>
          </a:bodyPr>
          <a:lstStyle/>
          <a:p>
            <a:pPr algn="ctr"/>
            <a:r>
              <a:rPr lang="en-US" sz="1100" dirty="0" smtClean="0">
                <a:solidFill>
                  <a:schemeClr val="bg1"/>
                </a:solidFill>
              </a:rPr>
              <a:t>-2</a:t>
            </a:r>
            <a:endParaRPr lang="en-US" sz="1100" dirty="0">
              <a:solidFill>
                <a:schemeClr val="bg1"/>
              </a:solidFill>
            </a:endParaRPr>
          </a:p>
        </p:txBody>
      </p:sp>
      <p:sp>
        <p:nvSpPr>
          <p:cNvPr id="21" name="TextBox 20"/>
          <p:cNvSpPr txBox="1"/>
          <p:nvPr/>
        </p:nvSpPr>
        <p:spPr>
          <a:xfrm>
            <a:off x="1752600" y="2862590"/>
            <a:ext cx="304800" cy="261610"/>
          </a:xfrm>
          <a:prstGeom prst="rect">
            <a:avLst/>
          </a:prstGeom>
          <a:noFill/>
        </p:spPr>
        <p:txBody>
          <a:bodyPr wrap="square" rtlCol="0">
            <a:spAutoFit/>
          </a:bodyPr>
          <a:lstStyle/>
          <a:p>
            <a:pPr algn="ctr"/>
            <a:r>
              <a:rPr lang="en-US" sz="1100" dirty="0" smtClean="0">
                <a:solidFill>
                  <a:schemeClr val="bg1"/>
                </a:solidFill>
              </a:rPr>
              <a:t>-1</a:t>
            </a:r>
            <a:endParaRPr lang="en-US" sz="1100" dirty="0">
              <a:solidFill>
                <a:schemeClr val="bg1"/>
              </a:solidFill>
            </a:endParaRPr>
          </a:p>
        </p:txBody>
      </p:sp>
      <p:sp>
        <p:nvSpPr>
          <p:cNvPr id="22" name="TextBox 21"/>
          <p:cNvSpPr txBox="1"/>
          <p:nvPr/>
        </p:nvSpPr>
        <p:spPr>
          <a:xfrm>
            <a:off x="2057400" y="2862590"/>
            <a:ext cx="304800" cy="261610"/>
          </a:xfrm>
          <a:prstGeom prst="rect">
            <a:avLst/>
          </a:prstGeom>
          <a:noFill/>
        </p:spPr>
        <p:txBody>
          <a:bodyPr wrap="square" rtlCol="0">
            <a:spAutoFit/>
          </a:bodyPr>
          <a:lstStyle/>
          <a:p>
            <a:pPr algn="ctr"/>
            <a:r>
              <a:rPr lang="en-US" sz="1100" dirty="0">
                <a:solidFill>
                  <a:schemeClr val="bg1"/>
                </a:solidFill>
              </a:rPr>
              <a:t>0</a:t>
            </a:r>
          </a:p>
        </p:txBody>
      </p:sp>
      <p:sp>
        <p:nvSpPr>
          <p:cNvPr id="23" name="TextBox 22"/>
          <p:cNvSpPr txBox="1"/>
          <p:nvPr/>
        </p:nvSpPr>
        <p:spPr>
          <a:xfrm>
            <a:off x="2362200" y="2862590"/>
            <a:ext cx="304800" cy="261610"/>
          </a:xfrm>
          <a:prstGeom prst="rect">
            <a:avLst/>
          </a:prstGeom>
          <a:noFill/>
        </p:spPr>
        <p:txBody>
          <a:bodyPr wrap="square" rtlCol="0">
            <a:spAutoFit/>
          </a:bodyPr>
          <a:lstStyle/>
          <a:p>
            <a:pPr algn="ctr"/>
            <a:r>
              <a:rPr lang="en-US" sz="1100" dirty="0">
                <a:solidFill>
                  <a:schemeClr val="bg1"/>
                </a:solidFill>
              </a:rPr>
              <a:t>1</a:t>
            </a:r>
          </a:p>
        </p:txBody>
      </p:sp>
      <p:sp>
        <p:nvSpPr>
          <p:cNvPr id="24" name="TextBox 23"/>
          <p:cNvSpPr txBox="1"/>
          <p:nvPr/>
        </p:nvSpPr>
        <p:spPr>
          <a:xfrm>
            <a:off x="2667000" y="2862590"/>
            <a:ext cx="304800" cy="261610"/>
          </a:xfrm>
          <a:prstGeom prst="rect">
            <a:avLst/>
          </a:prstGeom>
          <a:noFill/>
        </p:spPr>
        <p:txBody>
          <a:bodyPr wrap="square" rtlCol="0">
            <a:spAutoFit/>
          </a:bodyPr>
          <a:lstStyle/>
          <a:p>
            <a:pPr algn="ctr"/>
            <a:r>
              <a:rPr lang="en-US" sz="1100" dirty="0">
                <a:solidFill>
                  <a:schemeClr val="bg1"/>
                </a:solidFill>
              </a:rPr>
              <a:t>2</a:t>
            </a:r>
          </a:p>
        </p:txBody>
      </p:sp>
      <p:sp>
        <p:nvSpPr>
          <p:cNvPr id="25" name="TextBox 24"/>
          <p:cNvSpPr txBox="1"/>
          <p:nvPr/>
        </p:nvSpPr>
        <p:spPr>
          <a:xfrm>
            <a:off x="2971800" y="2862590"/>
            <a:ext cx="304800" cy="261610"/>
          </a:xfrm>
          <a:prstGeom prst="rect">
            <a:avLst/>
          </a:prstGeom>
          <a:noFill/>
        </p:spPr>
        <p:txBody>
          <a:bodyPr wrap="square" rtlCol="0">
            <a:spAutoFit/>
          </a:bodyPr>
          <a:lstStyle/>
          <a:p>
            <a:pPr algn="ctr"/>
            <a:r>
              <a:rPr lang="en-US" sz="1100" dirty="0">
                <a:solidFill>
                  <a:schemeClr val="bg1"/>
                </a:solidFill>
              </a:rPr>
              <a:t>3</a:t>
            </a:r>
          </a:p>
        </p:txBody>
      </p:sp>
      <p:sp>
        <p:nvSpPr>
          <p:cNvPr id="26" name="TextBox 25"/>
          <p:cNvSpPr txBox="1"/>
          <p:nvPr/>
        </p:nvSpPr>
        <p:spPr>
          <a:xfrm>
            <a:off x="3276600" y="2862590"/>
            <a:ext cx="304800" cy="261610"/>
          </a:xfrm>
          <a:prstGeom prst="rect">
            <a:avLst/>
          </a:prstGeom>
          <a:noFill/>
        </p:spPr>
        <p:txBody>
          <a:bodyPr wrap="square" rtlCol="0">
            <a:spAutoFit/>
          </a:bodyPr>
          <a:lstStyle/>
          <a:p>
            <a:pPr algn="ctr"/>
            <a:r>
              <a:rPr lang="en-US" sz="1100" dirty="0">
                <a:solidFill>
                  <a:schemeClr val="bg1"/>
                </a:solidFill>
              </a:rPr>
              <a:t>4</a:t>
            </a:r>
          </a:p>
        </p:txBody>
      </p:sp>
      <p:sp>
        <p:nvSpPr>
          <p:cNvPr id="27" name="Oval 26"/>
          <p:cNvSpPr/>
          <p:nvPr/>
        </p:nvSpPr>
        <p:spPr>
          <a:xfrm>
            <a:off x="1493142" y="2445086"/>
            <a:ext cx="213732" cy="2219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188972" y="2445957"/>
            <a:ext cx="213732" cy="2219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704539" y="2445957"/>
            <a:ext cx="213732" cy="2219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017526" y="2445957"/>
            <a:ext cx="213732" cy="2219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33400" y="1902023"/>
            <a:ext cx="3352800" cy="307777"/>
          </a:xfrm>
          <a:prstGeom prst="rect">
            <a:avLst/>
          </a:prstGeom>
          <a:noFill/>
        </p:spPr>
        <p:txBody>
          <a:bodyPr wrap="square" rtlCol="0">
            <a:spAutoFit/>
          </a:bodyPr>
          <a:lstStyle/>
          <a:p>
            <a:r>
              <a:rPr lang="en-US" sz="1400" dirty="0" smtClean="0">
                <a:solidFill>
                  <a:schemeClr val="bg1"/>
                </a:solidFill>
              </a:rPr>
              <a:t>Find the radius of gyration of this structure.</a:t>
            </a:r>
            <a:endParaRPr lang="en-US" sz="1400" dirty="0">
              <a:solidFill>
                <a:schemeClr val="bg1"/>
              </a:solidFill>
            </a:endParaRPr>
          </a:p>
        </p:txBody>
      </p:sp>
      <p:sp>
        <p:nvSpPr>
          <p:cNvPr id="35" name="TextBox 34"/>
          <p:cNvSpPr txBox="1"/>
          <p:nvPr/>
        </p:nvSpPr>
        <p:spPr>
          <a:xfrm>
            <a:off x="3657600" y="2514600"/>
            <a:ext cx="1219200" cy="276999"/>
          </a:xfrm>
          <a:prstGeom prst="rect">
            <a:avLst/>
          </a:prstGeom>
          <a:noFill/>
        </p:spPr>
        <p:txBody>
          <a:bodyPr wrap="square" rtlCol="0">
            <a:spAutoFit/>
          </a:bodyPr>
          <a:lstStyle/>
          <a:p>
            <a:r>
              <a:rPr lang="en-US" sz="1200" dirty="0" smtClean="0">
                <a:solidFill>
                  <a:schemeClr val="bg1"/>
                </a:solidFill>
              </a:rPr>
              <a:t>r</a:t>
            </a:r>
            <a:endParaRPr lang="en-US" sz="1200" dirty="0">
              <a:solidFill>
                <a:schemeClr val="bg1"/>
              </a:solidFill>
            </a:endParaRPr>
          </a:p>
        </p:txBody>
      </p:sp>
      <p:grpSp>
        <p:nvGrpSpPr>
          <p:cNvPr id="45" name="Group 44"/>
          <p:cNvGrpSpPr/>
          <p:nvPr/>
        </p:nvGrpSpPr>
        <p:grpSpPr>
          <a:xfrm>
            <a:off x="4114800" y="1981200"/>
            <a:ext cx="2502882" cy="1524000"/>
            <a:chOff x="4114800" y="1981200"/>
            <a:chExt cx="2502882" cy="1524000"/>
          </a:xfrm>
        </p:grpSpPr>
        <p:sp>
          <p:nvSpPr>
            <p:cNvPr id="36" name="Flowchart: Sequential Access Storage 35"/>
            <p:cNvSpPr/>
            <p:nvPr/>
          </p:nvSpPr>
          <p:spPr>
            <a:xfrm>
              <a:off x="4114800" y="1981200"/>
              <a:ext cx="2502882" cy="1524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312927" y="2388108"/>
              <a:ext cx="2191512" cy="736092"/>
            </a:xfrm>
            <a:prstGeom prst="rect">
              <a:avLst/>
            </a:prstGeom>
          </p:spPr>
        </p:pic>
      </p:grpSp>
    </p:spTree>
    <p:extLst>
      <p:ext uri="{BB962C8B-B14F-4D97-AF65-F5344CB8AC3E}">
        <p14:creationId xmlns:p14="http://schemas.microsoft.com/office/powerpoint/2010/main" val="12448192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50838"/>
            <a:ext cx="7315200" cy="563562"/>
          </a:xfrm>
        </p:spPr>
        <p:txBody>
          <a:bodyPr>
            <a:normAutofit fontScale="90000"/>
          </a:bodyPr>
          <a:lstStyle/>
          <a:p>
            <a:r>
              <a:rPr lang="en-US" dirty="0" smtClean="0"/>
              <a:t>So why are the scaling exponents always so low, especially for </a:t>
            </a:r>
            <a:r>
              <a:rPr lang="en-US" dirty="0" err="1" smtClean="0"/>
              <a:t>Hela</a:t>
            </a:r>
            <a:r>
              <a:rPr lang="en-US" dirty="0" smtClean="0"/>
              <a:t> S cells?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49</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2438400"/>
            <a:ext cx="2857500" cy="2286000"/>
          </a:xfrm>
          <a:prstGeom prst="rect">
            <a:avLst/>
          </a:prstGeom>
        </p:spPr>
      </p:pic>
      <p:cxnSp>
        <p:nvCxnSpPr>
          <p:cNvPr id="6" name="Straight Connector 5"/>
          <p:cNvCxnSpPr/>
          <p:nvPr/>
        </p:nvCxnSpPr>
        <p:spPr>
          <a:xfrm>
            <a:off x="990600" y="2667000"/>
            <a:ext cx="24384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906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2954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002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9050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2098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5146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8194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242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290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38200" y="2862590"/>
            <a:ext cx="304800" cy="261610"/>
          </a:xfrm>
          <a:prstGeom prst="rect">
            <a:avLst/>
          </a:prstGeom>
          <a:noFill/>
        </p:spPr>
        <p:txBody>
          <a:bodyPr wrap="square" rtlCol="0">
            <a:spAutoFit/>
          </a:bodyPr>
          <a:lstStyle/>
          <a:p>
            <a:pPr algn="ctr"/>
            <a:r>
              <a:rPr lang="en-US" sz="1100" dirty="0" smtClean="0">
                <a:solidFill>
                  <a:schemeClr val="bg1"/>
                </a:solidFill>
              </a:rPr>
              <a:t>-4</a:t>
            </a:r>
            <a:endParaRPr lang="en-US" sz="1100" dirty="0">
              <a:solidFill>
                <a:schemeClr val="bg1"/>
              </a:solidFill>
            </a:endParaRPr>
          </a:p>
        </p:txBody>
      </p:sp>
      <p:sp>
        <p:nvSpPr>
          <p:cNvPr id="19" name="TextBox 18"/>
          <p:cNvSpPr txBox="1"/>
          <p:nvPr/>
        </p:nvSpPr>
        <p:spPr>
          <a:xfrm>
            <a:off x="1143000" y="2862590"/>
            <a:ext cx="304800" cy="261610"/>
          </a:xfrm>
          <a:prstGeom prst="rect">
            <a:avLst/>
          </a:prstGeom>
          <a:noFill/>
        </p:spPr>
        <p:txBody>
          <a:bodyPr wrap="square" rtlCol="0">
            <a:spAutoFit/>
          </a:bodyPr>
          <a:lstStyle/>
          <a:p>
            <a:pPr algn="ctr"/>
            <a:r>
              <a:rPr lang="en-US" sz="1100" dirty="0" smtClean="0">
                <a:solidFill>
                  <a:schemeClr val="bg1"/>
                </a:solidFill>
              </a:rPr>
              <a:t>-3</a:t>
            </a:r>
            <a:endParaRPr lang="en-US" sz="1100" dirty="0">
              <a:solidFill>
                <a:schemeClr val="bg1"/>
              </a:solidFill>
            </a:endParaRPr>
          </a:p>
        </p:txBody>
      </p:sp>
      <p:sp>
        <p:nvSpPr>
          <p:cNvPr id="20" name="TextBox 19"/>
          <p:cNvSpPr txBox="1"/>
          <p:nvPr/>
        </p:nvSpPr>
        <p:spPr>
          <a:xfrm>
            <a:off x="1455357" y="2862590"/>
            <a:ext cx="304800" cy="261610"/>
          </a:xfrm>
          <a:prstGeom prst="rect">
            <a:avLst/>
          </a:prstGeom>
          <a:noFill/>
        </p:spPr>
        <p:txBody>
          <a:bodyPr wrap="square" rtlCol="0">
            <a:spAutoFit/>
          </a:bodyPr>
          <a:lstStyle/>
          <a:p>
            <a:pPr algn="ctr"/>
            <a:r>
              <a:rPr lang="en-US" sz="1100" dirty="0" smtClean="0">
                <a:solidFill>
                  <a:schemeClr val="bg1"/>
                </a:solidFill>
              </a:rPr>
              <a:t>-2</a:t>
            </a:r>
            <a:endParaRPr lang="en-US" sz="1100" dirty="0">
              <a:solidFill>
                <a:schemeClr val="bg1"/>
              </a:solidFill>
            </a:endParaRPr>
          </a:p>
        </p:txBody>
      </p:sp>
      <p:sp>
        <p:nvSpPr>
          <p:cNvPr id="21" name="TextBox 20"/>
          <p:cNvSpPr txBox="1"/>
          <p:nvPr/>
        </p:nvSpPr>
        <p:spPr>
          <a:xfrm>
            <a:off x="1752600" y="2862590"/>
            <a:ext cx="304800" cy="261610"/>
          </a:xfrm>
          <a:prstGeom prst="rect">
            <a:avLst/>
          </a:prstGeom>
          <a:noFill/>
        </p:spPr>
        <p:txBody>
          <a:bodyPr wrap="square" rtlCol="0">
            <a:spAutoFit/>
          </a:bodyPr>
          <a:lstStyle/>
          <a:p>
            <a:pPr algn="ctr"/>
            <a:r>
              <a:rPr lang="en-US" sz="1100" dirty="0" smtClean="0">
                <a:solidFill>
                  <a:schemeClr val="bg1"/>
                </a:solidFill>
              </a:rPr>
              <a:t>-1</a:t>
            </a:r>
            <a:endParaRPr lang="en-US" sz="1100" dirty="0">
              <a:solidFill>
                <a:schemeClr val="bg1"/>
              </a:solidFill>
            </a:endParaRPr>
          </a:p>
        </p:txBody>
      </p:sp>
      <p:sp>
        <p:nvSpPr>
          <p:cNvPr id="22" name="TextBox 21"/>
          <p:cNvSpPr txBox="1"/>
          <p:nvPr/>
        </p:nvSpPr>
        <p:spPr>
          <a:xfrm>
            <a:off x="2057400" y="2862590"/>
            <a:ext cx="304800" cy="261610"/>
          </a:xfrm>
          <a:prstGeom prst="rect">
            <a:avLst/>
          </a:prstGeom>
          <a:noFill/>
        </p:spPr>
        <p:txBody>
          <a:bodyPr wrap="square" rtlCol="0">
            <a:spAutoFit/>
          </a:bodyPr>
          <a:lstStyle/>
          <a:p>
            <a:pPr algn="ctr"/>
            <a:r>
              <a:rPr lang="en-US" sz="1100" dirty="0">
                <a:solidFill>
                  <a:schemeClr val="bg1"/>
                </a:solidFill>
              </a:rPr>
              <a:t>0</a:t>
            </a:r>
          </a:p>
        </p:txBody>
      </p:sp>
      <p:sp>
        <p:nvSpPr>
          <p:cNvPr id="23" name="TextBox 22"/>
          <p:cNvSpPr txBox="1"/>
          <p:nvPr/>
        </p:nvSpPr>
        <p:spPr>
          <a:xfrm>
            <a:off x="2362200" y="2862590"/>
            <a:ext cx="304800" cy="261610"/>
          </a:xfrm>
          <a:prstGeom prst="rect">
            <a:avLst/>
          </a:prstGeom>
          <a:noFill/>
        </p:spPr>
        <p:txBody>
          <a:bodyPr wrap="square" rtlCol="0">
            <a:spAutoFit/>
          </a:bodyPr>
          <a:lstStyle/>
          <a:p>
            <a:pPr algn="ctr"/>
            <a:r>
              <a:rPr lang="en-US" sz="1100" dirty="0">
                <a:solidFill>
                  <a:schemeClr val="bg1"/>
                </a:solidFill>
              </a:rPr>
              <a:t>1</a:t>
            </a:r>
          </a:p>
        </p:txBody>
      </p:sp>
      <p:sp>
        <p:nvSpPr>
          <p:cNvPr id="24" name="TextBox 23"/>
          <p:cNvSpPr txBox="1"/>
          <p:nvPr/>
        </p:nvSpPr>
        <p:spPr>
          <a:xfrm>
            <a:off x="2667000" y="2862590"/>
            <a:ext cx="304800" cy="261610"/>
          </a:xfrm>
          <a:prstGeom prst="rect">
            <a:avLst/>
          </a:prstGeom>
          <a:noFill/>
        </p:spPr>
        <p:txBody>
          <a:bodyPr wrap="square" rtlCol="0">
            <a:spAutoFit/>
          </a:bodyPr>
          <a:lstStyle/>
          <a:p>
            <a:pPr algn="ctr"/>
            <a:r>
              <a:rPr lang="en-US" sz="1100" dirty="0">
                <a:solidFill>
                  <a:schemeClr val="bg1"/>
                </a:solidFill>
              </a:rPr>
              <a:t>2</a:t>
            </a:r>
          </a:p>
        </p:txBody>
      </p:sp>
      <p:sp>
        <p:nvSpPr>
          <p:cNvPr id="25" name="TextBox 24"/>
          <p:cNvSpPr txBox="1"/>
          <p:nvPr/>
        </p:nvSpPr>
        <p:spPr>
          <a:xfrm>
            <a:off x="2971800" y="2862590"/>
            <a:ext cx="304800" cy="261610"/>
          </a:xfrm>
          <a:prstGeom prst="rect">
            <a:avLst/>
          </a:prstGeom>
          <a:noFill/>
        </p:spPr>
        <p:txBody>
          <a:bodyPr wrap="square" rtlCol="0">
            <a:spAutoFit/>
          </a:bodyPr>
          <a:lstStyle/>
          <a:p>
            <a:pPr algn="ctr"/>
            <a:r>
              <a:rPr lang="en-US" sz="1100" dirty="0">
                <a:solidFill>
                  <a:schemeClr val="bg1"/>
                </a:solidFill>
              </a:rPr>
              <a:t>3</a:t>
            </a:r>
          </a:p>
        </p:txBody>
      </p:sp>
      <p:sp>
        <p:nvSpPr>
          <p:cNvPr id="26" name="TextBox 25"/>
          <p:cNvSpPr txBox="1"/>
          <p:nvPr/>
        </p:nvSpPr>
        <p:spPr>
          <a:xfrm>
            <a:off x="3276600" y="2862590"/>
            <a:ext cx="304800" cy="261610"/>
          </a:xfrm>
          <a:prstGeom prst="rect">
            <a:avLst/>
          </a:prstGeom>
          <a:noFill/>
        </p:spPr>
        <p:txBody>
          <a:bodyPr wrap="square" rtlCol="0">
            <a:spAutoFit/>
          </a:bodyPr>
          <a:lstStyle/>
          <a:p>
            <a:pPr algn="ctr"/>
            <a:r>
              <a:rPr lang="en-US" sz="1100" dirty="0">
                <a:solidFill>
                  <a:schemeClr val="bg1"/>
                </a:solidFill>
              </a:rPr>
              <a:t>4</a:t>
            </a:r>
          </a:p>
        </p:txBody>
      </p:sp>
      <p:sp>
        <p:nvSpPr>
          <p:cNvPr id="27" name="Oval 26"/>
          <p:cNvSpPr/>
          <p:nvPr/>
        </p:nvSpPr>
        <p:spPr>
          <a:xfrm>
            <a:off x="1493142" y="2445086"/>
            <a:ext cx="213732" cy="2219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188972" y="2445957"/>
            <a:ext cx="213732" cy="2219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704539" y="2445957"/>
            <a:ext cx="213732" cy="2219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017526" y="2445957"/>
            <a:ext cx="213732" cy="2219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33400" y="1902023"/>
            <a:ext cx="3352800" cy="307777"/>
          </a:xfrm>
          <a:prstGeom prst="rect">
            <a:avLst/>
          </a:prstGeom>
          <a:noFill/>
        </p:spPr>
        <p:txBody>
          <a:bodyPr wrap="square" rtlCol="0">
            <a:spAutoFit/>
          </a:bodyPr>
          <a:lstStyle/>
          <a:p>
            <a:r>
              <a:rPr lang="en-US" sz="1400" dirty="0" smtClean="0">
                <a:solidFill>
                  <a:schemeClr val="bg1"/>
                </a:solidFill>
              </a:rPr>
              <a:t>Find the radius of gyration of this structure.</a:t>
            </a:r>
            <a:endParaRPr lang="en-US" sz="1400" dirty="0">
              <a:solidFill>
                <a:schemeClr val="bg1"/>
              </a:solidFill>
            </a:endParaRPr>
          </a:p>
        </p:txBody>
      </p:sp>
      <p:pic>
        <p:nvPicPr>
          <p:cNvPr id="34" name="Picture 3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27471" y="3278124"/>
            <a:ext cx="3758184" cy="608076"/>
          </a:xfrm>
          <a:prstGeom prst="rect">
            <a:avLst/>
          </a:prstGeom>
        </p:spPr>
      </p:pic>
      <p:sp>
        <p:nvSpPr>
          <p:cNvPr id="5" name="TextBox 4"/>
          <p:cNvSpPr txBox="1"/>
          <p:nvPr/>
        </p:nvSpPr>
        <p:spPr>
          <a:xfrm>
            <a:off x="3657600" y="2514600"/>
            <a:ext cx="1219200" cy="276999"/>
          </a:xfrm>
          <a:prstGeom prst="rect">
            <a:avLst/>
          </a:prstGeom>
          <a:noFill/>
        </p:spPr>
        <p:txBody>
          <a:bodyPr wrap="square" rtlCol="0">
            <a:spAutoFit/>
          </a:bodyPr>
          <a:lstStyle/>
          <a:p>
            <a:r>
              <a:rPr lang="en-US" sz="1200" dirty="0" smtClean="0">
                <a:solidFill>
                  <a:schemeClr val="bg1"/>
                </a:solidFill>
              </a:rPr>
              <a:t>r</a:t>
            </a:r>
            <a:endParaRPr lang="en-US" sz="1200" dirty="0">
              <a:solidFill>
                <a:schemeClr val="bg1"/>
              </a:solidFill>
            </a:endParaRPr>
          </a:p>
        </p:txBody>
      </p:sp>
    </p:spTree>
    <p:extLst>
      <p:ext uri="{BB962C8B-B14F-4D97-AF65-F5344CB8AC3E}">
        <p14:creationId xmlns:p14="http://schemas.microsoft.com/office/powerpoint/2010/main" val="3863095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SmchD1 knockdown – scaling</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pic>
        <p:nvPicPr>
          <p:cNvPr id="3074" name="Picture 2" descr="Z:\LEB\Users\Kyle-Michael-Douglass\Projects\Telomeres\analyses\2014-10-15_Pool_SmchD1_Omit_11-08_data\html\makePlots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307" y="1447800"/>
            <a:ext cx="8246493" cy="469019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0" y="1752599"/>
            <a:ext cx="2895600" cy="3581401"/>
          </a:xfrm>
          <a:prstGeom prst="rect">
            <a:avLst/>
          </a:pr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248400" y="2133600"/>
            <a:ext cx="1219200" cy="3200400"/>
          </a:xfrm>
          <a:prstGeom prst="rect">
            <a:avLst/>
          </a:pr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59386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50838"/>
            <a:ext cx="7315200" cy="563562"/>
          </a:xfrm>
        </p:spPr>
        <p:txBody>
          <a:bodyPr>
            <a:normAutofit fontScale="90000"/>
          </a:bodyPr>
          <a:lstStyle/>
          <a:p>
            <a:r>
              <a:rPr lang="en-US" dirty="0" smtClean="0"/>
              <a:t>So why are the scaling exponents always so low, especially for </a:t>
            </a:r>
            <a:r>
              <a:rPr lang="en-US" dirty="0" err="1" smtClean="0"/>
              <a:t>Hela</a:t>
            </a:r>
            <a:r>
              <a:rPr lang="en-US" dirty="0" smtClean="0"/>
              <a:t> S cells?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50</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2438400"/>
            <a:ext cx="2857500" cy="2286000"/>
          </a:xfrm>
          <a:prstGeom prst="rect">
            <a:avLst/>
          </a:prstGeom>
        </p:spPr>
      </p:pic>
      <p:cxnSp>
        <p:nvCxnSpPr>
          <p:cNvPr id="6" name="Straight Connector 5"/>
          <p:cNvCxnSpPr/>
          <p:nvPr/>
        </p:nvCxnSpPr>
        <p:spPr>
          <a:xfrm>
            <a:off x="990600" y="2667000"/>
            <a:ext cx="24384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906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2954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002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9050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2098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5146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8194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242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290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38200" y="2862590"/>
            <a:ext cx="304800" cy="261610"/>
          </a:xfrm>
          <a:prstGeom prst="rect">
            <a:avLst/>
          </a:prstGeom>
          <a:noFill/>
        </p:spPr>
        <p:txBody>
          <a:bodyPr wrap="square" rtlCol="0">
            <a:spAutoFit/>
          </a:bodyPr>
          <a:lstStyle/>
          <a:p>
            <a:pPr algn="ctr"/>
            <a:r>
              <a:rPr lang="en-US" sz="1100" dirty="0" smtClean="0">
                <a:solidFill>
                  <a:schemeClr val="bg1"/>
                </a:solidFill>
              </a:rPr>
              <a:t>-4</a:t>
            </a:r>
            <a:endParaRPr lang="en-US" sz="1100" dirty="0">
              <a:solidFill>
                <a:schemeClr val="bg1"/>
              </a:solidFill>
            </a:endParaRPr>
          </a:p>
        </p:txBody>
      </p:sp>
      <p:sp>
        <p:nvSpPr>
          <p:cNvPr id="19" name="TextBox 18"/>
          <p:cNvSpPr txBox="1"/>
          <p:nvPr/>
        </p:nvSpPr>
        <p:spPr>
          <a:xfrm>
            <a:off x="1143000" y="2862590"/>
            <a:ext cx="304800" cy="261610"/>
          </a:xfrm>
          <a:prstGeom prst="rect">
            <a:avLst/>
          </a:prstGeom>
          <a:noFill/>
        </p:spPr>
        <p:txBody>
          <a:bodyPr wrap="square" rtlCol="0">
            <a:spAutoFit/>
          </a:bodyPr>
          <a:lstStyle/>
          <a:p>
            <a:pPr algn="ctr"/>
            <a:r>
              <a:rPr lang="en-US" sz="1100" dirty="0" smtClean="0">
                <a:solidFill>
                  <a:schemeClr val="bg1"/>
                </a:solidFill>
              </a:rPr>
              <a:t>-3</a:t>
            </a:r>
            <a:endParaRPr lang="en-US" sz="1100" dirty="0">
              <a:solidFill>
                <a:schemeClr val="bg1"/>
              </a:solidFill>
            </a:endParaRPr>
          </a:p>
        </p:txBody>
      </p:sp>
      <p:sp>
        <p:nvSpPr>
          <p:cNvPr id="20" name="TextBox 19"/>
          <p:cNvSpPr txBox="1"/>
          <p:nvPr/>
        </p:nvSpPr>
        <p:spPr>
          <a:xfrm>
            <a:off x="1455357" y="2862590"/>
            <a:ext cx="304800" cy="261610"/>
          </a:xfrm>
          <a:prstGeom prst="rect">
            <a:avLst/>
          </a:prstGeom>
          <a:noFill/>
        </p:spPr>
        <p:txBody>
          <a:bodyPr wrap="square" rtlCol="0">
            <a:spAutoFit/>
          </a:bodyPr>
          <a:lstStyle/>
          <a:p>
            <a:pPr algn="ctr"/>
            <a:r>
              <a:rPr lang="en-US" sz="1100" dirty="0" smtClean="0">
                <a:solidFill>
                  <a:schemeClr val="bg1"/>
                </a:solidFill>
              </a:rPr>
              <a:t>-2</a:t>
            </a:r>
            <a:endParaRPr lang="en-US" sz="1100" dirty="0">
              <a:solidFill>
                <a:schemeClr val="bg1"/>
              </a:solidFill>
            </a:endParaRPr>
          </a:p>
        </p:txBody>
      </p:sp>
      <p:sp>
        <p:nvSpPr>
          <p:cNvPr id="21" name="TextBox 20"/>
          <p:cNvSpPr txBox="1"/>
          <p:nvPr/>
        </p:nvSpPr>
        <p:spPr>
          <a:xfrm>
            <a:off x="1752600" y="2862590"/>
            <a:ext cx="304800" cy="261610"/>
          </a:xfrm>
          <a:prstGeom prst="rect">
            <a:avLst/>
          </a:prstGeom>
          <a:noFill/>
        </p:spPr>
        <p:txBody>
          <a:bodyPr wrap="square" rtlCol="0">
            <a:spAutoFit/>
          </a:bodyPr>
          <a:lstStyle/>
          <a:p>
            <a:pPr algn="ctr"/>
            <a:r>
              <a:rPr lang="en-US" sz="1100" dirty="0" smtClean="0">
                <a:solidFill>
                  <a:schemeClr val="bg1"/>
                </a:solidFill>
              </a:rPr>
              <a:t>-1</a:t>
            </a:r>
            <a:endParaRPr lang="en-US" sz="1100" dirty="0">
              <a:solidFill>
                <a:schemeClr val="bg1"/>
              </a:solidFill>
            </a:endParaRPr>
          </a:p>
        </p:txBody>
      </p:sp>
      <p:sp>
        <p:nvSpPr>
          <p:cNvPr id="22" name="TextBox 21"/>
          <p:cNvSpPr txBox="1"/>
          <p:nvPr/>
        </p:nvSpPr>
        <p:spPr>
          <a:xfrm>
            <a:off x="2057400" y="2862590"/>
            <a:ext cx="304800" cy="261610"/>
          </a:xfrm>
          <a:prstGeom prst="rect">
            <a:avLst/>
          </a:prstGeom>
          <a:noFill/>
        </p:spPr>
        <p:txBody>
          <a:bodyPr wrap="square" rtlCol="0">
            <a:spAutoFit/>
          </a:bodyPr>
          <a:lstStyle/>
          <a:p>
            <a:pPr algn="ctr"/>
            <a:r>
              <a:rPr lang="en-US" sz="1100" dirty="0">
                <a:solidFill>
                  <a:schemeClr val="bg1"/>
                </a:solidFill>
              </a:rPr>
              <a:t>0</a:t>
            </a:r>
          </a:p>
        </p:txBody>
      </p:sp>
      <p:sp>
        <p:nvSpPr>
          <p:cNvPr id="23" name="TextBox 22"/>
          <p:cNvSpPr txBox="1"/>
          <p:nvPr/>
        </p:nvSpPr>
        <p:spPr>
          <a:xfrm>
            <a:off x="2362200" y="2862590"/>
            <a:ext cx="304800" cy="261610"/>
          </a:xfrm>
          <a:prstGeom prst="rect">
            <a:avLst/>
          </a:prstGeom>
          <a:noFill/>
        </p:spPr>
        <p:txBody>
          <a:bodyPr wrap="square" rtlCol="0">
            <a:spAutoFit/>
          </a:bodyPr>
          <a:lstStyle/>
          <a:p>
            <a:pPr algn="ctr"/>
            <a:r>
              <a:rPr lang="en-US" sz="1100" dirty="0">
                <a:solidFill>
                  <a:schemeClr val="bg1"/>
                </a:solidFill>
              </a:rPr>
              <a:t>1</a:t>
            </a:r>
          </a:p>
        </p:txBody>
      </p:sp>
      <p:sp>
        <p:nvSpPr>
          <p:cNvPr id="24" name="TextBox 23"/>
          <p:cNvSpPr txBox="1"/>
          <p:nvPr/>
        </p:nvSpPr>
        <p:spPr>
          <a:xfrm>
            <a:off x="2667000" y="2862590"/>
            <a:ext cx="304800" cy="261610"/>
          </a:xfrm>
          <a:prstGeom prst="rect">
            <a:avLst/>
          </a:prstGeom>
          <a:noFill/>
        </p:spPr>
        <p:txBody>
          <a:bodyPr wrap="square" rtlCol="0">
            <a:spAutoFit/>
          </a:bodyPr>
          <a:lstStyle/>
          <a:p>
            <a:pPr algn="ctr"/>
            <a:r>
              <a:rPr lang="en-US" sz="1100" dirty="0">
                <a:solidFill>
                  <a:schemeClr val="bg1"/>
                </a:solidFill>
              </a:rPr>
              <a:t>2</a:t>
            </a:r>
          </a:p>
        </p:txBody>
      </p:sp>
      <p:sp>
        <p:nvSpPr>
          <p:cNvPr id="25" name="TextBox 24"/>
          <p:cNvSpPr txBox="1"/>
          <p:nvPr/>
        </p:nvSpPr>
        <p:spPr>
          <a:xfrm>
            <a:off x="2971800" y="2862590"/>
            <a:ext cx="304800" cy="261610"/>
          </a:xfrm>
          <a:prstGeom prst="rect">
            <a:avLst/>
          </a:prstGeom>
          <a:noFill/>
        </p:spPr>
        <p:txBody>
          <a:bodyPr wrap="square" rtlCol="0">
            <a:spAutoFit/>
          </a:bodyPr>
          <a:lstStyle/>
          <a:p>
            <a:pPr algn="ctr"/>
            <a:r>
              <a:rPr lang="en-US" sz="1100" dirty="0">
                <a:solidFill>
                  <a:schemeClr val="bg1"/>
                </a:solidFill>
              </a:rPr>
              <a:t>3</a:t>
            </a:r>
          </a:p>
        </p:txBody>
      </p:sp>
      <p:sp>
        <p:nvSpPr>
          <p:cNvPr id="26" name="TextBox 25"/>
          <p:cNvSpPr txBox="1"/>
          <p:nvPr/>
        </p:nvSpPr>
        <p:spPr>
          <a:xfrm>
            <a:off x="3276600" y="2862590"/>
            <a:ext cx="304800" cy="261610"/>
          </a:xfrm>
          <a:prstGeom prst="rect">
            <a:avLst/>
          </a:prstGeom>
          <a:noFill/>
        </p:spPr>
        <p:txBody>
          <a:bodyPr wrap="square" rtlCol="0">
            <a:spAutoFit/>
          </a:bodyPr>
          <a:lstStyle/>
          <a:p>
            <a:pPr algn="ctr"/>
            <a:r>
              <a:rPr lang="en-US" sz="1100" dirty="0">
                <a:solidFill>
                  <a:schemeClr val="bg1"/>
                </a:solidFill>
              </a:rPr>
              <a:t>4</a:t>
            </a:r>
          </a:p>
        </p:txBody>
      </p:sp>
      <p:sp>
        <p:nvSpPr>
          <p:cNvPr id="27" name="Oval 26"/>
          <p:cNvSpPr/>
          <p:nvPr/>
        </p:nvSpPr>
        <p:spPr>
          <a:xfrm>
            <a:off x="1493142" y="2445086"/>
            <a:ext cx="213732" cy="2219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188972" y="2445957"/>
            <a:ext cx="213732" cy="2219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704539" y="2445957"/>
            <a:ext cx="213732" cy="2219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017526" y="2445957"/>
            <a:ext cx="213732" cy="2219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33400" y="1902023"/>
            <a:ext cx="3352800" cy="307777"/>
          </a:xfrm>
          <a:prstGeom prst="rect">
            <a:avLst/>
          </a:prstGeom>
          <a:noFill/>
        </p:spPr>
        <p:txBody>
          <a:bodyPr wrap="square" rtlCol="0">
            <a:spAutoFit/>
          </a:bodyPr>
          <a:lstStyle/>
          <a:p>
            <a:r>
              <a:rPr lang="en-US" sz="1400" dirty="0" smtClean="0">
                <a:solidFill>
                  <a:schemeClr val="bg1"/>
                </a:solidFill>
              </a:rPr>
              <a:t>Find the radius of gyration of this structure.</a:t>
            </a:r>
            <a:endParaRPr lang="en-US" sz="1400" dirty="0">
              <a:solidFill>
                <a:schemeClr val="bg1"/>
              </a:solidFill>
            </a:endParaRPr>
          </a:p>
        </p:txBody>
      </p:sp>
      <p:pic>
        <p:nvPicPr>
          <p:cNvPr id="34" name="Picture 3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27471" y="3278124"/>
            <a:ext cx="3758184" cy="608076"/>
          </a:xfrm>
          <a:prstGeom prst="rect">
            <a:avLst/>
          </a:prstGeom>
        </p:spPr>
      </p:pic>
      <p:sp>
        <p:nvSpPr>
          <p:cNvPr id="32" name="TextBox 31"/>
          <p:cNvSpPr txBox="1"/>
          <p:nvPr/>
        </p:nvSpPr>
        <p:spPr>
          <a:xfrm>
            <a:off x="3657600" y="2514600"/>
            <a:ext cx="1219200" cy="276999"/>
          </a:xfrm>
          <a:prstGeom prst="rect">
            <a:avLst/>
          </a:prstGeom>
          <a:noFill/>
        </p:spPr>
        <p:txBody>
          <a:bodyPr wrap="square" rtlCol="0">
            <a:spAutoFit/>
          </a:bodyPr>
          <a:lstStyle/>
          <a:p>
            <a:r>
              <a:rPr lang="en-US" sz="1200" dirty="0" smtClean="0">
                <a:solidFill>
                  <a:schemeClr val="bg1"/>
                </a:solidFill>
              </a:rPr>
              <a:t>r</a:t>
            </a:r>
            <a:endParaRPr lang="en-US" sz="1200" dirty="0">
              <a:solidFill>
                <a:schemeClr val="bg1"/>
              </a:solidFill>
            </a:endParaRPr>
          </a:p>
        </p:txBody>
      </p:sp>
      <p:cxnSp>
        <p:nvCxnSpPr>
          <p:cNvPr id="33" name="Straight Connector 32"/>
          <p:cNvCxnSpPr/>
          <p:nvPr/>
        </p:nvCxnSpPr>
        <p:spPr>
          <a:xfrm>
            <a:off x="990600" y="5029200"/>
            <a:ext cx="24384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990600" y="48768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295400" y="48768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600200" y="48768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905000" y="48768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09800" y="48768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514600" y="48768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819400" y="48768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124200" y="48768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429000" y="48768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38200" y="5224790"/>
            <a:ext cx="304800" cy="261610"/>
          </a:xfrm>
          <a:prstGeom prst="rect">
            <a:avLst/>
          </a:prstGeom>
          <a:noFill/>
        </p:spPr>
        <p:txBody>
          <a:bodyPr wrap="square" rtlCol="0">
            <a:spAutoFit/>
          </a:bodyPr>
          <a:lstStyle/>
          <a:p>
            <a:pPr algn="ctr"/>
            <a:r>
              <a:rPr lang="en-US" sz="1100" dirty="0" smtClean="0">
                <a:solidFill>
                  <a:schemeClr val="bg1"/>
                </a:solidFill>
              </a:rPr>
              <a:t>-4</a:t>
            </a:r>
            <a:endParaRPr lang="en-US" sz="1100" dirty="0">
              <a:solidFill>
                <a:schemeClr val="bg1"/>
              </a:solidFill>
            </a:endParaRPr>
          </a:p>
        </p:txBody>
      </p:sp>
      <p:sp>
        <p:nvSpPr>
          <p:cNvPr id="45" name="TextBox 44"/>
          <p:cNvSpPr txBox="1"/>
          <p:nvPr/>
        </p:nvSpPr>
        <p:spPr>
          <a:xfrm>
            <a:off x="1143000" y="5224790"/>
            <a:ext cx="304800" cy="261610"/>
          </a:xfrm>
          <a:prstGeom prst="rect">
            <a:avLst/>
          </a:prstGeom>
          <a:noFill/>
        </p:spPr>
        <p:txBody>
          <a:bodyPr wrap="square" rtlCol="0">
            <a:spAutoFit/>
          </a:bodyPr>
          <a:lstStyle/>
          <a:p>
            <a:pPr algn="ctr"/>
            <a:r>
              <a:rPr lang="en-US" sz="1100" dirty="0" smtClean="0">
                <a:solidFill>
                  <a:schemeClr val="bg1"/>
                </a:solidFill>
              </a:rPr>
              <a:t>-3</a:t>
            </a:r>
            <a:endParaRPr lang="en-US" sz="1100" dirty="0">
              <a:solidFill>
                <a:schemeClr val="bg1"/>
              </a:solidFill>
            </a:endParaRPr>
          </a:p>
        </p:txBody>
      </p:sp>
      <p:sp>
        <p:nvSpPr>
          <p:cNvPr id="46" name="TextBox 45"/>
          <p:cNvSpPr txBox="1"/>
          <p:nvPr/>
        </p:nvSpPr>
        <p:spPr>
          <a:xfrm>
            <a:off x="1455357" y="5224790"/>
            <a:ext cx="304800" cy="261610"/>
          </a:xfrm>
          <a:prstGeom prst="rect">
            <a:avLst/>
          </a:prstGeom>
          <a:noFill/>
        </p:spPr>
        <p:txBody>
          <a:bodyPr wrap="square" rtlCol="0">
            <a:spAutoFit/>
          </a:bodyPr>
          <a:lstStyle/>
          <a:p>
            <a:pPr algn="ctr"/>
            <a:r>
              <a:rPr lang="en-US" sz="1100" dirty="0" smtClean="0">
                <a:solidFill>
                  <a:schemeClr val="bg1"/>
                </a:solidFill>
              </a:rPr>
              <a:t>-2</a:t>
            </a:r>
            <a:endParaRPr lang="en-US" sz="1100" dirty="0">
              <a:solidFill>
                <a:schemeClr val="bg1"/>
              </a:solidFill>
            </a:endParaRPr>
          </a:p>
        </p:txBody>
      </p:sp>
      <p:sp>
        <p:nvSpPr>
          <p:cNvPr id="47" name="TextBox 46"/>
          <p:cNvSpPr txBox="1"/>
          <p:nvPr/>
        </p:nvSpPr>
        <p:spPr>
          <a:xfrm>
            <a:off x="1752600" y="5224790"/>
            <a:ext cx="304800" cy="261610"/>
          </a:xfrm>
          <a:prstGeom prst="rect">
            <a:avLst/>
          </a:prstGeom>
          <a:noFill/>
        </p:spPr>
        <p:txBody>
          <a:bodyPr wrap="square" rtlCol="0">
            <a:spAutoFit/>
          </a:bodyPr>
          <a:lstStyle/>
          <a:p>
            <a:pPr algn="ctr"/>
            <a:r>
              <a:rPr lang="en-US" sz="1100" dirty="0" smtClean="0">
                <a:solidFill>
                  <a:schemeClr val="bg1"/>
                </a:solidFill>
              </a:rPr>
              <a:t>-1</a:t>
            </a:r>
            <a:endParaRPr lang="en-US" sz="1100" dirty="0">
              <a:solidFill>
                <a:schemeClr val="bg1"/>
              </a:solidFill>
            </a:endParaRPr>
          </a:p>
        </p:txBody>
      </p:sp>
      <p:sp>
        <p:nvSpPr>
          <p:cNvPr id="48" name="TextBox 47"/>
          <p:cNvSpPr txBox="1"/>
          <p:nvPr/>
        </p:nvSpPr>
        <p:spPr>
          <a:xfrm>
            <a:off x="2057400" y="5224790"/>
            <a:ext cx="304800" cy="261610"/>
          </a:xfrm>
          <a:prstGeom prst="rect">
            <a:avLst/>
          </a:prstGeom>
          <a:noFill/>
        </p:spPr>
        <p:txBody>
          <a:bodyPr wrap="square" rtlCol="0">
            <a:spAutoFit/>
          </a:bodyPr>
          <a:lstStyle/>
          <a:p>
            <a:pPr algn="ctr"/>
            <a:r>
              <a:rPr lang="en-US" sz="1100" dirty="0">
                <a:solidFill>
                  <a:schemeClr val="bg1"/>
                </a:solidFill>
              </a:rPr>
              <a:t>0</a:t>
            </a:r>
          </a:p>
        </p:txBody>
      </p:sp>
      <p:sp>
        <p:nvSpPr>
          <p:cNvPr id="49" name="TextBox 48"/>
          <p:cNvSpPr txBox="1"/>
          <p:nvPr/>
        </p:nvSpPr>
        <p:spPr>
          <a:xfrm>
            <a:off x="2362200" y="5224790"/>
            <a:ext cx="304800" cy="261610"/>
          </a:xfrm>
          <a:prstGeom prst="rect">
            <a:avLst/>
          </a:prstGeom>
          <a:noFill/>
        </p:spPr>
        <p:txBody>
          <a:bodyPr wrap="square" rtlCol="0">
            <a:spAutoFit/>
          </a:bodyPr>
          <a:lstStyle/>
          <a:p>
            <a:pPr algn="ctr"/>
            <a:r>
              <a:rPr lang="en-US" sz="1100" dirty="0">
                <a:solidFill>
                  <a:schemeClr val="bg1"/>
                </a:solidFill>
              </a:rPr>
              <a:t>1</a:t>
            </a:r>
          </a:p>
        </p:txBody>
      </p:sp>
      <p:sp>
        <p:nvSpPr>
          <p:cNvPr id="50" name="TextBox 49"/>
          <p:cNvSpPr txBox="1"/>
          <p:nvPr/>
        </p:nvSpPr>
        <p:spPr>
          <a:xfrm>
            <a:off x="2667000" y="5224790"/>
            <a:ext cx="304800" cy="261610"/>
          </a:xfrm>
          <a:prstGeom prst="rect">
            <a:avLst/>
          </a:prstGeom>
          <a:noFill/>
        </p:spPr>
        <p:txBody>
          <a:bodyPr wrap="square" rtlCol="0">
            <a:spAutoFit/>
          </a:bodyPr>
          <a:lstStyle/>
          <a:p>
            <a:pPr algn="ctr"/>
            <a:r>
              <a:rPr lang="en-US" sz="1100" dirty="0">
                <a:solidFill>
                  <a:schemeClr val="bg1"/>
                </a:solidFill>
              </a:rPr>
              <a:t>2</a:t>
            </a:r>
          </a:p>
        </p:txBody>
      </p:sp>
      <p:sp>
        <p:nvSpPr>
          <p:cNvPr id="51" name="TextBox 50"/>
          <p:cNvSpPr txBox="1"/>
          <p:nvPr/>
        </p:nvSpPr>
        <p:spPr>
          <a:xfrm>
            <a:off x="2971800" y="5224790"/>
            <a:ext cx="304800" cy="261610"/>
          </a:xfrm>
          <a:prstGeom prst="rect">
            <a:avLst/>
          </a:prstGeom>
          <a:noFill/>
        </p:spPr>
        <p:txBody>
          <a:bodyPr wrap="square" rtlCol="0">
            <a:spAutoFit/>
          </a:bodyPr>
          <a:lstStyle/>
          <a:p>
            <a:pPr algn="ctr"/>
            <a:r>
              <a:rPr lang="en-US" sz="1100" dirty="0">
                <a:solidFill>
                  <a:schemeClr val="bg1"/>
                </a:solidFill>
              </a:rPr>
              <a:t>3</a:t>
            </a:r>
          </a:p>
        </p:txBody>
      </p:sp>
      <p:sp>
        <p:nvSpPr>
          <p:cNvPr id="52" name="TextBox 51"/>
          <p:cNvSpPr txBox="1"/>
          <p:nvPr/>
        </p:nvSpPr>
        <p:spPr>
          <a:xfrm>
            <a:off x="3276600" y="5224790"/>
            <a:ext cx="304800" cy="261610"/>
          </a:xfrm>
          <a:prstGeom prst="rect">
            <a:avLst/>
          </a:prstGeom>
          <a:noFill/>
        </p:spPr>
        <p:txBody>
          <a:bodyPr wrap="square" rtlCol="0">
            <a:spAutoFit/>
          </a:bodyPr>
          <a:lstStyle/>
          <a:p>
            <a:pPr algn="ctr"/>
            <a:r>
              <a:rPr lang="en-US" sz="1100" dirty="0">
                <a:solidFill>
                  <a:schemeClr val="bg1"/>
                </a:solidFill>
              </a:rPr>
              <a:t>4</a:t>
            </a:r>
          </a:p>
        </p:txBody>
      </p:sp>
      <p:sp>
        <p:nvSpPr>
          <p:cNvPr id="53" name="Oval 52"/>
          <p:cNvSpPr/>
          <p:nvPr/>
        </p:nvSpPr>
        <p:spPr>
          <a:xfrm>
            <a:off x="1790139" y="4807286"/>
            <a:ext cx="213732" cy="2219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875985" y="4808157"/>
            <a:ext cx="213732" cy="2219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415729" y="4808157"/>
            <a:ext cx="213732" cy="2219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321696" y="4808157"/>
            <a:ext cx="213732" cy="2219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533400" y="4264223"/>
            <a:ext cx="3352800" cy="307777"/>
          </a:xfrm>
          <a:prstGeom prst="rect">
            <a:avLst/>
          </a:prstGeom>
          <a:noFill/>
        </p:spPr>
        <p:txBody>
          <a:bodyPr wrap="square" rtlCol="0">
            <a:spAutoFit/>
          </a:bodyPr>
          <a:lstStyle/>
          <a:p>
            <a:pPr algn="ctr"/>
            <a:r>
              <a:rPr lang="en-US" sz="1400" dirty="0" smtClean="0">
                <a:solidFill>
                  <a:schemeClr val="bg1"/>
                </a:solidFill>
              </a:rPr>
              <a:t>And how about this one?</a:t>
            </a:r>
            <a:endParaRPr lang="en-US" sz="1400" dirty="0">
              <a:solidFill>
                <a:schemeClr val="bg1"/>
              </a:solidFill>
            </a:endParaRPr>
          </a:p>
        </p:txBody>
      </p:sp>
    </p:spTree>
    <p:extLst>
      <p:ext uri="{BB962C8B-B14F-4D97-AF65-F5344CB8AC3E}">
        <p14:creationId xmlns:p14="http://schemas.microsoft.com/office/powerpoint/2010/main" val="25633549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50838"/>
            <a:ext cx="7315200" cy="563562"/>
          </a:xfrm>
        </p:spPr>
        <p:txBody>
          <a:bodyPr>
            <a:normAutofit fontScale="90000"/>
          </a:bodyPr>
          <a:lstStyle/>
          <a:p>
            <a:r>
              <a:rPr lang="en-US" dirty="0" smtClean="0"/>
              <a:t>So why are the scaling exponents always so low, especially for </a:t>
            </a:r>
            <a:r>
              <a:rPr lang="en-US" dirty="0" err="1" smtClean="0"/>
              <a:t>Hela</a:t>
            </a:r>
            <a:r>
              <a:rPr lang="en-US" dirty="0" smtClean="0"/>
              <a:t> S cells?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51</a:t>
            </a:fld>
            <a:endParaRPr lang="en-US"/>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400" y="2438400"/>
            <a:ext cx="2857500" cy="2286000"/>
          </a:xfrm>
          <a:prstGeom prst="rect">
            <a:avLst/>
          </a:prstGeom>
        </p:spPr>
      </p:pic>
      <p:cxnSp>
        <p:nvCxnSpPr>
          <p:cNvPr id="6" name="Straight Connector 5"/>
          <p:cNvCxnSpPr/>
          <p:nvPr/>
        </p:nvCxnSpPr>
        <p:spPr>
          <a:xfrm>
            <a:off x="990600" y="2667000"/>
            <a:ext cx="24384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906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2954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002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9050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2098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5146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8194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242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29000" y="25146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38200" y="2862590"/>
            <a:ext cx="304800" cy="261610"/>
          </a:xfrm>
          <a:prstGeom prst="rect">
            <a:avLst/>
          </a:prstGeom>
          <a:noFill/>
        </p:spPr>
        <p:txBody>
          <a:bodyPr wrap="square" rtlCol="0">
            <a:spAutoFit/>
          </a:bodyPr>
          <a:lstStyle/>
          <a:p>
            <a:pPr algn="ctr"/>
            <a:r>
              <a:rPr lang="en-US" sz="1100" dirty="0" smtClean="0">
                <a:solidFill>
                  <a:schemeClr val="bg1"/>
                </a:solidFill>
              </a:rPr>
              <a:t>-4</a:t>
            </a:r>
            <a:endParaRPr lang="en-US" sz="1100" dirty="0">
              <a:solidFill>
                <a:schemeClr val="bg1"/>
              </a:solidFill>
            </a:endParaRPr>
          </a:p>
        </p:txBody>
      </p:sp>
      <p:sp>
        <p:nvSpPr>
          <p:cNvPr id="19" name="TextBox 18"/>
          <p:cNvSpPr txBox="1"/>
          <p:nvPr/>
        </p:nvSpPr>
        <p:spPr>
          <a:xfrm>
            <a:off x="1143000" y="2862590"/>
            <a:ext cx="304800" cy="261610"/>
          </a:xfrm>
          <a:prstGeom prst="rect">
            <a:avLst/>
          </a:prstGeom>
          <a:noFill/>
        </p:spPr>
        <p:txBody>
          <a:bodyPr wrap="square" rtlCol="0">
            <a:spAutoFit/>
          </a:bodyPr>
          <a:lstStyle/>
          <a:p>
            <a:pPr algn="ctr"/>
            <a:r>
              <a:rPr lang="en-US" sz="1100" dirty="0" smtClean="0">
                <a:solidFill>
                  <a:schemeClr val="bg1"/>
                </a:solidFill>
              </a:rPr>
              <a:t>-3</a:t>
            </a:r>
            <a:endParaRPr lang="en-US" sz="1100" dirty="0">
              <a:solidFill>
                <a:schemeClr val="bg1"/>
              </a:solidFill>
            </a:endParaRPr>
          </a:p>
        </p:txBody>
      </p:sp>
      <p:sp>
        <p:nvSpPr>
          <p:cNvPr id="20" name="TextBox 19"/>
          <p:cNvSpPr txBox="1"/>
          <p:nvPr/>
        </p:nvSpPr>
        <p:spPr>
          <a:xfrm>
            <a:off x="1455357" y="2862590"/>
            <a:ext cx="304800" cy="261610"/>
          </a:xfrm>
          <a:prstGeom prst="rect">
            <a:avLst/>
          </a:prstGeom>
          <a:noFill/>
        </p:spPr>
        <p:txBody>
          <a:bodyPr wrap="square" rtlCol="0">
            <a:spAutoFit/>
          </a:bodyPr>
          <a:lstStyle/>
          <a:p>
            <a:pPr algn="ctr"/>
            <a:r>
              <a:rPr lang="en-US" sz="1100" dirty="0" smtClean="0">
                <a:solidFill>
                  <a:schemeClr val="bg1"/>
                </a:solidFill>
              </a:rPr>
              <a:t>-2</a:t>
            </a:r>
            <a:endParaRPr lang="en-US" sz="1100" dirty="0">
              <a:solidFill>
                <a:schemeClr val="bg1"/>
              </a:solidFill>
            </a:endParaRPr>
          </a:p>
        </p:txBody>
      </p:sp>
      <p:sp>
        <p:nvSpPr>
          <p:cNvPr id="21" name="TextBox 20"/>
          <p:cNvSpPr txBox="1"/>
          <p:nvPr/>
        </p:nvSpPr>
        <p:spPr>
          <a:xfrm>
            <a:off x="1752600" y="2862590"/>
            <a:ext cx="304800" cy="261610"/>
          </a:xfrm>
          <a:prstGeom prst="rect">
            <a:avLst/>
          </a:prstGeom>
          <a:noFill/>
        </p:spPr>
        <p:txBody>
          <a:bodyPr wrap="square" rtlCol="0">
            <a:spAutoFit/>
          </a:bodyPr>
          <a:lstStyle/>
          <a:p>
            <a:pPr algn="ctr"/>
            <a:r>
              <a:rPr lang="en-US" sz="1100" dirty="0" smtClean="0">
                <a:solidFill>
                  <a:schemeClr val="bg1"/>
                </a:solidFill>
              </a:rPr>
              <a:t>-1</a:t>
            </a:r>
            <a:endParaRPr lang="en-US" sz="1100" dirty="0">
              <a:solidFill>
                <a:schemeClr val="bg1"/>
              </a:solidFill>
            </a:endParaRPr>
          </a:p>
        </p:txBody>
      </p:sp>
      <p:sp>
        <p:nvSpPr>
          <p:cNvPr id="22" name="TextBox 21"/>
          <p:cNvSpPr txBox="1"/>
          <p:nvPr/>
        </p:nvSpPr>
        <p:spPr>
          <a:xfrm>
            <a:off x="2057400" y="2862590"/>
            <a:ext cx="304800" cy="261610"/>
          </a:xfrm>
          <a:prstGeom prst="rect">
            <a:avLst/>
          </a:prstGeom>
          <a:noFill/>
        </p:spPr>
        <p:txBody>
          <a:bodyPr wrap="square" rtlCol="0">
            <a:spAutoFit/>
          </a:bodyPr>
          <a:lstStyle/>
          <a:p>
            <a:pPr algn="ctr"/>
            <a:r>
              <a:rPr lang="en-US" sz="1100" dirty="0">
                <a:solidFill>
                  <a:schemeClr val="bg1"/>
                </a:solidFill>
              </a:rPr>
              <a:t>0</a:t>
            </a:r>
          </a:p>
        </p:txBody>
      </p:sp>
      <p:sp>
        <p:nvSpPr>
          <p:cNvPr id="23" name="TextBox 22"/>
          <p:cNvSpPr txBox="1"/>
          <p:nvPr/>
        </p:nvSpPr>
        <p:spPr>
          <a:xfrm>
            <a:off x="2362200" y="2862590"/>
            <a:ext cx="304800" cy="261610"/>
          </a:xfrm>
          <a:prstGeom prst="rect">
            <a:avLst/>
          </a:prstGeom>
          <a:noFill/>
        </p:spPr>
        <p:txBody>
          <a:bodyPr wrap="square" rtlCol="0">
            <a:spAutoFit/>
          </a:bodyPr>
          <a:lstStyle/>
          <a:p>
            <a:pPr algn="ctr"/>
            <a:r>
              <a:rPr lang="en-US" sz="1100" dirty="0">
                <a:solidFill>
                  <a:schemeClr val="bg1"/>
                </a:solidFill>
              </a:rPr>
              <a:t>1</a:t>
            </a:r>
          </a:p>
        </p:txBody>
      </p:sp>
      <p:sp>
        <p:nvSpPr>
          <p:cNvPr id="24" name="TextBox 23"/>
          <p:cNvSpPr txBox="1"/>
          <p:nvPr/>
        </p:nvSpPr>
        <p:spPr>
          <a:xfrm>
            <a:off x="2667000" y="2862590"/>
            <a:ext cx="304800" cy="261610"/>
          </a:xfrm>
          <a:prstGeom prst="rect">
            <a:avLst/>
          </a:prstGeom>
          <a:noFill/>
        </p:spPr>
        <p:txBody>
          <a:bodyPr wrap="square" rtlCol="0">
            <a:spAutoFit/>
          </a:bodyPr>
          <a:lstStyle/>
          <a:p>
            <a:pPr algn="ctr"/>
            <a:r>
              <a:rPr lang="en-US" sz="1100" dirty="0">
                <a:solidFill>
                  <a:schemeClr val="bg1"/>
                </a:solidFill>
              </a:rPr>
              <a:t>2</a:t>
            </a:r>
          </a:p>
        </p:txBody>
      </p:sp>
      <p:sp>
        <p:nvSpPr>
          <p:cNvPr id="25" name="TextBox 24"/>
          <p:cNvSpPr txBox="1"/>
          <p:nvPr/>
        </p:nvSpPr>
        <p:spPr>
          <a:xfrm>
            <a:off x="2971800" y="2862590"/>
            <a:ext cx="304800" cy="261610"/>
          </a:xfrm>
          <a:prstGeom prst="rect">
            <a:avLst/>
          </a:prstGeom>
          <a:noFill/>
        </p:spPr>
        <p:txBody>
          <a:bodyPr wrap="square" rtlCol="0">
            <a:spAutoFit/>
          </a:bodyPr>
          <a:lstStyle/>
          <a:p>
            <a:pPr algn="ctr"/>
            <a:r>
              <a:rPr lang="en-US" sz="1100" dirty="0">
                <a:solidFill>
                  <a:schemeClr val="bg1"/>
                </a:solidFill>
              </a:rPr>
              <a:t>3</a:t>
            </a:r>
          </a:p>
        </p:txBody>
      </p:sp>
      <p:sp>
        <p:nvSpPr>
          <p:cNvPr id="26" name="TextBox 25"/>
          <p:cNvSpPr txBox="1"/>
          <p:nvPr/>
        </p:nvSpPr>
        <p:spPr>
          <a:xfrm>
            <a:off x="3276600" y="2862590"/>
            <a:ext cx="304800" cy="261610"/>
          </a:xfrm>
          <a:prstGeom prst="rect">
            <a:avLst/>
          </a:prstGeom>
          <a:noFill/>
        </p:spPr>
        <p:txBody>
          <a:bodyPr wrap="square" rtlCol="0">
            <a:spAutoFit/>
          </a:bodyPr>
          <a:lstStyle/>
          <a:p>
            <a:pPr algn="ctr"/>
            <a:r>
              <a:rPr lang="en-US" sz="1100" dirty="0">
                <a:solidFill>
                  <a:schemeClr val="bg1"/>
                </a:solidFill>
              </a:rPr>
              <a:t>4</a:t>
            </a:r>
          </a:p>
        </p:txBody>
      </p:sp>
      <p:sp>
        <p:nvSpPr>
          <p:cNvPr id="27" name="Oval 26"/>
          <p:cNvSpPr/>
          <p:nvPr/>
        </p:nvSpPr>
        <p:spPr>
          <a:xfrm>
            <a:off x="1493142" y="2445086"/>
            <a:ext cx="213732" cy="2219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188972" y="2445957"/>
            <a:ext cx="213732" cy="2219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704539" y="2445957"/>
            <a:ext cx="213732" cy="2219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017526" y="2445957"/>
            <a:ext cx="213732" cy="2219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33400" y="1902023"/>
            <a:ext cx="3352800" cy="307777"/>
          </a:xfrm>
          <a:prstGeom prst="rect">
            <a:avLst/>
          </a:prstGeom>
          <a:noFill/>
        </p:spPr>
        <p:txBody>
          <a:bodyPr wrap="square" rtlCol="0">
            <a:spAutoFit/>
          </a:bodyPr>
          <a:lstStyle/>
          <a:p>
            <a:r>
              <a:rPr lang="en-US" sz="1400" dirty="0" smtClean="0">
                <a:solidFill>
                  <a:schemeClr val="bg1"/>
                </a:solidFill>
              </a:rPr>
              <a:t>Find the radius of gyration of this structure.</a:t>
            </a:r>
            <a:endParaRPr lang="en-US" sz="1400" dirty="0">
              <a:solidFill>
                <a:schemeClr val="bg1"/>
              </a:solidFill>
            </a:endParaRPr>
          </a:p>
        </p:txBody>
      </p:sp>
      <p:pic>
        <p:nvPicPr>
          <p:cNvPr id="34" name="Picture 3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27471" y="3278124"/>
            <a:ext cx="3758184" cy="608076"/>
          </a:xfrm>
          <a:prstGeom prst="rect">
            <a:avLst/>
          </a:prstGeom>
        </p:spPr>
      </p:pic>
      <p:sp>
        <p:nvSpPr>
          <p:cNvPr id="32" name="TextBox 31"/>
          <p:cNvSpPr txBox="1"/>
          <p:nvPr/>
        </p:nvSpPr>
        <p:spPr>
          <a:xfrm>
            <a:off x="3657600" y="2514600"/>
            <a:ext cx="1219200" cy="276999"/>
          </a:xfrm>
          <a:prstGeom prst="rect">
            <a:avLst/>
          </a:prstGeom>
          <a:noFill/>
        </p:spPr>
        <p:txBody>
          <a:bodyPr wrap="square" rtlCol="0">
            <a:spAutoFit/>
          </a:bodyPr>
          <a:lstStyle/>
          <a:p>
            <a:r>
              <a:rPr lang="en-US" sz="1200" dirty="0" smtClean="0">
                <a:solidFill>
                  <a:schemeClr val="bg1"/>
                </a:solidFill>
              </a:rPr>
              <a:t>r</a:t>
            </a:r>
            <a:endParaRPr lang="en-US" sz="1200" dirty="0">
              <a:solidFill>
                <a:schemeClr val="bg1"/>
              </a:solidFill>
            </a:endParaRPr>
          </a:p>
        </p:txBody>
      </p:sp>
      <p:cxnSp>
        <p:nvCxnSpPr>
          <p:cNvPr id="33" name="Straight Connector 32"/>
          <p:cNvCxnSpPr/>
          <p:nvPr/>
        </p:nvCxnSpPr>
        <p:spPr>
          <a:xfrm>
            <a:off x="990600" y="5029200"/>
            <a:ext cx="24384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990600" y="48768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295400" y="48768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600200" y="48768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905000" y="48768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09800" y="48768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514600" y="48768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819400" y="48768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124200" y="48768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429000" y="4876800"/>
            <a:ext cx="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38200" y="5224790"/>
            <a:ext cx="304800" cy="261610"/>
          </a:xfrm>
          <a:prstGeom prst="rect">
            <a:avLst/>
          </a:prstGeom>
          <a:noFill/>
        </p:spPr>
        <p:txBody>
          <a:bodyPr wrap="square" rtlCol="0">
            <a:spAutoFit/>
          </a:bodyPr>
          <a:lstStyle/>
          <a:p>
            <a:pPr algn="ctr"/>
            <a:r>
              <a:rPr lang="en-US" sz="1100" dirty="0" smtClean="0">
                <a:solidFill>
                  <a:schemeClr val="bg1"/>
                </a:solidFill>
              </a:rPr>
              <a:t>-4</a:t>
            </a:r>
            <a:endParaRPr lang="en-US" sz="1100" dirty="0">
              <a:solidFill>
                <a:schemeClr val="bg1"/>
              </a:solidFill>
            </a:endParaRPr>
          </a:p>
        </p:txBody>
      </p:sp>
      <p:sp>
        <p:nvSpPr>
          <p:cNvPr id="45" name="TextBox 44"/>
          <p:cNvSpPr txBox="1"/>
          <p:nvPr/>
        </p:nvSpPr>
        <p:spPr>
          <a:xfrm>
            <a:off x="1143000" y="5224790"/>
            <a:ext cx="304800" cy="261610"/>
          </a:xfrm>
          <a:prstGeom prst="rect">
            <a:avLst/>
          </a:prstGeom>
          <a:noFill/>
        </p:spPr>
        <p:txBody>
          <a:bodyPr wrap="square" rtlCol="0">
            <a:spAutoFit/>
          </a:bodyPr>
          <a:lstStyle/>
          <a:p>
            <a:pPr algn="ctr"/>
            <a:r>
              <a:rPr lang="en-US" sz="1100" dirty="0" smtClean="0">
                <a:solidFill>
                  <a:schemeClr val="bg1"/>
                </a:solidFill>
              </a:rPr>
              <a:t>-3</a:t>
            </a:r>
            <a:endParaRPr lang="en-US" sz="1100" dirty="0">
              <a:solidFill>
                <a:schemeClr val="bg1"/>
              </a:solidFill>
            </a:endParaRPr>
          </a:p>
        </p:txBody>
      </p:sp>
      <p:sp>
        <p:nvSpPr>
          <p:cNvPr id="46" name="TextBox 45"/>
          <p:cNvSpPr txBox="1"/>
          <p:nvPr/>
        </p:nvSpPr>
        <p:spPr>
          <a:xfrm>
            <a:off x="1455357" y="5224790"/>
            <a:ext cx="304800" cy="261610"/>
          </a:xfrm>
          <a:prstGeom prst="rect">
            <a:avLst/>
          </a:prstGeom>
          <a:noFill/>
        </p:spPr>
        <p:txBody>
          <a:bodyPr wrap="square" rtlCol="0">
            <a:spAutoFit/>
          </a:bodyPr>
          <a:lstStyle/>
          <a:p>
            <a:pPr algn="ctr"/>
            <a:r>
              <a:rPr lang="en-US" sz="1100" dirty="0" smtClean="0">
                <a:solidFill>
                  <a:schemeClr val="bg1"/>
                </a:solidFill>
              </a:rPr>
              <a:t>-2</a:t>
            </a:r>
            <a:endParaRPr lang="en-US" sz="1100" dirty="0">
              <a:solidFill>
                <a:schemeClr val="bg1"/>
              </a:solidFill>
            </a:endParaRPr>
          </a:p>
        </p:txBody>
      </p:sp>
      <p:sp>
        <p:nvSpPr>
          <p:cNvPr id="47" name="TextBox 46"/>
          <p:cNvSpPr txBox="1"/>
          <p:nvPr/>
        </p:nvSpPr>
        <p:spPr>
          <a:xfrm>
            <a:off x="1752600" y="5224790"/>
            <a:ext cx="304800" cy="261610"/>
          </a:xfrm>
          <a:prstGeom prst="rect">
            <a:avLst/>
          </a:prstGeom>
          <a:noFill/>
        </p:spPr>
        <p:txBody>
          <a:bodyPr wrap="square" rtlCol="0">
            <a:spAutoFit/>
          </a:bodyPr>
          <a:lstStyle/>
          <a:p>
            <a:pPr algn="ctr"/>
            <a:r>
              <a:rPr lang="en-US" sz="1100" dirty="0" smtClean="0">
                <a:solidFill>
                  <a:schemeClr val="bg1"/>
                </a:solidFill>
              </a:rPr>
              <a:t>-1</a:t>
            </a:r>
            <a:endParaRPr lang="en-US" sz="1100" dirty="0">
              <a:solidFill>
                <a:schemeClr val="bg1"/>
              </a:solidFill>
            </a:endParaRPr>
          </a:p>
        </p:txBody>
      </p:sp>
      <p:sp>
        <p:nvSpPr>
          <p:cNvPr id="48" name="TextBox 47"/>
          <p:cNvSpPr txBox="1"/>
          <p:nvPr/>
        </p:nvSpPr>
        <p:spPr>
          <a:xfrm>
            <a:off x="2057400" y="5224790"/>
            <a:ext cx="304800" cy="261610"/>
          </a:xfrm>
          <a:prstGeom prst="rect">
            <a:avLst/>
          </a:prstGeom>
          <a:noFill/>
        </p:spPr>
        <p:txBody>
          <a:bodyPr wrap="square" rtlCol="0">
            <a:spAutoFit/>
          </a:bodyPr>
          <a:lstStyle/>
          <a:p>
            <a:pPr algn="ctr"/>
            <a:r>
              <a:rPr lang="en-US" sz="1100" dirty="0">
                <a:solidFill>
                  <a:schemeClr val="bg1"/>
                </a:solidFill>
              </a:rPr>
              <a:t>0</a:t>
            </a:r>
          </a:p>
        </p:txBody>
      </p:sp>
      <p:sp>
        <p:nvSpPr>
          <p:cNvPr id="49" name="TextBox 48"/>
          <p:cNvSpPr txBox="1"/>
          <p:nvPr/>
        </p:nvSpPr>
        <p:spPr>
          <a:xfrm>
            <a:off x="2362200" y="5224790"/>
            <a:ext cx="304800" cy="261610"/>
          </a:xfrm>
          <a:prstGeom prst="rect">
            <a:avLst/>
          </a:prstGeom>
          <a:noFill/>
        </p:spPr>
        <p:txBody>
          <a:bodyPr wrap="square" rtlCol="0">
            <a:spAutoFit/>
          </a:bodyPr>
          <a:lstStyle/>
          <a:p>
            <a:pPr algn="ctr"/>
            <a:r>
              <a:rPr lang="en-US" sz="1100" dirty="0">
                <a:solidFill>
                  <a:schemeClr val="bg1"/>
                </a:solidFill>
              </a:rPr>
              <a:t>1</a:t>
            </a:r>
          </a:p>
        </p:txBody>
      </p:sp>
      <p:sp>
        <p:nvSpPr>
          <p:cNvPr id="50" name="TextBox 49"/>
          <p:cNvSpPr txBox="1"/>
          <p:nvPr/>
        </p:nvSpPr>
        <p:spPr>
          <a:xfrm>
            <a:off x="2667000" y="5224790"/>
            <a:ext cx="304800" cy="261610"/>
          </a:xfrm>
          <a:prstGeom prst="rect">
            <a:avLst/>
          </a:prstGeom>
          <a:noFill/>
        </p:spPr>
        <p:txBody>
          <a:bodyPr wrap="square" rtlCol="0">
            <a:spAutoFit/>
          </a:bodyPr>
          <a:lstStyle/>
          <a:p>
            <a:pPr algn="ctr"/>
            <a:r>
              <a:rPr lang="en-US" sz="1100" dirty="0">
                <a:solidFill>
                  <a:schemeClr val="bg1"/>
                </a:solidFill>
              </a:rPr>
              <a:t>2</a:t>
            </a:r>
          </a:p>
        </p:txBody>
      </p:sp>
      <p:sp>
        <p:nvSpPr>
          <p:cNvPr id="51" name="TextBox 50"/>
          <p:cNvSpPr txBox="1"/>
          <p:nvPr/>
        </p:nvSpPr>
        <p:spPr>
          <a:xfrm>
            <a:off x="2971800" y="5224790"/>
            <a:ext cx="304800" cy="261610"/>
          </a:xfrm>
          <a:prstGeom prst="rect">
            <a:avLst/>
          </a:prstGeom>
          <a:noFill/>
        </p:spPr>
        <p:txBody>
          <a:bodyPr wrap="square" rtlCol="0">
            <a:spAutoFit/>
          </a:bodyPr>
          <a:lstStyle/>
          <a:p>
            <a:pPr algn="ctr"/>
            <a:r>
              <a:rPr lang="en-US" sz="1100" dirty="0">
                <a:solidFill>
                  <a:schemeClr val="bg1"/>
                </a:solidFill>
              </a:rPr>
              <a:t>3</a:t>
            </a:r>
          </a:p>
        </p:txBody>
      </p:sp>
      <p:sp>
        <p:nvSpPr>
          <p:cNvPr id="52" name="TextBox 51"/>
          <p:cNvSpPr txBox="1"/>
          <p:nvPr/>
        </p:nvSpPr>
        <p:spPr>
          <a:xfrm>
            <a:off x="3276600" y="5224790"/>
            <a:ext cx="304800" cy="261610"/>
          </a:xfrm>
          <a:prstGeom prst="rect">
            <a:avLst/>
          </a:prstGeom>
          <a:noFill/>
        </p:spPr>
        <p:txBody>
          <a:bodyPr wrap="square" rtlCol="0">
            <a:spAutoFit/>
          </a:bodyPr>
          <a:lstStyle/>
          <a:p>
            <a:pPr algn="ctr"/>
            <a:r>
              <a:rPr lang="en-US" sz="1100" dirty="0">
                <a:solidFill>
                  <a:schemeClr val="bg1"/>
                </a:solidFill>
              </a:rPr>
              <a:t>4</a:t>
            </a:r>
          </a:p>
        </p:txBody>
      </p:sp>
      <p:sp>
        <p:nvSpPr>
          <p:cNvPr id="53" name="Oval 52"/>
          <p:cNvSpPr/>
          <p:nvPr/>
        </p:nvSpPr>
        <p:spPr>
          <a:xfrm>
            <a:off x="1790139" y="4807286"/>
            <a:ext cx="213732" cy="2219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875985" y="4808157"/>
            <a:ext cx="213732" cy="2219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415729" y="4808157"/>
            <a:ext cx="213732" cy="2219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321696" y="4808157"/>
            <a:ext cx="213732" cy="2219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533400" y="4264223"/>
            <a:ext cx="3352800" cy="307777"/>
          </a:xfrm>
          <a:prstGeom prst="rect">
            <a:avLst/>
          </a:prstGeom>
          <a:noFill/>
        </p:spPr>
        <p:txBody>
          <a:bodyPr wrap="square" rtlCol="0">
            <a:spAutoFit/>
          </a:bodyPr>
          <a:lstStyle/>
          <a:p>
            <a:pPr algn="ctr"/>
            <a:r>
              <a:rPr lang="en-US" sz="1400" dirty="0" smtClean="0">
                <a:solidFill>
                  <a:schemeClr val="bg1"/>
                </a:solidFill>
              </a:rPr>
              <a:t>And how about this one?</a:t>
            </a:r>
            <a:endParaRPr lang="en-US" sz="1400" dirty="0">
              <a:solidFill>
                <a:schemeClr val="bg1"/>
              </a:solidFill>
            </a:endParaRPr>
          </a:p>
        </p:txBody>
      </p:sp>
      <p:pic>
        <p:nvPicPr>
          <p:cNvPr id="8" name="Picture 7"/>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304800" y="5640324"/>
            <a:ext cx="3744468" cy="608076"/>
          </a:xfrm>
          <a:prstGeom prst="rect">
            <a:avLst/>
          </a:prstGeom>
        </p:spPr>
      </p:pic>
      <p:sp>
        <p:nvSpPr>
          <p:cNvPr id="59" name="Flowchart: Sequential Access Storage 58"/>
          <p:cNvSpPr/>
          <p:nvPr/>
        </p:nvSpPr>
        <p:spPr>
          <a:xfrm>
            <a:off x="4114800" y="1981200"/>
            <a:ext cx="2502882" cy="1524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222940" y="2447641"/>
            <a:ext cx="2292475" cy="646331"/>
          </a:xfrm>
          <a:prstGeom prst="rect">
            <a:avLst/>
          </a:prstGeom>
          <a:noFill/>
        </p:spPr>
        <p:txBody>
          <a:bodyPr wrap="square" rtlCol="0">
            <a:spAutoFit/>
          </a:bodyPr>
          <a:lstStyle/>
          <a:p>
            <a:pPr algn="ctr"/>
            <a:r>
              <a:rPr lang="en-US" dirty="0" smtClean="0"/>
              <a:t>So what are the rebels hiding from me?</a:t>
            </a:r>
            <a:endParaRPr lang="en-US" dirty="0"/>
          </a:p>
        </p:txBody>
      </p:sp>
    </p:spTree>
    <p:extLst>
      <p:ext uri="{BB962C8B-B14F-4D97-AF65-F5344CB8AC3E}">
        <p14:creationId xmlns:p14="http://schemas.microsoft.com/office/powerpoint/2010/main" val="1464291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act of measurement in SR bumps the real molecule positions in random directions.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52</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533079"/>
            <a:ext cx="4800600" cy="4800600"/>
          </a:xfrm>
          <a:prstGeom prst="rect">
            <a:avLst/>
          </a:prstGeom>
        </p:spPr>
      </p:pic>
      <p:sp>
        <p:nvSpPr>
          <p:cNvPr id="5" name="TextBox 4"/>
          <p:cNvSpPr txBox="1"/>
          <p:nvPr/>
        </p:nvSpPr>
        <p:spPr>
          <a:xfrm>
            <a:off x="1447800" y="1752600"/>
            <a:ext cx="2971800" cy="646331"/>
          </a:xfrm>
          <a:prstGeom prst="rect">
            <a:avLst/>
          </a:prstGeom>
          <a:noFill/>
        </p:spPr>
        <p:txBody>
          <a:bodyPr wrap="square" rtlCol="0">
            <a:spAutoFit/>
          </a:bodyPr>
          <a:lstStyle/>
          <a:p>
            <a:pPr algn="ctr"/>
            <a:r>
              <a:rPr lang="en-US" dirty="0" smtClean="0">
                <a:solidFill>
                  <a:srgbClr val="0070C0"/>
                </a:solidFill>
              </a:rPr>
              <a:t>Actual molecule positions</a:t>
            </a:r>
          </a:p>
          <a:p>
            <a:pPr algn="ctr"/>
            <a:r>
              <a:rPr lang="en-US" dirty="0" smtClean="0">
                <a:solidFill>
                  <a:srgbClr val="FF0000"/>
                </a:solidFill>
              </a:rPr>
              <a:t>Measured molecule positions</a:t>
            </a:r>
            <a:endParaRPr lang="en-US" dirty="0">
              <a:solidFill>
                <a:srgbClr val="FF0000"/>
              </a:solidFill>
            </a:endParaRPr>
          </a:p>
        </p:txBody>
      </p:sp>
      <p:sp>
        <p:nvSpPr>
          <p:cNvPr id="6" name="TextBox 5"/>
          <p:cNvSpPr txBox="1"/>
          <p:nvPr/>
        </p:nvSpPr>
        <p:spPr>
          <a:xfrm>
            <a:off x="5486400" y="2520077"/>
            <a:ext cx="3124200" cy="2585323"/>
          </a:xfrm>
          <a:prstGeom prst="rect">
            <a:avLst/>
          </a:prstGeom>
          <a:noFill/>
        </p:spPr>
        <p:txBody>
          <a:bodyPr wrap="square" rtlCol="0">
            <a:spAutoFit/>
          </a:bodyPr>
          <a:lstStyle/>
          <a:p>
            <a:r>
              <a:rPr lang="en-US" dirty="0" smtClean="0">
                <a:solidFill>
                  <a:schemeClr val="bg1"/>
                </a:solidFill>
              </a:rPr>
              <a:t>Generate a uniformly distributed collection of points and bump each point randomly according to a multimodal Gaussian distribution.</a:t>
            </a:r>
          </a:p>
          <a:p>
            <a:endParaRPr lang="en-US" dirty="0">
              <a:solidFill>
                <a:schemeClr val="bg1"/>
              </a:solidFill>
            </a:endParaRPr>
          </a:p>
          <a:p>
            <a:r>
              <a:rPr lang="en-US" dirty="0" smtClean="0">
                <a:solidFill>
                  <a:schemeClr val="bg1"/>
                </a:solidFill>
              </a:rPr>
              <a:t>The standard deviation of the Gaussian is 10 nm in X and Y and 50 nm in Z.</a:t>
            </a:r>
            <a:endParaRPr lang="en-US" dirty="0">
              <a:solidFill>
                <a:schemeClr val="bg1"/>
              </a:solidFill>
            </a:endParaRPr>
          </a:p>
        </p:txBody>
      </p:sp>
    </p:spTree>
    <p:extLst>
      <p:ext uri="{BB962C8B-B14F-4D97-AF65-F5344CB8AC3E}">
        <p14:creationId xmlns:p14="http://schemas.microsoft.com/office/powerpoint/2010/main" val="30312171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50838"/>
            <a:ext cx="6934200" cy="563562"/>
          </a:xfrm>
        </p:spPr>
        <p:txBody>
          <a:bodyPr>
            <a:normAutofit fontScale="90000"/>
          </a:bodyPr>
          <a:lstStyle/>
          <a:p>
            <a:r>
              <a:rPr lang="en-US" dirty="0" smtClean="0"/>
              <a:t>The radius of gyration is positively biased by a non-zero localization precision.</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53</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1752600"/>
            <a:ext cx="5486717" cy="4115037"/>
          </a:xfrm>
          <a:prstGeom prst="rect">
            <a:avLst/>
          </a:prstGeom>
        </p:spPr>
      </p:pic>
      <p:pic>
        <p:nvPicPr>
          <p:cNvPr id="9" name="Picture 8"/>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343400" y="6051550"/>
            <a:ext cx="3375660" cy="609600"/>
          </a:xfrm>
          <a:prstGeom prst="rect">
            <a:avLst/>
          </a:prstGeom>
        </p:spPr>
      </p:pic>
      <p:sp>
        <p:nvSpPr>
          <p:cNvPr id="10" name="TextBox 9"/>
          <p:cNvSpPr txBox="1"/>
          <p:nvPr/>
        </p:nvSpPr>
        <p:spPr>
          <a:xfrm>
            <a:off x="685800" y="1981200"/>
            <a:ext cx="2057400" cy="1200329"/>
          </a:xfrm>
          <a:prstGeom prst="rect">
            <a:avLst/>
          </a:prstGeom>
          <a:noFill/>
        </p:spPr>
        <p:txBody>
          <a:bodyPr wrap="square" rtlCol="0">
            <a:spAutoFit/>
          </a:bodyPr>
          <a:lstStyle/>
          <a:p>
            <a:r>
              <a:rPr lang="en-US" dirty="0" smtClean="0">
                <a:solidFill>
                  <a:schemeClr val="bg1"/>
                </a:solidFill>
              </a:rPr>
              <a:t>Smaller clusters are more biased towards larger sizes than larger clusters.</a:t>
            </a:r>
            <a:endParaRPr lang="en-US" dirty="0">
              <a:solidFill>
                <a:schemeClr val="bg1"/>
              </a:solidFill>
            </a:endParaRPr>
          </a:p>
        </p:txBody>
      </p:sp>
      <p:sp>
        <p:nvSpPr>
          <p:cNvPr id="11" name="TextBox 10"/>
          <p:cNvSpPr txBox="1"/>
          <p:nvPr/>
        </p:nvSpPr>
        <p:spPr>
          <a:xfrm>
            <a:off x="685800" y="3505200"/>
            <a:ext cx="1981200" cy="1107996"/>
          </a:xfrm>
          <a:prstGeom prst="rect">
            <a:avLst/>
          </a:prstGeom>
          <a:noFill/>
        </p:spPr>
        <p:txBody>
          <a:bodyPr wrap="square" rtlCol="0">
            <a:spAutoFit/>
          </a:bodyPr>
          <a:lstStyle/>
          <a:p>
            <a:r>
              <a:rPr lang="en-US" sz="1100" dirty="0" smtClean="0">
                <a:solidFill>
                  <a:schemeClr val="bg1"/>
                </a:solidFill>
              </a:rPr>
              <a:t>1000 clusters of uniformly and randomly distributed points</a:t>
            </a:r>
          </a:p>
          <a:p>
            <a:endParaRPr lang="en-US" sz="1100" dirty="0" smtClean="0">
              <a:solidFill>
                <a:schemeClr val="bg1"/>
              </a:solidFill>
            </a:endParaRPr>
          </a:p>
          <a:p>
            <a:r>
              <a:rPr lang="en-US" sz="1100" dirty="0" smtClean="0">
                <a:solidFill>
                  <a:schemeClr val="bg1"/>
                </a:solidFill>
              </a:rPr>
              <a:t>100 points / cluster</a:t>
            </a:r>
          </a:p>
          <a:p>
            <a:endParaRPr lang="en-US" sz="1100" dirty="0" smtClean="0">
              <a:solidFill>
                <a:schemeClr val="bg1"/>
              </a:solidFill>
            </a:endParaRPr>
          </a:p>
          <a:p>
            <a:r>
              <a:rPr lang="en-US" sz="1100" dirty="0" smtClean="0">
                <a:solidFill>
                  <a:schemeClr val="bg1"/>
                </a:solidFill>
              </a:rPr>
              <a:t>50 nm Z precision</a:t>
            </a:r>
            <a:endParaRPr lang="en-US" sz="1100" dirty="0">
              <a:solidFill>
                <a:schemeClr val="bg1"/>
              </a:solidFill>
            </a:endParaRPr>
          </a:p>
        </p:txBody>
      </p:sp>
      <p:sp>
        <p:nvSpPr>
          <p:cNvPr id="12" name="TextBox 11"/>
          <p:cNvSpPr txBox="1"/>
          <p:nvPr/>
        </p:nvSpPr>
        <p:spPr>
          <a:xfrm>
            <a:off x="5867400" y="2209800"/>
            <a:ext cx="1371600" cy="430887"/>
          </a:xfrm>
          <a:prstGeom prst="rect">
            <a:avLst/>
          </a:prstGeom>
          <a:noFill/>
        </p:spPr>
        <p:txBody>
          <a:bodyPr wrap="square" rtlCol="0">
            <a:spAutoFit/>
          </a:bodyPr>
          <a:lstStyle/>
          <a:p>
            <a:pPr algn="r"/>
            <a:r>
              <a:rPr lang="en-US" sz="1100" dirty="0" smtClean="0"/>
              <a:t>Localization precision in X and Y</a:t>
            </a:r>
            <a:endParaRPr lang="en-US" sz="1100" dirty="0"/>
          </a:p>
        </p:txBody>
      </p:sp>
    </p:spTree>
    <p:extLst>
      <p:ext uri="{BB962C8B-B14F-4D97-AF65-F5344CB8AC3E}">
        <p14:creationId xmlns:p14="http://schemas.microsoft.com/office/powerpoint/2010/main" val="40469657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50838"/>
            <a:ext cx="8153400" cy="563562"/>
          </a:xfrm>
        </p:spPr>
        <p:txBody>
          <a:bodyPr>
            <a:normAutofit fontScale="90000"/>
          </a:bodyPr>
          <a:lstStyle/>
          <a:p>
            <a:r>
              <a:rPr lang="en-US" dirty="0" smtClean="0"/>
              <a:t>We can first test this hypothesis by fitting to the transverse radius of gyration.</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2400" y="2057400"/>
            <a:ext cx="4318000" cy="3238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66883" y="2052362"/>
            <a:ext cx="4324717" cy="32435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52600" y="5334000"/>
            <a:ext cx="990600" cy="369332"/>
          </a:xfrm>
          <a:prstGeom prst="rect">
            <a:avLst/>
          </a:prstGeom>
          <a:noFill/>
        </p:spPr>
        <p:txBody>
          <a:bodyPr wrap="square" rtlCol="0">
            <a:spAutoFit/>
          </a:bodyPr>
          <a:lstStyle/>
          <a:p>
            <a:pPr algn="ctr"/>
            <a:r>
              <a:rPr lang="el-GR" dirty="0" smtClean="0">
                <a:solidFill>
                  <a:srgbClr val="FFFF00"/>
                </a:solidFill>
              </a:rPr>
              <a:t>α</a:t>
            </a:r>
            <a:r>
              <a:rPr lang="en-US" dirty="0" smtClean="0">
                <a:solidFill>
                  <a:srgbClr val="FFFF00"/>
                </a:solidFill>
              </a:rPr>
              <a:t> = 0.32</a:t>
            </a:r>
            <a:endParaRPr lang="en-US" dirty="0">
              <a:solidFill>
                <a:srgbClr val="FFFF00"/>
              </a:solidFill>
            </a:endParaRPr>
          </a:p>
        </p:txBody>
      </p:sp>
      <p:sp>
        <p:nvSpPr>
          <p:cNvPr id="7" name="TextBox 6"/>
          <p:cNvSpPr txBox="1"/>
          <p:nvPr/>
        </p:nvSpPr>
        <p:spPr>
          <a:xfrm>
            <a:off x="6400800" y="5334000"/>
            <a:ext cx="990600" cy="369332"/>
          </a:xfrm>
          <a:prstGeom prst="rect">
            <a:avLst/>
          </a:prstGeom>
          <a:noFill/>
        </p:spPr>
        <p:txBody>
          <a:bodyPr wrap="square" rtlCol="0">
            <a:spAutoFit/>
          </a:bodyPr>
          <a:lstStyle/>
          <a:p>
            <a:pPr algn="ctr"/>
            <a:r>
              <a:rPr lang="el-GR" dirty="0" smtClean="0">
                <a:solidFill>
                  <a:srgbClr val="FFFF00"/>
                </a:solidFill>
              </a:rPr>
              <a:t>α</a:t>
            </a:r>
            <a:r>
              <a:rPr lang="en-US" dirty="0" smtClean="0">
                <a:solidFill>
                  <a:srgbClr val="FFFF00"/>
                </a:solidFill>
              </a:rPr>
              <a:t> = 0.25</a:t>
            </a:r>
            <a:endParaRPr lang="en-US" dirty="0">
              <a:solidFill>
                <a:srgbClr val="FFFF00"/>
              </a:solidFill>
            </a:endParaRPr>
          </a:p>
        </p:txBody>
      </p:sp>
      <p:sp>
        <p:nvSpPr>
          <p:cNvPr id="6" name="TextBox 5"/>
          <p:cNvSpPr txBox="1"/>
          <p:nvPr/>
        </p:nvSpPr>
        <p:spPr>
          <a:xfrm>
            <a:off x="1066800" y="5703332"/>
            <a:ext cx="2667000" cy="923330"/>
          </a:xfrm>
          <a:prstGeom prst="rect">
            <a:avLst/>
          </a:prstGeom>
          <a:noFill/>
        </p:spPr>
        <p:txBody>
          <a:bodyPr wrap="square" rtlCol="0">
            <a:spAutoFit/>
          </a:bodyPr>
          <a:lstStyle/>
          <a:p>
            <a:pPr algn="ctr"/>
            <a:r>
              <a:rPr lang="en-US" dirty="0" smtClean="0">
                <a:solidFill>
                  <a:schemeClr val="bg1"/>
                </a:solidFill>
              </a:rPr>
              <a:t>Mean 3D </a:t>
            </a:r>
            <a:r>
              <a:rPr lang="en-US" dirty="0" err="1" smtClean="0">
                <a:solidFill>
                  <a:schemeClr val="bg1"/>
                </a:solidFill>
              </a:rPr>
              <a:t>R</a:t>
            </a:r>
            <a:r>
              <a:rPr lang="en-US" baseline="-25000" dirty="0" err="1" smtClean="0">
                <a:solidFill>
                  <a:schemeClr val="bg1"/>
                </a:solidFill>
              </a:rPr>
              <a:t>g</a:t>
            </a:r>
            <a:r>
              <a:rPr lang="en-US" dirty="0" smtClean="0">
                <a:solidFill>
                  <a:schemeClr val="bg1"/>
                </a:solidFill>
              </a:rPr>
              <a:t>: 103 nm</a:t>
            </a:r>
          </a:p>
          <a:p>
            <a:pPr algn="ctr"/>
            <a:r>
              <a:rPr lang="en-US" dirty="0" smtClean="0">
                <a:solidFill>
                  <a:schemeClr val="bg1"/>
                </a:solidFill>
              </a:rPr>
              <a:t>Old mean 3D </a:t>
            </a:r>
            <a:r>
              <a:rPr lang="en-US" dirty="0" err="1" smtClean="0">
                <a:solidFill>
                  <a:schemeClr val="bg1"/>
                </a:solidFill>
              </a:rPr>
              <a:t>R</a:t>
            </a:r>
            <a:r>
              <a:rPr lang="en-US" baseline="-25000" dirty="0" err="1" smtClean="0">
                <a:solidFill>
                  <a:schemeClr val="bg1"/>
                </a:solidFill>
              </a:rPr>
              <a:t>g</a:t>
            </a:r>
            <a:r>
              <a:rPr lang="en-US" dirty="0" smtClean="0">
                <a:solidFill>
                  <a:schemeClr val="bg1"/>
                </a:solidFill>
              </a:rPr>
              <a:t>: 106 nm</a:t>
            </a:r>
          </a:p>
          <a:p>
            <a:pPr algn="ctr"/>
            <a:r>
              <a:rPr lang="en-US" dirty="0" smtClean="0">
                <a:solidFill>
                  <a:schemeClr val="bg1"/>
                </a:solidFill>
              </a:rPr>
              <a:t>Old </a:t>
            </a:r>
            <a:r>
              <a:rPr lang="el-GR" dirty="0" smtClean="0">
                <a:solidFill>
                  <a:schemeClr val="bg1"/>
                </a:solidFill>
              </a:rPr>
              <a:t>α</a:t>
            </a:r>
            <a:r>
              <a:rPr lang="en-US" dirty="0">
                <a:solidFill>
                  <a:schemeClr val="bg1"/>
                </a:solidFill>
              </a:rPr>
              <a:t>:</a:t>
            </a:r>
            <a:r>
              <a:rPr lang="en-US" dirty="0" smtClean="0">
                <a:solidFill>
                  <a:schemeClr val="bg1"/>
                </a:solidFill>
              </a:rPr>
              <a:t> 0.31</a:t>
            </a:r>
            <a:endParaRPr lang="en-US" dirty="0">
              <a:solidFill>
                <a:schemeClr val="bg1"/>
              </a:solidFill>
            </a:endParaRPr>
          </a:p>
        </p:txBody>
      </p:sp>
      <p:sp>
        <p:nvSpPr>
          <p:cNvPr id="10" name="TextBox 9"/>
          <p:cNvSpPr txBox="1"/>
          <p:nvPr/>
        </p:nvSpPr>
        <p:spPr>
          <a:xfrm>
            <a:off x="5661660" y="5693137"/>
            <a:ext cx="2644140" cy="923330"/>
          </a:xfrm>
          <a:prstGeom prst="rect">
            <a:avLst/>
          </a:prstGeom>
          <a:noFill/>
        </p:spPr>
        <p:txBody>
          <a:bodyPr wrap="square" rtlCol="0">
            <a:spAutoFit/>
          </a:bodyPr>
          <a:lstStyle/>
          <a:p>
            <a:pPr algn="ctr"/>
            <a:r>
              <a:rPr lang="en-US" dirty="0" smtClean="0">
                <a:solidFill>
                  <a:schemeClr val="bg1"/>
                </a:solidFill>
              </a:rPr>
              <a:t>Mean 3D </a:t>
            </a:r>
            <a:r>
              <a:rPr lang="en-US" dirty="0" err="1" smtClean="0">
                <a:solidFill>
                  <a:schemeClr val="bg1"/>
                </a:solidFill>
              </a:rPr>
              <a:t>R</a:t>
            </a:r>
            <a:r>
              <a:rPr lang="en-US" baseline="-25000" dirty="0" err="1" smtClean="0">
                <a:solidFill>
                  <a:schemeClr val="bg1"/>
                </a:solidFill>
              </a:rPr>
              <a:t>g</a:t>
            </a:r>
            <a:r>
              <a:rPr lang="en-US" dirty="0" smtClean="0">
                <a:solidFill>
                  <a:schemeClr val="bg1"/>
                </a:solidFill>
              </a:rPr>
              <a:t>: 77 nm</a:t>
            </a:r>
          </a:p>
          <a:p>
            <a:pPr algn="ctr"/>
            <a:r>
              <a:rPr lang="en-US" dirty="0" smtClean="0">
                <a:solidFill>
                  <a:schemeClr val="bg1"/>
                </a:solidFill>
              </a:rPr>
              <a:t>Old mean 3D </a:t>
            </a:r>
            <a:r>
              <a:rPr lang="en-US" dirty="0" err="1" smtClean="0">
                <a:solidFill>
                  <a:schemeClr val="bg1"/>
                </a:solidFill>
              </a:rPr>
              <a:t>R</a:t>
            </a:r>
            <a:r>
              <a:rPr lang="en-US" baseline="-25000" dirty="0" err="1" smtClean="0">
                <a:solidFill>
                  <a:schemeClr val="bg1"/>
                </a:solidFill>
              </a:rPr>
              <a:t>g</a:t>
            </a:r>
            <a:r>
              <a:rPr lang="en-US" dirty="0" smtClean="0">
                <a:solidFill>
                  <a:schemeClr val="bg1"/>
                </a:solidFill>
              </a:rPr>
              <a:t>: 85 nm</a:t>
            </a:r>
          </a:p>
          <a:p>
            <a:pPr algn="ctr"/>
            <a:r>
              <a:rPr lang="en-US" dirty="0" smtClean="0">
                <a:solidFill>
                  <a:schemeClr val="bg1"/>
                </a:solidFill>
              </a:rPr>
              <a:t>Old </a:t>
            </a:r>
            <a:r>
              <a:rPr lang="el-GR" dirty="0" smtClean="0">
                <a:solidFill>
                  <a:schemeClr val="bg1"/>
                </a:solidFill>
              </a:rPr>
              <a:t>α</a:t>
            </a:r>
            <a:r>
              <a:rPr lang="en-US" dirty="0">
                <a:solidFill>
                  <a:schemeClr val="bg1"/>
                </a:solidFill>
              </a:rPr>
              <a:t>:</a:t>
            </a:r>
            <a:r>
              <a:rPr lang="en-US" dirty="0" smtClean="0">
                <a:solidFill>
                  <a:schemeClr val="bg1"/>
                </a:solidFill>
              </a:rPr>
              <a:t> 0.22</a:t>
            </a:r>
            <a:endParaRPr lang="en-US" dirty="0">
              <a:solidFill>
                <a:schemeClr val="bg1"/>
              </a:solidFill>
            </a:endParaRPr>
          </a:p>
        </p:txBody>
      </p:sp>
    </p:spTree>
    <p:extLst>
      <p:ext uri="{BB962C8B-B14F-4D97-AF65-F5344CB8AC3E}">
        <p14:creationId xmlns:p14="http://schemas.microsoft.com/office/powerpoint/2010/main" val="19831327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55</a:t>
            </a:fld>
            <a:endParaRPr lang="en-US"/>
          </a:p>
        </p:txBody>
      </p:sp>
      <p:sp>
        <p:nvSpPr>
          <p:cNvPr id="4" name="TextBox 3"/>
          <p:cNvSpPr txBox="1"/>
          <p:nvPr/>
        </p:nvSpPr>
        <p:spPr>
          <a:xfrm>
            <a:off x="457200" y="1709678"/>
            <a:ext cx="80010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bg1"/>
                </a:solidFill>
              </a:rPr>
              <a:t>We found no large change in </a:t>
            </a:r>
            <a:r>
              <a:rPr lang="en-US" dirty="0" err="1" smtClean="0">
                <a:solidFill>
                  <a:schemeClr val="bg1"/>
                </a:solidFill>
              </a:rPr>
              <a:t>Hela</a:t>
            </a:r>
            <a:r>
              <a:rPr lang="en-US" dirty="0" smtClean="0">
                <a:solidFill>
                  <a:schemeClr val="bg1"/>
                </a:solidFill>
              </a:rPr>
              <a:t> telomere sizes when either SMCHD1 or TRF2 (a key </a:t>
            </a:r>
            <a:r>
              <a:rPr lang="en-US" dirty="0" err="1" smtClean="0">
                <a:solidFill>
                  <a:schemeClr val="bg1"/>
                </a:solidFill>
              </a:rPr>
              <a:t>shelterin</a:t>
            </a:r>
            <a:r>
              <a:rPr lang="en-US" dirty="0" smtClean="0">
                <a:solidFill>
                  <a:schemeClr val="bg1"/>
                </a:solidFill>
              </a:rPr>
              <a:t> component) were knocked down</a:t>
            </a:r>
          </a:p>
        </p:txBody>
      </p:sp>
    </p:spTree>
    <p:extLst>
      <p:ext uri="{BB962C8B-B14F-4D97-AF65-F5344CB8AC3E}">
        <p14:creationId xmlns:p14="http://schemas.microsoft.com/office/powerpoint/2010/main" val="29796954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56</a:t>
            </a:fld>
            <a:endParaRPr lang="en-US"/>
          </a:p>
        </p:txBody>
      </p:sp>
      <p:sp>
        <p:nvSpPr>
          <p:cNvPr id="4" name="TextBox 3"/>
          <p:cNvSpPr txBox="1"/>
          <p:nvPr/>
        </p:nvSpPr>
        <p:spPr>
          <a:xfrm>
            <a:off x="457200" y="1709678"/>
            <a:ext cx="8001000"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bg1"/>
                </a:solidFill>
              </a:rPr>
              <a:t>We found no large change in </a:t>
            </a:r>
            <a:r>
              <a:rPr lang="en-US" dirty="0" err="1" smtClean="0">
                <a:solidFill>
                  <a:schemeClr val="bg1"/>
                </a:solidFill>
              </a:rPr>
              <a:t>Hela</a:t>
            </a:r>
            <a:r>
              <a:rPr lang="en-US" dirty="0" smtClean="0">
                <a:solidFill>
                  <a:schemeClr val="bg1"/>
                </a:solidFill>
              </a:rPr>
              <a:t> telomere sizes when either SMCHD1 or TRF2 (a key </a:t>
            </a:r>
            <a:r>
              <a:rPr lang="en-US" dirty="0" err="1" smtClean="0">
                <a:solidFill>
                  <a:schemeClr val="bg1"/>
                </a:solidFill>
              </a:rPr>
              <a:t>shelterin</a:t>
            </a:r>
            <a:r>
              <a:rPr lang="en-US" dirty="0" smtClean="0">
                <a:solidFill>
                  <a:schemeClr val="bg1"/>
                </a:solidFill>
              </a:rPr>
              <a:t> component) were knocked down</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We would expect to see a noticeable change in telomere size when key </a:t>
            </a:r>
            <a:r>
              <a:rPr lang="en-US" dirty="0" err="1" smtClean="0">
                <a:solidFill>
                  <a:schemeClr val="bg1"/>
                </a:solidFill>
              </a:rPr>
              <a:t>shelterin</a:t>
            </a:r>
            <a:r>
              <a:rPr lang="en-US" dirty="0" smtClean="0">
                <a:solidFill>
                  <a:schemeClr val="bg1"/>
                </a:solidFill>
              </a:rPr>
              <a:t> components are knocked down based on polymer modeling and one obscure super-resolution study</a:t>
            </a:r>
          </a:p>
        </p:txBody>
      </p:sp>
    </p:spTree>
    <p:extLst>
      <p:ext uri="{BB962C8B-B14F-4D97-AF65-F5344CB8AC3E}">
        <p14:creationId xmlns:p14="http://schemas.microsoft.com/office/powerpoint/2010/main" val="22631303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57</a:t>
            </a:fld>
            <a:endParaRPr lang="en-US"/>
          </a:p>
        </p:txBody>
      </p:sp>
      <p:sp>
        <p:nvSpPr>
          <p:cNvPr id="4" name="TextBox 3"/>
          <p:cNvSpPr txBox="1"/>
          <p:nvPr/>
        </p:nvSpPr>
        <p:spPr>
          <a:xfrm>
            <a:off x="457200" y="1709678"/>
            <a:ext cx="8001000"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bg1"/>
                </a:solidFill>
              </a:rPr>
              <a:t>We found no large change in </a:t>
            </a:r>
            <a:r>
              <a:rPr lang="en-US" dirty="0" err="1" smtClean="0">
                <a:solidFill>
                  <a:schemeClr val="bg1"/>
                </a:solidFill>
              </a:rPr>
              <a:t>Hela</a:t>
            </a:r>
            <a:r>
              <a:rPr lang="en-US" dirty="0" smtClean="0">
                <a:solidFill>
                  <a:schemeClr val="bg1"/>
                </a:solidFill>
              </a:rPr>
              <a:t> telomere sizes when either SMCHD1 or TRF2 (a key </a:t>
            </a:r>
            <a:r>
              <a:rPr lang="en-US" dirty="0" err="1" smtClean="0">
                <a:solidFill>
                  <a:schemeClr val="bg1"/>
                </a:solidFill>
              </a:rPr>
              <a:t>shelterin</a:t>
            </a:r>
            <a:r>
              <a:rPr lang="en-US" dirty="0" smtClean="0">
                <a:solidFill>
                  <a:schemeClr val="bg1"/>
                </a:solidFill>
              </a:rPr>
              <a:t> component) were knocked down</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We would expect to see a noticeable change in telomere size when key </a:t>
            </a:r>
            <a:r>
              <a:rPr lang="en-US" dirty="0" err="1" smtClean="0">
                <a:solidFill>
                  <a:schemeClr val="bg1"/>
                </a:solidFill>
              </a:rPr>
              <a:t>shelterin</a:t>
            </a:r>
            <a:r>
              <a:rPr lang="en-US" dirty="0" smtClean="0">
                <a:solidFill>
                  <a:schemeClr val="bg1"/>
                </a:solidFill>
              </a:rPr>
              <a:t> components are knocked down based on polymer modeling and one obscure super-resolution study</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The scaling of radius of gyration with the number of labels should tell us an absolute measure of telomere compaction and variation than looking at average size alone, but the limitations of super-resolution imaging bias the size measurements</a:t>
            </a:r>
            <a:endParaRPr lang="en-US" dirty="0">
              <a:solidFill>
                <a:schemeClr val="bg1"/>
              </a:solidFill>
            </a:endParaRPr>
          </a:p>
        </p:txBody>
      </p:sp>
    </p:spTree>
    <p:extLst>
      <p:ext uri="{BB962C8B-B14F-4D97-AF65-F5344CB8AC3E}">
        <p14:creationId xmlns:p14="http://schemas.microsoft.com/office/powerpoint/2010/main" val="16483018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Future Plans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58</a:t>
            </a:fld>
            <a:endParaRPr lang="en-US"/>
          </a:p>
        </p:txBody>
      </p:sp>
      <p:sp>
        <p:nvSpPr>
          <p:cNvPr id="4" name="TextBox 3"/>
          <p:cNvSpPr txBox="1"/>
          <p:nvPr/>
        </p:nvSpPr>
        <p:spPr>
          <a:xfrm>
            <a:off x="304800" y="1066800"/>
            <a:ext cx="8229600" cy="4939814"/>
          </a:xfrm>
          <a:prstGeom prst="rect">
            <a:avLst/>
          </a:prstGeom>
          <a:noFill/>
        </p:spPr>
        <p:txBody>
          <a:bodyPr wrap="square" rtlCol="0">
            <a:spAutoFit/>
          </a:bodyPr>
          <a:lstStyle/>
          <a:p>
            <a:pPr>
              <a:lnSpc>
                <a:spcPct val="150000"/>
              </a:lnSpc>
            </a:pPr>
            <a:r>
              <a:rPr lang="en-US" u="sng" dirty="0" smtClean="0">
                <a:solidFill>
                  <a:schemeClr val="bg1"/>
                </a:solidFill>
              </a:rPr>
              <a:t>Short term</a:t>
            </a:r>
          </a:p>
          <a:p>
            <a:pPr marL="342900" indent="-342900">
              <a:lnSpc>
                <a:spcPct val="150000"/>
              </a:lnSpc>
              <a:buFont typeface="+mj-lt"/>
              <a:buAutoNum type="arabicPeriod"/>
            </a:pPr>
            <a:r>
              <a:rPr lang="en-US" dirty="0" smtClean="0">
                <a:solidFill>
                  <a:schemeClr val="bg1"/>
                </a:solidFill>
              </a:rPr>
              <a:t>Correct the data for non-zero localization precisions</a:t>
            </a:r>
          </a:p>
          <a:p>
            <a:pPr marL="342900" indent="-342900">
              <a:lnSpc>
                <a:spcPct val="150000"/>
              </a:lnSpc>
              <a:buFont typeface="+mj-lt"/>
              <a:buAutoNum type="arabicPeriod"/>
            </a:pPr>
            <a:r>
              <a:rPr lang="en-US" dirty="0" smtClean="0">
                <a:solidFill>
                  <a:schemeClr val="bg1"/>
                </a:solidFill>
              </a:rPr>
              <a:t>Investigate whether over-counting biases the number of localizations</a:t>
            </a:r>
            <a:br>
              <a:rPr lang="en-US" dirty="0" smtClean="0">
                <a:solidFill>
                  <a:schemeClr val="bg1"/>
                </a:solidFill>
              </a:rPr>
            </a:br>
            <a:r>
              <a:rPr lang="en-US" sz="1200" dirty="0" smtClean="0">
                <a:solidFill>
                  <a:schemeClr val="bg1"/>
                </a:solidFill>
              </a:rPr>
              <a:t>(correcting for over-counting will also cause an increase in the scaling exponent relative to what we’ve observed)</a:t>
            </a:r>
          </a:p>
          <a:p>
            <a:pPr marL="342900" indent="-342900">
              <a:lnSpc>
                <a:spcPct val="150000"/>
              </a:lnSpc>
              <a:buFont typeface="+mj-lt"/>
              <a:buAutoNum type="arabicPeriod"/>
            </a:pPr>
            <a:r>
              <a:rPr lang="en-US" dirty="0" smtClean="0">
                <a:solidFill>
                  <a:schemeClr val="bg1"/>
                </a:solidFill>
              </a:rPr>
              <a:t>Observe some large change in size by knocking down other </a:t>
            </a:r>
            <a:r>
              <a:rPr lang="en-US" dirty="0" err="1" smtClean="0">
                <a:solidFill>
                  <a:schemeClr val="bg1"/>
                </a:solidFill>
              </a:rPr>
              <a:t>shelterin</a:t>
            </a:r>
            <a:r>
              <a:rPr lang="en-US" dirty="0" smtClean="0">
                <a:solidFill>
                  <a:schemeClr val="bg1"/>
                </a:solidFill>
              </a:rPr>
              <a:t> components, such as TRF1 and TIN2 in addition to TRF2</a:t>
            </a:r>
          </a:p>
          <a:p>
            <a:pPr marL="342900" indent="-342900">
              <a:lnSpc>
                <a:spcPct val="150000"/>
              </a:lnSpc>
              <a:buFont typeface="+mj-lt"/>
              <a:buAutoNum type="arabicPeriod"/>
            </a:pPr>
            <a:endParaRPr lang="en-US" dirty="0">
              <a:solidFill>
                <a:schemeClr val="bg1"/>
              </a:solidFill>
            </a:endParaRPr>
          </a:p>
          <a:p>
            <a:pPr>
              <a:lnSpc>
                <a:spcPct val="150000"/>
              </a:lnSpc>
            </a:pPr>
            <a:r>
              <a:rPr lang="en-US" u="sng" dirty="0" smtClean="0">
                <a:solidFill>
                  <a:schemeClr val="bg1"/>
                </a:solidFill>
              </a:rPr>
              <a:t>Long term</a:t>
            </a:r>
          </a:p>
          <a:p>
            <a:pPr marL="342900" indent="-342900">
              <a:lnSpc>
                <a:spcPct val="150000"/>
              </a:lnSpc>
              <a:buAutoNum type="arabicPeriod"/>
            </a:pPr>
            <a:r>
              <a:rPr lang="en-US" dirty="0" smtClean="0">
                <a:solidFill>
                  <a:schemeClr val="bg1"/>
                </a:solidFill>
              </a:rPr>
              <a:t>Quantitatively assess </a:t>
            </a:r>
            <a:r>
              <a:rPr lang="en-US" dirty="0" err="1" smtClean="0">
                <a:solidFill>
                  <a:schemeClr val="bg1"/>
                </a:solidFill>
              </a:rPr>
              <a:t>decompaction</a:t>
            </a:r>
            <a:r>
              <a:rPr lang="en-US" dirty="0" smtClean="0">
                <a:solidFill>
                  <a:schemeClr val="bg1"/>
                </a:solidFill>
              </a:rPr>
              <a:t> from various </a:t>
            </a:r>
            <a:r>
              <a:rPr lang="en-US" dirty="0" err="1" smtClean="0">
                <a:solidFill>
                  <a:schemeClr val="bg1"/>
                </a:solidFill>
              </a:rPr>
              <a:t>shelterin</a:t>
            </a:r>
            <a:r>
              <a:rPr lang="en-US" dirty="0" smtClean="0">
                <a:solidFill>
                  <a:schemeClr val="bg1"/>
                </a:solidFill>
              </a:rPr>
              <a:t> protein knockdowns</a:t>
            </a:r>
          </a:p>
          <a:p>
            <a:pPr marL="342900" indent="-342900">
              <a:lnSpc>
                <a:spcPct val="150000"/>
              </a:lnSpc>
              <a:buAutoNum type="arabicPeriod"/>
            </a:pPr>
            <a:r>
              <a:rPr lang="en-US" dirty="0" smtClean="0">
                <a:solidFill>
                  <a:schemeClr val="bg1"/>
                </a:solidFill>
              </a:rPr>
              <a:t>Assess whether the distribution of sizes of telomeres affects their function</a:t>
            </a:r>
          </a:p>
          <a:p>
            <a:pPr marL="342900" indent="-342900">
              <a:lnSpc>
                <a:spcPct val="150000"/>
              </a:lnSpc>
              <a:buAutoNum type="arabicPeriod"/>
            </a:pPr>
            <a:r>
              <a:rPr lang="en-US" dirty="0" smtClean="0">
                <a:solidFill>
                  <a:schemeClr val="bg1"/>
                </a:solidFill>
              </a:rPr>
              <a:t>Explore whether labeling artifacts are present</a:t>
            </a:r>
            <a:br>
              <a:rPr lang="en-US" dirty="0" smtClean="0">
                <a:solidFill>
                  <a:schemeClr val="bg1"/>
                </a:solidFill>
              </a:rPr>
            </a:br>
            <a:r>
              <a:rPr lang="en-US" dirty="0" smtClean="0">
                <a:solidFill>
                  <a:schemeClr val="bg1"/>
                </a:solidFill>
              </a:rPr>
              <a:t>(i.e. whether labels only attach to surface of telomeres)</a:t>
            </a:r>
            <a:endParaRPr lang="en-US" dirty="0">
              <a:solidFill>
                <a:schemeClr val="bg1"/>
              </a:solidFill>
            </a:endParaRPr>
          </a:p>
        </p:txBody>
      </p:sp>
    </p:spTree>
    <p:extLst>
      <p:ext uri="{BB962C8B-B14F-4D97-AF65-F5344CB8AC3E}">
        <p14:creationId xmlns:p14="http://schemas.microsoft.com/office/powerpoint/2010/main" val="18753046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36339284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TRF1 and TRF2 single knockdowns;</a:t>
            </a:r>
            <a:br>
              <a:rPr lang="en-US" dirty="0" smtClean="0"/>
            </a:br>
            <a:r>
              <a:rPr lang="en-US" dirty="0" smtClean="0"/>
              <a:t>TRF1 TRF2 double knockdowns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pic>
        <p:nvPicPr>
          <p:cNvPr id="2050" name="Picture 2" descr="Z:\LEB\Users\Kyle-Michael-Douglass\Projects\Telomeres\analyses\2014-10-15_Pool_TRF1_TRF2_KD\html\makePlots_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27" y="1828800"/>
            <a:ext cx="4419600" cy="33147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Z:\LEB\Users\Kyle-Michael-Douglass\Projects\Telomeres\analyses\2014-10-15_Pool_TRF1_TRF2_KD\html\makePlots_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399" y="1826012"/>
            <a:ext cx="4423317" cy="331748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483004" y="2096430"/>
            <a:ext cx="1066800" cy="900246"/>
          </a:xfrm>
          <a:prstGeom prst="rect">
            <a:avLst/>
          </a:prstGeom>
          <a:noFill/>
        </p:spPr>
        <p:txBody>
          <a:bodyPr wrap="square" rtlCol="0">
            <a:spAutoFit/>
          </a:bodyPr>
          <a:lstStyle/>
          <a:p>
            <a:r>
              <a:rPr lang="en-US" sz="1050" dirty="0" smtClean="0"/>
              <a:t>986</a:t>
            </a:r>
            <a:endParaRPr lang="en-US" sz="1050" dirty="0" smtClean="0"/>
          </a:p>
          <a:p>
            <a:r>
              <a:rPr lang="en-US" sz="1050" dirty="0" smtClean="0"/>
              <a:t>499</a:t>
            </a:r>
            <a:endParaRPr lang="en-US" sz="1050" dirty="0" smtClean="0"/>
          </a:p>
          <a:p>
            <a:r>
              <a:rPr lang="en-US" sz="1050" dirty="0" smtClean="0"/>
              <a:t>829</a:t>
            </a:r>
          </a:p>
          <a:p>
            <a:r>
              <a:rPr lang="en-US" sz="1050" dirty="0" smtClean="0"/>
              <a:t>365</a:t>
            </a:r>
            <a:endParaRPr lang="en-US" sz="1050" dirty="0" smtClean="0"/>
          </a:p>
          <a:p>
            <a:endParaRPr lang="en-US" sz="1050" dirty="0" smtClean="0"/>
          </a:p>
        </p:txBody>
      </p:sp>
      <p:sp>
        <p:nvSpPr>
          <p:cNvPr id="13" name="TextBox 12"/>
          <p:cNvSpPr txBox="1"/>
          <p:nvPr/>
        </p:nvSpPr>
        <p:spPr>
          <a:xfrm>
            <a:off x="2243251" y="2084385"/>
            <a:ext cx="533400" cy="259020"/>
          </a:xfrm>
          <a:prstGeom prst="rect">
            <a:avLst/>
          </a:prstGeom>
          <a:noFill/>
        </p:spPr>
        <p:txBody>
          <a:bodyPr wrap="square" rtlCol="0">
            <a:spAutoFit/>
          </a:bodyPr>
          <a:lstStyle/>
          <a:p>
            <a:r>
              <a:rPr lang="en-US" sz="1100" dirty="0" smtClean="0"/>
              <a:t>N =</a:t>
            </a:r>
            <a:endParaRPr lang="en-US" sz="1100" dirty="0"/>
          </a:p>
        </p:txBody>
      </p:sp>
      <p:sp>
        <p:nvSpPr>
          <p:cNvPr id="14" name="TextBox 13"/>
          <p:cNvSpPr txBox="1"/>
          <p:nvPr/>
        </p:nvSpPr>
        <p:spPr>
          <a:xfrm>
            <a:off x="7021553" y="2099181"/>
            <a:ext cx="1066800" cy="900246"/>
          </a:xfrm>
          <a:prstGeom prst="rect">
            <a:avLst/>
          </a:prstGeom>
          <a:noFill/>
        </p:spPr>
        <p:txBody>
          <a:bodyPr wrap="square" rtlCol="0">
            <a:spAutoFit/>
          </a:bodyPr>
          <a:lstStyle/>
          <a:p>
            <a:r>
              <a:rPr lang="en-US" sz="1050" dirty="0" smtClean="0"/>
              <a:t>1777</a:t>
            </a:r>
            <a:endParaRPr lang="en-US" sz="1050" dirty="0" smtClean="0"/>
          </a:p>
          <a:p>
            <a:r>
              <a:rPr lang="en-US" sz="1050" dirty="0" smtClean="0"/>
              <a:t>249</a:t>
            </a:r>
          </a:p>
          <a:p>
            <a:r>
              <a:rPr lang="en-US" sz="1050" dirty="0" smtClean="0"/>
              <a:t>1202</a:t>
            </a:r>
          </a:p>
          <a:p>
            <a:r>
              <a:rPr lang="en-US" sz="1050" dirty="0" smtClean="0"/>
              <a:t>168</a:t>
            </a:r>
          </a:p>
          <a:p>
            <a:endParaRPr lang="en-US" sz="1050" dirty="0" smtClean="0"/>
          </a:p>
        </p:txBody>
      </p:sp>
      <p:sp>
        <p:nvSpPr>
          <p:cNvPr id="15" name="TextBox 14"/>
          <p:cNvSpPr txBox="1"/>
          <p:nvPr/>
        </p:nvSpPr>
        <p:spPr>
          <a:xfrm>
            <a:off x="6781800" y="2087136"/>
            <a:ext cx="533400" cy="259020"/>
          </a:xfrm>
          <a:prstGeom prst="rect">
            <a:avLst/>
          </a:prstGeom>
          <a:noFill/>
        </p:spPr>
        <p:txBody>
          <a:bodyPr wrap="square" rtlCol="0">
            <a:spAutoFit/>
          </a:bodyPr>
          <a:lstStyle/>
          <a:p>
            <a:r>
              <a:rPr lang="en-US" sz="1100" dirty="0" smtClean="0"/>
              <a:t>N =</a:t>
            </a:r>
            <a:endParaRPr lang="en-US" sz="1100" dirty="0"/>
          </a:p>
        </p:txBody>
      </p:sp>
    </p:spTree>
    <p:extLst>
      <p:ext uri="{BB962C8B-B14F-4D97-AF65-F5344CB8AC3E}">
        <p14:creationId xmlns:p14="http://schemas.microsoft.com/office/powerpoint/2010/main" val="12264384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Background information on telomeres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60</a:t>
            </a:fld>
            <a:endParaRPr lang="en-US"/>
          </a:p>
        </p:txBody>
      </p:sp>
      <p:sp>
        <p:nvSpPr>
          <p:cNvPr id="4" name="TextBox 3"/>
          <p:cNvSpPr txBox="1"/>
          <p:nvPr/>
        </p:nvSpPr>
        <p:spPr>
          <a:xfrm>
            <a:off x="762000" y="1066800"/>
            <a:ext cx="7696200" cy="5632311"/>
          </a:xfrm>
          <a:prstGeom prst="rect">
            <a:avLst/>
          </a:prstGeom>
          <a:noFill/>
        </p:spPr>
        <p:txBody>
          <a:bodyPr wrap="square" rtlCol="0">
            <a:spAutoFit/>
          </a:bodyPr>
          <a:lstStyle/>
          <a:p>
            <a:r>
              <a:rPr lang="en-US" dirty="0" smtClean="0">
                <a:solidFill>
                  <a:schemeClr val="bg1"/>
                </a:solidFill>
              </a:rPr>
              <a:t>Telomeres were imaged in fixed </a:t>
            </a:r>
            <a:r>
              <a:rPr lang="en-US" dirty="0" err="1" smtClean="0">
                <a:solidFill>
                  <a:schemeClr val="bg1"/>
                </a:solidFill>
              </a:rPr>
              <a:t>Hela</a:t>
            </a:r>
            <a:r>
              <a:rPr lang="en-US" dirty="0" smtClean="0">
                <a:solidFill>
                  <a:schemeClr val="bg1"/>
                </a:solidFill>
              </a:rPr>
              <a:t> cells. One culture of cells, known as </a:t>
            </a:r>
            <a:r>
              <a:rPr lang="en-US" dirty="0" err="1" smtClean="0">
                <a:solidFill>
                  <a:schemeClr val="bg1"/>
                </a:solidFill>
              </a:rPr>
              <a:t>Hela</a:t>
            </a:r>
            <a:r>
              <a:rPr lang="en-US" dirty="0" smtClean="0">
                <a:solidFill>
                  <a:schemeClr val="bg1"/>
                </a:solidFill>
              </a:rPr>
              <a:t> L, had longer telomeres than the other, known as </a:t>
            </a:r>
            <a:r>
              <a:rPr lang="en-US" dirty="0" err="1" smtClean="0">
                <a:solidFill>
                  <a:schemeClr val="bg1"/>
                </a:solidFill>
              </a:rPr>
              <a:t>Hela</a:t>
            </a:r>
            <a:r>
              <a:rPr lang="en-US" dirty="0" smtClean="0">
                <a:solidFill>
                  <a:schemeClr val="bg1"/>
                </a:solidFill>
              </a:rPr>
              <a:t> S. The cultures were imaged separately.</a:t>
            </a:r>
          </a:p>
          <a:p>
            <a:endParaRPr lang="en-US" dirty="0" smtClean="0">
              <a:solidFill>
                <a:schemeClr val="bg1"/>
              </a:solidFill>
            </a:endParaRPr>
          </a:p>
          <a:p>
            <a:r>
              <a:rPr lang="en-US" dirty="0" smtClean="0">
                <a:solidFill>
                  <a:schemeClr val="bg1"/>
                </a:solidFill>
              </a:rPr>
              <a:t>L group: 10 – 30 </a:t>
            </a:r>
            <a:r>
              <a:rPr lang="en-US" dirty="0" err="1" smtClean="0">
                <a:solidFill>
                  <a:schemeClr val="bg1"/>
                </a:solidFill>
              </a:rPr>
              <a:t>kbp</a:t>
            </a:r>
            <a:endParaRPr lang="en-US" dirty="0" smtClean="0">
              <a:solidFill>
                <a:schemeClr val="bg1"/>
              </a:solidFill>
            </a:endParaRPr>
          </a:p>
          <a:p>
            <a:r>
              <a:rPr lang="en-US" dirty="0" smtClean="0">
                <a:solidFill>
                  <a:schemeClr val="bg1"/>
                </a:solidFill>
              </a:rPr>
              <a:t>S group: 4 – 10 </a:t>
            </a:r>
            <a:r>
              <a:rPr lang="en-US" dirty="0" err="1" smtClean="0">
                <a:solidFill>
                  <a:schemeClr val="bg1"/>
                </a:solidFill>
              </a:rPr>
              <a:t>kbp</a:t>
            </a:r>
            <a:endParaRPr lang="en-US" dirty="0" smtClean="0">
              <a:solidFill>
                <a:schemeClr val="bg1"/>
              </a:solidFill>
            </a:endParaRPr>
          </a:p>
          <a:p>
            <a:endParaRPr lang="en-US" dirty="0">
              <a:solidFill>
                <a:schemeClr val="bg1"/>
              </a:solidFill>
            </a:endParaRPr>
          </a:p>
          <a:p>
            <a:r>
              <a:rPr lang="en-US" dirty="0" smtClean="0">
                <a:solidFill>
                  <a:schemeClr val="bg1"/>
                </a:solidFill>
              </a:rPr>
              <a:t>Three different slides of each group were imaged on the Nikon super-resolution microscope in the BIOP using a cylindrical lens for 3D imaging.</a:t>
            </a:r>
          </a:p>
          <a:p>
            <a:endParaRPr lang="en-US" dirty="0">
              <a:solidFill>
                <a:schemeClr val="bg1"/>
              </a:solidFill>
            </a:endParaRPr>
          </a:p>
          <a:p>
            <a:r>
              <a:rPr lang="en-US" dirty="0" smtClean="0">
                <a:solidFill>
                  <a:schemeClr val="bg1"/>
                </a:solidFill>
              </a:rPr>
              <a:t>DNA-FISH was performed to label the telomeres with labels that were 18 </a:t>
            </a:r>
            <a:r>
              <a:rPr lang="en-US" dirty="0" err="1" smtClean="0">
                <a:solidFill>
                  <a:schemeClr val="bg1"/>
                </a:solidFill>
              </a:rPr>
              <a:t>bp</a:t>
            </a:r>
            <a:r>
              <a:rPr lang="en-US" dirty="0" smtClean="0">
                <a:solidFill>
                  <a:schemeClr val="bg1"/>
                </a:solidFill>
              </a:rPr>
              <a:t> long.</a:t>
            </a:r>
          </a:p>
          <a:p>
            <a:endParaRPr lang="en-US" dirty="0">
              <a:solidFill>
                <a:schemeClr val="bg1"/>
              </a:solidFill>
            </a:endParaRPr>
          </a:p>
          <a:p>
            <a:r>
              <a:rPr lang="en-US" dirty="0" smtClean="0">
                <a:solidFill>
                  <a:schemeClr val="bg1"/>
                </a:solidFill>
              </a:rPr>
              <a:t>The </a:t>
            </a:r>
            <a:r>
              <a:rPr lang="en-US" dirty="0" err="1" smtClean="0">
                <a:solidFill>
                  <a:schemeClr val="bg1"/>
                </a:solidFill>
              </a:rPr>
              <a:t>fluorophore</a:t>
            </a:r>
            <a:r>
              <a:rPr lang="en-US" dirty="0" smtClean="0">
                <a:solidFill>
                  <a:schemeClr val="bg1"/>
                </a:solidFill>
              </a:rPr>
              <a:t> was Cy5.</a:t>
            </a:r>
          </a:p>
          <a:p>
            <a:endParaRPr lang="en-US" dirty="0">
              <a:solidFill>
                <a:schemeClr val="bg1"/>
              </a:solidFill>
            </a:endParaRPr>
          </a:p>
          <a:p>
            <a:r>
              <a:rPr lang="en-US" dirty="0" smtClean="0">
                <a:solidFill>
                  <a:schemeClr val="bg1"/>
                </a:solidFill>
              </a:rPr>
              <a:t>Datasets were comprised of drift-corrected x-, y-, and z-coordinates of all localizations in an image.</a:t>
            </a:r>
          </a:p>
          <a:p>
            <a:endParaRPr lang="en-US" dirty="0">
              <a:solidFill>
                <a:schemeClr val="bg1"/>
              </a:solidFill>
            </a:endParaRPr>
          </a:p>
          <a:p>
            <a:r>
              <a:rPr lang="en-US" dirty="0" smtClean="0">
                <a:solidFill>
                  <a:schemeClr val="bg1"/>
                </a:solidFill>
              </a:rPr>
              <a:t>Localizations in which a molecule was on for ten consecutive frames or more were discarded before we received the dataset.</a:t>
            </a:r>
            <a:endParaRPr lang="en-US" dirty="0">
              <a:solidFill>
                <a:schemeClr val="bg1"/>
              </a:solidFill>
            </a:endParaRPr>
          </a:p>
        </p:txBody>
      </p:sp>
    </p:spTree>
    <p:extLst>
      <p:ext uri="{BB962C8B-B14F-4D97-AF65-F5344CB8AC3E}">
        <p14:creationId xmlns:p14="http://schemas.microsoft.com/office/powerpoint/2010/main" val="40054501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can we assess the size of a cluster of points?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61</a:t>
            </a:fld>
            <a:endParaRPr lang="en-US"/>
          </a:p>
        </p:txBody>
      </p:sp>
      <p:sp>
        <p:nvSpPr>
          <p:cNvPr id="4" name="TextBox 3"/>
          <p:cNvSpPr txBox="1"/>
          <p:nvPr/>
        </p:nvSpPr>
        <p:spPr>
          <a:xfrm>
            <a:off x="838200" y="2436674"/>
            <a:ext cx="7467600" cy="1754326"/>
          </a:xfrm>
          <a:prstGeom prst="rect">
            <a:avLst/>
          </a:prstGeom>
          <a:noFill/>
        </p:spPr>
        <p:txBody>
          <a:bodyPr wrap="square" rtlCol="0">
            <a:spAutoFit/>
          </a:bodyPr>
          <a:lstStyle/>
          <a:p>
            <a:pPr marL="342900" indent="-342900">
              <a:buFontTx/>
              <a:buAutoNum type="arabicPeriod"/>
            </a:pPr>
            <a:r>
              <a:rPr lang="en-US" dirty="0" smtClean="0">
                <a:solidFill>
                  <a:srgbClr val="FFFF00"/>
                </a:solidFill>
              </a:rPr>
              <a:t>Measure </a:t>
            </a:r>
            <a:r>
              <a:rPr lang="en-US" dirty="0">
                <a:solidFill>
                  <a:srgbClr val="FFFF00"/>
                </a:solidFill>
              </a:rPr>
              <a:t>moments of the distribution of localizations within the </a:t>
            </a:r>
            <a:r>
              <a:rPr lang="en-US" dirty="0" smtClean="0">
                <a:solidFill>
                  <a:srgbClr val="FFFF00"/>
                </a:solidFill>
              </a:rPr>
              <a:t>cluster</a:t>
            </a:r>
          </a:p>
          <a:p>
            <a:pPr marL="342900" indent="-342900">
              <a:buAutoNum type="arabicPeriod"/>
            </a:pPr>
            <a:endParaRPr lang="en-US" dirty="0" smtClean="0">
              <a:solidFill>
                <a:schemeClr val="bg1"/>
              </a:solidFill>
            </a:endParaRPr>
          </a:p>
          <a:p>
            <a:pPr marL="342900" indent="-342900">
              <a:buAutoNum type="arabicPeriod"/>
            </a:pPr>
            <a:r>
              <a:rPr lang="en-US" dirty="0" smtClean="0">
                <a:solidFill>
                  <a:schemeClr val="bg1"/>
                </a:solidFill>
              </a:rPr>
              <a:t>Draw shape around the localizations and measure volume of that shape</a:t>
            </a:r>
            <a:endParaRPr lang="en-US" dirty="0">
              <a:solidFill>
                <a:schemeClr val="bg1"/>
              </a:solidFill>
            </a:endParaRPr>
          </a:p>
          <a:p>
            <a:pPr marL="342900" indent="-342900">
              <a:buFontTx/>
              <a:buAutoNum type="arabicPeriod"/>
            </a:pPr>
            <a:endParaRPr lang="en-US" dirty="0" smtClean="0">
              <a:solidFill>
                <a:schemeClr val="bg1"/>
              </a:solidFill>
            </a:endParaRPr>
          </a:p>
          <a:p>
            <a:pPr marL="342900" indent="-342900">
              <a:buFontTx/>
              <a:buAutoNum type="arabicPeriod"/>
            </a:pPr>
            <a:r>
              <a:rPr lang="en-US" dirty="0" smtClean="0">
                <a:solidFill>
                  <a:schemeClr val="bg1"/>
                </a:solidFill>
              </a:rPr>
              <a:t>Count </a:t>
            </a:r>
            <a:r>
              <a:rPr lang="en-US" dirty="0">
                <a:solidFill>
                  <a:schemeClr val="bg1"/>
                </a:solidFill>
              </a:rPr>
              <a:t>number of localizations in a cluster</a:t>
            </a:r>
          </a:p>
          <a:p>
            <a:pPr marL="342900" indent="-342900">
              <a:buAutoNum type="arabicPeriod"/>
            </a:pPr>
            <a:endParaRPr lang="en-US" dirty="0" smtClean="0">
              <a:solidFill>
                <a:schemeClr val="bg1"/>
              </a:solidFill>
            </a:endParaRPr>
          </a:p>
        </p:txBody>
      </p:sp>
    </p:spTree>
    <p:extLst>
      <p:ext uri="{BB962C8B-B14F-4D97-AF65-F5344CB8AC3E}">
        <p14:creationId xmlns:p14="http://schemas.microsoft.com/office/powerpoint/2010/main" val="40603742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62</a:t>
            </a:fld>
            <a:endParaRPr lang="en-US"/>
          </a:p>
        </p:txBody>
      </p:sp>
      <p:pic>
        <p:nvPicPr>
          <p:cNvPr id="33" name="Picture 3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943600" y="2686890"/>
            <a:ext cx="1773936" cy="911352"/>
          </a:xfrm>
          <a:prstGeom prst="rect">
            <a:avLst/>
          </a:prstGeom>
        </p:spPr>
      </p:pic>
      <p:grpSp>
        <p:nvGrpSpPr>
          <p:cNvPr id="35" name="Group 34"/>
          <p:cNvGrpSpPr/>
          <p:nvPr/>
        </p:nvGrpSpPr>
        <p:grpSpPr>
          <a:xfrm>
            <a:off x="1333500" y="2133600"/>
            <a:ext cx="2171700" cy="2294365"/>
            <a:chOff x="876300" y="2183423"/>
            <a:chExt cx="2171700" cy="2294365"/>
          </a:xfrm>
        </p:grpSpPr>
        <p:sp>
          <p:nvSpPr>
            <p:cNvPr id="14" name="Plus 13"/>
            <p:cNvSpPr/>
            <p:nvPr/>
          </p:nvSpPr>
          <p:spPr>
            <a:xfrm>
              <a:off x="2171701" y="2724496"/>
              <a:ext cx="228600" cy="228600"/>
            </a:xfrm>
            <a:prstGeom prst="mathPlus">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lus 14"/>
            <p:cNvSpPr/>
            <p:nvPr/>
          </p:nvSpPr>
          <p:spPr>
            <a:xfrm>
              <a:off x="1181100" y="3200400"/>
              <a:ext cx="228600" cy="228600"/>
            </a:xfrm>
            <a:prstGeom prst="mathPlus">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lus 15"/>
            <p:cNvSpPr/>
            <p:nvPr/>
          </p:nvSpPr>
          <p:spPr>
            <a:xfrm>
              <a:off x="2209800" y="4114800"/>
              <a:ext cx="228600" cy="228600"/>
            </a:xfrm>
            <a:prstGeom prst="mathPlus">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lus 16"/>
            <p:cNvSpPr/>
            <p:nvPr/>
          </p:nvSpPr>
          <p:spPr>
            <a:xfrm>
              <a:off x="2286001" y="3130088"/>
              <a:ext cx="228600" cy="228600"/>
            </a:xfrm>
            <a:prstGeom prst="mathPlus">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lus 17"/>
            <p:cNvSpPr/>
            <p:nvPr/>
          </p:nvSpPr>
          <p:spPr>
            <a:xfrm>
              <a:off x="1143000" y="2804679"/>
              <a:ext cx="228600" cy="228600"/>
            </a:xfrm>
            <a:prstGeom prst="mathPlus">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lus 18"/>
            <p:cNvSpPr/>
            <p:nvPr/>
          </p:nvSpPr>
          <p:spPr>
            <a:xfrm>
              <a:off x="1600200" y="3886200"/>
              <a:ext cx="228600" cy="228600"/>
            </a:xfrm>
            <a:prstGeom prst="mathPlus">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lus 19"/>
            <p:cNvSpPr/>
            <p:nvPr/>
          </p:nvSpPr>
          <p:spPr>
            <a:xfrm>
              <a:off x="1028700" y="4249188"/>
              <a:ext cx="228600" cy="228600"/>
            </a:xfrm>
            <a:prstGeom prst="mathPlus">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lus 20"/>
            <p:cNvSpPr/>
            <p:nvPr/>
          </p:nvSpPr>
          <p:spPr>
            <a:xfrm>
              <a:off x="1695451" y="2901488"/>
              <a:ext cx="228600" cy="228600"/>
            </a:xfrm>
            <a:prstGeom prst="mathPlus">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lus 21"/>
            <p:cNvSpPr/>
            <p:nvPr/>
          </p:nvSpPr>
          <p:spPr>
            <a:xfrm>
              <a:off x="1485900" y="3571699"/>
              <a:ext cx="228600" cy="228600"/>
            </a:xfrm>
            <a:prstGeom prst="mathPlus">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1066800" y="2514600"/>
              <a:ext cx="1676400" cy="1600200"/>
              <a:chOff x="1066800" y="2514600"/>
              <a:chExt cx="1676400" cy="1600200"/>
            </a:xfrm>
          </p:grpSpPr>
          <p:cxnSp>
            <p:nvCxnSpPr>
              <p:cNvPr id="7" name="Straight Arrow Connector 6"/>
              <p:cNvCxnSpPr/>
              <p:nvPr/>
            </p:nvCxnSpPr>
            <p:spPr>
              <a:xfrm flipV="1">
                <a:off x="1676400" y="2514600"/>
                <a:ext cx="0" cy="10668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676400" y="3581400"/>
                <a:ext cx="10668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066800" y="3581400"/>
                <a:ext cx="609600" cy="5334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876300" y="3994156"/>
              <a:ext cx="304800" cy="369332"/>
            </a:xfrm>
            <a:prstGeom prst="rect">
              <a:avLst/>
            </a:prstGeom>
            <a:noFill/>
          </p:spPr>
          <p:txBody>
            <a:bodyPr wrap="square" rtlCol="0">
              <a:spAutoFit/>
            </a:bodyPr>
            <a:lstStyle/>
            <a:p>
              <a:r>
                <a:rPr lang="en-US" dirty="0" smtClean="0">
                  <a:solidFill>
                    <a:schemeClr val="bg1"/>
                  </a:solidFill>
                </a:rPr>
                <a:t>x</a:t>
              </a:r>
              <a:endParaRPr lang="en-US" dirty="0">
                <a:solidFill>
                  <a:schemeClr val="bg1"/>
                </a:solidFill>
              </a:endParaRPr>
            </a:p>
          </p:txBody>
        </p:sp>
        <p:sp>
          <p:nvSpPr>
            <p:cNvPr id="24" name="TextBox 23"/>
            <p:cNvSpPr txBox="1"/>
            <p:nvPr/>
          </p:nvSpPr>
          <p:spPr>
            <a:xfrm>
              <a:off x="2743200" y="3387033"/>
              <a:ext cx="304800" cy="369332"/>
            </a:xfrm>
            <a:prstGeom prst="rect">
              <a:avLst/>
            </a:prstGeom>
            <a:noFill/>
          </p:spPr>
          <p:txBody>
            <a:bodyPr wrap="square" rtlCol="0">
              <a:spAutoFit/>
            </a:bodyPr>
            <a:lstStyle/>
            <a:p>
              <a:r>
                <a:rPr lang="en-US" dirty="0">
                  <a:solidFill>
                    <a:schemeClr val="bg1"/>
                  </a:solidFill>
                </a:rPr>
                <a:t>y</a:t>
              </a:r>
            </a:p>
          </p:txBody>
        </p:sp>
        <p:sp>
          <p:nvSpPr>
            <p:cNvPr id="25" name="TextBox 24"/>
            <p:cNvSpPr txBox="1"/>
            <p:nvPr/>
          </p:nvSpPr>
          <p:spPr>
            <a:xfrm>
              <a:off x="1543051" y="2183423"/>
              <a:ext cx="304800" cy="369332"/>
            </a:xfrm>
            <a:prstGeom prst="rect">
              <a:avLst/>
            </a:prstGeom>
            <a:noFill/>
          </p:spPr>
          <p:txBody>
            <a:bodyPr wrap="square" rtlCol="0">
              <a:spAutoFit/>
            </a:bodyPr>
            <a:lstStyle/>
            <a:p>
              <a:r>
                <a:rPr lang="en-US" dirty="0" smtClean="0">
                  <a:solidFill>
                    <a:schemeClr val="bg1"/>
                  </a:solidFill>
                </a:rPr>
                <a:t>z</a:t>
              </a:r>
              <a:endParaRPr lang="en-US" dirty="0">
                <a:solidFill>
                  <a:schemeClr val="bg1"/>
                </a:solidFill>
              </a:endParaRPr>
            </a:p>
          </p:txBody>
        </p:sp>
        <p:cxnSp>
          <p:nvCxnSpPr>
            <p:cNvPr id="27" name="Straight Arrow Connector 26"/>
            <p:cNvCxnSpPr>
              <a:endCxn id="17" idx="2"/>
            </p:cNvCxnSpPr>
            <p:nvPr/>
          </p:nvCxnSpPr>
          <p:spPr>
            <a:xfrm flipV="1">
              <a:off x="1676400" y="3244388"/>
              <a:ext cx="639902" cy="33701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5105400" y="1752600"/>
            <a:ext cx="3733800" cy="646331"/>
          </a:xfrm>
          <a:prstGeom prst="rect">
            <a:avLst/>
          </a:prstGeom>
          <a:noFill/>
        </p:spPr>
        <p:txBody>
          <a:bodyPr wrap="square" rtlCol="0">
            <a:spAutoFit/>
          </a:bodyPr>
          <a:lstStyle/>
          <a:p>
            <a:r>
              <a:rPr lang="en-US" dirty="0" smtClean="0">
                <a:solidFill>
                  <a:schemeClr val="bg1"/>
                </a:solidFill>
              </a:rPr>
              <a:t>All localizations are represented by a set of random vectors in 3-space.</a:t>
            </a:r>
            <a:endParaRPr lang="en-US" dirty="0">
              <a:solidFill>
                <a:schemeClr val="bg1"/>
              </a:solidFill>
            </a:endParaRPr>
          </a:p>
        </p:txBody>
      </p:sp>
      <p:sp>
        <p:nvSpPr>
          <p:cNvPr id="4" name="TextBox 3"/>
          <p:cNvSpPr txBox="1"/>
          <p:nvPr/>
        </p:nvSpPr>
        <p:spPr>
          <a:xfrm>
            <a:off x="685800" y="4580365"/>
            <a:ext cx="3200400" cy="369332"/>
          </a:xfrm>
          <a:prstGeom prst="rect">
            <a:avLst/>
          </a:prstGeom>
          <a:noFill/>
        </p:spPr>
        <p:txBody>
          <a:bodyPr wrap="square" rtlCol="0">
            <a:spAutoFit/>
          </a:bodyPr>
          <a:lstStyle/>
          <a:p>
            <a:pPr algn="ctr"/>
            <a:r>
              <a:rPr lang="en-US" dirty="0" smtClean="0">
                <a:solidFill>
                  <a:schemeClr val="bg1"/>
                </a:solidFill>
              </a:rPr>
              <a:t>Raw data: a set of points in 3D</a:t>
            </a:r>
            <a:endParaRPr lang="en-US" dirty="0">
              <a:solidFill>
                <a:schemeClr val="bg1"/>
              </a:solidFill>
            </a:endParaRPr>
          </a:p>
        </p:txBody>
      </p:sp>
      <p:cxnSp>
        <p:nvCxnSpPr>
          <p:cNvPr id="8" name="Straight Connector 7"/>
          <p:cNvCxnSpPr/>
          <p:nvPr/>
        </p:nvCxnSpPr>
        <p:spPr>
          <a:xfrm>
            <a:off x="4572000" y="1600200"/>
            <a:ext cx="0" cy="4876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724400" y="4343400"/>
            <a:ext cx="4419600" cy="1200329"/>
          </a:xfrm>
          <a:prstGeom prst="rect">
            <a:avLst/>
          </a:prstGeom>
          <a:noFill/>
        </p:spPr>
        <p:txBody>
          <a:bodyPr wrap="square" rtlCol="0">
            <a:spAutoFit/>
          </a:bodyPr>
          <a:lstStyle/>
          <a:p>
            <a:r>
              <a:rPr lang="en-US" b="1" dirty="0" err="1" smtClean="0">
                <a:solidFill>
                  <a:schemeClr val="bg1"/>
                </a:solidFill>
                <a:latin typeface="Times New Roman" panose="02020603050405020304" pitchFamily="18" charset="0"/>
                <a:cs typeface="Times New Roman" panose="02020603050405020304" pitchFamily="18" charset="0"/>
              </a:rPr>
              <a:t>r</a:t>
            </a:r>
            <a:r>
              <a:rPr lang="en-US" i="1" baseline="-25000" dirty="0" err="1" smtClean="0">
                <a:solidFill>
                  <a:schemeClr val="bg1"/>
                </a:solidFill>
                <a:latin typeface="Times New Roman" panose="02020603050405020304" pitchFamily="18" charset="0"/>
                <a:cs typeface="Times New Roman" panose="02020603050405020304" pitchFamily="18" charset="0"/>
              </a:rPr>
              <a:t>i</a:t>
            </a:r>
            <a:r>
              <a:rPr lang="en-US" dirty="0" smtClean="0">
                <a:solidFill>
                  <a:schemeClr val="bg1"/>
                </a:solidFill>
              </a:rPr>
              <a:t> determined by</a:t>
            </a:r>
          </a:p>
          <a:p>
            <a:pPr marL="342900" indent="-342900">
              <a:buFont typeface="+mj-lt"/>
              <a:buAutoNum type="arabicPeriod"/>
            </a:pPr>
            <a:r>
              <a:rPr lang="en-US" dirty="0" smtClean="0">
                <a:solidFill>
                  <a:schemeClr val="bg1"/>
                </a:solidFill>
              </a:rPr>
              <a:t>Uncertainty in the measurement process</a:t>
            </a:r>
          </a:p>
          <a:p>
            <a:pPr marL="342900" indent="-342900">
              <a:buFont typeface="+mj-lt"/>
              <a:buAutoNum type="arabicPeriod"/>
            </a:pPr>
            <a:r>
              <a:rPr lang="en-US" dirty="0" smtClean="0">
                <a:solidFill>
                  <a:schemeClr val="bg1"/>
                </a:solidFill>
              </a:rPr>
              <a:t>Uncertainty in labeling efficiency</a:t>
            </a:r>
          </a:p>
          <a:p>
            <a:pPr marL="342900" indent="-342900">
              <a:buFont typeface="+mj-lt"/>
              <a:buAutoNum type="arabicPeriod"/>
            </a:pPr>
            <a:r>
              <a:rPr lang="en-US" dirty="0" smtClean="0">
                <a:solidFill>
                  <a:srgbClr val="FFFF00"/>
                </a:solidFill>
              </a:rPr>
              <a:t>The underlying telomere structure</a:t>
            </a:r>
            <a:endParaRPr lang="en-US" dirty="0">
              <a:solidFill>
                <a:srgbClr val="FFFF00"/>
              </a:solidFill>
            </a:endParaRPr>
          </a:p>
        </p:txBody>
      </p:sp>
      <p:cxnSp>
        <p:nvCxnSpPr>
          <p:cNvPr id="29" name="Straight Connector 28"/>
          <p:cNvCxnSpPr/>
          <p:nvPr/>
        </p:nvCxnSpPr>
        <p:spPr>
          <a:xfrm>
            <a:off x="4717473" y="4681452"/>
            <a:ext cx="17526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Title 1"/>
          <p:cNvSpPr>
            <a:spLocks noGrp="1"/>
          </p:cNvSpPr>
          <p:nvPr>
            <p:ph type="title"/>
          </p:nvPr>
        </p:nvSpPr>
        <p:spPr>
          <a:xfrm>
            <a:off x="1219200" y="350838"/>
            <a:ext cx="6781800" cy="563562"/>
          </a:xfrm>
        </p:spPr>
        <p:txBody>
          <a:bodyPr>
            <a:normAutofit fontScale="90000"/>
          </a:bodyPr>
          <a:lstStyle/>
          <a:p>
            <a:r>
              <a:rPr lang="en-US" dirty="0" smtClean="0"/>
              <a:t>Information about the telomeres is represented by probability distributions.</a:t>
            </a:r>
            <a:endParaRPr lang="en-US" dirty="0"/>
          </a:p>
        </p:txBody>
      </p:sp>
    </p:spTree>
    <p:extLst>
      <p:ext uri="{BB962C8B-B14F-4D97-AF65-F5344CB8AC3E}">
        <p14:creationId xmlns:p14="http://schemas.microsoft.com/office/powerpoint/2010/main" val="30125369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1313" y="350838"/>
            <a:ext cx="6858000" cy="563562"/>
          </a:xfrm>
        </p:spPr>
        <p:txBody>
          <a:bodyPr>
            <a:normAutofit fontScale="90000"/>
          </a:bodyPr>
          <a:lstStyle/>
          <a:p>
            <a:r>
              <a:rPr lang="en-US" dirty="0" smtClean="0"/>
              <a:t>Hypothesis tests are performed on moments of the localization distributions.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63</a:t>
            </a:fld>
            <a:endParaRPr lang="en-US"/>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762000" y="3134452"/>
            <a:ext cx="1773936" cy="911352"/>
          </a:xfrm>
          <a:prstGeom prst="rect">
            <a:avLst/>
          </a:prstGeom>
        </p:spPr>
      </p:pic>
      <p:sp>
        <p:nvSpPr>
          <p:cNvPr id="5" name="TextBox 4"/>
          <p:cNvSpPr txBox="1"/>
          <p:nvPr/>
        </p:nvSpPr>
        <p:spPr>
          <a:xfrm>
            <a:off x="2895600" y="2492276"/>
            <a:ext cx="5181600" cy="2308324"/>
          </a:xfrm>
          <a:prstGeom prst="rect">
            <a:avLst/>
          </a:prstGeom>
          <a:noFill/>
        </p:spPr>
        <p:txBody>
          <a:bodyPr wrap="square" rtlCol="0">
            <a:spAutoFit/>
          </a:bodyPr>
          <a:lstStyle/>
          <a:p>
            <a:r>
              <a:rPr lang="en-US" dirty="0" smtClean="0">
                <a:solidFill>
                  <a:schemeClr val="bg1"/>
                </a:solidFill>
              </a:rPr>
              <a:t>The distributions of </a:t>
            </a:r>
            <a:r>
              <a:rPr lang="en-US" dirty="0" err="1" smtClean="0">
                <a:solidFill>
                  <a:schemeClr val="bg1"/>
                </a:solidFill>
              </a:rPr>
              <a:t>r</a:t>
            </a:r>
            <a:r>
              <a:rPr lang="en-US" baseline="-25000" dirty="0" err="1" smtClean="0">
                <a:solidFill>
                  <a:schemeClr val="bg1"/>
                </a:solidFill>
              </a:rPr>
              <a:t>x</a:t>
            </a:r>
            <a:r>
              <a:rPr lang="en-US" dirty="0" smtClean="0">
                <a:solidFill>
                  <a:schemeClr val="bg1"/>
                </a:solidFill>
              </a:rPr>
              <a:t>, </a:t>
            </a:r>
            <a:r>
              <a:rPr lang="en-US" dirty="0" err="1" smtClean="0">
                <a:solidFill>
                  <a:schemeClr val="bg1"/>
                </a:solidFill>
              </a:rPr>
              <a:t>r</a:t>
            </a:r>
            <a:r>
              <a:rPr lang="en-US" baseline="-25000" dirty="0" err="1" smtClean="0">
                <a:solidFill>
                  <a:schemeClr val="bg1"/>
                </a:solidFill>
              </a:rPr>
              <a:t>y</a:t>
            </a:r>
            <a:r>
              <a:rPr lang="en-US" dirty="0" smtClean="0">
                <a:solidFill>
                  <a:schemeClr val="bg1"/>
                </a:solidFill>
              </a:rPr>
              <a:t>, and </a:t>
            </a:r>
            <a:r>
              <a:rPr lang="en-US" dirty="0" err="1" smtClean="0">
                <a:solidFill>
                  <a:schemeClr val="bg1"/>
                </a:solidFill>
              </a:rPr>
              <a:t>r</a:t>
            </a:r>
            <a:r>
              <a:rPr lang="en-US" baseline="-25000" dirty="0" err="1" smtClean="0">
                <a:solidFill>
                  <a:schemeClr val="bg1"/>
                </a:solidFill>
              </a:rPr>
              <a:t>z</a:t>
            </a:r>
            <a:r>
              <a:rPr lang="en-US" dirty="0" smtClean="0">
                <a:solidFill>
                  <a:schemeClr val="bg1"/>
                </a:solidFill>
              </a:rPr>
              <a:t> tell us how the points are arranged within each telomere. </a:t>
            </a:r>
          </a:p>
          <a:p>
            <a:endParaRPr lang="en-US" dirty="0">
              <a:solidFill>
                <a:schemeClr val="bg1"/>
              </a:solidFill>
            </a:endParaRPr>
          </a:p>
          <a:p>
            <a:r>
              <a:rPr lang="en-US" dirty="0" smtClean="0">
                <a:solidFill>
                  <a:schemeClr val="bg1"/>
                </a:solidFill>
              </a:rPr>
              <a:t>A super-resolution experiment is a </a:t>
            </a:r>
            <a:r>
              <a:rPr lang="en-US" u="sng" dirty="0" smtClean="0">
                <a:solidFill>
                  <a:schemeClr val="bg1"/>
                </a:solidFill>
              </a:rPr>
              <a:t>random sample</a:t>
            </a:r>
            <a:r>
              <a:rPr lang="en-US" dirty="0" smtClean="0">
                <a:solidFill>
                  <a:schemeClr val="bg1"/>
                </a:solidFill>
              </a:rPr>
              <a:t> from these underlying distributions.</a:t>
            </a:r>
          </a:p>
          <a:p>
            <a:endParaRPr lang="en-US" dirty="0">
              <a:solidFill>
                <a:schemeClr val="bg1"/>
              </a:solidFill>
            </a:endParaRPr>
          </a:p>
          <a:p>
            <a:r>
              <a:rPr lang="en-US" dirty="0" smtClean="0">
                <a:solidFill>
                  <a:schemeClr val="bg1"/>
                </a:solidFill>
              </a:rPr>
              <a:t>The moments of the distributions contain the information on the size and shape of each cluster.</a:t>
            </a:r>
          </a:p>
        </p:txBody>
      </p:sp>
    </p:spTree>
    <p:extLst>
      <p:ext uri="{BB962C8B-B14F-4D97-AF65-F5344CB8AC3E}">
        <p14:creationId xmlns:p14="http://schemas.microsoft.com/office/powerpoint/2010/main" val="32368445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50838"/>
            <a:ext cx="6629400" cy="563562"/>
          </a:xfrm>
        </p:spPr>
        <p:txBody>
          <a:bodyPr>
            <a:normAutofit fontScale="90000"/>
          </a:bodyPr>
          <a:lstStyle/>
          <a:p>
            <a:r>
              <a:rPr lang="en-US" dirty="0" smtClean="0"/>
              <a:t>The variance of the points within a cluster is a measure of its size.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64</a:t>
            </a:fld>
            <a:endParaRPr lang="en-US"/>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143000" y="2362200"/>
            <a:ext cx="2426208" cy="739140"/>
          </a:xfrm>
          <a:prstGeom prst="rect">
            <a:avLst/>
          </a:prstGeom>
        </p:spPr>
      </p:pic>
      <p:sp>
        <p:nvSpPr>
          <p:cNvPr id="5" name="TextBox 4"/>
          <p:cNvSpPr txBox="1"/>
          <p:nvPr/>
        </p:nvSpPr>
        <p:spPr>
          <a:xfrm>
            <a:off x="304800" y="1676400"/>
            <a:ext cx="4337858" cy="646331"/>
          </a:xfrm>
          <a:prstGeom prst="rect">
            <a:avLst/>
          </a:prstGeom>
          <a:noFill/>
        </p:spPr>
        <p:txBody>
          <a:bodyPr wrap="square" rtlCol="0">
            <a:spAutoFit/>
          </a:bodyPr>
          <a:lstStyle/>
          <a:p>
            <a:r>
              <a:rPr lang="en-US" dirty="0" smtClean="0">
                <a:solidFill>
                  <a:schemeClr val="bg1"/>
                </a:solidFill>
              </a:rPr>
              <a:t>The second central moment of a distribution matches our physical intuition about size.</a:t>
            </a:r>
            <a:endParaRPr lang="en-US" dirty="0">
              <a:solidFill>
                <a:schemeClr val="bg1"/>
              </a:solidFill>
            </a:endParaRPr>
          </a:p>
        </p:txBody>
      </p:sp>
      <p:pic>
        <p:nvPicPr>
          <p:cNvPr id="6" name="Picture 2" descr="http://cnx.org/content/m16870/1.1/graphics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77840" y="1752600"/>
            <a:ext cx="2804160" cy="183449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867400" y="3657600"/>
            <a:ext cx="2253343" cy="253916"/>
          </a:xfrm>
          <a:prstGeom prst="rect">
            <a:avLst/>
          </a:prstGeom>
          <a:noFill/>
        </p:spPr>
        <p:txBody>
          <a:bodyPr wrap="square" rtlCol="0">
            <a:spAutoFit/>
          </a:bodyPr>
          <a:lstStyle/>
          <a:p>
            <a:pPr algn="ctr"/>
            <a:r>
              <a:rPr lang="fr-CH" sz="1050" dirty="0" smtClean="0">
                <a:solidFill>
                  <a:schemeClr val="bg1"/>
                </a:solidFill>
              </a:rPr>
              <a:t>http</a:t>
            </a:r>
            <a:r>
              <a:rPr lang="fr-CH" sz="1050" dirty="0">
                <a:solidFill>
                  <a:schemeClr val="bg1"/>
                </a:solidFill>
              </a:rPr>
              <a:t>://cnx.org/content/m16870/1.1/</a:t>
            </a:r>
          </a:p>
        </p:txBody>
      </p:sp>
      <p:cxnSp>
        <p:nvCxnSpPr>
          <p:cNvPr id="9" name="Straight Connector 8"/>
          <p:cNvCxnSpPr/>
          <p:nvPr/>
        </p:nvCxnSpPr>
        <p:spPr>
          <a:xfrm>
            <a:off x="304800" y="4038600"/>
            <a:ext cx="86106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10993" y="4191000"/>
            <a:ext cx="4953000" cy="1200329"/>
          </a:xfrm>
          <a:prstGeom prst="rect">
            <a:avLst/>
          </a:prstGeom>
          <a:noFill/>
        </p:spPr>
        <p:txBody>
          <a:bodyPr wrap="square" rtlCol="0">
            <a:spAutoFit/>
          </a:bodyPr>
          <a:lstStyle/>
          <a:p>
            <a:r>
              <a:rPr lang="en-US" dirty="0" smtClean="0">
                <a:solidFill>
                  <a:schemeClr val="bg1"/>
                </a:solidFill>
              </a:rPr>
              <a:t>In polymer physics, the sum of the mean square distances of the monomer units from the average position in x, y, and z is known as the radius of gyration.</a:t>
            </a:r>
            <a:endParaRPr lang="en-US" dirty="0">
              <a:solidFill>
                <a:schemeClr val="bg1"/>
              </a:solidFill>
            </a:endParaRPr>
          </a:p>
        </p:txBody>
      </p:sp>
      <p:pic>
        <p:nvPicPr>
          <p:cNvPr id="11" name="Picture 10"/>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304800" y="5466590"/>
            <a:ext cx="3183636" cy="73914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77840" y="4226314"/>
            <a:ext cx="2781760" cy="2455926"/>
          </a:xfrm>
          <a:prstGeom prst="rect">
            <a:avLst/>
          </a:prstGeom>
        </p:spPr>
      </p:pic>
    </p:spTree>
    <p:extLst>
      <p:ext uri="{BB962C8B-B14F-4D97-AF65-F5344CB8AC3E}">
        <p14:creationId xmlns:p14="http://schemas.microsoft.com/office/powerpoint/2010/main" val="40173144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65</a:t>
            </a:fld>
            <a:endParaRPr lang="en-US"/>
          </a:p>
        </p:txBody>
      </p:sp>
      <p:pic>
        <p:nvPicPr>
          <p:cNvPr id="25" name="Picture 2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57200" y="1727284"/>
            <a:ext cx="4098036" cy="739140"/>
          </a:xfrm>
          <a:prstGeom prst="rect">
            <a:avLst/>
          </a:prstGeom>
        </p:spPr>
      </p:pic>
      <p:sp>
        <p:nvSpPr>
          <p:cNvPr id="9" name="TextBox 8"/>
          <p:cNvSpPr txBox="1"/>
          <p:nvPr/>
        </p:nvSpPr>
        <p:spPr>
          <a:xfrm>
            <a:off x="4800600" y="1600200"/>
            <a:ext cx="4191000" cy="923330"/>
          </a:xfrm>
          <a:prstGeom prst="rect">
            <a:avLst/>
          </a:prstGeom>
          <a:noFill/>
        </p:spPr>
        <p:txBody>
          <a:bodyPr wrap="square" rtlCol="0">
            <a:spAutoFit/>
          </a:bodyPr>
          <a:lstStyle/>
          <a:p>
            <a:r>
              <a:rPr lang="en-US" u="sng" dirty="0" smtClean="0">
                <a:solidFill>
                  <a:schemeClr val="bg1"/>
                </a:solidFill>
              </a:rPr>
              <a:t>Important note</a:t>
            </a:r>
          </a:p>
          <a:p>
            <a:r>
              <a:rPr lang="en-US" dirty="0" smtClean="0">
                <a:solidFill>
                  <a:schemeClr val="bg1"/>
                </a:solidFill>
              </a:rPr>
              <a:t>Higher order moments are more difficult to determine in the presence of noise.</a:t>
            </a:r>
            <a:endParaRPr lang="en-US" dirty="0">
              <a:solidFill>
                <a:schemeClr val="bg1"/>
              </a:solidFill>
            </a:endParaRPr>
          </a:p>
        </p:txBody>
      </p:sp>
      <p:pic>
        <p:nvPicPr>
          <p:cNvPr id="13" name="Picture 12"/>
          <p:cNvPicPr>
            <a:picLocks noChangeAspect="1"/>
          </p:cNvPicPr>
          <p:nvPr/>
        </p:nvPicPr>
        <p:blipFill>
          <a:blip r:embed="rId7"/>
          <a:stretch>
            <a:fillRect/>
          </a:stretch>
        </p:blipFill>
        <p:spPr>
          <a:xfrm>
            <a:off x="4966716" y="3305894"/>
            <a:ext cx="3571875" cy="2228850"/>
          </a:xfrm>
          <a:prstGeom prst="rect">
            <a:avLst/>
          </a:prstGeom>
        </p:spPr>
      </p:pic>
      <p:sp>
        <p:nvSpPr>
          <p:cNvPr id="15" name="TextBox 14"/>
          <p:cNvSpPr txBox="1"/>
          <p:nvPr/>
        </p:nvSpPr>
        <p:spPr>
          <a:xfrm>
            <a:off x="4953000" y="5537284"/>
            <a:ext cx="3585591" cy="253916"/>
          </a:xfrm>
          <a:prstGeom prst="rect">
            <a:avLst/>
          </a:prstGeom>
          <a:noFill/>
        </p:spPr>
        <p:txBody>
          <a:bodyPr wrap="square" rtlCol="0">
            <a:spAutoFit/>
          </a:bodyPr>
          <a:lstStyle/>
          <a:p>
            <a:pPr algn="ctr"/>
            <a:r>
              <a:rPr lang="fr-CH" sz="1050" dirty="0">
                <a:solidFill>
                  <a:schemeClr val="bg1"/>
                </a:solidFill>
              </a:rPr>
              <a:t>http://mvpprograms.com/help/images/KurtosisPict.jpg</a:t>
            </a:r>
          </a:p>
        </p:txBody>
      </p:sp>
      <p:pic>
        <p:nvPicPr>
          <p:cNvPr id="3074" name="Picture 2" descr="http://mvpprograms.com/help/images/Skewness_PosNegPict.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3403684"/>
            <a:ext cx="2752725" cy="201930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57200" y="5537284"/>
            <a:ext cx="3962400" cy="253916"/>
          </a:xfrm>
          <a:prstGeom prst="rect">
            <a:avLst/>
          </a:prstGeom>
          <a:noFill/>
        </p:spPr>
        <p:txBody>
          <a:bodyPr wrap="square" rtlCol="0">
            <a:spAutoFit/>
          </a:bodyPr>
          <a:lstStyle/>
          <a:p>
            <a:pPr algn="ctr"/>
            <a:r>
              <a:rPr lang="fr-CH" sz="1050" dirty="0">
                <a:solidFill>
                  <a:schemeClr val="bg1"/>
                </a:solidFill>
              </a:rPr>
              <a:t>http://mvpprograms.com/help/images/Skewness_PosNegPict.jpg</a:t>
            </a:r>
          </a:p>
        </p:txBody>
      </p:sp>
      <p:pic>
        <p:nvPicPr>
          <p:cNvPr id="18" name="Picture 17"/>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15696" y="3403684"/>
            <a:ext cx="355092" cy="224028"/>
          </a:xfrm>
          <a:prstGeom prst="rect">
            <a:avLst/>
          </a:prstGeom>
        </p:spPr>
      </p:pic>
      <p:pic>
        <p:nvPicPr>
          <p:cNvPr id="20" name="Picture 19"/>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4597908" y="3403684"/>
            <a:ext cx="358140" cy="225552"/>
          </a:xfrm>
          <a:prstGeom prst="rect">
            <a:avLst/>
          </a:prstGeom>
        </p:spPr>
      </p:pic>
      <p:sp>
        <p:nvSpPr>
          <p:cNvPr id="26" name="Title 1"/>
          <p:cNvSpPr>
            <a:spLocks noGrp="1"/>
          </p:cNvSpPr>
          <p:nvPr>
            <p:ph type="title"/>
          </p:nvPr>
        </p:nvSpPr>
        <p:spPr>
          <a:xfrm>
            <a:off x="685800" y="350838"/>
            <a:ext cx="7772400" cy="563562"/>
          </a:xfrm>
        </p:spPr>
        <p:txBody>
          <a:bodyPr>
            <a:normAutofit fontScale="90000"/>
          </a:bodyPr>
          <a:lstStyle/>
          <a:p>
            <a:r>
              <a:rPr lang="en-US" dirty="0" smtClean="0"/>
              <a:t>Higher-order moments contain shape information.</a:t>
            </a:r>
            <a:endParaRPr lang="en-US" dirty="0"/>
          </a:p>
        </p:txBody>
      </p:sp>
    </p:spTree>
    <p:extLst>
      <p:ext uri="{BB962C8B-B14F-4D97-AF65-F5344CB8AC3E}">
        <p14:creationId xmlns:p14="http://schemas.microsoft.com/office/powerpoint/2010/main" val="423280272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0838"/>
            <a:ext cx="9144000" cy="563562"/>
          </a:xfrm>
        </p:spPr>
        <p:txBody>
          <a:bodyPr>
            <a:noAutofit/>
          </a:bodyPr>
          <a:lstStyle/>
          <a:p>
            <a:r>
              <a:rPr lang="en-US" sz="2400" dirty="0" smtClean="0"/>
              <a:t>A quick aside:</a:t>
            </a:r>
            <a:br>
              <a:rPr lang="en-US" sz="2400" dirty="0" smtClean="0"/>
            </a:br>
            <a:r>
              <a:rPr lang="en-US" sz="2400" dirty="0" smtClean="0"/>
              <a:t>the spectrum of moments completely determines a distribution.</a:t>
            </a:r>
            <a:endParaRPr lang="en-US" sz="24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66</a:t>
            </a:fld>
            <a:endParaRPr lang="en-US"/>
          </a:p>
        </p:txBody>
      </p:sp>
      <p:sp>
        <p:nvSpPr>
          <p:cNvPr id="4" name="TextBox 3"/>
          <p:cNvSpPr txBox="1"/>
          <p:nvPr/>
        </p:nvSpPr>
        <p:spPr>
          <a:xfrm>
            <a:off x="457200" y="1676400"/>
            <a:ext cx="5181600" cy="923330"/>
          </a:xfrm>
          <a:prstGeom prst="rect">
            <a:avLst/>
          </a:prstGeom>
          <a:noFill/>
        </p:spPr>
        <p:txBody>
          <a:bodyPr wrap="square" rtlCol="0">
            <a:spAutoFit/>
          </a:bodyPr>
          <a:lstStyle/>
          <a:p>
            <a:r>
              <a:rPr lang="en-US" dirty="0" smtClean="0">
                <a:solidFill>
                  <a:schemeClr val="bg1"/>
                </a:solidFill>
              </a:rPr>
              <a:t>The moment-generating function of a random variable </a:t>
            </a:r>
            <a:r>
              <a:rPr lang="en-US" i="1" dirty="0" smtClean="0">
                <a:solidFill>
                  <a:schemeClr val="bg1"/>
                </a:solidFill>
                <a:latin typeface="Times New Roman" panose="02020603050405020304" pitchFamily="18" charset="0"/>
                <a:cs typeface="Times New Roman" panose="02020603050405020304" pitchFamily="18" charset="0"/>
              </a:rPr>
              <a:t>X</a:t>
            </a:r>
            <a:r>
              <a:rPr lang="en-US" dirty="0" smtClean="0">
                <a:solidFill>
                  <a:schemeClr val="bg1"/>
                </a:solidFill>
              </a:rPr>
              <a:t> with a continuous probability density function </a:t>
            </a:r>
            <a:r>
              <a:rPr lang="en-US" i="1" dirty="0" smtClean="0">
                <a:solidFill>
                  <a:schemeClr val="bg1"/>
                </a:solidFill>
                <a:latin typeface="Times New Roman" panose="02020603050405020304" pitchFamily="18" charset="0"/>
                <a:cs typeface="Times New Roman" panose="02020603050405020304" pitchFamily="18" charset="0"/>
              </a:rPr>
              <a:t>f(x) </a:t>
            </a:r>
            <a:r>
              <a:rPr lang="en-US" dirty="0" smtClean="0">
                <a:solidFill>
                  <a:schemeClr val="bg1"/>
                </a:solidFill>
              </a:rPr>
              <a:t>is</a:t>
            </a:r>
            <a:endParaRPr lang="en-US" dirty="0">
              <a:solidFill>
                <a:schemeClr val="bg1"/>
              </a:solidFill>
            </a:endParaRPr>
          </a:p>
        </p:txBody>
      </p:sp>
      <p:pic>
        <p:nvPicPr>
          <p:cNvPr id="17" name="Picture 16"/>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252472" y="2345436"/>
            <a:ext cx="6586728" cy="1997964"/>
          </a:xfrm>
          <a:prstGeom prst="rect">
            <a:avLst/>
          </a:prstGeom>
        </p:spPr>
      </p:pic>
      <p:sp>
        <p:nvSpPr>
          <p:cNvPr id="18" name="TextBox 17"/>
          <p:cNvSpPr txBox="1"/>
          <p:nvPr/>
        </p:nvSpPr>
        <p:spPr>
          <a:xfrm>
            <a:off x="3005052" y="4419600"/>
            <a:ext cx="3581400" cy="369332"/>
          </a:xfrm>
          <a:prstGeom prst="rect">
            <a:avLst/>
          </a:prstGeom>
          <a:noFill/>
        </p:spPr>
        <p:txBody>
          <a:bodyPr wrap="square" rtlCol="0">
            <a:spAutoFit/>
          </a:bodyPr>
          <a:lstStyle/>
          <a:p>
            <a:r>
              <a:rPr lang="en-US" dirty="0" smtClean="0">
                <a:solidFill>
                  <a:schemeClr val="bg1"/>
                </a:solidFill>
              </a:rPr>
              <a:t>where </a:t>
            </a:r>
            <a:r>
              <a:rPr lang="en-US" i="1" dirty="0" smtClean="0">
                <a:solidFill>
                  <a:schemeClr val="bg1"/>
                </a:solidFill>
                <a:latin typeface="Times New Roman" panose="02020603050405020304" pitchFamily="18" charset="0"/>
                <a:cs typeface="Times New Roman" panose="02020603050405020304" pitchFamily="18" charset="0"/>
              </a:rPr>
              <a:t>n</a:t>
            </a:r>
            <a:r>
              <a:rPr lang="en-US" dirty="0" smtClean="0">
                <a:solidFill>
                  <a:schemeClr val="bg1"/>
                </a:solidFill>
              </a:rPr>
              <a:t> is the </a:t>
            </a:r>
            <a:r>
              <a:rPr lang="en-US" i="1" dirty="0" err="1" smtClean="0">
                <a:solidFill>
                  <a:schemeClr val="bg1"/>
                </a:solidFill>
                <a:latin typeface="Times New Roman" panose="02020603050405020304" pitchFamily="18" charset="0"/>
                <a:cs typeface="Times New Roman" panose="02020603050405020304" pitchFamily="18" charset="0"/>
              </a:rPr>
              <a:t>n</a:t>
            </a:r>
            <a:r>
              <a:rPr lang="en-US" dirty="0" err="1" smtClean="0">
                <a:solidFill>
                  <a:schemeClr val="bg1"/>
                </a:solidFill>
              </a:rPr>
              <a:t>’th</a:t>
            </a:r>
            <a:r>
              <a:rPr lang="en-US" dirty="0" smtClean="0">
                <a:solidFill>
                  <a:schemeClr val="bg1"/>
                </a:solidFill>
              </a:rPr>
              <a:t> moment of </a:t>
            </a:r>
            <a:r>
              <a:rPr lang="en-US" i="1" dirty="0" smtClean="0">
                <a:solidFill>
                  <a:schemeClr val="bg1"/>
                </a:solidFill>
                <a:latin typeface="Times New Roman" panose="02020603050405020304" pitchFamily="18" charset="0"/>
                <a:cs typeface="Times New Roman" panose="02020603050405020304" pitchFamily="18" charset="0"/>
              </a:rPr>
              <a:t>f(x)</a:t>
            </a:r>
            <a:r>
              <a:rPr lang="en-US" dirty="0" smtClean="0">
                <a:solidFill>
                  <a:schemeClr val="bg1"/>
                </a:solidFill>
              </a:rPr>
              <a:t>.</a:t>
            </a:r>
            <a:endParaRPr lang="en-US" dirty="0">
              <a:solidFill>
                <a:schemeClr val="bg1"/>
              </a:solidFill>
            </a:endParaRPr>
          </a:p>
        </p:txBody>
      </p:sp>
      <p:sp>
        <p:nvSpPr>
          <p:cNvPr id="19" name="TextBox 18"/>
          <p:cNvSpPr txBox="1"/>
          <p:nvPr/>
        </p:nvSpPr>
        <p:spPr>
          <a:xfrm>
            <a:off x="1143000" y="5525869"/>
            <a:ext cx="6934200" cy="646331"/>
          </a:xfrm>
          <a:prstGeom prst="rect">
            <a:avLst/>
          </a:prstGeom>
          <a:noFill/>
        </p:spPr>
        <p:txBody>
          <a:bodyPr wrap="square" rtlCol="0">
            <a:spAutoFit/>
          </a:bodyPr>
          <a:lstStyle/>
          <a:p>
            <a:pPr algn="ctr"/>
            <a:r>
              <a:rPr lang="en-US" dirty="0" smtClean="0">
                <a:solidFill>
                  <a:srgbClr val="00FF00"/>
                </a:solidFill>
              </a:rPr>
              <a:t>In the presence of noise, computing some of the moments gives us at least some knowledge of the distributions we’re trying to determine.</a:t>
            </a:r>
            <a:endParaRPr lang="en-US" dirty="0">
              <a:solidFill>
                <a:srgbClr val="00FF00"/>
              </a:solidFill>
            </a:endParaRPr>
          </a:p>
        </p:txBody>
      </p:sp>
    </p:spTree>
    <p:extLst>
      <p:ext uri="{BB962C8B-B14F-4D97-AF65-F5344CB8AC3E}">
        <p14:creationId xmlns:p14="http://schemas.microsoft.com/office/powerpoint/2010/main" val="424167264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 so far…</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67</a:t>
            </a:fld>
            <a:endParaRPr lang="en-US"/>
          </a:p>
        </p:txBody>
      </p:sp>
      <p:grpSp>
        <p:nvGrpSpPr>
          <p:cNvPr id="4" name="Group 3"/>
          <p:cNvGrpSpPr/>
          <p:nvPr/>
        </p:nvGrpSpPr>
        <p:grpSpPr>
          <a:xfrm>
            <a:off x="6705600" y="1600200"/>
            <a:ext cx="2171700" cy="2294365"/>
            <a:chOff x="876300" y="2183423"/>
            <a:chExt cx="2171700" cy="2294365"/>
          </a:xfrm>
        </p:grpSpPr>
        <p:sp>
          <p:nvSpPr>
            <p:cNvPr id="5" name="Plus 4"/>
            <p:cNvSpPr/>
            <p:nvPr/>
          </p:nvSpPr>
          <p:spPr>
            <a:xfrm>
              <a:off x="2171701" y="2724496"/>
              <a:ext cx="228600" cy="228600"/>
            </a:xfrm>
            <a:prstGeom prst="mathPlus">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lus 5"/>
            <p:cNvSpPr/>
            <p:nvPr/>
          </p:nvSpPr>
          <p:spPr>
            <a:xfrm>
              <a:off x="1181100" y="3200400"/>
              <a:ext cx="228600" cy="228600"/>
            </a:xfrm>
            <a:prstGeom prst="mathPlus">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lus 6"/>
            <p:cNvSpPr/>
            <p:nvPr/>
          </p:nvSpPr>
          <p:spPr>
            <a:xfrm>
              <a:off x="2209800" y="4114800"/>
              <a:ext cx="228600" cy="228600"/>
            </a:xfrm>
            <a:prstGeom prst="mathPlus">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lus 7"/>
            <p:cNvSpPr/>
            <p:nvPr/>
          </p:nvSpPr>
          <p:spPr>
            <a:xfrm>
              <a:off x="2286001" y="3130088"/>
              <a:ext cx="228600" cy="228600"/>
            </a:xfrm>
            <a:prstGeom prst="mathPlus">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lus 8"/>
            <p:cNvSpPr/>
            <p:nvPr/>
          </p:nvSpPr>
          <p:spPr>
            <a:xfrm>
              <a:off x="1143000" y="2804679"/>
              <a:ext cx="228600" cy="228600"/>
            </a:xfrm>
            <a:prstGeom prst="mathPlus">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lus 9"/>
            <p:cNvSpPr/>
            <p:nvPr/>
          </p:nvSpPr>
          <p:spPr>
            <a:xfrm>
              <a:off x="1600200" y="3886200"/>
              <a:ext cx="228600" cy="228600"/>
            </a:xfrm>
            <a:prstGeom prst="mathPlus">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lus 10"/>
            <p:cNvSpPr/>
            <p:nvPr/>
          </p:nvSpPr>
          <p:spPr>
            <a:xfrm>
              <a:off x="1028700" y="4249188"/>
              <a:ext cx="228600" cy="228600"/>
            </a:xfrm>
            <a:prstGeom prst="mathPlus">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lus 11"/>
            <p:cNvSpPr/>
            <p:nvPr/>
          </p:nvSpPr>
          <p:spPr>
            <a:xfrm>
              <a:off x="1695451" y="2901488"/>
              <a:ext cx="228600" cy="228600"/>
            </a:xfrm>
            <a:prstGeom prst="mathPlus">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lus 12"/>
            <p:cNvSpPr/>
            <p:nvPr/>
          </p:nvSpPr>
          <p:spPr>
            <a:xfrm>
              <a:off x="1485900" y="3571699"/>
              <a:ext cx="228600" cy="228600"/>
            </a:xfrm>
            <a:prstGeom prst="mathPlus">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1066800" y="2514600"/>
              <a:ext cx="1676400" cy="1600200"/>
              <a:chOff x="1066800" y="2514600"/>
              <a:chExt cx="1676400" cy="1600200"/>
            </a:xfrm>
          </p:grpSpPr>
          <p:cxnSp>
            <p:nvCxnSpPr>
              <p:cNvPr id="19" name="Straight Arrow Connector 18"/>
              <p:cNvCxnSpPr/>
              <p:nvPr/>
            </p:nvCxnSpPr>
            <p:spPr>
              <a:xfrm flipV="1">
                <a:off x="1676400" y="2514600"/>
                <a:ext cx="0" cy="10668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676400" y="3581400"/>
                <a:ext cx="10668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1066800" y="3581400"/>
                <a:ext cx="609600" cy="5334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876300" y="3994156"/>
              <a:ext cx="304800" cy="369332"/>
            </a:xfrm>
            <a:prstGeom prst="rect">
              <a:avLst/>
            </a:prstGeom>
            <a:noFill/>
          </p:spPr>
          <p:txBody>
            <a:bodyPr wrap="square" rtlCol="0">
              <a:spAutoFit/>
            </a:bodyPr>
            <a:lstStyle/>
            <a:p>
              <a:r>
                <a:rPr lang="en-US" dirty="0" smtClean="0">
                  <a:solidFill>
                    <a:schemeClr val="bg1"/>
                  </a:solidFill>
                </a:rPr>
                <a:t>x</a:t>
              </a:r>
              <a:endParaRPr lang="en-US" dirty="0">
                <a:solidFill>
                  <a:schemeClr val="bg1"/>
                </a:solidFill>
              </a:endParaRPr>
            </a:p>
          </p:txBody>
        </p:sp>
        <p:sp>
          <p:nvSpPr>
            <p:cNvPr id="16" name="TextBox 15"/>
            <p:cNvSpPr txBox="1"/>
            <p:nvPr/>
          </p:nvSpPr>
          <p:spPr>
            <a:xfrm>
              <a:off x="2743200" y="3387033"/>
              <a:ext cx="304800" cy="369332"/>
            </a:xfrm>
            <a:prstGeom prst="rect">
              <a:avLst/>
            </a:prstGeom>
            <a:noFill/>
          </p:spPr>
          <p:txBody>
            <a:bodyPr wrap="square" rtlCol="0">
              <a:spAutoFit/>
            </a:bodyPr>
            <a:lstStyle/>
            <a:p>
              <a:r>
                <a:rPr lang="en-US" dirty="0">
                  <a:solidFill>
                    <a:schemeClr val="bg1"/>
                  </a:solidFill>
                </a:rPr>
                <a:t>y</a:t>
              </a:r>
            </a:p>
          </p:txBody>
        </p:sp>
        <p:sp>
          <p:nvSpPr>
            <p:cNvPr id="17" name="TextBox 16"/>
            <p:cNvSpPr txBox="1"/>
            <p:nvPr/>
          </p:nvSpPr>
          <p:spPr>
            <a:xfrm>
              <a:off x="1543051" y="2183423"/>
              <a:ext cx="304800" cy="369332"/>
            </a:xfrm>
            <a:prstGeom prst="rect">
              <a:avLst/>
            </a:prstGeom>
            <a:noFill/>
          </p:spPr>
          <p:txBody>
            <a:bodyPr wrap="square" rtlCol="0">
              <a:spAutoFit/>
            </a:bodyPr>
            <a:lstStyle/>
            <a:p>
              <a:r>
                <a:rPr lang="en-US" dirty="0" smtClean="0">
                  <a:solidFill>
                    <a:schemeClr val="bg1"/>
                  </a:solidFill>
                </a:rPr>
                <a:t>z</a:t>
              </a:r>
              <a:endParaRPr lang="en-US" dirty="0">
                <a:solidFill>
                  <a:schemeClr val="bg1"/>
                </a:solidFill>
              </a:endParaRPr>
            </a:p>
          </p:txBody>
        </p:sp>
        <p:cxnSp>
          <p:nvCxnSpPr>
            <p:cNvPr id="18" name="Straight Arrow Connector 17"/>
            <p:cNvCxnSpPr>
              <a:endCxn id="8" idx="2"/>
            </p:cNvCxnSpPr>
            <p:nvPr/>
          </p:nvCxnSpPr>
          <p:spPr>
            <a:xfrm flipV="1">
              <a:off x="1676400" y="3244388"/>
              <a:ext cx="639902" cy="33701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304800" y="1524000"/>
            <a:ext cx="6400800"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bg1"/>
                </a:solidFill>
              </a:rPr>
              <a:t>We want to learn about the size and shape of the telomeres.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The telomeres are represented by sets of points in 3D with randomly distributed values for their coordinates.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The probability distributions of the coordinate values are determined by measurement uncertainties and the telomere structures.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More specifically, the moments of the probability distributions provide information on the size and shape of the telomeres.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The moments are derived from randomly sampling the underlying distributions and are therefore subject to noise.</a:t>
            </a:r>
            <a:endParaRPr lang="en-US" dirty="0">
              <a:solidFill>
                <a:schemeClr val="bg1"/>
              </a:solidFill>
            </a:endParaRPr>
          </a:p>
        </p:txBody>
      </p:sp>
      <p:pic>
        <p:nvPicPr>
          <p:cNvPr id="23" name="Picture 2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836664" y="4582966"/>
            <a:ext cx="1773936" cy="911352"/>
          </a:xfrm>
          <a:prstGeom prst="rect">
            <a:avLst/>
          </a:prstGeom>
        </p:spPr>
      </p:pic>
    </p:spTree>
    <p:extLst>
      <p:ext uri="{BB962C8B-B14F-4D97-AF65-F5344CB8AC3E}">
        <p14:creationId xmlns:p14="http://schemas.microsoft.com/office/powerpoint/2010/main" val="34869759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else can we assess the size of a cluster of points?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68</a:t>
            </a:fld>
            <a:endParaRPr lang="en-US"/>
          </a:p>
        </p:txBody>
      </p:sp>
      <p:sp>
        <p:nvSpPr>
          <p:cNvPr id="4" name="TextBox 3"/>
          <p:cNvSpPr txBox="1"/>
          <p:nvPr/>
        </p:nvSpPr>
        <p:spPr>
          <a:xfrm>
            <a:off x="838200" y="2436674"/>
            <a:ext cx="7467600" cy="1754326"/>
          </a:xfrm>
          <a:prstGeom prst="rect">
            <a:avLst/>
          </a:prstGeom>
          <a:noFill/>
        </p:spPr>
        <p:txBody>
          <a:bodyPr wrap="square" rtlCol="0">
            <a:spAutoFit/>
          </a:bodyPr>
          <a:lstStyle/>
          <a:p>
            <a:pPr marL="342900" indent="-342900">
              <a:buFontTx/>
              <a:buAutoNum type="arabicPeriod"/>
            </a:pPr>
            <a:r>
              <a:rPr lang="en-US" strike="sngStrike" dirty="0" smtClean="0">
                <a:solidFill>
                  <a:schemeClr val="bg1"/>
                </a:solidFill>
              </a:rPr>
              <a:t>Measure </a:t>
            </a:r>
            <a:r>
              <a:rPr lang="en-US" strike="sngStrike" dirty="0">
                <a:solidFill>
                  <a:schemeClr val="bg1"/>
                </a:solidFill>
              </a:rPr>
              <a:t>moments of the distribution of localizations within the </a:t>
            </a:r>
            <a:r>
              <a:rPr lang="en-US" strike="sngStrike" dirty="0" smtClean="0">
                <a:solidFill>
                  <a:schemeClr val="bg1"/>
                </a:solidFill>
              </a:rPr>
              <a:t>cluster</a:t>
            </a:r>
          </a:p>
          <a:p>
            <a:pPr marL="342900" indent="-342900">
              <a:buAutoNum type="arabicPeriod"/>
            </a:pPr>
            <a:endParaRPr lang="en-US" dirty="0" smtClean="0">
              <a:solidFill>
                <a:schemeClr val="bg1"/>
              </a:solidFill>
            </a:endParaRPr>
          </a:p>
          <a:p>
            <a:pPr marL="342900" indent="-342900">
              <a:buAutoNum type="arabicPeriod"/>
            </a:pPr>
            <a:r>
              <a:rPr lang="en-US" dirty="0" smtClean="0">
                <a:solidFill>
                  <a:srgbClr val="FFFF00"/>
                </a:solidFill>
              </a:rPr>
              <a:t>Draw shape around the localizations and measure volume of that shape</a:t>
            </a:r>
            <a:endParaRPr lang="en-US" dirty="0">
              <a:solidFill>
                <a:srgbClr val="FFFF00"/>
              </a:solidFill>
            </a:endParaRPr>
          </a:p>
          <a:p>
            <a:pPr marL="342900" indent="-342900">
              <a:buFontTx/>
              <a:buAutoNum type="arabicPeriod"/>
            </a:pPr>
            <a:endParaRPr lang="en-US" dirty="0" smtClean="0">
              <a:solidFill>
                <a:schemeClr val="bg1"/>
              </a:solidFill>
            </a:endParaRPr>
          </a:p>
          <a:p>
            <a:pPr marL="342900" indent="-342900">
              <a:buFontTx/>
              <a:buAutoNum type="arabicPeriod"/>
            </a:pPr>
            <a:r>
              <a:rPr lang="en-US" dirty="0" smtClean="0">
                <a:solidFill>
                  <a:schemeClr val="bg1"/>
                </a:solidFill>
              </a:rPr>
              <a:t>Count </a:t>
            </a:r>
            <a:r>
              <a:rPr lang="en-US" dirty="0">
                <a:solidFill>
                  <a:schemeClr val="bg1"/>
                </a:solidFill>
              </a:rPr>
              <a:t>number of localizations in a cluster</a:t>
            </a:r>
          </a:p>
          <a:p>
            <a:pPr marL="342900" indent="-342900">
              <a:buAutoNum type="arabicPeriod"/>
            </a:pPr>
            <a:endParaRPr lang="en-US" dirty="0" smtClean="0">
              <a:solidFill>
                <a:schemeClr val="bg1"/>
              </a:solidFill>
            </a:endParaRPr>
          </a:p>
        </p:txBody>
      </p:sp>
    </p:spTree>
    <p:extLst>
      <p:ext uri="{BB962C8B-B14F-4D97-AF65-F5344CB8AC3E}">
        <p14:creationId xmlns:p14="http://schemas.microsoft.com/office/powerpoint/2010/main" val="255793057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Freeform 54"/>
          <p:cNvSpPr/>
          <p:nvPr/>
        </p:nvSpPr>
        <p:spPr>
          <a:xfrm>
            <a:off x="4135119" y="5200650"/>
            <a:ext cx="622300" cy="800100"/>
          </a:xfrm>
          <a:custGeom>
            <a:avLst/>
            <a:gdLst>
              <a:gd name="connsiteX0" fmla="*/ 0 w 622300"/>
              <a:gd name="connsiteY0" fmla="*/ 349250 h 800100"/>
              <a:gd name="connsiteX1" fmla="*/ 158750 w 622300"/>
              <a:gd name="connsiteY1" fmla="*/ 152400 h 800100"/>
              <a:gd name="connsiteX2" fmla="*/ 387350 w 622300"/>
              <a:gd name="connsiteY2" fmla="*/ 0 h 800100"/>
              <a:gd name="connsiteX3" fmla="*/ 622300 w 622300"/>
              <a:gd name="connsiteY3" fmla="*/ 387350 h 800100"/>
              <a:gd name="connsiteX4" fmla="*/ 463550 w 622300"/>
              <a:gd name="connsiteY4" fmla="*/ 800100 h 800100"/>
              <a:gd name="connsiteX5" fmla="*/ 44450 w 622300"/>
              <a:gd name="connsiteY5" fmla="*/ 654050 h 800100"/>
              <a:gd name="connsiteX6" fmla="*/ 0 w 622300"/>
              <a:gd name="connsiteY6" fmla="*/ 34925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300" h="800100">
                <a:moveTo>
                  <a:pt x="0" y="349250"/>
                </a:moveTo>
                <a:lnTo>
                  <a:pt x="158750" y="152400"/>
                </a:lnTo>
                <a:lnTo>
                  <a:pt x="387350" y="0"/>
                </a:lnTo>
                <a:lnTo>
                  <a:pt x="622300" y="387350"/>
                </a:lnTo>
                <a:lnTo>
                  <a:pt x="463550" y="800100"/>
                </a:lnTo>
                <a:lnTo>
                  <a:pt x="44450" y="654050"/>
                </a:lnTo>
                <a:lnTo>
                  <a:pt x="0" y="349250"/>
                </a:lnTo>
                <a:close/>
              </a:path>
            </a:pathLst>
          </a:cu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Determining the volume of a polyhedron defined by a set of randomly distributed points in </a:t>
            </a:r>
            <a:r>
              <a:rPr lang="en-US" b="1" dirty="0" smtClean="0">
                <a:latin typeface="Times New Roman" panose="02020603050405020304" pitchFamily="18" charset="0"/>
                <a:cs typeface="Times New Roman" panose="02020603050405020304" pitchFamily="18" charset="0"/>
              </a:rPr>
              <a:t>R</a:t>
            </a:r>
            <a:r>
              <a:rPr lang="en-US" baseline="30000" dirty="0" smtClean="0">
                <a:latin typeface="Times New Roman" panose="02020603050405020304" pitchFamily="18" charset="0"/>
                <a:cs typeface="Times New Roman" panose="02020603050405020304" pitchFamily="18" charset="0"/>
              </a:rPr>
              <a:t>3</a:t>
            </a:r>
            <a:r>
              <a:rPr lang="en-US" dirty="0" smtClean="0"/>
              <a: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69</a:t>
            </a:fld>
            <a:endParaRPr lang="en-US"/>
          </a:p>
        </p:txBody>
      </p:sp>
      <p:sp>
        <p:nvSpPr>
          <p:cNvPr id="4" name="TextBox 3"/>
          <p:cNvSpPr txBox="1"/>
          <p:nvPr/>
        </p:nvSpPr>
        <p:spPr>
          <a:xfrm>
            <a:off x="304800" y="1600200"/>
            <a:ext cx="8382000" cy="923330"/>
          </a:xfrm>
          <a:prstGeom prst="rect">
            <a:avLst/>
          </a:prstGeom>
          <a:noFill/>
        </p:spPr>
        <p:txBody>
          <a:bodyPr wrap="square" rtlCol="0">
            <a:spAutoFit/>
          </a:bodyPr>
          <a:lstStyle/>
          <a:p>
            <a:r>
              <a:rPr lang="en-US" u="sng" dirty="0">
                <a:solidFill>
                  <a:schemeClr val="bg1"/>
                </a:solidFill>
              </a:rPr>
              <a:t>Geometry </a:t>
            </a:r>
            <a:r>
              <a:rPr lang="en-US" u="sng" dirty="0" smtClean="0">
                <a:solidFill>
                  <a:schemeClr val="bg1"/>
                </a:solidFill>
              </a:rPr>
              <a:t>review</a:t>
            </a:r>
            <a:endParaRPr lang="en-US" u="sng" dirty="0">
              <a:solidFill>
                <a:schemeClr val="bg1"/>
              </a:solidFill>
            </a:endParaRPr>
          </a:p>
          <a:p>
            <a:pPr marL="342900" indent="-342900">
              <a:buAutoNum type="arabicPeriod"/>
            </a:pPr>
            <a:r>
              <a:rPr lang="en-US" dirty="0">
                <a:solidFill>
                  <a:schemeClr val="bg1"/>
                </a:solidFill>
              </a:rPr>
              <a:t>A shape (or set) is convex if for any two points that are part of the shape, the whole connecting line segment is also part of the shape.</a:t>
            </a:r>
          </a:p>
        </p:txBody>
      </p:sp>
      <p:sp>
        <p:nvSpPr>
          <p:cNvPr id="5" name="Snip Diagonal Corner Rectangle 4"/>
          <p:cNvSpPr/>
          <p:nvPr/>
        </p:nvSpPr>
        <p:spPr>
          <a:xfrm rot="20023732">
            <a:off x="2531144" y="2960739"/>
            <a:ext cx="1143000" cy="685800"/>
          </a:xfrm>
          <a:prstGeom prst="snip2Diag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flipV="1">
            <a:off x="3140744" y="3036939"/>
            <a:ext cx="457200" cy="304800"/>
          </a:xfrm>
          <a:prstGeom prst="line">
            <a:avLst/>
          </a:prstGeom>
          <a:ln>
            <a:solidFill>
              <a:srgbClr val="FFFF00"/>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759745" y="3158799"/>
            <a:ext cx="76199" cy="487740"/>
          </a:xfrm>
          <a:prstGeom prst="line">
            <a:avLst/>
          </a:prstGeom>
          <a:ln>
            <a:solidFill>
              <a:srgbClr val="FFFF00"/>
            </a:solidFill>
            <a:prstDash val="dash"/>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599549" y="332745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135981" y="302265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816892" y="3134094"/>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731166" y="3638916"/>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e 14"/>
          <p:cNvSpPr/>
          <p:nvPr/>
        </p:nvSpPr>
        <p:spPr>
          <a:xfrm rot="16867487">
            <a:off x="5572446" y="2905446"/>
            <a:ext cx="762000" cy="762000"/>
          </a:xfrm>
          <a:prstGeom prst="pi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p:cNvSpPr txBox="1"/>
          <p:nvPr/>
        </p:nvSpPr>
        <p:spPr>
          <a:xfrm>
            <a:off x="327660" y="4267200"/>
            <a:ext cx="8382000" cy="646331"/>
          </a:xfrm>
          <a:prstGeom prst="rect">
            <a:avLst/>
          </a:prstGeom>
          <a:noFill/>
        </p:spPr>
        <p:txBody>
          <a:bodyPr wrap="square" rtlCol="0">
            <a:spAutoFit/>
          </a:bodyPr>
          <a:lstStyle/>
          <a:p>
            <a:pPr marL="342900" indent="-342900">
              <a:buFont typeface="+mj-lt"/>
              <a:buAutoNum type="arabicPeriod" startAt="2"/>
            </a:pPr>
            <a:r>
              <a:rPr lang="en-US" dirty="0">
                <a:solidFill>
                  <a:schemeClr val="bg1"/>
                </a:solidFill>
              </a:rPr>
              <a:t>The convex hull of a set of points is the smallest convex set that contains all the points</a:t>
            </a:r>
            <a:r>
              <a:rPr lang="en-US" dirty="0" smtClean="0">
                <a:solidFill>
                  <a:schemeClr val="bg1"/>
                </a:solidFill>
              </a:rPr>
              <a:t>.</a:t>
            </a:r>
            <a:endParaRPr lang="en-US" dirty="0">
              <a:solidFill>
                <a:schemeClr val="bg1"/>
              </a:solidFill>
            </a:endParaRPr>
          </a:p>
        </p:txBody>
      </p:sp>
      <p:cxnSp>
        <p:nvCxnSpPr>
          <p:cNvPr id="18" name="Straight Connector 17"/>
          <p:cNvCxnSpPr>
            <a:stCxn id="19" idx="3"/>
            <a:endCxn id="20" idx="7"/>
          </p:cNvCxnSpPr>
          <p:nvPr/>
        </p:nvCxnSpPr>
        <p:spPr>
          <a:xfrm flipH="1">
            <a:off x="5697516" y="3096553"/>
            <a:ext cx="350577" cy="205068"/>
          </a:xfrm>
          <a:prstGeom prst="line">
            <a:avLst/>
          </a:prstGeom>
          <a:ln>
            <a:solidFill>
              <a:srgbClr val="FFFF00"/>
            </a:solidFill>
            <a:prstDash val="dash"/>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6041398" y="3057529"/>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658492" y="3294926"/>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143000" y="3212068"/>
            <a:ext cx="1219200" cy="369332"/>
          </a:xfrm>
          <a:prstGeom prst="rect">
            <a:avLst/>
          </a:prstGeom>
          <a:noFill/>
        </p:spPr>
        <p:txBody>
          <a:bodyPr wrap="square" rtlCol="0">
            <a:spAutoFit/>
          </a:bodyPr>
          <a:lstStyle/>
          <a:p>
            <a:pPr algn="r"/>
            <a:r>
              <a:rPr lang="en-US" dirty="0" smtClean="0">
                <a:solidFill>
                  <a:srgbClr val="FFFF00"/>
                </a:solidFill>
              </a:rPr>
              <a:t>Convex</a:t>
            </a:r>
            <a:endParaRPr lang="en-US" dirty="0">
              <a:solidFill>
                <a:srgbClr val="FFFF00"/>
              </a:solidFill>
            </a:endParaRPr>
          </a:p>
        </p:txBody>
      </p:sp>
      <p:sp>
        <p:nvSpPr>
          <p:cNvPr id="23" name="TextBox 22"/>
          <p:cNvSpPr txBox="1"/>
          <p:nvPr/>
        </p:nvSpPr>
        <p:spPr>
          <a:xfrm>
            <a:off x="6324600" y="3212068"/>
            <a:ext cx="1371600" cy="369332"/>
          </a:xfrm>
          <a:prstGeom prst="rect">
            <a:avLst/>
          </a:prstGeom>
          <a:noFill/>
        </p:spPr>
        <p:txBody>
          <a:bodyPr wrap="square" rtlCol="0">
            <a:spAutoFit/>
          </a:bodyPr>
          <a:lstStyle/>
          <a:p>
            <a:r>
              <a:rPr lang="en-US" dirty="0" smtClean="0">
                <a:solidFill>
                  <a:srgbClr val="FFFF00"/>
                </a:solidFill>
              </a:rPr>
              <a:t>Not convex</a:t>
            </a:r>
            <a:endParaRPr lang="en-US" dirty="0">
              <a:solidFill>
                <a:srgbClr val="FFFF00"/>
              </a:solidFill>
            </a:endParaRPr>
          </a:p>
        </p:txBody>
      </p:sp>
      <p:grpSp>
        <p:nvGrpSpPr>
          <p:cNvPr id="37" name="Group 36"/>
          <p:cNvGrpSpPr/>
          <p:nvPr/>
        </p:nvGrpSpPr>
        <p:grpSpPr>
          <a:xfrm>
            <a:off x="1295400" y="5181600"/>
            <a:ext cx="655319" cy="838200"/>
            <a:chOff x="2545081" y="5410200"/>
            <a:chExt cx="655319" cy="838200"/>
          </a:xfrm>
        </p:grpSpPr>
        <p:sp>
          <p:nvSpPr>
            <p:cNvPr id="27" name="Oval 26"/>
            <p:cNvSpPr/>
            <p:nvPr/>
          </p:nvSpPr>
          <p:spPr>
            <a:xfrm>
              <a:off x="2545081" y="5745481"/>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697481" y="5562600"/>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926081" y="5897881"/>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697481" y="5715000"/>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926081" y="5410200"/>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590800" y="6050281"/>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002281" y="6202681"/>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154681" y="5791200"/>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926081" y="5638800"/>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697481" y="6019800"/>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Oval 38"/>
          <p:cNvSpPr/>
          <p:nvPr/>
        </p:nvSpPr>
        <p:spPr>
          <a:xfrm>
            <a:off x="4114800" y="5516881"/>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267200" y="5334000"/>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495800" y="5669281"/>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267200" y="5486400"/>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495800" y="5181600"/>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160519" y="5821681"/>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572000" y="5974081"/>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724400" y="5562600"/>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4495800" y="5410200"/>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4267200" y="5791200"/>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p:nvPr/>
        </p:nvCxnSpPr>
        <p:spPr>
          <a:xfrm>
            <a:off x="2395587" y="5562600"/>
            <a:ext cx="1231532"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53" name="Picture 5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397251" y="5308092"/>
            <a:ext cx="1229868" cy="178308"/>
          </a:xfrm>
          <a:prstGeom prst="rect">
            <a:avLst/>
          </a:prstGeom>
        </p:spPr>
      </p:pic>
      <p:sp>
        <p:nvSpPr>
          <p:cNvPr id="56" name="TextBox 55"/>
          <p:cNvSpPr txBox="1"/>
          <p:nvPr/>
        </p:nvSpPr>
        <p:spPr>
          <a:xfrm>
            <a:off x="5410200" y="5185410"/>
            <a:ext cx="3017519" cy="923330"/>
          </a:xfrm>
          <a:prstGeom prst="rect">
            <a:avLst/>
          </a:prstGeom>
          <a:noFill/>
        </p:spPr>
        <p:txBody>
          <a:bodyPr wrap="square" rtlCol="0">
            <a:spAutoFit/>
          </a:bodyPr>
          <a:lstStyle/>
          <a:p>
            <a:r>
              <a:rPr lang="en-US" dirty="0" smtClean="0">
                <a:solidFill>
                  <a:schemeClr val="bg1"/>
                </a:solidFill>
              </a:rPr>
              <a:t>The convex hull should “over-estimate” the volume filled by the points.</a:t>
            </a:r>
            <a:endParaRPr lang="en-US" dirty="0">
              <a:solidFill>
                <a:schemeClr val="bg1"/>
              </a:solidFill>
            </a:endParaRPr>
          </a:p>
        </p:txBody>
      </p:sp>
    </p:spTree>
    <p:extLst>
      <p:ext uri="{BB962C8B-B14F-4D97-AF65-F5344CB8AC3E}">
        <p14:creationId xmlns:p14="http://schemas.microsoft.com/office/powerpoint/2010/main" val="3196889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TRF1 and TRF2 single knockdowns;</a:t>
            </a:r>
            <a:br>
              <a:rPr lang="en-US" dirty="0" smtClean="0"/>
            </a:br>
            <a:r>
              <a:rPr lang="en-US" dirty="0" smtClean="0"/>
              <a:t>TRF1 TRF2 double knockdowns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pic>
        <p:nvPicPr>
          <p:cNvPr id="3074" name="Picture 2" descr="Z:\LEB\Users\Kyle-Michael-Douglass\Projects\Telomeres\analyses\2014-10-15_Pool_TRF1_TRF2_KD\html\makePlots_1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279" y="1680965"/>
            <a:ext cx="7628721" cy="4338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11391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find the complex hull of a cluster</a:t>
            </a:r>
            <a:br>
              <a:rPr lang="en-US" dirty="0" smtClean="0"/>
            </a:br>
            <a:r>
              <a:rPr lang="en-US" dirty="0" smtClean="0"/>
              <a:t> and its volume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70</a:t>
            </a:fld>
            <a:endParaRPr lang="en-US"/>
          </a:p>
        </p:txBody>
      </p:sp>
      <p:sp>
        <p:nvSpPr>
          <p:cNvPr id="4" name="TextBox 3"/>
          <p:cNvSpPr txBox="1"/>
          <p:nvPr/>
        </p:nvSpPr>
        <p:spPr>
          <a:xfrm>
            <a:off x="3048000" y="5433020"/>
            <a:ext cx="3124200" cy="923330"/>
          </a:xfrm>
          <a:prstGeom prst="rect">
            <a:avLst/>
          </a:prstGeom>
          <a:noFill/>
        </p:spPr>
        <p:txBody>
          <a:bodyPr wrap="square" rtlCol="0">
            <a:spAutoFit/>
          </a:bodyPr>
          <a:lstStyle/>
          <a:p>
            <a:r>
              <a:rPr lang="en-US" dirty="0" smtClean="0">
                <a:solidFill>
                  <a:schemeClr val="bg1"/>
                </a:solidFill>
              </a:rPr>
              <a:t>The convex hull should “over-estimate” the volume filled by the points.</a:t>
            </a:r>
            <a:endParaRPr lang="en-US" dirty="0">
              <a:solidFill>
                <a:schemeClr val="bg1"/>
              </a:solidFill>
            </a:endParaRPr>
          </a:p>
        </p:txBody>
      </p:sp>
      <p:sp>
        <p:nvSpPr>
          <p:cNvPr id="5" name="TextBox 4"/>
          <p:cNvSpPr txBox="1"/>
          <p:nvPr/>
        </p:nvSpPr>
        <p:spPr>
          <a:xfrm>
            <a:off x="1447800" y="1307068"/>
            <a:ext cx="6324600" cy="369332"/>
          </a:xfrm>
          <a:prstGeom prst="rect">
            <a:avLst/>
          </a:prstGeom>
          <a:noFill/>
        </p:spPr>
        <p:txBody>
          <a:bodyPr wrap="square" rtlCol="0">
            <a:spAutoFit/>
          </a:bodyPr>
          <a:lstStyle/>
          <a:p>
            <a:pPr algn="ctr"/>
            <a:r>
              <a:rPr lang="en-US" dirty="0" smtClean="0">
                <a:solidFill>
                  <a:schemeClr val="bg1"/>
                </a:solidFill>
              </a:rPr>
              <a:t>(Answer: smart people have already done it for us)</a:t>
            </a:r>
            <a:endParaRPr lang="en-US" dirty="0">
              <a:solidFill>
                <a:schemeClr val="bg1"/>
              </a:solidFill>
            </a:endParaRPr>
          </a:p>
        </p:txBody>
      </p:sp>
      <p:pic>
        <p:nvPicPr>
          <p:cNvPr id="6" name="Picture 5"/>
          <p:cNvPicPr>
            <a:picLocks noChangeAspect="1"/>
          </p:cNvPicPr>
          <p:nvPr/>
        </p:nvPicPr>
        <p:blipFill>
          <a:blip r:embed="rId2"/>
          <a:stretch>
            <a:fillRect/>
          </a:stretch>
        </p:blipFill>
        <p:spPr>
          <a:xfrm>
            <a:off x="1476375" y="1800225"/>
            <a:ext cx="6191250" cy="3257550"/>
          </a:xfrm>
          <a:prstGeom prst="rect">
            <a:avLst/>
          </a:prstGeom>
        </p:spPr>
      </p:pic>
      <p:sp>
        <p:nvSpPr>
          <p:cNvPr id="8" name="Oval 7"/>
          <p:cNvSpPr/>
          <p:nvPr/>
        </p:nvSpPr>
        <p:spPr>
          <a:xfrm>
            <a:off x="5638800" y="4572000"/>
            <a:ext cx="1981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381942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Here’s what one looks like…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71</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9144000" cy="5205412"/>
          </a:xfrm>
          <a:prstGeom prst="rect">
            <a:avLst/>
          </a:prstGeom>
        </p:spPr>
      </p:pic>
    </p:spTree>
    <p:extLst>
      <p:ext uri="{BB962C8B-B14F-4D97-AF65-F5344CB8AC3E}">
        <p14:creationId xmlns:p14="http://schemas.microsoft.com/office/powerpoint/2010/main" val="36389132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else can we assess the size of a cluster of points?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72</a:t>
            </a:fld>
            <a:endParaRPr lang="en-US"/>
          </a:p>
        </p:txBody>
      </p:sp>
      <p:sp>
        <p:nvSpPr>
          <p:cNvPr id="4" name="TextBox 3"/>
          <p:cNvSpPr txBox="1"/>
          <p:nvPr/>
        </p:nvSpPr>
        <p:spPr>
          <a:xfrm>
            <a:off x="838200" y="2436674"/>
            <a:ext cx="7467600" cy="1754326"/>
          </a:xfrm>
          <a:prstGeom prst="rect">
            <a:avLst/>
          </a:prstGeom>
          <a:noFill/>
        </p:spPr>
        <p:txBody>
          <a:bodyPr wrap="square" rtlCol="0">
            <a:spAutoFit/>
          </a:bodyPr>
          <a:lstStyle/>
          <a:p>
            <a:pPr marL="342900" indent="-342900">
              <a:buFontTx/>
              <a:buAutoNum type="arabicPeriod"/>
            </a:pPr>
            <a:r>
              <a:rPr lang="en-US" strike="sngStrike" dirty="0" smtClean="0">
                <a:solidFill>
                  <a:schemeClr val="bg1"/>
                </a:solidFill>
              </a:rPr>
              <a:t>Measure </a:t>
            </a:r>
            <a:r>
              <a:rPr lang="en-US" strike="sngStrike" dirty="0">
                <a:solidFill>
                  <a:schemeClr val="bg1"/>
                </a:solidFill>
              </a:rPr>
              <a:t>moments of the distribution of localizations within the </a:t>
            </a:r>
            <a:r>
              <a:rPr lang="en-US" strike="sngStrike" dirty="0" smtClean="0">
                <a:solidFill>
                  <a:schemeClr val="bg1"/>
                </a:solidFill>
              </a:rPr>
              <a:t>cluster</a:t>
            </a:r>
          </a:p>
          <a:p>
            <a:pPr marL="342900" indent="-342900">
              <a:buAutoNum type="arabicPeriod"/>
            </a:pPr>
            <a:endParaRPr lang="en-US" dirty="0" smtClean="0">
              <a:solidFill>
                <a:schemeClr val="bg1"/>
              </a:solidFill>
            </a:endParaRPr>
          </a:p>
          <a:p>
            <a:pPr marL="342900" indent="-342900">
              <a:buAutoNum type="arabicPeriod"/>
            </a:pPr>
            <a:r>
              <a:rPr lang="en-US" strike="sngStrike" dirty="0" smtClean="0">
                <a:solidFill>
                  <a:schemeClr val="bg1"/>
                </a:solidFill>
              </a:rPr>
              <a:t>Draw shape around the localizations and measure volume of that shape</a:t>
            </a:r>
            <a:endParaRPr lang="en-US" strike="sngStrike" dirty="0">
              <a:solidFill>
                <a:schemeClr val="bg1"/>
              </a:solidFill>
            </a:endParaRPr>
          </a:p>
          <a:p>
            <a:pPr marL="342900" indent="-342900">
              <a:buFontTx/>
              <a:buAutoNum type="arabicPeriod"/>
            </a:pPr>
            <a:endParaRPr lang="en-US" dirty="0" smtClean="0">
              <a:solidFill>
                <a:schemeClr val="bg1"/>
              </a:solidFill>
            </a:endParaRPr>
          </a:p>
          <a:p>
            <a:pPr marL="342900" indent="-342900">
              <a:buFontTx/>
              <a:buAutoNum type="arabicPeriod"/>
            </a:pPr>
            <a:r>
              <a:rPr lang="en-US" dirty="0" smtClean="0">
                <a:solidFill>
                  <a:srgbClr val="FFFF00"/>
                </a:solidFill>
              </a:rPr>
              <a:t>Count </a:t>
            </a:r>
            <a:r>
              <a:rPr lang="en-US" dirty="0">
                <a:solidFill>
                  <a:srgbClr val="FFFF00"/>
                </a:solidFill>
              </a:rPr>
              <a:t>number of localizations in a cluster</a:t>
            </a:r>
          </a:p>
          <a:p>
            <a:pPr marL="342900" indent="-342900">
              <a:buAutoNum type="arabicPeriod"/>
            </a:pPr>
            <a:endParaRPr lang="en-US" dirty="0" smtClean="0">
              <a:solidFill>
                <a:schemeClr val="bg1"/>
              </a:solidFill>
            </a:endParaRPr>
          </a:p>
        </p:txBody>
      </p:sp>
      <p:sp>
        <p:nvSpPr>
          <p:cNvPr id="5" name="TextBox 4"/>
          <p:cNvSpPr txBox="1"/>
          <p:nvPr/>
        </p:nvSpPr>
        <p:spPr>
          <a:xfrm>
            <a:off x="685800" y="4382869"/>
            <a:ext cx="7772400" cy="646331"/>
          </a:xfrm>
          <a:prstGeom prst="rect">
            <a:avLst/>
          </a:prstGeom>
          <a:noFill/>
        </p:spPr>
        <p:txBody>
          <a:bodyPr wrap="square" rtlCol="0">
            <a:spAutoFit/>
          </a:bodyPr>
          <a:lstStyle/>
          <a:p>
            <a:r>
              <a:rPr lang="en-US" dirty="0" smtClean="0">
                <a:solidFill>
                  <a:schemeClr val="bg1"/>
                </a:solidFill>
              </a:rPr>
              <a:t>For the time being, we’ll count each </a:t>
            </a:r>
            <a:r>
              <a:rPr lang="en-US" dirty="0" err="1" smtClean="0">
                <a:solidFill>
                  <a:schemeClr val="bg1"/>
                </a:solidFill>
              </a:rPr>
              <a:t>fluorophore</a:t>
            </a:r>
            <a:r>
              <a:rPr lang="en-US" dirty="0" smtClean="0">
                <a:solidFill>
                  <a:schemeClr val="bg1"/>
                </a:solidFill>
              </a:rPr>
              <a:t> as a distinct molecule, but in the future this will have to change…</a:t>
            </a:r>
            <a:endParaRPr lang="en-US" dirty="0">
              <a:solidFill>
                <a:schemeClr val="bg1"/>
              </a:solidFill>
            </a:endParaRPr>
          </a:p>
        </p:txBody>
      </p:sp>
    </p:spTree>
    <p:extLst>
      <p:ext uri="{BB962C8B-B14F-4D97-AF65-F5344CB8AC3E}">
        <p14:creationId xmlns:p14="http://schemas.microsoft.com/office/powerpoint/2010/main" val="255508816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 for analyzing the telomere data</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73</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681" y="1787840"/>
            <a:ext cx="7366638" cy="3698560"/>
          </a:xfrm>
          <a:prstGeom prst="rect">
            <a:avLst/>
          </a:prstGeom>
        </p:spPr>
      </p:pic>
    </p:spTree>
    <p:extLst>
      <p:ext uri="{BB962C8B-B14F-4D97-AF65-F5344CB8AC3E}">
        <p14:creationId xmlns:p14="http://schemas.microsoft.com/office/powerpoint/2010/main" val="120956221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First we’ll test the analysis against a known dataset.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74</a:t>
            </a:fld>
            <a:endParaRPr lang="en-US"/>
          </a:p>
        </p:txBody>
      </p:sp>
      <p:sp>
        <p:nvSpPr>
          <p:cNvPr id="4" name="TextBox 3"/>
          <p:cNvSpPr txBox="1"/>
          <p:nvPr/>
        </p:nvSpPr>
        <p:spPr>
          <a:xfrm>
            <a:off x="609600" y="1066800"/>
            <a:ext cx="807720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bg1"/>
                </a:solidFill>
              </a:rPr>
              <a:t>25 clusters uniformly randomly distributed in a 3D space 40 microns X 40 microns X 1 micron</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100 points per cluster</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Each point is normally distributed about a cluster center with a standard deviation of 100 nm</a:t>
            </a:r>
            <a:endParaRPr lang="en-US" dirty="0">
              <a:solidFill>
                <a:schemeClr val="bg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4330" y="3269575"/>
            <a:ext cx="4871539" cy="2902625"/>
          </a:xfrm>
          <a:prstGeom prst="rect">
            <a:avLst/>
          </a:prstGeom>
        </p:spPr>
      </p:pic>
      <p:sp>
        <p:nvSpPr>
          <p:cNvPr id="6" name="TextBox 5"/>
          <p:cNvSpPr txBox="1"/>
          <p:nvPr/>
        </p:nvSpPr>
        <p:spPr>
          <a:xfrm>
            <a:off x="1676400" y="6248400"/>
            <a:ext cx="6096000" cy="276999"/>
          </a:xfrm>
          <a:prstGeom prst="rect">
            <a:avLst/>
          </a:prstGeom>
          <a:noFill/>
        </p:spPr>
        <p:txBody>
          <a:bodyPr wrap="square" rtlCol="0">
            <a:spAutoFit/>
          </a:bodyPr>
          <a:lstStyle/>
          <a:p>
            <a:r>
              <a:rPr lang="en-US" sz="1200" dirty="0" smtClean="0">
                <a:solidFill>
                  <a:schemeClr val="bg1"/>
                </a:solidFill>
              </a:rPr>
              <a:t>(This picture is actually in a 4 X 4 X 4 micron space; it’s easier to visualize the clusters like this.)</a:t>
            </a:r>
            <a:endParaRPr lang="en-US" sz="1200" dirty="0">
              <a:solidFill>
                <a:schemeClr val="bg1"/>
              </a:solidFill>
            </a:endParaRPr>
          </a:p>
        </p:txBody>
      </p:sp>
    </p:spTree>
    <p:extLst>
      <p:ext uri="{BB962C8B-B14F-4D97-AF65-F5344CB8AC3E}">
        <p14:creationId xmlns:p14="http://schemas.microsoft.com/office/powerpoint/2010/main" val="17630512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75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33400"/>
            <a:ext cx="9204959" cy="5753100"/>
          </a:xfrm>
          <a:prstGeom prst="rect">
            <a:avLst/>
          </a:prstGeom>
        </p:spPr>
      </p:pic>
      <p:sp>
        <p:nvSpPr>
          <p:cNvPr id="2" name="TextBox 1"/>
          <p:cNvSpPr txBox="1"/>
          <p:nvPr/>
        </p:nvSpPr>
        <p:spPr>
          <a:xfrm>
            <a:off x="5791200" y="3040618"/>
            <a:ext cx="1905000" cy="369332"/>
          </a:xfrm>
          <a:prstGeom prst="rect">
            <a:avLst/>
          </a:prstGeom>
          <a:solidFill>
            <a:schemeClr val="bg1"/>
          </a:solidFill>
        </p:spPr>
        <p:txBody>
          <a:bodyPr wrap="square" rtlCol="0">
            <a:spAutoFit/>
          </a:bodyPr>
          <a:lstStyle/>
          <a:p>
            <a:pPr algn="ctr"/>
            <a:r>
              <a:rPr lang="en-US" dirty="0" smtClean="0"/>
              <a:t>Square root of </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g</a:t>
            </a:r>
            <a:r>
              <a:rPr lang="en-US" baseline="30000" dirty="0" smtClean="0">
                <a:latin typeface="Times New Roman" panose="02020603050405020304" pitchFamily="18" charset="0"/>
                <a:cs typeface="Times New Roman" panose="02020603050405020304" pitchFamily="18" charset="0"/>
              </a:rPr>
              <a:t>2</a:t>
            </a:r>
            <a:endParaRPr lang="en-US" baseline="3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777509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second moment and the complex hull volume match our intuition of volume.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76</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6953" y="1523630"/>
            <a:ext cx="5690093" cy="4267570"/>
          </a:xfrm>
          <a:prstGeom prst="rect">
            <a:avLst/>
          </a:prstGeom>
        </p:spPr>
      </p:pic>
      <p:sp>
        <p:nvSpPr>
          <p:cNvPr id="5" name="TextBox 4"/>
          <p:cNvSpPr txBox="1"/>
          <p:nvPr/>
        </p:nvSpPr>
        <p:spPr>
          <a:xfrm rot="-5400000">
            <a:off x="1060966" y="3472749"/>
            <a:ext cx="1905000" cy="369332"/>
          </a:xfrm>
          <a:prstGeom prst="rect">
            <a:avLst/>
          </a:prstGeom>
          <a:solidFill>
            <a:schemeClr val="bg1"/>
          </a:solidFill>
        </p:spPr>
        <p:txBody>
          <a:bodyPr wrap="square" rtlCol="0">
            <a:spAutoFit/>
          </a:bodyPr>
          <a:lstStyle/>
          <a:p>
            <a:pPr algn="ctr"/>
            <a:r>
              <a:rPr lang="en-US" dirty="0" smtClean="0"/>
              <a:t>Square root of </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g</a:t>
            </a:r>
            <a:r>
              <a:rPr lang="en-US" baseline="30000" dirty="0" smtClean="0">
                <a:latin typeface="Times New Roman" panose="02020603050405020304" pitchFamily="18" charset="0"/>
                <a:cs typeface="Times New Roman" panose="02020603050405020304" pitchFamily="18" charset="0"/>
              </a:rPr>
              <a:t>2</a:t>
            </a:r>
            <a:endParaRPr lang="en-US" baseline="3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76087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Now onto the telomere data…</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77</a:t>
            </a:fld>
            <a:endParaRPr lang="en-US"/>
          </a:p>
        </p:txBody>
      </p:sp>
      <p:sp>
        <p:nvSpPr>
          <p:cNvPr id="4" name="TextBox 3"/>
          <p:cNvSpPr txBox="1"/>
          <p:nvPr/>
        </p:nvSpPr>
        <p:spPr>
          <a:xfrm>
            <a:off x="609600" y="2187476"/>
            <a:ext cx="7391400"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bg1"/>
                </a:solidFill>
              </a:rPr>
              <a:t>Two datasets, labeled L (long) and S (short)</a:t>
            </a:r>
          </a:p>
          <a:p>
            <a:pPr marL="285750" indent="-285750">
              <a:buFont typeface="Arial" panose="020B0604020202020204" pitchFamily="34" charset="0"/>
              <a:buChar char="•"/>
            </a:pP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3D localizations acquired using Nikon astigmatic microscope in the BIOP and Cy5 as a label</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~10 FOV’s taken on three different slides for L and S datasets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2424 identifiable clusters in the L data set; 1405 clusters in the S dataset</a:t>
            </a:r>
            <a:endParaRPr lang="en-US" dirty="0">
              <a:solidFill>
                <a:schemeClr val="bg1"/>
              </a:solidFill>
            </a:endParaRPr>
          </a:p>
        </p:txBody>
      </p:sp>
    </p:spTree>
    <p:extLst>
      <p:ext uri="{BB962C8B-B14F-4D97-AF65-F5344CB8AC3E}">
        <p14:creationId xmlns:p14="http://schemas.microsoft.com/office/powerpoint/2010/main" val="9914639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DBSCAN clustering captures most molecules, but some anomalous clusters appear.</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78</a:t>
            </a:fld>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1676400"/>
            <a:ext cx="7620000" cy="4333875"/>
          </a:xfrm>
          <a:prstGeom prst="rect">
            <a:avLst/>
          </a:prstGeom>
        </p:spPr>
      </p:pic>
    </p:spTree>
    <p:extLst>
      <p:ext uri="{BB962C8B-B14F-4D97-AF65-F5344CB8AC3E}">
        <p14:creationId xmlns:p14="http://schemas.microsoft.com/office/powerpoint/2010/main" val="224362077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DBSCAN identifies most localizations within a cluster.</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79</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71600"/>
            <a:ext cx="8574593" cy="4876800"/>
          </a:xfrm>
          <a:prstGeom prst="rect">
            <a:avLst/>
          </a:prstGeom>
        </p:spPr>
      </p:pic>
    </p:spTree>
    <p:extLst>
      <p:ext uri="{BB962C8B-B14F-4D97-AF65-F5344CB8AC3E}">
        <p14:creationId xmlns:p14="http://schemas.microsoft.com/office/powerpoint/2010/main" val="42830144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TRF1 and TRF2 single knockdowns;</a:t>
            </a:r>
            <a:br>
              <a:rPr lang="en-US" dirty="0" smtClean="0"/>
            </a:br>
            <a:r>
              <a:rPr lang="en-US" dirty="0" smtClean="0"/>
              <a:t>TRF1 TRF2 double knockdowns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pic>
        <p:nvPicPr>
          <p:cNvPr id="4098" name="Picture 2" descr="Z:\LEB\Users\Kyle-Michael-Douglass\Projects\Telomeres\analyses\2014-10-15_Pool_TRF1_TRF2_KD\html\makePlots_1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577083"/>
            <a:ext cx="7677392" cy="4366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92983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80</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4800"/>
            <a:ext cx="9144000" cy="5715000"/>
          </a:xfrm>
          <a:prstGeom prst="rect">
            <a:avLst/>
          </a:prstGeom>
        </p:spPr>
      </p:pic>
      <p:sp>
        <p:nvSpPr>
          <p:cNvPr id="5" name="TextBox 4"/>
          <p:cNvSpPr txBox="1"/>
          <p:nvPr/>
        </p:nvSpPr>
        <p:spPr>
          <a:xfrm>
            <a:off x="0" y="304800"/>
            <a:ext cx="1219200" cy="646331"/>
          </a:xfrm>
          <a:prstGeom prst="rect">
            <a:avLst/>
          </a:prstGeom>
          <a:noFill/>
        </p:spPr>
        <p:txBody>
          <a:bodyPr wrap="square" rtlCol="0">
            <a:spAutoFit/>
          </a:bodyPr>
          <a:lstStyle/>
          <a:p>
            <a:r>
              <a:rPr lang="en-US" dirty="0" smtClean="0"/>
              <a:t>N</a:t>
            </a:r>
            <a:r>
              <a:rPr lang="en-US" baseline="-25000" dirty="0" smtClean="0"/>
              <a:t>L</a:t>
            </a:r>
            <a:r>
              <a:rPr lang="en-US" dirty="0" smtClean="0"/>
              <a:t> = 2424</a:t>
            </a:r>
          </a:p>
          <a:p>
            <a:r>
              <a:rPr lang="en-US" dirty="0" smtClean="0"/>
              <a:t>N</a:t>
            </a:r>
            <a:r>
              <a:rPr lang="en-US" baseline="-25000" dirty="0" smtClean="0"/>
              <a:t>S</a:t>
            </a:r>
            <a:r>
              <a:rPr lang="en-US" dirty="0" smtClean="0"/>
              <a:t> = 1405</a:t>
            </a:r>
            <a:endParaRPr lang="en-US" dirty="0"/>
          </a:p>
        </p:txBody>
      </p:sp>
      <p:sp>
        <p:nvSpPr>
          <p:cNvPr id="6" name="TextBox 5"/>
          <p:cNvSpPr txBox="1"/>
          <p:nvPr/>
        </p:nvSpPr>
        <p:spPr>
          <a:xfrm>
            <a:off x="6400800" y="1143000"/>
            <a:ext cx="1981200" cy="400110"/>
          </a:xfrm>
          <a:prstGeom prst="rect">
            <a:avLst/>
          </a:prstGeom>
          <a:noFill/>
        </p:spPr>
        <p:txBody>
          <a:bodyPr wrap="square" rtlCol="0">
            <a:spAutoFit/>
          </a:bodyPr>
          <a:lstStyle/>
          <a:p>
            <a:r>
              <a:rPr lang="en-US" sz="1000" dirty="0" smtClean="0"/>
              <a:t>Mean(L) = 106 nm, </a:t>
            </a:r>
            <a:r>
              <a:rPr lang="en-US" sz="1000" dirty="0" err="1" smtClean="0"/>
              <a:t>Std</a:t>
            </a:r>
            <a:r>
              <a:rPr lang="en-US" sz="1000" dirty="0" smtClean="0"/>
              <a:t>(L) = 27 nm</a:t>
            </a:r>
          </a:p>
          <a:p>
            <a:r>
              <a:rPr lang="en-US" sz="1000" dirty="0" smtClean="0"/>
              <a:t>Mean(S) = 85 nm, </a:t>
            </a:r>
            <a:r>
              <a:rPr lang="en-US" sz="1000" dirty="0" err="1" smtClean="0"/>
              <a:t>Std</a:t>
            </a:r>
            <a:r>
              <a:rPr lang="en-US" sz="1000" dirty="0" smtClean="0"/>
              <a:t>(S) = 19 nm</a:t>
            </a:r>
            <a:endParaRPr lang="en-US" sz="1000" dirty="0"/>
          </a:p>
        </p:txBody>
      </p:sp>
      <p:sp>
        <p:nvSpPr>
          <p:cNvPr id="7" name="TextBox 6"/>
          <p:cNvSpPr txBox="1"/>
          <p:nvPr/>
        </p:nvSpPr>
        <p:spPr>
          <a:xfrm>
            <a:off x="6400800" y="3945774"/>
            <a:ext cx="1981200" cy="400110"/>
          </a:xfrm>
          <a:prstGeom prst="rect">
            <a:avLst/>
          </a:prstGeom>
          <a:noFill/>
        </p:spPr>
        <p:txBody>
          <a:bodyPr wrap="square" rtlCol="0">
            <a:spAutoFit/>
          </a:bodyPr>
          <a:lstStyle/>
          <a:p>
            <a:r>
              <a:rPr lang="en-US" sz="1000" dirty="0" smtClean="0"/>
              <a:t>Mean(L) = 190 nm, </a:t>
            </a:r>
            <a:r>
              <a:rPr lang="en-US" sz="1000" dirty="0" err="1" smtClean="0"/>
              <a:t>Std</a:t>
            </a:r>
            <a:r>
              <a:rPr lang="en-US" sz="1000" dirty="0" smtClean="0"/>
              <a:t>(L) = 56 nm</a:t>
            </a:r>
          </a:p>
          <a:p>
            <a:r>
              <a:rPr lang="en-US" sz="1000" dirty="0" smtClean="0"/>
              <a:t>Mean(S) = 142 nm, </a:t>
            </a:r>
            <a:r>
              <a:rPr lang="en-US" sz="1000" dirty="0" err="1" smtClean="0"/>
              <a:t>Std</a:t>
            </a:r>
            <a:r>
              <a:rPr lang="en-US" sz="1000" dirty="0" smtClean="0"/>
              <a:t>(S) = 38 nm</a:t>
            </a:r>
            <a:endParaRPr lang="en-US" sz="1000" dirty="0"/>
          </a:p>
        </p:txBody>
      </p:sp>
      <p:sp>
        <p:nvSpPr>
          <p:cNvPr id="8" name="TextBox 7"/>
          <p:cNvSpPr txBox="1"/>
          <p:nvPr/>
        </p:nvSpPr>
        <p:spPr>
          <a:xfrm>
            <a:off x="2209800" y="4038600"/>
            <a:ext cx="2057400" cy="400110"/>
          </a:xfrm>
          <a:prstGeom prst="rect">
            <a:avLst/>
          </a:prstGeom>
          <a:noFill/>
        </p:spPr>
        <p:txBody>
          <a:bodyPr wrap="square" rtlCol="0">
            <a:spAutoFit/>
          </a:bodyPr>
          <a:lstStyle/>
          <a:p>
            <a:r>
              <a:rPr lang="en-US" sz="1000" dirty="0" smtClean="0"/>
              <a:t>Mean(L) = 191, </a:t>
            </a:r>
            <a:r>
              <a:rPr lang="en-US" sz="1000" dirty="0" err="1" smtClean="0"/>
              <a:t>Std</a:t>
            </a:r>
            <a:r>
              <a:rPr lang="en-US" sz="1000" dirty="0" smtClean="0"/>
              <a:t>(L) = 111</a:t>
            </a:r>
          </a:p>
          <a:p>
            <a:r>
              <a:rPr lang="en-US" sz="1000" dirty="0" smtClean="0"/>
              <a:t>Mean(S) = 119, </a:t>
            </a:r>
            <a:r>
              <a:rPr lang="en-US" sz="1000" dirty="0" err="1" smtClean="0"/>
              <a:t>Std</a:t>
            </a:r>
            <a:r>
              <a:rPr lang="en-US" sz="1000" dirty="0" smtClean="0"/>
              <a:t>(S) = 74</a:t>
            </a:r>
            <a:endParaRPr lang="en-US" sz="1000" dirty="0"/>
          </a:p>
        </p:txBody>
      </p:sp>
    </p:spTree>
    <p:extLst>
      <p:ext uri="{BB962C8B-B14F-4D97-AF65-F5344CB8AC3E}">
        <p14:creationId xmlns:p14="http://schemas.microsoft.com/office/powerpoint/2010/main" val="19900187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First impressions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81</a:t>
            </a:fld>
            <a:endParaRPr lang="en-US"/>
          </a:p>
        </p:txBody>
      </p:sp>
      <p:sp>
        <p:nvSpPr>
          <p:cNvPr id="4" name="TextBox 3"/>
          <p:cNvSpPr txBox="1"/>
          <p:nvPr/>
        </p:nvSpPr>
        <p:spPr>
          <a:xfrm>
            <a:off x="304800" y="1958876"/>
            <a:ext cx="8077200"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bg1"/>
                </a:solidFill>
              </a:rPr>
              <a:t>The L dataset telomeres fill more space than the S dataset telomeres by both measures (second moments and volume of complex hull)</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The L dataset telomeres contain more localizations than the S dataset telomeres (remember each localization was counted as a distinct molecule)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The clusters are slightly larger in the z-direction, which is likely due to a poorer localization precision along the optic axis.</a:t>
            </a:r>
            <a:endParaRPr lang="en-US" dirty="0">
              <a:solidFill>
                <a:schemeClr val="bg1"/>
              </a:solidFill>
            </a:endParaRPr>
          </a:p>
        </p:txBody>
      </p:sp>
    </p:spTree>
    <p:extLst>
      <p:ext uri="{BB962C8B-B14F-4D97-AF65-F5344CB8AC3E}">
        <p14:creationId xmlns:p14="http://schemas.microsoft.com/office/powerpoint/2010/main" val="21728011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50838"/>
            <a:ext cx="6858000" cy="563562"/>
          </a:xfrm>
        </p:spPr>
        <p:txBody>
          <a:bodyPr>
            <a:normAutofit fontScale="90000"/>
          </a:bodyPr>
          <a:lstStyle/>
          <a:p>
            <a:r>
              <a:rPr lang="en-US" dirty="0" smtClean="0"/>
              <a:t>Does the compaction of the telomeres differ in the two datasets?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82</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5" y="2309628"/>
            <a:ext cx="9067800" cy="2186171"/>
          </a:xfrm>
          <a:prstGeom prst="rect">
            <a:avLst/>
          </a:prstGeom>
        </p:spPr>
      </p:pic>
    </p:spTree>
    <p:extLst>
      <p:ext uri="{BB962C8B-B14F-4D97-AF65-F5344CB8AC3E}">
        <p14:creationId xmlns:p14="http://schemas.microsoft.com/office/powerpoint/2010/main" val="33895991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50838"/>
            <a:ext cx="6858000" cy="563562"/>
          </a:xfrm>
        </p:spPr>
        <p:txBody>
          <a:bodyPr>
            <a:normAutofit fontScale="90000"/>
          </a:bodyPr>
          <a:lstStyle/>
          <a:p>
            <a:r>
              <a:rPr lang="en-US" dirty="0" smtClean="0"/>
              <a:t>First let’s understand the scaling laws for polymer structures.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83</a:t>
            </a:fld>
            <a:endParaRPr lang="en-US"/>
          </a:p>
        </p:txBody>
      </p:sp>
      <p:pic>
        <p:nvPicPr>
          <p:cNvPr id="66" name="Picture 65"/>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5867400" y="2742134"/>
            <a:ext cx="669036" cy="175260"/>
          </a:xfrm>
          <a:prstGeom prst="rect">
            <a:avLst/>
          </a:prstGeom>
        </p:spPr>
      </p:pic>
      <p:grpSp>
        <p:nvGrpSpPr>
          <p:cNvPr id="17" name="Group 16"/>
          <p:cNvGrpSpPr/>
          <p:nvPr/>
        </p:nvGrpSpPr>
        <p:grpSpPr>
          <a:xfrm>
            <a:off x="1828800" y="2577749"/>
            <a:ext cx="2667000" cy="405939"/>
            <a:chOff x="457200" y="2413461"/>
            <a:chExt cx="2667000" cy="405939"/>
          </a:xfrm>
        </p:grpSpPr>
        <p:sp>
          <p:nvSpPr>
            <p:cNvPr id="7" name="Oval 6"/>
            <p:cNvSpPr/>
            <p:nvPr/>
          </p:nvSpPr>
          <p:spPr>
            <a:xfrm>
              <a:off x="838200" y="2514600"/>
              <a:ext cx="304800" cy="3048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371600" y="2514600"/>
              <a:ext cx="304800" cy="3048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905000" y="2514600"/>
              <a:ext cx="304800" cy="3048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438400" y="2514600"/>
              <a:ext cx="304800" cy="3048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7" idx="6"/>
              <a:endCxn id="8" idx="2"/>
            </p:cNvCxnSpPr>
            <p:nvPr/>
          </p:nvCxnSpPr>
          <p:spPr>
            <a:xfrm>
              <a:off x="1143000" y="26670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76400" y="26670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209800" y="26670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743200" y="2413461"/>
              <a:ext cx="381000" cy="369332"/>
            </a:xfrm>
            <a:prstGeom prst="rect">
              <a:avLst/>
            </a:prstGeom>
            <a:noFill/>
          </p:spPr>
          <p:txBody>
            <a:bodyPr wrap="square" rtlCol="0">
              <a:spAutoFit/>
            </a:bodyPr>
            <a:lstStyle/>
            <a:p>
              <a:pPr algn="ctr"/>
              <a:r>
                <a:rPr lang="en-US" dirty="0" smtClean="0">
                  <a:solidFill>
                    <a:srgbClr val="FFFF00"/>
                  </a:solidFill>
                </a:rPr>
                <a:t>…</a:t>
              </a:r>
              <a:endParaRPr lang="en-US" dirty="0">
                <a:solidFill>
                  <a:srgbClr val="FFFF00"/>
                </a:solidFill>
              </a:endParaRPr>
            </a:p>
          </p:txBody>
        </p:sp>
        <p:sp>
          <p:nvSpPr>
            <p:cNvPr id="16" name="TextBox 15"/>
            <p:cNvSpPr txBox="1"/>
            <p:nvPr/>
          </p:nvSpPr>
          <p:spPr>
            <a:xfrm>
              <a:off x="457200" y="2413461"/>
              <a:ext cx="381000" cy="369332"/>
            </a:xfrm>
            <a:prstGeom prst="rect">
              <a:avLst/>
            </a:prstGeom>
            <a:noFill/>
          </p:spPr>
          <p:txBody>
            <a:bodyPr wrap="square" rtlCol="0">
              <a:spAutoFit/>
            </a:bodyPr>
            <a:lstStyle/>
            <a:p>
              <a:pPr algn="ctr"/>
              <a:r>
                <a:rPr lang="en-US" dirty="0" smtClean="0">
                  <a:solidFill>
                    <a:srgbClr val="FFFF00"/>
                  </a:solidFill>
                </a:rPr>
                <a:t>…</a:t>
              </a:r>
              <a:endParaRPr lang="en-US" dirty="0">
                <a:solidFill>
                  <a:srgbClr val="FFFF00"/>
                </a:solidFill>
              </a:endParaRPr>
            </a:p>
          </p:txBody>
        </p:sp>
      </p:grpSp>
      <p:sp>
        <p:nvSpPr>
          <p:cNvPr id="18" name="TextBox 17"/>
          <p:cNvSpPr txBox="1"/>
          <p:nvPr/>
        </p:nvSpPr>
        <p:spPr>
          <a:xfrm>
            <a:off x="1676400" y="2233356"/>
            <a:ext cx="2971800" cy="369332"/>
          </a:xfrm>
          <a:prstGeom prst="rect">
            <a:avLst/>
          </a:prstGeom>
          <a:noFill/>
        </p:spPr>
        <p:txBody>
          <a:bodyPr wrap="square" rtlCol="0">
            <a:spAutoFit/>
          </a:bodyPr>
          <a:lstStyle/>
          <a:p>
            <a:pPr algn="ctr"/>
            <a:r>
              <a:rPr lang="en-US" dirty="0" smtClean="0">
                <a:solidFill>
                  <a:schemeClr val="bg1"/>
                </a:solidFill>
              </a:rPr>
              <a:t>Unfolded polymer in 3D</a:t>
            </a:r>
            <a:endParaRPr lang="en-US" dirty="0">
              <a:solidFill>
                <a:schemeClr val="bg1"/>
              </a:solidFill>
            </a:endParaRPr>
          </a:p>
        </p:txBody>
      </p:sp>
      <p:sp>
        <p:nvSpPr>
          <p:cNvPr id="19" name="TextBox 18"/>
          <p:cNvSpPr txBox="1"/>
          <p:nvPr/>
        </p:nvSpPr>
        <p:spPr>
          <a:xfrm>
            <a:off x="2628900" y="1691935"/>
            <a:ext cx="1143000" cy="369332"/>
          </a:xfrm>
          <a:prstGeom prst="rect">
            <a:avLst/>
          </a:prstGeom>
          <a:noFill/>
        </p:spPr>
        <p:txBody>
          <a:bodyPr wrap="square" rtlCol="0">
            <a:spAutoFit/>
          </a:bodyPr>
          <a:lstStyle/>
          <a:p>
            <a:r>
              <a:rPr lang="en-US" dirty="0" smtClean="0">
                <a:solidFill>
                  <a:schemeClr val="bg1"/>
                </a:solidFill>
              </a:rPr>
              <a:t>Structure</a:t>
            </a:r>
            <a:endParaRPr lang="en-US" dirty="0">
              <a:solidFill>
                <a:schemeClr val="bg1"/>
              </a:solidFill>
            </a:endParaRPr>
          </a:p>
        </p:txBody>
      </p:sp>
      <p:sp>
        <p:nvSpPr>
          <p:cNvPr id="20" name="TextBox 19"/>
          <p:cNvSpPr txBox="1"/>
          <p:nvPr/>
        </p:nvSpPr>
        <p:spPr>
          <a:xfrm>
            <a:off x="5670804" y="1699958"/>
            <a:ext cx="1143000" cy="369332"/>
          </a:xfrm>
          <a:prstGeom prst="rect">
            <a:avLst/>
          </a:prstGeom>
          <a:noFill/>
        </p:spPr>
        <p:txBody>
          <a:bodyPr wrap="square" rtlCol="0">
            <a:spAutoFit/>
          </a:bodyPr>
          <a:lstStyle/>
          <a:p>
            <a:pPr algn="ctr"/>
            <a:r>
              <a:rPr lang="en-US" dirty="0" smtClean="0">
                <a:solidFill>
                  <a:schemeClr val="bg1"/>
                </a:solidFill>
              </a:rPr>
              <a:t>Scaling</a:t>
            </a:r>
            <a:endParaRPr lang="en-US" dirty="0">
              <a:solidFill>
                <a:schemeClr val="bg1"/>
              </a:solidFill>
            </a:endParaRPr>
          </a:p>
        </p:txBody>
      </p:sp>
      <p:cxnSp>
        <p:nvCxnSpPr>
          <p:cNvPr id="23" name="Straight Connector 22"/>
          <p:cNvCxnSpPr/>
          <p:nvPr/>
        </p:nvCxnSpPr>
        <p:spPr>
          <a:xfrm>
            <a:off x="914400" y="2061267"/>
            <a:ext cx="7315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914400" y="3276600"/>
            <a:ext cx="7315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2152650" y="3908129"/>
            <a:ext cx="1885950" cy="1252061"/>
            <a:chOff x="1809750" y="3785159"/>
            <a:chExt cx="1885950" cy="1252061"/>
          </a:xfrm>
        </p:grpSpPr>
        <p:sp>
          <p:nvSpPr>
            <p:cNvPr id="27" name="Oval 26"/>
            <p:cNvSpPr/>
            <p:nvPr/>
          </p:nvSpPr>
          <p:spPr>
            <a:xfrm>
              <a:off x="2114550" y="4732420"/>
              <a:ext cx="304800" cy="3048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906684" y="4732420"/>
              <a:ext cx="304800" cy="3048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390900" y="4702175"/>
              <a:ext cx="304800" cy="3048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299114" y="4026712"/>
              <a:ext cx="304800" cy="3048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554432" y="3785159"/>
              <a:ext cx="304800" cy="3048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628900" y="4351420"/>
              <a:ext cx="304800" cy="3048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809750" y="4089959"/>
              <a:ext cx="304800" cy="3048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p:cNvSpPr txBox="1"/>
          <p:nvPr/>
        </p:nvSpPr>
        <p:spPr>
          <a:xfrm>
            <a:off x="1676400" y="3276600"/>
            <a:ext cx="2971800" cy="646331"/>
          </a:xfrm>
          <a:prstGeom prst="rect">
            <a:avLst/>
          </a:prstGeom>
          <a:noFill/>
        </p:spPr>
        <p:txBody>
          <a:bodyPr wrap="square" rtlCol="0">
            <a:spAutoFit/>
          </a:bodyPr>
          <a:lstStyle/>
          <a:p>
            <a:pPr algn="ctr"/>
            <a:r>
              <a:rPr lang="en-US" dirty="0" smtClean="0">
                <a:solidFill>
                  <a:schemeClr val="bg1"/>
                </a:solidFill>
              </a:rPr>
              <a:t>Uniformly randomly distributed monomers in 3D</a:t>
            </a:r>
            <a:endParaRPr lang="en-US" dirty="0">
              <a:solidFill>
                <a:schemeClr val="bg1"/>
              </a:solidFill>
            </a:endParaRPr>
          </a:p>
        </p:txBody>
      </p:sp>
      <p:pic>
        <p:nvPicPr>
          <p:cNvPr id="67" name="Picture 6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867400" y="4241292"/>
            <a:ext cx="772668" cy="227076"/>
          </a:xfrm>
          <a:prstGeom prst="rect">
            <a:avLst/>
          </a:prstGeom>
        </p:spPr>
      </p:pic>
      <p:cxnSp>
        <p:nvCxnSpPr>
          <p:cNvPr id="43" name="Straight Connector 42"/>
          <p:cNvCxnSpPr/>
          <p:nvPr/>
        </p:nvCxnSpPr>
        <p:spPr>
          <a:xfrm>
            <a:off x="914400" y="5334000"/>
            <a:ext cx="7315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2160616" y="5715000"/>
            <a:ext cx="1954184" cy="815677"/>
            <a:chOff x="457200" y="2134195"/>
            <a:chExt cx="1954184" cy="815677"/>
          </a:xfrm>
        </p:grpSpPr>
        <p:sp>
          <p:nvSpPr>
            <p:cNvPr id="45" name="Oval 44"/>
            <p:cNvSpPr/>
            <p:nvPr/>
          </p:nvSpPr>
          <p:spPr>
            <a:xfrm>
              <a:off x="838200" y="2514600"/>
              <a:ext cx="304800" cy="3048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371600" y="2231211"/>
              <a:ext cx="304800" cy="3048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638300" y="2645072"/>
              <a:ext cx="304800" cy="3048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752600" y="2249734"/>
              <a:ext cx="304800" cy="3048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a:stCxn id="45" idx="6"/>
              <a:endCxn id="46" idx="2"/>
            </p:cNvCxnSpPr>
            <p:nvPr/>
          </p:nvCxnSpPr>
          <p:spPr>
            <a:xfrm flipV="1">
              <a:off x="1143000" y="2383611"/>
              <a:ext cx="228600" cy="2833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6" idx="6"/>
              <a:endCxn id="47" idx="0"/>
            </p:cNvCxnSpPr>
            <p:nvPr/>
          </p:nvCxnSpPr>
          <p:spPr>
            <a:xfrm>
              <a:off x="1676400" y="2383611"/>
              <a:ext cx="114300" cy="2614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7" idx="7"/>
              <a:endCxn id="48" idx="4"/>
            </p:cNvCxnSpPr>
            <p:nvPr/>
          </p:nvCxnSpPr>
          <p:spPr>
            <a:xfrm flipV="1">
              <a:off x="1898463" y="2554534"/>
              <a:ext cx="6537" cy="135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030384" y="2134195"/>
              <a:ext cx="381000" cy="369332"/>
            </a:xfrm>
            <a:prstGeom prst="rect">
              <a:avLst/>
            </a:prstGeom>
            <a:noFill/>
          </p:spPr>
          <p:txBody>
            <a:bodyPr wrap="square" rtlCol="0">
              <a:spAutoFit/>
            </a:bodyPr>
            <a:lstStyle/>
            <a:p>
              <a:pPr algn="ctr"/>
              <a:r>
                <a:rPr lang="en-US" dirty="0" smtClean="0">
                  <a:solidFill>
                    <a:srgbClr val="FFFF00"/>
                  </a:solidFill>
                </a:rPr>
                <a:t>…</a:t>
              </a:r>
              <a:endParaRPr lang="en-US" dirty="0">
                <a:solidFill>
                  <a:srgbClr val="FFFF00"/>
                </a:solidFill>
              </a:endParaRPr>
            </a:p>
          </p:txBody>
        </p:sp>
        <p:sp>
          <p:nvSpPr>
            <p:cNvPr id="53" name="TextBox 52"/>
            <p:cNvSpPr txBox="1"/>
            <p:nvPr/>
          </p:nvSpPr>
          <p:spPr>
            <a:xfrm>
              <a:off x="457200" y="2413461"/>
              <a:ext cx="381000" cy="369332"/>
            </a:xfrm>
            <a:prstGeom prst="rect">
              <a:avLst/>
            </a:prstGeom>
            <a:noFill/>
          </p:spPr>
          <p:txBody>
            <a:bodyPr wrap="square" rtlCol="0">
              <a:spAutoFit/>
            </a:bodyPr>
            <a:lstStyle/>
            <a:p>
              <a:pPr algn="ctr"/>
              <a:r>
                <a:rPr lang="en-US" dirty="0" smtClean="0">
                  <a:solidFill>
                    <a:srgbClr val="FFFF00"/>
                  </a:solidFill>
                </a:rPr>
                <a:t>…</a:t>
              </a:r>
              <a:endParaRPr lang="en-US" dirty="0">
                <a:solidFill>
                  <a:srgbClr val="FFFF00"/>
                </a:solidFill>
              </a:endParaRPr>
            </a:p>
          </p:txBody>
        </p:sp>
      </p:grpSp>
      <p:sp>
        <p:nvSpPr>
          <p:cNvPr id="54" name="TextBox 53"/>
          <p:cNvSpPr txBox="1"/>
          <p:nvPr/>
        </p:nvSpPr>
        <p:spPr>
          <a:xfrm>
            <a:off x="1676400" y="5334000"/>
            <a:ext cx="2971800" cy="369332"/>
          </a:xfrm>
          <a:prstGeom prst="rect">
            <a:avLst/>
          </a:prstGeom>
          <a:noFill/>
        </p:spPr>
        <p:txBody>
          <a:bodyPr wrap="square" rtlCol="0">
            <a:spAutoFit/>
          </a:bodyPr>
          <a:lstStyle/>
          <a:p>
            <a:pPr algn="ctr"/>
            <a:r>
              <a:rPr lang="en-US" dirty="0" smtClean="0">
                <a:solidFill>
                  <a:schemeClr val="bg1"/>
                </a:solidFill>
              </a:rPr>
              <a:t>Folded polymer in 3D</a:t>
            </a:r>
            <a:endParaRPr lang="en-US" dirty="0">
              <a:solidFill>
                <a:schemeClr val="bg1"/>
              </a:solidFill>
            </a:endParaRPr>
          </a:p>
        </p:txBody>
      </p:sp>
      <p:pic>
        <p:nvPicPr>
          <p:cNvPr id="68" name="Picture 67"/>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5791200" y="5637276"/>
            <a:ext cx="1057656" cy="586740"/>
          </a:xfrm>
          <a:prstGeom prst="rect">
            <a:avLst/>
          </a:prstGeom>
        </p:spPr>
      </p:pic>
    </p:spTree>
    <p:extLst>
      <p:ext uri="{BB962C8B-B14F-4D97-AF65-F5344CB8AC3E}">
        <p14:creationId xmlns:p14="http://schemas.microsoft.com/office/powerpoint/2010/main" val="376507696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84</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0"/>
            <a:ext cx="8229600" cy="6858000"/>
          </a:xfrm>
          <a:prstGeom prst="rect">
            <a:avLst/>
          </a:prstGeom>
        </p:spPr>
      </p:pic>
      <p:sp>
        <p:nvSpPr>
          <p:cNvPr id="5" name="Oval 4"/>
          <p:cNvSpPr/>
          <p:nvPr/>
        </p:nvSpPr>
        <p:spPr>
          <a:xfrm>
            <a:off x="2209800" y="3962400"/>
            <a:ext cx="1219200" cy="457200"/>
          </a:xfrm>
          <a:prstGeom prst="ellipse">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429000" y="4006334"/>
            <a:ext cx="685800" cy="369332"/>
          </a:xfrm>
          <a:prstGeom prst="rect">
            <a:avLst/>
          </a:prstGeom>
          <a:noFill/>
        </p:spPr>
        <p:txBody>
          <a:bodyPr wrap="square" rtlCol="0">
            <a:spAutoFit/>
          </a:bodyPr>
          <a:lstStyle/>
          <a:p>
            <a:r>
              <a:rPr lang="en-US" dirty="0" smtClean="0">
                <a:solidFill>
                  <a:srgbClr val="00FF00"/>
                </a:solidFill>
              </a:rPr>
              <a:t>???</a:t>
            </a:r>
            <a:endParaRPr lang="en-US" dirty="0">
              <a:solidFill>
                <a:srgbClr val="00FF00"/>
              </a:solidFill>
            </a:endParaRPr>
          </a:p>
        </p:txBody>
      </p:sp>
    </p:spTree>
    <p:extLst>
      <p:ext uri="{BB962C8B-B14F-4D97-AF65-F5344CB8AC3E}">
        <p14:creationId xmlns:p14="http://schemas.microsoft.com/office/powerpoint/2010/main" val="306887711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85</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0"/>
            <a:ext cx="8229600" cy="6858000"/>
          </a:xfrm>
          <a:prstGeom prst="rect">
            <a:avLst/>
          </a:prstGeom>
        </p:spPr>
      </p:pic>
    </p:spTree>
    <p:extLst>
      <p:ext uri="{BB962C8B-B14F-4D97-AF65-F5344CB8AC3E}">
        <p14:creationId xmlns:p14="http://schemas.microsoft.com/office/powerpoint/2010/main" val="6077295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more should be done?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86</a:t>
            </a:fld>
            <a:endParaRPr lang="en-US"/>
          </a:p>
        </p:txBody>
      </p:sp>
      <p:sp>
        <p:nvSpPr>
          <p:cNvPr id="4" name="TextBox 3"/>
          <p:cNvSpPr txBox="1"/>
          <p:nvPr/>
        </p:nvSpPr>
        <p:spPr>
          <a:xfrm>
            <a:off x="609600" y="1828800"/>
            <a:ext cx="8229600"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bg1"/>
                </a:solidFill>
              </a:rPr>
              <a:t>What’s the best way to measure compaction? Box counting / sandbox plots?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Implement a fluorescence </a:t>
            </a:r>
            <a:r>
              <a:rPr lang="en-US" dirty="0" err="1">
                <a:solidFill>
                  <a:schemeClr val="bg1"/>
                </a:solidFill>
              </a:rPr>
              <a:t>deadtime</a:t>
            </a:r>
            <a:r>
              <a:rPr lang="en-US" dirty="0">
                <a:solidFill>
                  <a:schemeClr val="bg1"/>
                </a:solidFill>
              </a:rPr>
              <a:t> to decrease the effects of over counting</a:t>
            </a:r>
          </a:p>
          <a:p>
            <a:pPr marL="285750" indent="-285750">
              <a:buFont typeface="Arial" panose="020B0604020202020204" pitchFamily="34" charset="0"/>
              <a:buChar char="•"/>
            </a:pP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Implement a manual layer for false cluster rejection</a:t>
            </a:r>
          </a:p>
          <a:p>
            <a:pPr marL="285750" indent="-285750">
              <a:buFont typeface="Arial" panose="020B0604020202020204" pitchFamily="34" charset="0"/>
              <a:buChar char="•"/>
            </a:pP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Test the conclusions against variability in the DBSCAN parameters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Hypothesis testing on the distributions (e.g. are the second moments different?)</a:t>
            </a:r>
          </a:p>
          <a:p>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Explore the possibility of deriving information from higher order moments</a:t>
            </a:r>
            <a:br>
              <a:rPr lang="en-US" dirty="0" smtClean="0">
                <a:solidFill>
                  <a:schemeClr val="bg1"/>
                </a:solidFill>
              </a:rPr>
            </a:br>
            <a:r>
              <a:rPr lang="en-US" dirty="0" smtClean="0">
                <a:solidFill>
                  <a:schemeClr val="bg1"/>
                </a:solidFill>
              </a:rPr>
              <a:t>(Might be useful for studying compaction)</a:t>
            </a:r>
          </a:p>
          <a:p>
            <a:endParaRPr lang="en-US" dirty="0">
              <a:solidFill>
                <a:schemeClr val="bg1"/>
              </a:solidFill>
            </a:endParaRPr>
          </a:p>
        </p:txBody>
      </p:sp>
    </p:spTree>
    <p:extLst>
      <p:ext uri="{BB962C8B-B14F-4D97-AF65-F5344CB8AC3E}">
        <p14:creationId xmlns:p14="http://schemas.microsoft.com/office/powerpoint/2010/main" val="96638050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Summary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87</a:t>
            </a:fld>
            <a:endParaRPr lang="en-US"/>
          </a:p>
        </p:txBody>
      </p:sp>
      <p:sp>
        <p:nvSpPr>
          <p:cNvPr id="5" name="TextBox 4"/>
          <p:cNvSpPr txBox="1"/>
          <p:nvPr/>
        </p:nvSpPr>
        <p:spPr>
          <a:xfrm>
            <a:off x="457200" y="2133600"/>
            <a:ext cx="838200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bg1"/>
                </a:solidFill>
              </a:rPr>
              <a:t>We’ve established a statistical method to assess the size and distribution of clusters of localizations.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The method is capable of determining size differences in labeled chromatin.</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We’re currently not certain how best to measure compaction of the telomeres.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Over-counting of </a:t>
            </a:r>
            <a:r>
              <a:rPr lang="en-US" dirty="0" err="1" smtClean="0">
                <a:solidFill>
                  <a:schemeClr val="bg1"/>
                </a:solidFill>
              </a:rPr>
              <a:t>fluorophores</a:t>
            </a:r>
            <a:r>
              <a:rPr lang="en-US" dirty="0" smtClean="0">
                <a:solidFill>
                  <a:schemeClr val="bg1"/>
                </a:solidFill>
              </a:rPr>
              <a:t> is likely skewing our results, especially with regard to telomere compaction.</a:t>
            </a:r>
            <a:endParaRPr lang="en-US" dirty="0">
              <a:solidFill>
                <a:schemeClr val="bg1"/>
              </a:solidFill>
            </a:endParaRPr>
          </a:p>
        </p:txBody>
      </p:sp>
    </p:spTree>
    <p:extLst>
      <p:ext uri="{BB962C8B-B14F-4D97-AF65-F5344CB8AC3E}">
        <p14:creationId xmlns:p14="http://schemas.microsoft.com/office/powerpoint/2010/main" val="35859929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TRF1 and TRF2 single knockdowns;</a:t>
            </a:r>
            <a:br>
              <a:rPr lang="en-US" dirty="0" smtClean="0"/>
            </a:br>
            <a:r>
              <a:rPr lang="en-US" dirty="0" smtClean="0"/>
              <a:t>TRF1 TRF2 double knockdowns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pic>
        <p:nvPicPr>
          <p:cNvPr id="5122" name="Picture 2" descr="Z:\LEB\Users\Kyle-Michael-Douglass\Projects\Telomeres\analyses\2014-10-15_Pool_TRF1_TRF2_KD\html\makePlots_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95400"/>
            <a:ext cx="3502025" cy="262651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Z:\LEB\Users\Kyle-Michael-Douglass\Projects\Telomeres\analyses\2014-10-15_Pool_TRF1_TRF2_KD\html\makePlots_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295400"/>
            <a:ext cx="3502025" cy="262651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Z:\LEB\Users\Kyle-Michael-Douglass\Projects\Telomeres\analyses\2014-10-15_Pool_TRF1_TRF2_KD\html\makePlots_0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114800"/>
            <a:ext cx="3492732" cy="261955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Z:\LEB\Users\Kyle-Michael-Douglass\Projects\Telomeres\analyses\2014-10-15_Pool_TRF1_TRF2_KD\html\makePlots_0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1" y="4111315"/>
            <a:ext cx="3502024" cy="2626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7533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448.5"/>
  <p:tag name="ORIGINALWIDTH" val="873"/>
  <p:tag name="LATEXADDIN" val="\documentclass{article}&#10;\usepackage{amsmath}&#10;\usepackage{xcolor}&#10;\pagestyle{empty}&#10;\begin{document}&#10;&#10;&#10;\[&#10;{\color{yellow}&#10;\{ \mathbf{r}_i \} = \left( \begin{array}{c}&#10;r_{x,i} \\&#10;r_{y,i} \\&#10;r_{z,i} \end{array}&#10;\right)&#10;}&#1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ORIGINALHEIGHT" val="121.5"/>
  <p:tag name="ORIGINALWIDTH" val="639.75"/>
  <p:tag name="LATEXADDIN" val="\documentclass{article}&#10;\usepackage{amsmath,amsfonts,amssymb}&#10;\usepackage{xcolor}&#10;\pagestyle{empty}&#10;\begin{document}&#10;&#10;&#10;\[&#10;{\color{yellow}&#10;R_g \approx 40 \, nm&#10;}&#10;\]&#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ORIGINALHEIGHT" val="121.5"/>
  <p:tag name="ORIGINALWIDTH" val="639.75"/>
  <p:tag name="LATEXADDIN" val="\documentclass{article}&#10;\usepackage{amsmath,amsfonts,amssymb}&#10;\usepackage{xcolor}&#10;\pagestyle{empty}&#10;\begin{document}&#10;&#10;&#10;\[&#10;{\color{yellow}&#10;R_g \approx 30 \, nm&#10;}&#10;\]&#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ORIGINALHEIGHT" val="256.5"/>
  <p:tag name="ORIGINALWIDTH" val="982.5"/>
  <p:tag name="LATEXADDIN" val="\documentclass{article}&#10;\usepackage{amsmath,amsfonts,amssymb}&#10;\usepackage{xcolor}&#10;\pagestyle{empty}&#10;\begin{document}&#10;&#10;&#10;\[&#10;{\color{yellow}&#10;R_{g} \sim \frac{1}{3} \left( N_{bp} \xi_{p} \right)^{1/3}&#10;}&#10;\]&#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ORIGINALHEIGHT" val="256.5"/>
  <p:tag name="ORIGINALWIDTH" val="843.75"/>
  <p:tag name="LATEXADDIN" val="\documentclass{article}&#10;\usepackage{amsmath,amsfonts,amssymb}&#10;\usepackage{xcolor}&#10;\pagestyle{empty}&#10;\begin{document}&#10;&#10;&#10;\[&#10;{\color{yellow}&#10;R_{g} \approx \frac{1}{3} \sqrt{ N_{bp} \xi_{p} }&#10;}&#10;\]&#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ORIGINALHEIGHT" val="126.75"/>
  <p:tag name="ORIGINALWIDTH" val="486.75"/>
  <p:tag name="LATEXADDIN" val="\documentclass{article}&#10;\usepackage{amsmath,amsfonts,amssymb}&#10;\usepackage{xcolor}&#10;\pagestyle{empty}&#10;\begin{document}&#10;&#10;&#10;\[&#10;{\color{yellow}&#10;R_g \sim N^{\alpha}&#10;}&#10;\]&#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ORIGINALHEIGHT" val="126.75"/>
  <p:tag name="ORIGINALWIDTH" val="486.75"/>
  <p:tag name="LATEXADDIN" val="\documentclass{article}&#10;\usepackage{amsmath,amsfonts,amssymb}&#10;\usepackage{xcolor}&#10;\pagestyle{empty}&#10;\begin{document}&#10;&#10;&#10;\[&#10;{\color{yellow}&#10;R_g \sim N^{\alpha}&#10;}&#10;\]&#10;&#10;\end{document}"/>
  <p:tag name="IGUANATEXSIZE" val="20"/>
</p:tagLst>
</file>

<file path=ppt/tags/tag16.xml><?xml version="1.0" encoding="utf-8"?>
<p:tagLst xmlns:a="http://schemas.openxmlformats.org/drawingml/2006/main" xmlns:r="http://schemas.openxmlformats.org/officeDocument/2006/relationships" xmlns:p="http://schemas.openxmlformats.org/presentationml/2006/main">
  <p:tag name="ORIGINALHEIGHT" val="137.25"/>
  <p:tag name="ORIGINALWIDTH" val="434.25"/>
  <p:tag name="LATEXADDIN" val="\documentclass{article}&#10;\usepackage{amsmath,amsfonts,amssymb}&#10;\usepackage{xcolor}&#10;\pagestyle{empty}&#10;\begin{document}&#10;&#10;&#10;\[&#10;{\color{yellow}&#10;y = Ax^b&#10;}&#10;\]&#10;&#10;\end{document}"/>
  <p:tag name="IGUANATEXSIZE" val="20"/>
</p:tagLst>
</file>

<file path=ppt/tags/tag17.xml><?xml version="1.0" encoding="utf-8"?>
<p:tagLst xmlns:a="http://schemas.openxmlformats.org/drawingml/2006/main" xmlns:r="http://schemas.openxmlformats.org/officeDocument/2006/relationships" xmlns:p="http://schemas.openxmlformats.org/presentationml/2006/main">
  <p:tag name="ORIGINALHEIGHT" val="362.25"/>
  <p:tag name="ORIGINALWIDTH" val="1078.5"/>
  <p:tag name="LATEXADDIN" val="\documentclass{article}&#10;\usepackage{amsmath,amsfonts,amssymb}&#10;\usepackage{xcolor}&#10;\pagestyle{empty}&#10;\begin{document}&#10;&#10;&#10;\[&#10;{\color{black}&#10;R_g^2 = \frac{1}{4} \sum_{i = 1}^{4} \left( r_i - \bar{r} \right)^2&#10;}&#10;\]&#10;&#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ORIGINALHEIGHT" val="299.25"/>
  <p:tag name="ORIGINALWIDTH" val="1849.5"/>
  <p:tag name="LATEXADDIN" val="\documentclass{article}&#10;\usepackage{amsmath,amsfonts,amssymb}&#10;\usepackage{xcolor}&#10;\pagestyle{empty}&#10;\begin{document}&#10;&#10;&#10;\[&#10;{\color{yellow}&#10;R_g = \sqrt{ \frac{1}{4} \left( 2 \times 2^2 + 2 \times 3^2 \right)} = 2.54&#10;}&#10;\]&#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ORIGINALHEIGHT" val="299.25"/>
  <p:tag name="ORIGINALWIDTH" val="1849.5"/>
  <p:tag name="LATEXADDIN" val="\documentclass{article}&#10;\usepackage{amsmath,amsfonts,amssymb}&#10;\usepackage{xcolor}&#10;\pagestyle{empty}&#10;\begin{document}&#10;&#10;&#10;\[&#10;{\color{yellow}&#10;R_g = \sqrt{ \frac{1}{4} \left( 2 \times 2^2 + 2 \times 3^2 \right)} = 2.54&#10;}&#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ORIGINALHEIGHT" val="363.75"/>
  <p:tag name="ORIGINALWIDTH" val="1566.75"/>
  <p:tag name="LATEXADDIN" val="\documentclass{article}&#10;\usepackage{amsmath,amsfonts,amssymb}&#10;\usepackage{xcolor}&#10;\pagestyle{empty}&#10;\begin{document}&#10;&#10;&#10;\[&#10;{\color{yellow}&#10;R_{g}^{2} \equiv \frac{1}{N} \sum_{i = 1}^{N} \left( \mathbf{r}_i - \mathbf{\bar{r}} \right)^{\intercal} \left( \mathbf{r}_i - \mathbf{\bar{r}} \right)&#10;}&#10;\]&#10;&#10;\end{document}"/>
  <p:tag name="IGUANATEXSIZE" val="20"/>
</p:tagLst>
</file>

<file path=ppt/tags/tag20.xml><?xml version="1.0" encoding="utf-8"?>
<p:tagLst xmlns:a="http://schemas.openxmlformats.org/drawingml/2006/main" xmlns:r="http://schemas.openxmlformats.org/officeDocument/2006/relationships" xmlns:p="http://schemas.openxmlformats.org/presentationml/2006/main">
  <p:tag name="ORIGINALHEIGHT" val="299.25"/>
  <p:tag name="ORIGINALWIDTH" val="1849.5"/>
  <p:tag name="LATEXADDIN" val="\documentclass{article}&#10;\usepackage{amsmath,amsfonts,amssymb}&#10;\usepackage{xcolor}&#10;\pagestyle{empty}&#10;\begin{document}&#10;&#10;&#10;\[&#10;{\color{yellow}&#10;R_g = \sqrt{ \frac{1}{4} \left( 2 \times 2^2 + 2 \times 3^2 \right)} = 2.54&#10;}&#10;\]&#10;&#10;\end{document}"/>
  <p:tag name="IGUANATEXSIZE" val="20"/>
</p:tagLst>
</file>

<file path=ppt/tags/tag21.xml><?xml version="1.0" encoding="utf-8"?>
<p:tagLst xmlns:a="http://schemas.openxmlformats.org/drawingml/2006/main" xmlns:r="http://schemas.openxmlformats.org/officeDocument/2006/relationships" xmlns:p="http://schemas.openxmlformats.org/presentationml/2006/main">
  <p:tag name="ORIGINALHEIGHT" val="299.25"/>
  <p:tag name="ORIGINALWIDTH" val="1842.75"/>
  <p:tag name="LATEXADDIN" val="\documentclass{article}&#10;\usepackage{amsmath,amsfonts,amssymb}&#10;\usepackage{xcolor}&#10;\pagestyle{empty}&#10;\begin{document}&#10;&#10;&#10;\[&#10;{\color{yellow}&#10;R_g = \sqrt{ \frac{1}{4} \left( 2 \times 1^2 + 2 \times 4^2 \right)} = 2.91&#10;}&#10;\]&#10;&#10;\end{document}"/>
  <p:tag name="IGUANATEXSIZE" val="20"/>
</p:tagLst>
</file>

<file path=ppt/tags/tag22.xml><?xml version="1.0" encoding="utf-8"?>
<p:tagLst xmlns:a="http://schemas.openxmlformats.org/drawingml/2006/main" xmlns:r="http://schemas.openxmlformats.org/officeDocument/2006/relationships" xmlns:p="http://schemas.openxmlformats.org/presentationml/2006/main">
  <p:tag name="ORIGINALHEIGHT" val="300"/>
  <p:tag name="ORIGINALWIDTH" val="1661.25"/>
  <p:tag name="LATEXADDIN" val="\documentclass{article}&#10;\usepackage{amsmath,amsfonts,amssymb}&#10;\usepackage{xcolor}&#10;\pagestyle{empty}&#10;\begin{document}&#10;&#10;&#10;\[&#10;{\color{yellow}&#10;\epsilon = \frac{ \left&lt; R_{g, measured} \right&gt; - \left&lt; R_{g, actual} \right&gt; }{ \left&lt; R_{g, actual} \right&gt; }&#10;}&#10;\]&#10;&#10;\end{document}"/>
  <p:tag name="IGUANATEXSIZE" val="20"/>
</p:tagLst>
</file>

<file path=ppt/tags/tag23.xml><?xml version="1.0" encoding="utf-8"?>
<p:tagLst xmlns:a="http://schemas.openxmlformats.org/drawingml/2006/main" xmlns:r="http://schemas.openxmlformats.org/officeDocument/2006/relationships" xmlns:p="http://schemas.openxmlformats.org/presentationml/2006/main">
  <p:tag name="ORIGINALHEIGHT" val="448.5"/>
  <p:tag name="ORIGINALWIDTH" val="873"/>
  <p:tag name="LATEXADDIN" val="\documentclass{article}&#10;\usepackage{amsmath}&#10;\usepackage{xcolor}&#10;\pagestyle{empty}&#10;\begin{document}&#10;&#10;&#10;\[&#10;{\color{yellow}&#10;\{ \mathbf{r}_i \} = \left( \begin{array}{c}&#10;r_{x,i} \\&#10;r_{y,i} \\&#10;r_{z,i} \end{array}&#10;\right)&#10;}&#10;\]&#10;&#10;\end{document}"/>
  <p:tag name="IGUANATEXSIZE" val="20"/>
</p:tagLst>
</file>

<file path=ppt/tags/tag24.xml><?xml version="1.0" encoding="utf-8"?>
<p:tagLst xmlns:a="http://schemas.openxmlformats.org/drawingml/2006/main" xmlns:r="http://schemas.openxmlformats.org/officeDocument/2006/relationships" xmlns:p="http://schemas.openxmlformats.org/presentationml/2006/main">
  <p:tag name="ORIGINALHEIGHT" val="448.5"/>
  <p:tag name="ORIGINALWIDTH" val="873"/>
  <p:tag name="LATEXADDIN" val="\documentclass{article}&#10;\usepackage{amsmath}&#10;\usepackage{xcolor}&#10;\pagestyle{empty}&#10;\begin{document}&#10;&#10;&#10;\[&#10;{\color{yellow}&#10;\{ \mathbf{r}_i \} = \left( \begin{array}{c}&#10;r_{x,i} \\&#10;r_{y,i} \\&#10;r_{z,i} \end{array}&#10;\right)&#10;}&#10;\]&#10;&#10;\end{document}"/>
  <p:tag name="IGUANATEXSIZE" val="20"/>
</p:tagLst>
</file>

<file path=ppt/tags/tag25.xml><?xml version="1.0" encoding="utf-8"?>
<p:tagLst xmlns:a="http://schemas.openxmlformats.org/drawingml/2006/main" xmlns:r="http://schemas.openxmlformats.org/officeDocument/2006/relationships" xmlns:p="http://schemas.openxmlformats.org/presentationml/2006/main">
  <p:tag name="ORIGINALHEIGHT" val="363.75"/>
  <p:tag name="ORIGINALWIDTH" val="1194"/>
  <p:tag name="LATEXADDIN" val="\documentclass{article}&#10;\usepackage{amsmath}&#10;\usepackage{xcolor}&#10;\pagestyle{empty}&#10;\begin{document}&#10;&#10;&#10;\[&#10;{\color{yellow}&#10;M^{2} = \frac{1}{N} \sum_{i = 1}^N \left( x_i - \bar{x} \right)^2&#10;}&#10;\]&#10;&#10;\end{document}"/>
  <p:tag name="IGUANATEXSIZE" val="20"/>
</p:tagLst>
</file>

<file path=ppt/tags/tag26.xml><?xml version="1.0" encoding="utf-8"?>
<p:tagLst xmlns:a="http://schemas.openxmlformats.org/drawingml/2006/main" xmlns:r="http://schemas.openxmlformats.org/officeDocument/2006/relationships" xmlns:p="http://schemas.openxmlformats.org/presentationml/2006/main">
  <p:tag name="ORIGINALHEIGHT" val="363.75"/>
  <p:tag name="ORIGINALWIDTH" val="1566.75"/>
  <p:tag name="LATEXADDIN" val="\documentclass{article}&#10;\usepackage{amsmath,amsfonts,amssymb}&#10;\usepackage{xcolor}&#10;\pagestyle{empty}&#10;\begin{document}&#10;&#10;&#10;\[&#10;{\color{yellow}&#10;R_{g}^{2} \equiv \frac{1}{N} \sum_{i = 1}^{N} \left( \mathbf{r}_i - \mathbf{\bar{r}} \right)^{\intercal} \left( \mathbf{r}_i - \mathbf{\bar{r}} \right)&#10;}&#10;\]&#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ORIGINALHEIGHT" val="363.75"/>
  <p:tag name="ORIGINALWIDTH" val="2016.75"/>
  <p:tag name="LATEXADDIN" val="\documentclass{article}&#10;\usepackage{amsmath}&#10;\usepackage{xcolor}&#10;\pagestyle{empty}&#10;\begin{document}&#10;&#10;&#10;\[&#10;{\color{yellow}&#10;M_j^{m} = \frac{1}{N} \sum_{i = 1}^N \left( r_{j,i} - \bar{r}_j \right)^m, \; j = x, y, z&#10;}&#10;\]&#10;&#10;\end{document}"/>
  <p:tag name="IGUANATEXSIZE" val="20"/>
</p:tagLst>
</file>

<file path=ppt/tags/tag28.xml><?xml version="1.0" encoding="utf-8"?>
<p:tagLst xmlns:a="http://schemas.openxmlformats.org/drawingml/2006/main" xmlns:r="http://schemas.openxmlformats.org/officeDocument/2006/relationships" xmlns:p="http://schemas.openxmlformats.org/presentationml/2006/main">
  <p:tag name="ORIGINALHEIGHT" val="110.25"/>
  <p:tag name="ORIGINALWIDTH" val="174.75"/>
  <p:tag name="LATEXADDIN" val="\documentclass{article}&#10;\usepackage{amsmath}&#10;\usepackage{xcolor}&#10;\pagestyle{empty}&#10;\begin{document}&#10;&#10;&#10;\[&#10;{\color{yellow}&#10;M^{3}&#10;}&#10;\]&#10;&#10;\end{document}"/>
  <p:tag name="IGUANATEXSIZE" val="20"/>
</p:tagLst>
</file>

<file path=ppt/tags/tag29.xml><?xml version="1.0" encoding="utf-8"?>
<p:tagLst xmlns:a="http://schemas.openxmlformats.org/drawingml/2006/main" xmlns:r="http://schemas.openxmlformats.org/officeDocument/2006/relationships" xmlns:p="http://schemas.openxmlformats.org/presentationml/2006/main">
  <p:tag name="ORIGINALHEIGHT" val="111"/>
  <p:tag name="ORIGINALWIDTH" val="176.25"/>
  <p:tag name="LATEXADDIN" val="\documentclass{article}&#10;\usepackage{amsmath}&#10;\usepackage{xcolor}&#10;\pagestyle{empty}&#10;\begin{document}&#10;&#10;&#10;\[&#10;{\color{yellow}&#10;M^{4}&#10;}&#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ORIGINALHEIGHT" val="126.75"/>
  <p:tag name="ORIGINALWIDTH" val="486.75"/>
  <p:tag name="LATEXADDIN" val="\documentclass{article}&#10;\usepackage{amsmath,amsfonts,amssymb}&#10;\usepackage{xcolor}&#10;\pagestyle{empty}&#10;\begin{document}&#10;&#10;&#10;\[&#10;{\color{green}&#10;R_{g} \sim N^{\alpha}&#10;}&#10;\]&#10;&#10;\end{document}"/>
  <p:tag name="IGUANATEXSIZE" val="20"/>
</p:tagLst>
</file>

<file path=ppt/tags/tag30.xml><?xml version="1.0" encoding="utf-8"?>
<p:tagLst xmlns:a="http://schemas.openxmlformats.org/drawingml/2006/main" xmlns:r="http://schemas.openxmlformats.org/officeDocument/2006/relationships" xmlns:p="http://schemas.openxmlformats.org/presentationml/2006/main">
  <p:tag name="ORIGINALHEIGHT" val="983.25"/>
  <p:tag name="ORIGINALWIDTH" val="3241.5"/>
  <p:tag name="LATEXADDIN" val="\documentclass{article}&#10;\usepackage{amsmath}&#10;\usepackage{xcolor}&#10;\pagestyle{empty}&#10;\usepackage{amsmath}&#10;\begin{document}&#10;&#10;&#10;{\color{yellow}&#10;\begin{align*} M_X \left( t \right) &amp;= \int_{-\infty}^{\infty} e^{tx} f \left( x \right) \, dx \\&#10;&amp;= \int_{-\infty}^{\infty} \left( 1 + tx + \frac{t^2 x^2}{2!} + \cdots + \frac{t^n x^n}{n!} + \cdots \right) f \left( x \right) \, dx \\&#10;&amp;= 1 + t m_1 + \frac{t^2 m_2}{2!} + \cdots + \frac{t^n m_n}{n!} + \cdots&#10;\end{align*}&#10;}&#10;&#10;\end{document}"/>
  <p:tag name="IGUANATEXSIZE" val="20"/>
</p:tagLst>
</file>

<file path=ppt/tags/tag31.xml><?xml version="1.0" encoding="utf-8"?>
<p:tagLst xmlns:a="http://schemas.openxmlformats.org/drawingml/2006/main" xmlns:r="http://schemas.openxmlformats.org/officeDocument/2006/relationships" xmlns:p="http://schemas.openxmlformats.org/presentationml/2006/main">
  <p:tag name="ORIGINALHEIGHT" val="448.5"/>
  <p:tag name="ORIGINALWIDTH" val="873"/>
  <p:tag name="LATEXADDIN" val="\documentclass{article}&#10;\usepackage{amsmath}&#10;\usepackage{xcolor}&#10;\pagestyle{empty}&#10;\begin{document}&#10;&#10;&#10;\[&#10;{\color{yellow}&#10;\{ \mathbf{r}_i \} = \left( \begin{array}{c}&#10;r_{x,i} \\&#10;r_{y,i} \\&#10;r_{z,i} \end{array}&#10;\right)&#10;}&#10;\]&#10;&#10;\end{document}"/>
  <p:tag name="IGUANATEXSIZE" val="20"/>
</p:tagLst>
</file>

<file path=ppt/tags/tag32.xml><?xml version="1.0" encoding="utf-8"?>
<p:tagLst xmlns:a="http://schemas.openxmlformats.org/drawingml/2006/main" xmlns:r="http://schemas.openxmlformats.org/officeDocument/2006/relationships" xmlns:p="http://schemas.openxmlformats.org/presentationml/2006/main">
  <p:tag name="ORIGINALHEIGHT" val="87.75"/>
  <p:tag name="ORIGINALWIDTH" val="605.25"/>
  <p:tag name="LATEXADDIN" val="\documentclass{article}&#10;\usepackage{amsmath}&#10;\usepackage{xcolor}&#10;\pagestyle{empty}&#10;\begin{document}&#10;&#10;&#10;\[&#10;{\color{yellow}&#10;\text{convex hull}&#10;}&#10;\]&#10;&#10;\end{document}"/>
  <p:tag name="IGUANATEXSIZE" val="20"/>
</p:tagLst>
</file>

<file path=ppt/tags/tag33.xml><?xml version="1.0" encoding="utf-8"?>
<p:tagLst xmlns:a="http://schemas.openxmlformats.org/drawingml/2006/main" xmlns:r="http://schemas.openxmlformats.org/officeDocument/2006/relationships" xmlns:p="http://schemas.openxmlformats.org/presentationml/2006/main">
  <p:tag name="ORIGINALHEIGHT" val="86.25"/>
  <p:tag name="ORIGINALWIDTH" val="329.25"/>
  <p:tag name="LATEXADDIN" val="\documentclass{article}&#10;\usepackage{amsmath,amsfonts,amssymb}&#10;\usepackage{xcolor}&#10;\pagestyle{empty}&#10;\begin{document}&#10;&#10;&#10;\[&#10;{\color{yellow}&#10;N \sim r&#10;}&#10;\]&#10;&#10;\end{document}"/>
  <p:tag name="IGUANATEXSIZE" val="20"/>
</p:tagLst>
</file>

<file path=ppt/tags/tag34.xml><?xml version="1.0" encoding="utf-8"?>
<p:tagLst xmlns:a="http://schemas.openxmlformats.org/drawingml/2006/main" xmlns:r="http://schemas.openxmlformats.org/officeDocument/2006/relationships" xmlns:p="http://schemas.openxmlformats.org/presentationml/2006/main">
  <p:tag name="ORIGINALHEIGHT" val="111.75"/>
  <p:tag name="ORIGINALWIDTH" val="380.25"/>
  <p:tag name="LATEXADDIN" val="\documentclass{article}&#10;\usepackage{amsmath,amsfonts,amssymb}&#10;\usepackage{xcolor}&#10;\pagestyle{empty}&#10;\begin{document}&#10;&#10;&#10;\[&#10;{\color{yellow}&#10;N \sim r^3&#10;}&#10;\]&#10;&#10;\end{document}"/>
  <p:tag name="IGUANATEXSIZE" val="20"/>
</p:tagLst>
</file>

<file path=ppt/tags/tag35.xml><?xml version="1.0" encoding="utf-8"?>
<p:tagLst xmlns:a="http://schemas.openxmlformats.org/drawingml/2006/main" xmlns:r="http://schemas.openxmlformats.org/officeDocument/2006/relationships" xmlns:p="http://schemas.openxmlformats.org/presentationml/2006/main">
  <p:tag name="ORIGINALHEIGHT" val="288.75"/>
  <p:tag name="ORIGINALWIDTH" val="520.5"/>
  <p:tag name="LATEXADDIN" val="\documentclass{article}&#10;\usepackage{amsmath,amsfonts,amssymb}&#10;\usepackage{xcolor}&#10;\pagestyle{empty}&#10;\begin{document}&#10;&#10;&#10;{\color{yellow}&#10;\begin{eqnarray*}&#10;&amp;N \sim r^{\alpha} \\&#10;&amp; 1 \leq \alpha \leq 3&#10;\end{eqnarray*}&#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ORIGINALHEIGHT" val="153.75"/>
  <p:tag name="ORIGINALWIDTH" val="572.25"/>
  <p:tag name="LATEXADDIN" val="\documentclass{article}&#10;\usepackage{amsmath,amsfonts,amssymb}&#10;\usepackage{xcolor}&#10;\pagestyle{empty}&#10;\begin{document}&#10;&#10;&#10;\[&#10;{\color{yellow}&#10;R_{g} \sim N^{1/2}&#10;}&#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ORIGINALHEIGHT" val="256.5"/>
  <p:tag name="ORIGINALWIDTH" val="843.75"/>
  <p:tag name="LATEXADDIN" val="\documentclass{article}&#10;\usepackage{amsmath,amsfonts,amssymb}&#10;\usepackage{xcolor}&#10;\pagestyle{empty}&#10;\begin{document}&#10;&#10;&#10;\[&#10;{\color{yellow}&#10;R_{g} \approx \frac{1}{3} \sqrt{ N_{bp} \xi_{p} }&#10;}&#1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ORIGINALHEIGHT" val="121.5"/>
  <p:tag name="ORIGINALWIDTH" val="702.75"/>
  <p:tag name="LATEXADDIN" val="\documentclass{article}&#10;\usepackage{amsmath,amsfonts,amssymb}&#10;\usepackage{xcolor}&#10;\pagestyle{empty}&#10;\begin{document}&#10;&#10;&#10;\[&#10;{\color{yellow}&#10;R_g \approx 370 \, nm&#10;}&#10;\]&#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ORIGINALHEIGHT" val="121.5"/>
  <p:tag name="ORIGINALWIDTH" val="702.75"/>
  <p:tag name="LATEXADDIN" val="\documentclass{article}&#10;\usepackage{amsmath,amsfonts,amssymb}&#10;\usepackage{xcolor}&#10;\pagestyle{empty}&#10;\begin{document}&#10;&#10;&#10;\[&#10;{\color{yellow}&#10;R_g \approx 240 \, nm&#10;}&#10;\]&#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ORIGINALHEIGHT" val="121.5"/>
  <p:tag name="ORIGINALWIDTH" val="702.75"/>
  <p:tag name="LATEXADDIN" val="\documentclass{article}&#10;\usepackage{amsmath,amsfonts,amssymb}&#10;\usepackage{xcolor}&#10;\pagestyle{empty}&#10;\begin{document}&#10;&#10;&#10;\[&#10;{\color{yellow}&#10;R_g \approx 370 \, nm&#10;}&#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ORIGINALHEIGHT" val="121.5"/>
  <p:tag name="ORIGINALWIDTH" val="702.75"/>
  <p:tag name="LATEXADDIN" val="\documentclass{article}&#10;\usepackage{amsmath,amsfonts,amssymb}&#10;\usepackage{xcolor}&#10;\pagestyle{empty}&#10;\begin{document}&#10;&#10;&#10;\[&#10;{\color{yellow}&#10;R_g \approx 240 \, nm&#10;}&#10;\]&#10;&#10;\end{document}"/>
  <p:tag name="IGUANATEXSIZE" val="2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aa Primar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aaa Primar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9071</TotalTime>
  <Words>3538</Words>
  <Application>Microsoft Office PowerPoint</Application>
  <PresentationFormat>On-screen Show (4:3)</PresentationFormat>
  <Paragraphs>668</Paragraphs>
  <Slides>87</Slides>
  <Notes>8</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87</vt:i4>
      </vt:variant>
    </vt:vector>
  </HeadingPairs>
  <TitlesOfParts>
    <vt:vector size="94" baseType="lpstr">
      <vt:lpstr>Arial</vt:lpstr>
      <vt:lpstr>Calibri</vt:lpstr>
      <vt:lpstr>Times New Roman</vt:lpstr>
      <vt:lpstr>Wingdings</vt:lpstr>
      <vt:lpstr>Office Theme</vt:lpstr>
      <vt:lpstr>aaa Primary Slide</vt:lpstr>
      <vt:lpstr>1_aaa Primary Slide</vt:lpstr>
      <vt:lpstr>PowerPoint Presentation</vt:lpstr>
      <vt:lpstr>Questions to address</vt:lpstr>
      <vt:lpstr>SmchD1 knockdown</vt:lpstr>
      <vt:lpstr>SmchD1 knockdown – mean values</vt:lpstr>
      <vt:lpstr>SmchD1 knockdown – scaling</vt:lpstr>
      <vt:lpstr>TRF1 and TRF2 single knockdowns; TRF1 TRF2 double knockdowns</vt:lpstr>
      <vt:lpstr>TRF1 and TRF2 single knockdowns; TRF1 TRF2 double knockdowns</vt:lpstr>
      <vt:lpstr>TRF1 and TRF2 single knockdowns; TRF1 TRF2 double knockdowns</vt:lpstr>
      <vt:lpstr>TRF1 and TRF2 single knockdowns; TRF1 TRF2 double knockdowns</vt:lpstr>
      <vt:lpstr>TRF1 and TRF2 single knockdowns; TRF1 TRF2 double knockdowns</vt:lpstr>
      <vt:lpstr>SmchD1 and TRF2 double knockdown</vt:lpstr>
      <vt:lpstr>SmchD1 and TRF2 double knockdown</vt:lpstr>
      <vt:lpstr>SmchD1 and TRF2 double knockdown Mean Rg’s</vt:lpstr>
      <vt:lpstr>SmchD1 and TRF2 double knockdown Scaling</vt:lpstr>
      <vt:lpstr>Talk from Wednesday, 15-10-2014</vt:lpstr>
      <vt:lpstr>Telomeres are nucleotide repeats at each end of a chromatid.</vt:lpstr>
      <vt:lpstr>Telomeres are packaged with the shelterin complex of proteins.</vt:lpstr>
      <vt:lpstr>SMCHD1 is a protein associated with both telomeres and inactive X chromosomes.</vt:lpstr>
      <vt:lpstr>Hypotheses</vt:lpstr>
      <vt:lpstr>Hypotheses</vt:lpstr>
      <vt:lpstr>Hypotheses</vt:lpstr>
      <vt:lpstr>PowerPoint Presentation</vt:lpstr>
      <vt:lpstr>The radius of gyration is a good measure of telomere size.</vt:lpstr>
      <vt:lpstr>PowerPoint Presentation</vt:lpstr>
      <vt:lpstr>PowerPoint Presentation</vt:lpstr>
      <vt:lpstr>Summary of the previous results</vt:lpstr>
      <vt:lpstr>Summary of the previous results</vt:lpstr>
      <vt:lpstr>What happens to telomere size when SMCHD1 and TRF2 are knocked down?</vt:lpstr>
      <vt:lpstr>PowerPoint Presentation</vt:lpstr>
      <vt:lpstr>PowerPoint Presentation</vt:lpstr>
      <vt:lpstr>PowerPoint Presentation</vt:lpstr>
      <vt:lpstr>The individual TRF2 KD datasets have very different means.</vt:lpstr>
      <vt:lpstr>We could not show that SMCHD1 or TRF2 knockdowns cause a large change in overall telomere size.</vt:lpstr>
      <vt:lpstr>What sort of changes should we have seen in the first place?</vt:lpstr>
      <vt:lpstr>What should we have expected in the first place?</vt:lpstr>
      <vt:lpstr>What should we have expected in the first place?</vt:lpstr>
      <vt:lpstr>What should we have expected in the first place?</vt:lpstr>
      <vt:lpstr>The measured data suggests the telomeres are more compact than the FJC, but not fully compacted.</vt:lpstr>
      <vt:lpstr>The measured data suggests the telomeres are more compact than the FJC, but not fully compacted.</vt:lpstr>
      <vt:lpstr>Researchers in California have observed a 30-fold change in volume.</vt:lpstr>
      <vt:lpstr>PowerPoint Presentation</vt:lpstr>
      <vt:lpstr>PowerPoint Presentation</vt:lpstr>
      <vt:lpstr>Changing the fit procedure does not change the scaling exponents by much.</vt:lpstr>
      <vt:lpstr>Assessing the scaling exponent requires A LOT of telomeres.</vt:lpstr>
      <vt:lpstr>Assessing the scaling exponent requires A LOT of telomeres.</vt:lpstr>
      <vt:lpstr>Pooling datasets helps reduce the uncertainty.</vt:lpstr>
      <vt:lpstr>So why are the scaling exponents always so low, especially for Hela S cells?</vt:lpstr>
      <vt:lpstr>So why are the scaling exponents always so low, especially for Hela S cells?</vt:lpstr>
      <vt:lpstr>So why are the scaling exponents always so low, especially for Hela S cells?</vt:lpstr>
      <vt:lpstr>So why are the scaling exponents always so low, especially for Hela S cells?</vt:lpstr>
      <vt:lpstr>So why are the scaling exponents always so low, especially for Hela S cells?</vt:lpstr>
      <vt:lpstr>The act of measurement in SR bumps the real molecule positions in random directions.</vt:lpstr>
      <vt:lpstr>The radius of gyration is positively biased by a non-zero localization precision.</vt:lpstr>
      <vt:lpstr>We can first test this hypothesis by fitting to the transverse radius of gyration.</vt:lpstr>
      <vt:lpstr>Summary</vt:lpstr>
      <vt:lpstr>Summary</vt:lpstr>
      <vt:lpstr>Summary</vt:lpstr>
      <vt:lpstr>Future Plans</vt:lpstr>
      <vt:lpstr>PowerPoint Presentation</vt:lpstr>
      <vt:lpstr>Background information on telomeres</vt:lpstr>
      <vt:lpstr>How can we assess the size of a cluster of points?</vt:lpstr>
      <vt:lpstr>Information about the telomeres is represented by probability distributions.</vt:lpstr>
      <vt:lpstr>Hypothesis tests are performed on moments of the localization distributions.</vt:lpstr>
      <vt:lpstr>The variance of the points within a cluster is a measure of its size.</vt:lpstr>
      <vt:lpstr>Higher-order moments contain shape information.</vt:lpstr>
      <vt:lpstr>A quick aside: the spectrum of moments completely determines a distribution.</vt:lpstr>
      <vt:lpstr>Summary so far…</vt:lpstr>
      <vt:lpstr>How else can we assess the size of a cluster of points?</vt:lpstr>
      <vt:lpstr>Determining the volume of a polyhedron defined by a set of randomly distributed points in R3.</vt:lpstr>
      <vt:lpstr>How to find the complex hull of a cluster  and its volume</vt:lpstr>
      <vt:lpstr>Here’s what one looks like…</vt:lpstr>
      <vt:lpstr>How else can we assess the size of a cluster of points?</vt:lpstr>
      <vt:lpstr>Algorithm for analyzing the telomere data</vt:lpstr>
      <vt:lpstr>First we’ll test the analysis against a known dataset.</vt:lpstr>
      <vt:lpstr>PowerPoint Presentation</vt:lpstr>
      <vt:lpstr>The second moment and the complex hull volume match our intuition of volume.</vt:lpstr>
      <vt:lpstr>Now onto the telomere data…</vt:lpstr>
      <vt:lpstr>DBSCAN clustering captures most molecules, but some anomalous clusters appear.</vt:lpstr>
      <vt:lpstr>DBSCAN identifies most localizations within a cluster.</vt:lpstr>
      <vt:lpstr>PowerPoint Presentation</vt:lpstr>
      <vt:lpstr>First impressions</vt:lpstr>
      <vt:lpstr>Does the compaction of the telomeres differ in the two datasets?</vt:lpstr>
      <vt:lpstr>First let’s understand the scaling laws for polymer structures.</vt:lpstr>
      <vt:lpstr>PowerPoint Presentation</vt:lpstr>
      <vt:lpstr>PowerPoint Presentation</vt:lpstr>
      <vt:lpstr>What more should be done?</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kmdouglass</dc:creator>
  <cp:lastModifiedBy>Windows User</cp:lastModifiedBy>
  <cp:revision>526</cp:revision>
  <cp:lastPrinted>2013-08-15T15:19:03Z</cp:lastPrinted>
  <dcterms:created xsi:type="dcterms:W3CDTF">2006-08-16T00:00:00Z</dcterms:created>
  <dcterms:modified xsi:type="dcterms:W3CDTF">2014-10-17T10:49:57Z</dcterms:modified>
</cp:coreProperties>
</file>