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7"/>
  </p:notesMasterIdLst>
  <p:sldIdLst>
    <p:sldId id="256" r:id="rId2"/>
    <p:sldId id="259"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C0CB"/>
    <a:srgbClr val="000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57667" autoAdjust="0"/>
  </p:normalViewPr>
  <p:slideViewPr>
    <p:cSldViewPr snapToGrid="0">
      <p:cViewPr varScale="1">
        <p:scale>
          <a:sx n="44" d="100"/>
          <a:sy n="44" d="100"/>
        </p:scale>
        <p:origin x="1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E5E7E-7F72-47D7-BD2B-508CBD8B618F}" type="datetimeFigureOut">
              <a:rPr lang="fr-FR" smtClean="0"/>
              <a:t>29/04/2024</a:t>
            </a:fld>
            <a:endParaRPr lang="fr-FR" dirty="0"/>
          </a:p>
        </p:txBody>
      </p:sp>
      <p:sp>
        <p:nvSpPr>
          <p:cNvPr id="4" name="Espace réservé de l'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9DCAE-FA0D-4A33-B2C3-F4B46153D9FB}" type="slidenum">
              <a:rPr lang="fr-FR" smtClean="0"/>
              <a:t>‹n°›</a:t>
            </a:fld>
            <a:endParaRPr lang="fr-FR" dirty="0"/>
          </a:p>
        </p:txBody>
      </p:sp>
    </p:spTree>
    <p:extLst>
      <p:ext uri="{BB962C8B-B14F-4D97-AF65-F5344CB8AC3E}">
        <p14:creationId xmlns:p14="http://schemas.microsoft.com/office/powerpoint/2010/main" val="1679046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but de ce projet est de créer une plateforme web dédiée à l’entreprise SportSee, </a:t>
            </a:r>
            <a:r>
              <a:rPr lang="fr-FR" b="0" i="0" dirty="0">
                <a:solidFill>
                  <a:srgbClr val="0D0D0D"/>
                </a:solidFill>
                <a:effectLst/>
                <a:highlight>
                  <a:srgbClr val="FFFFFF"/>
                </a:highlight>
                <a:latin typeface="Söhne"/>
              </a:rPr>
              <a:t>spécialisée dans le coaching sportif. Plus précisément, l'objectif est de développer une nouvelle version de la page de profil utilisateur, en intégrant des éléments graphiques. Il s'agit d'une application développée avec React et React Router, avec le style CSS généré à l'aide de </a:t>
            </a:r>
            <a:r>
              <a:rPr lang="fr-FR" b="0" i="0" dirty="0" err="1">
                <a:solidFill>
                  <a:srgbClr val="0D0D0D"/>
                </a:solidFill>
                <a:effectLst/>
                <a:highlight>
                  <a:srgbClr val="FFFFFF"/>
                </a:highlight>
                <a:latin typeface="Söhne"/>
              </a:rPr>
              <a:t>Sass</a:t>
            </a:r>
            <a:r>
              <a:rPr lang="fr-FR" b="0" i="0" dirty="0">
                <a:solidFill>
                  <a:srgbClr val="0D0D0D"/>
                </a:solidFill>
                <a:effectLst/>
                <a:highlight>
                  <a:srgbClr val="FFFFFF"/>
                </a:highlight>
                <a:latin typeface="Söhne"/>
              </a:rPr>
              <a:t>. Les données à afficher sont récupérées soit d'un service API, soit d'un fichier JSON.</a:t>
            </a:r>
            <a:endParaRPr lang="fr-FR" dirty="0"/>
          </a:p>
        </p:txBody>
      </p:sp>
      <p:sp>
        <p:nvSpPr>
          <p:cNvPr id="4" name="Espace réservé du numéro de diapositive 3"/>
          <p:cNvSpPr>
            <a:spLocks noGrp="1"/>
          </p:cNvSpPr>
          <p:nvPr>
            <p:ph type="sldNum" sz="quarter" idx="5"/>
          </p:nvPr>
        </p:nvSpPr>
        <p:spPr/>
        <p:txBody>
          <a:bodyPr/>
          <a:lstStyle/>
          <a:p>
            <a:fld id="{2B99DCAE-FA0D-4A33-B2C3-F4B46153D9FB}" type="slidenum">
              <a:rPr lang="fr-FR" smtClean="0"/>
              <a:t>2</a:t>
            </a:fld>
            <a:endParaRPr lang="fr-FR"/>
          </a:p>
        </p:txBody>
      </p:sp>
    </p:spTree>
    <p:extLst>
      <p:ext uri="{BB962C8B-B14F-4D97-AF65-F5344CB8AC3E}">
        <p14:creationId xmlns:p14="http://schemas.microsoft.com/office/powerpoint/2010/main" val="387086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solidFill>
                  <a:srgbClr val="CCCCCC"/>
                </a:solidFill>
                <a:effectLst/>
                <a:highlight>
                  <a:srgbClr val="1F1F1F"/>
                </a:highlight>
                <a:latin typeface="Consolas" panose="020B0609020204030204" pitchFamily="49" charset="0"/>
              </a:rPr>
              <a:t>Comme mentionné précédemment, j'ai adopté l’approche de découpage des </a:t>
            </a:r>
            <a:r>
              <a:rPr lang="fr-FR" b="1" dirty="0">
                <a:solidFill>
                  <a:srgbClr val="CCCCCC"/>
                </a:solidFill>
                <a:effectLst/>
                <a:highlight>
                  <a:srgbClr val="1F1F1F"/>
                </a:highlight>
                <a:latin typeface="Consolas" panose="020B0609020204030204" pitchFamily="49" charset="0"/>
              </a:rPr>
              <a:t>composants</a:t>
            </a:r>
            <a:r>
              <a:rPr lang="fr-FR" b="0" dirty="0">
                <a:solidFill>
                  <a:srgbClr val="CCCCCC"/>
                </a:solidFill>
                <a:effectLst/>
                <a:highlight>
                  <a:srgbClr val="1F1F1F"/>
                </a:highlight>
                <a:latin typeface="Consolas" panose="020B0609020204030204" pitchFamily="49" charset="0"/>
              </a:rPr>
              <a:t> visant à favoriser la </a:t>
            </a:r>
            <a:r>
              <a:rPr lang="fr-FR" b="1" i="1" dirty="0">
                <a:solidFill>
                  <a:srgbClr val="569CD6"/>
                </a:solidFill>
                <a:effectLst/>
                <a:highlight>
                  <a:srgbClr val="1F1F1F"/>
                </a:highlight>
                <a:latin typeface="Consolas" panose="020B0609020204030204" pitchFamily="49" charset="0"/>
              </a:rPr>
              <a:t>réutilisation</a:t>
            </a:r>
            <a:r>
              <a:rPr lang="fr-FR" b="0" dirty="0">
                <a:solidFill>
                  <a:srgbClr val="CCCCCC"/>
                </a:solidFill>
                <a:effectLst/>
                <a:highlight>
                  <a:srgbClr val="1F1F1F"/>
                </a:highlight>
                <a:latin typeface="Consolas" panose="020B0609020204030204" pitchFamily="49" charset="0"/>
              </a:rPr>
              <a:t> et la </a:t>
            </a:r>
            <a:r>
              <a:rPr lang="fr-FR" b="1" i="1" dirty="0">
                <a:solidFill>
                  <a:srgbClr val="569CD6"/>
                </a:solidFill>
                <a:effectLst/>
                <a:highlight>
                  <a:srgbClr val="1F1F1F"/>
                </a:highlight>
                <a:latin typeface="Consolas" panose="020B0609020204030204" pitchFamily="49" charset="0"/>
              </a:rPr>
              <a:t>maintenabilité</a:t>
            </a:r>
            <a:r>
              <a:rPr lang="fr-FR" b="0" dirty="0">
                <a:solidFill>
                  <a:srgbClr val="CCCCCC"/>
                </a:solidFill>
                <a:effectLst/>
                <a:highlight>
                  <a:srgbClr val="1F1F1F"/>
                </a:highlight>
                <a:latin typeface="Consolas" panose="020B0609020204030204" pitchFamily="49" charset="0"/>
              </a:rPr>
              <a:t> du code. Pour ce faire, j'ai structuré l'application de manière à séparer les parties communes de celles spécifiques à chaque page. Au niveau de la structure globale, j'ai maintenu un fichier principal, </a:t>
            </a:r>
            <a:r>
              <a:rPr lang="fr-FR" b="1" dirty="0">
                <a:solidFill>
                  <a:srgbClr val="569CD6"/>
                </a:solidFill>
                <a:effectLst/>
                <a:highlight>
                  <a:srgbClr val="1F1F1F"/>
                </a:highlight>
                <a:latin typeface="Consolas" panose="020B0609020204030204" pitchFamily="49" charset="0"/>
              </a:rPr>
              <a:t>index.html</a:t>
            </a:r>
            <a:r>
              <a:rPr lang="fr-FR" b="0" dirty="0">
                <a:solidFill>
                  <a:srgbClr val="CCCCCC"/>
                </a:solidFill>
                <a:effectLst/>
                <a:highlight>
                  <a:srgbClr val="1F1F1F"/>
                </a:highlight>
                <a:latin typeface="Consolas" panose="020B0609020204030204" pitchFamily="49" charset="0"/>
              </a:rPr>
              <a:t>, qui appelle </a:t>
            </a:r>
            <a:r>
              <a:rPr lang="fr-FR" b="1" dirty="0" err="1">
                <a:solidFill>
                  <a:srgbClr val="569CD6"/>
                </a:solidFill>
                <a:effectLst/>
                <a:highlight>
                  <a:srgbClr val="1F1F1F"/>
                </a:highlight>
                <a:latin typeface="Consolas" panose="020B0609020204030204" pitchFamily="49" charset="0"/>
              </a:rPr>
              <a:t>main.jsx</a:t>
            </a:r>
            <a:r>
              <a:rPr lang="fr-FR" b="0" dirty="0">
                <a:solidFill>
                  <a:srgbClr val="CCCCCC"/>
                </a:solidFill>
                <a:effectLst/>
                <a:highlight>
                  <a:srgbClr val="1F1F1F"/>
                </a:highlight>
                <a:latin typeface="Consolas" panose="020B0609020204030204" pitchFamily="49" charset="0"/>
              </a:rPr>
              <a:t>. Ce dernier remplit le composant racine avec le contenu de </a:t>
            </a:r>
            <a:r>
              <a:rPr lang="fr-FR" b="1" dirty="0" err="1">
                <a:solidFill>
                  <a:srgbClr val="569CD6"/>
                </a:solidFill>
                <a:effectLst/>
                <a:highlight>
                  <a:srgbClr val="1F1F1F"/>
                </a:highlight>
                <a:latin typeface="Consolas" panose="020B0609020204030204" pitchFamily="49" charset="0"/>
              </a:rPr>
              <a:t>App.jsx</a:t>
            </a:r>
            <a:r>
              <a:rPr lang="fr-FR" b="0" dirty="0">
                <a:solidFill>
                  <a:srgbClr val="CCCCCC"/>
                </a:solidFill>
                <a:effectLst/>
                <a:highlight>
                  <a:srgbClr val="1F1F1F"/>
                </a:highlight>
                <a:latin typeface="Consolas" panose="020B0609020204030204" pitchFamily="49" charset="0"/>
              </a:rPr>
              <a:t>, qui agit comme le conteneur principal de l'application. Dans </a:t>
            </a:r>
            <a:r>
              <a:rPr lang="fr-FR" b="1" dirty="0" err="1">
                <a:solidFill>
                  <a:srgbClr val="CCCCCC"/>
                </a:solidFill>
                <a:effectLst/>
                <a:highlight>
                  <a:srgbClr val="1F1F1F"/>
                </a:highlight>
                <a:latin typeface="Consolas" panose="020B0609020204030204" pitchFamily="49" charset="0"/>
              </a:rPr>
              <a:t>App.jsx</a:t>
            </a:r>
            <a:r>
              <a:rPr lang="fr-FR" b="0" dirty="0">
                <a:solidFill>
                  <a:srgbClr val="CCCCCC"/>
                </a:solidFill>
                <a:effectLst/>
                <a:highlight>
                  <a:srgbClr val="1F1F1F"/>
                </a:highlight>
                <a:latin typeface="Consolas" panose="020B0609020204030204" pitchFamily="49" charset="0"/>
              </a:rPr>
              <a:t>, j'ai intégré les composants globaux: le </a:t>
            </a:r>
            <a:r>
              <a:rPr lang="fr-FR" b="1" dirty="0">
                <a:solidFill>
                  <a:srgbClr val="569CD6"/>
                </a:solidFill>
                <a:effectLst/>
                <a:highlight>
                  <a:srgbClr val="1F1F1F"/>
                </a:highlight>
                <a:latin typeface="Consolas" panose="020B0609020204030204" pitchFamily="49" charset="0"/>
              </a:rPr>
              <a:t>header</a:t>
            </a:r>
            <a:r>
              <a:rPr lang="fr-FR" b="0" dirty="0">
                <a:solidFill>
                  <a:srgbClr val="CCCCCC"/>
                </a:solidFill>
                <a:effectLst/>
                <a:highlight>
                  <a:srgbClr val="1F1F1F"/>
                </a:highlight>
                <a:latin typeface="Consolas" panose="020B0609020204030204" pitchFamily="49" charset="0"/>
              </a:rPr>
              <a:t> et le </a:t>
            </a:r>
            <a:r>
              <a:rPr lang="fr-FR" b="1" dirty="0">
                <a:solidFill>
                  <a:srgbClr val="569CD6"/>
                </a:solidFill>
                <a:effectLst/>
                <a:highlight>
                  <a:srgbClr val="1F1F1F"/>
                </a:highlight>
                <a:latin typeface="Consolas" panose="020B0609020204030204" pitchFamily="49" charset="0"/>
              </a:rPr>
              <a:t>Menu Vertical</a:t>
            </a:r>
            <a:r>
              <a:rPr lang="fr-FR" b="0" dirty="0">
                <a:solidFill>
                  <a:srgbClr val="CCCCCC"/>
                </a:solidFill>
                <a:effectLst/>
                <a:highlight>
                  <a:srgbClr val="1F1F1F"/>
                </a:highlight>
                <a:latin typeface="Consolas" panose="020B0609020204030204" pitchFamily="49" charset="0"/>
              </a:rPr>
              <a:t>, qui sont présents sur toutes les pages, ainsi le Main qui se charge selon la page active. De plus, j'ai utilisé </a:t>
            </a:r>
            <a:r>
              <a:rPr lang="fr-FR" b="0" i="1" dirty="0">
                <a:solidFill>
                  <a:srgbClr val="808080"/>
                </a:solidFill>
                <a:effectLst/>
                <a:highlight>
                  <a:srgbClr val="1F1F1F"/>
                </a:highlight>
                <a:latin typeface="Consolas" panose="020B0609020204030204" pitchFamily="49" charset="0"/>
              </a:rPr>
              <a:t>React Router </a:t>
            </a:r>
            <a:r>
              <a:rPr lang="fr-FR" b="0" dirty="0">
                <a:solidFill>
                  <a:srgbClr val="CCCCCC"/>
                </a:solidFill>
                <a:effectLst/>
                <a:highlight>
                  <a:srgbClr val="1F1F1F"/>
                </a:highlight>
                <a:latin typeface="Consolas" panose="020B0609020204030204" pitchFamily="49" charset="0"/>
              </a:rPr>
              <a:t>pour gérer la navigation entre les différentes pages de manière efficace. Ainsi, chaque page spécifique se concentre uniquement sur son contenu unique, tandis que les </a:t>
            </a:r>
            <a:r>
              <a:rPr lang="fr-FR" b="0" i="1" dirty="0">
                <a:solidFill>
                  <a:srgbClr val="CCCCCC"/>
                </a:solidFill>
                <a:effectLst/>
                <a:highlight>
                  <a:srgbClr val="1F1F1F"/>
                </a:highlight>
                <a:latin typeface="Consolas" panose="020B0609020204030204" pitchFamily="49" charset="0"/>
              </a:rPr>
              <a:t>éléments communs</a:t>
            </a:r>
            <a:r>
              <a:rPr lang="fr-FR" b="0" dirty="0">
                <a:solidFill>
                  <a:srgbClr val="CCCCCC"/>
                </a:solidFill>
                <a:effectLst/>
                <a:highlight>
                  <a:srgbClr val="1F1F1F"/>
                </a:highlight>
                <a:latin typeface="Consolas" panose="020B0609020204030204" pitchFamily="49" charset="0"/>
              </a:rPr>
              <a:t> sont </a:t>
            </a:r>
            <a:r>
              <a:rPr lang="fr-FR" b="0" i="1" dirty="0">
                <a:solidFill>
                  <a:srgbClr val="CCCCCC"/>
                </a:solidFill>
                <a:effectLst/>
                <a:highlight>
                  <a:srgbClr val="1F1F1F"/>
                </a:highlight>
                <a:latin typeface="Consolas" panose="020B0609020204030204" pitchFamily="49" charset="0"/>
              </a:rPr>
              <a:t>réutilisés</a:t>
            </a:r>
            <a:r>
              <a:rPr lang="fr-FR" b="0" dirty="0">
                <a:solidFill>
                  <a:srgbClr val="CCCCCC"/>
                </a:solidFill>
                <a:effectLst/>
                <a:highlight>
                  <a:srgbClr val="1F1F1F"/>
                </a:highlight>
                <a:latin typeface="Consolas" panose="020B0609020204030204" pitchFamily="49" charset="0"/>
              </a:rPr>
              <a:t> de manière transparente à travers toute l'application.</a:t>
            </a:r>
          </a:p>
          <a:p>
            <a:endParaRPr lang="fr-FR" dirty="0"/>
          </a:p>
        </p:txBody>
      </p:sp>
      <p:sp>
        <p:nvSpPr>
          <p:cNvPr id="4" name="Espace réservé du numéro de diapositive 3"/>
          <p:cNvSpPr>
            <a:spLocks noGrp="1"/>
          </p:cNvSpPr>
          <p:nvPr>
            <p:ph type="sldNum" sz="quarter" idx="5"/>
          </p:nvPr>
        </p:nvSpPr>
        <p:spPr/>
        <p:txBody>
          <a:bodyPr/>
          <a:lstStyle/>
          <a:p>
            <a:fld id="{2B99DCAE-FA0D-4A33-B2C3-F4B46153D9FB}" type="slidenum">
              <a:rPr lang="fr-FR" smtClean="0"/>
              <a:t>3</a:t>
            </a:fld>
            <a:endParaRPr lang="fr-FR"/>
          </a:p>
        </p:txBody>
      </p:sp>
    </p:spTree>
    <p:extLst>
      <p:ext uri="{BB962C8B-B14F-4D97-AF65-F5344CB8AC3E}">
        <p14:creationId xmlns:p14="http://schemas.microsoft.com/office/powerpoint/2010/main" val="404376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Avant de récupérer les données j’ai déclaré une variable user initialisé à null et une variable USE_API qui aide à choisir la méthode de récupération de données entre le service API et le fichier JSON. Comme elle est initialisée à true, la récupération des données sera faite par le service API.</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méthode renderDataAPI gère de la récupération de données, renvoyant apiData, pour les données, apiErr en cas d’erreur interrompant la récupération et apiUserFound pour confirmer l’existence de données à récupérer. Si aucune erreur n’est survenue et que les données ont été récupérées avec succès , j’instancie l’objet User. En cas d’erreur, aucune instanciation de l’objet n’a lieu.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Dans ce cas, les données sont récupérées via le fichier JSON en suivant les mêmes étapes.</a:t>
            </a:r>
            <a:br>
              <a:rPr lang="fr-FR" dirty="0"/>
            </a:br>
            <a:r>
              <a:rPr lang="fr-FR" dirty="0"/>
              <a:t>En cas d’erreur, la variable user prendra la valeur « introuvable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Si l’on choisit de récupérer les données directement du fichier JSON, il suffit d’initialiser USE_API à false.</a:t>
            </a:r>
          </a:p>
        </p:txBody>
      </p:sp>
      <p:sp>
        <p:nvSpPr>
          <p:cNvPr id="4" name="Espace réservé du numéro de diapositive 3"/>
          <p:cNvSpPr>
            <a:spLocks noGrp="1"/>
          </p:cNvSpPr>
          <p:nvPr>
            <p:ph type="sldNum" sz="quarter" idx="5"/>
          </p:nvPr>
        </p:nvSpPr>
        <p:spPr/>
        <p:txBody>
          <a:bodyPr/>
          <a:lstStyle/>
          <a:p>
            <a:fld id="{2B99DCAE-FA0D-4A33-B2C3-F4B46153D9FB}" type="slidenum">
              <a:rPr lang="fr-FR" smtClean="0"/>
              <a:t>4</a:t>
            </a:fld>
            <a:endParaRPr lang="fr-FR"/>
          </a:p>
        </p:txBody>
      </p:sp>
    </p:spTree>
    <p:extLst>
      <p:ext uri="{BB962C8B-B14F-4D97-AF65-F5344CB8AC3E}">
        <p14:creationId xmlns:p14="http://schemas.microsoft.com/office/powerpoint/2010/main" val="74850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dirty="0">
                <a:solidFill>
                  <a:srgbClr val="0D0D0D"/>
                </a:solidFill>
                <a:effectLst/>
                <a:highlight>
                  <a:srgbClr val="FFFFFF"/>
                </a:highlight>
                <a:latin typeface="Söhne"/>
              </a:rPr>
              <a:t>Pour les graphiques, j'ai opté pour la bibliothèque </a:t>
            </a:r>
            <a:r>
              <a:rPr lang="fr-FR" b="0" i="0" dirty="0" err="1">
                <a:solidFill>
                  <a:srgbClr val="0D0D0D"/>
                </a:solidFill>
                <a:effectLst/>
                <a:highlight>
                  <a:srgbClr val="FFFFFF"/>
                </a:highlight>
                <a:latin typeface="Söhne"/>
              </a:rPr>
              <a:t>Recharts</a:t>
            </a:r>
            <a:r>
              <a:rPr lang="fr-FR" b="0" i="0" dirty="0">
                <a:solidFill>
                  <a:srgbClr val="0D0D0D"/>
                </a:solidFill>
                <a:effectLst/>
                <a:highlight>
                  <a:srgbClr val="FFFFFF"/>
                </a:highlight>
                <a:latin typeface="Söhne"/>
              </a:rPr>
              <a:t>, car elle est facile à utiliser et se concentre sur l'aspect visuel. </a:t>
            </a:r>
            <a:r>
              <a:rPr lang="fr-FR" b="0" i="0" dirty="0" err="1">
                <a:solidFill>
                  <a:srgbClr val="0D0D0D"/>
                </a:solidFill>
                <a:effectLst/>
                <a:highlight>
                  <a:srgbClr val="FFFFFF"/>
                </a:highlight>
                <a:latin typeface="Söhne"/>
              </a:rPr>
              <a:t>Recharts</a:t>
            </a:r>
            <a:r>
              <a:rPr lang="fr-FR" b="0" i="0" dirty="0">
                <a:solidFill>
                  <a:srgbClr val="0D0D0D"/>
                </a:solidFill>
                <a:effectLst/>
                <a:highlight>
                  <a:srgbClr val="FFFFFF"/>
                </a:highlight>
                <a:latin typeface="Söhne"/>
              </a:rPr>
              <a:t> offre une gamme de fonctionnalités robustes pour créer des graphiques interactifs et attrayants dans les applications web. Grâce à sa simplicité d'utilisation et à sa flexibilité, </a:t>
            </a:r>
            <a:r>
              <a:rPr lang="fr-FR" b="0" i="0" dirty="0" err="1">
                <a:solidFill>
                  <a:srgbClr val="0D0D0D"/>
                </a:solidFill>
                <a:effectLst/>
                <a:highlight>
                  <a:srgbClr val="FFFFFF"/>
                </a:highlight>
                <a:latin typeface="Söhne"/>
              </a:rPr>
              <a:t>Recharts</a:t>
            </a:r>
            <a:r>
              <a:rPr lang="fr-FR" b="0" i="0" dirty="0">
                <a:solidFill>
                  <a:srgbClr val="0D0D0D"/>
                </a:solidFill>
                <a:effectLst/>
                <a:highlight>
                  <a:srgbClr val="FFFFFF"/>
                </a:highlight>
                <a:latin typeface="Söhne"/>
              </a:rPr>
              <a:t> est un choix populaire pour représenter visuellement des données dans les applications React.</a:t>
            </a:r>
            <a:br>
              <a:rPr lang="fr-FR" b="0" i="0" dirty="0">
                <a:solidFill>
                  <a:srgbClr val="0D0D0D"/>
                </a:solidFill>
                <a:effectLst/>
                <a:highlight>
                  <a:srgbClr val="FFFFFF"/>
                </a:highlight>
                <a:latin typeface="Söhne"/>
              </a:rPr>
            </a:br>
            <a:br>
              <a:rPr lang="fr-FR" b="0" i="0" dirty="0">
                <a:solidFill>
                  <a:srgbClr val="0D0D0D"/>
                </a:solidFill>
                <a:effectLst/>
                <a:highlight>
                  <a:srgbClr val="FFFFFF"/>
                </a:highlight>
                <a:latin typeface="Söhne"/>
              </a:rPr>
            </a:br>
            <a:r>
              <a:rPr lang="fr-FR" b="0" i="0" dirty="0">
                <a:solidFill>
                  <a:srgbClr val="0D0D0D"/>
                </a:solidFill>
                <a:effectLst/>
                <a:highlight>
                  <a:srgbClr val="FFFFFF"/>
                </a:highlight>
                <a:latin typeface="Söhne"/>
              </a:rPr>
              <a:t>Dans le projet, on trouve quatre sorts de graphiques: graphique à barres, graphique linéaire, graphique radar et graphique à barres radiales, </a:t>
            </a:r>
            <a:endParaRPr lang="fr-FR" dirty="0"/>
          </a:p>
        </p:txBody>
      </p:sp>
      <p:sp>
        <p:nvSpPr>
          <p:cNvPr id="4" name="Espace réservé du numéro de diapositive 3"/>
          <p:cNvSpPr>
            <a:spLocks noGrp="1"/>
          </p:cNvSpPr>
          <p:nvPr>
            <p:ph type="sldNum" sz="quarter" idx="5"/>
          </p:nvPr>
        </p:nvSpPr>
        <p:spPr/>
        <p:txBody>
          <a:bodyPr/>
          <a:lstStyle/>
          <a:p>
            <a:fld id="{2B99DCAE-FA0D-4A33-B2C3-F4B46153D9FB}" type="slidenum">
              <a:rPr lang="fr-FR" smtClean="0"/>
              <a:t>5</a:t>
            </a:fld>
            <a:endParaRPr lang="fr-FR"/>
          </a:p>
        </p:txBody>
      </p:sp>
    </p:spTree>
    <p:extLst>
      <p:ext uri="{BB962C8B-B14F-4D97-AF65-F5344CB8AC3E}">
        <p14:creationId xmlns:p14="http://schemas.microsoft.com/office/powerpoint/2010/main" val="1795593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CA"/>
              <a:t>Modifier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9E166B-D992-4FFC-8537-634AA1855DE4}" type="slidenum">
              <a:rPr lang="fr-FR" smtClean="0"/>
              <a:t>‹n°›</a:t>
            </a:fld>
            <a:endParaRPr lang="fr-F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19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9E166B-D992-4FFC-8537-634AA1855DE4}" type="slidenum">
              <a:rPr lang="fr-FR" smtClean="0"/>
              <a:t>‹n°›</a:t>
            </a:fld>
            <a:endParaRPr lang="fr-FR" dirty="0"/>
          </a:p>
        </p:txBody>
      </p:sp>
    </p:spTree>
    <p:extLst>
      <p:ext uri="{BB962C8B-B14F-4D97-AF65-F5344CB8AC3E}">
        <p14:creationId xmlns:p14="http://schemas.microsoft.com/office/powerpoint/2010/main" val="505931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CA"/>
              <a:t>Modifier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9E166B-D992-4FFC-8537-634AA1855DE4}" type="slidenum">
              <a:rPr lang="fr-FR" smtClean="0"/>
              <a:t>‹n°›</a:t>
            </a:fld>
            <a:endParaRPr lang="fr-FR" dirty="0"/>
          </a:p>
        </p:txBody>
      </p:sp>
    </p:spTree>
    <p:extLst>
      <p:ext uri="{BB962C8B-B14F-4D97-AF65-F5344CB8AC3E}">
        <p14:creationId xmlns:p14="http://schemas.microsoft.com/office/powerpoint/2010/main" val="29388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9E166B-D992-4FFC-8537-634AA1855DE4}" type="slidenum">
              <a:rPr lang="fr-FR" smtClean="0"/>
              <a:t>‹n°›</a:t>
            </a:fld>
            <a:endParaRPr lang="fr-FR" dirty="0"/>
          </a:p>
        </p:txBody>
      </p:sp>
    </p:spTree>
    <p:extLst>
      <p:ext uri="{BB962C8B-B14F-4D97-AF65-F5344CB8AC3E}">
        <p14:creationId xmlns:p14="http://schemas.microsoft.com/office/powerpoint/2010/main" val="205139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CA"/>
              <a:t>Modifier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5D9E166B-D992-4FFC-8537-634AA1855DE4}" type="slidenum">
              <a:rPr lang="fr-FR" smtClean="0"/>
              <a:t>‹n°›</a:t>
            </a:fld>
            <a:endParaRPr lang="fr-FR"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81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CA"/>
              <a:t>Modifier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5D9E166B-D992-4FFC-8537-634AA1855DE4}" type="slidenum">
              <a:rPr lang="fr-FR" smtClean="0"/>
              <a:t>‹n°›</a:t>
            </a:fld>
            <a:endParaRPr lang="fr-FR" dirty="0"/>
          </a:p>
        </p:txBody>
      </p:sp>
    </p:spTree>
    <p:extLst>
      <p:ext uri="{BB962C8B-B14F-4D97-AF65-F5344CB8AC3E}">
        <p14:creationId xmlns:p14="http://schemas.microsoft.com/office/powerpoint/2010/main" val="41488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CA"/>
              <a:t>Modifier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5D9E166B-D992-4FFC-8537-634AA1855DE4}" type="slidenum">
              <a:rPr lang="fr-FR" smtClean="0"/>
              <a:t>‹n°›</a:t>
            </a:fld>
            <a:endParaRPr lang="fr-FR" dirty="0"/>
          </a:p>
        </p:txBody>
      </p:sp>
    </p:spTree>
    <p:extLst>
      <p:ext uri="{BB962C8B-B14F-4D97-AF65-F5344CB8AC3E}">
        <p14:creationId xmlns:p14="http://schemas.microsoft.com/office/powerpoint/2010/main" val="292005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5D9E166B-D992-4FFC-8537-634AA1855DE4}" type="slidenum">
              <a:rPr lang="fr-FR" smtClean="0"/>
              <a:t>‹n°›</a:t>
            </a:fld>
            <a:endParaRPr lang="fr-FR" dirty="0"/>
          </a:p>
        </p:txBody>
      </p:sp>
    </p:spTree>
    <p:extLst>
      <p:ext uri="{BB962C8B-B14F-4D97-AF65-F5344CB8AC3E}">
        <p14:creationId xmlns:p14="http://schemas.microsoft.com/office/powerpoint/2010/main" val="412083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dirty="0"/>
          </a:p>
        </p:txBody>
      </p:sp>
      <p:sp>
        <p:nvSpPr>
          <p:cNvPr id="9" name="Slide Number Placeholder 8"/>
          <p:cNvSpPr>
            <a:spLocks noGrp="1"/>
          </p:cNvSpPr>
          <p:nvPr>
            <p:ph type="sldNum" sz="quarter" idx="12"/>
          </p:nvPr>
        </p:nvSpPr>
        <p:spPr/>
        <p:txBody>
          <a:bodyPr/>
          <a:lstStyle/>
          <a:p>
            <a:fld id="{5D9E166B-D992-4FFC-8537-634AA1855DE4}" type="slidenum">
              <a:rPr lang="fr-FR" smtClean="0"/>
              <a:t>‹n°›</a:t>
            </a:fld>
            <a:endParaRPr lang="fr-FR" dirty="0"/>
          </a:p>
        </p:txBody>
      </p:sp>
    </p:spTree>
    <p:extLst>
      <p:ext uri="{BB962C8B-B14F-4D97-AF65-F5344CB8AC3E}">
        <p14:creationId xmlns:p14="http://schemas.microsoft.com/office/powerpoint/2010/main" val="203861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CA"/>
              <a:t>Modifier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D1FC99-CF7B-415D-99A1-647533DF5BE4}" type="datetimeFigureOut">
              <a:rPr lang="fr-FR" smtClean="0"/>
              <a:t>29/04/2024</a:t>
            </a:fld>
            <a:endParaRPr lang="fr-FR"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9E166B-D992-4FFC-8537-634AA1855DE4}" type="slidenum">
              <a:rPr lang="fr-FR" smtClean="0"/>
              <a:t>‹n°›</a:t>
            </a:fld>
            <a:endParaRPr lang="fr-FR" dirty="0"/>
          </a:p>
        </p:txBody>
      </p:sp>
    </p:spTree>
    <p:extLst>
      <p:ext uri="{BB962C8B-B14F-4D97-AF65-F5344CB8AC3E}">
        <p14:creationId xmlns:p14="http://schemas.microsoft.com/office/powerpoint/2010/main" val="13145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CA"/>
              <a:t>Modifier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dirty="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ED1FC99-CF7B-415D-99A1-647533DF5BE4}" type="datetimeFigureOut">
              <a:rPr lang="fr-FR" smtClean="0"/>
              <a:t>29/04/2024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5D9E166B-D992-4FFC-8537-634AA1855DE4}" type="slidenum">
              <a:rPr lang="fr-FR" smtClean="0"/>
              <a:t>‹n°›</a:t>
            </a:fld>
            <a:endParaRPr lang="fr-FR" dirty="0"/>
          </a:p>
        </p:txBody>
      </p:sp>
    </p:spTree>
    <p:extLst>
      <p:ext uri="{BB962C8B-B14F-4D97-AF65-F5344CB8AC3E}">
        <p14:creationId xmlns:p14="http://schemas.microsoft.com/office/powerpoint/2010/main" val="195170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CA"/>
              <a:t>Modifier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D1FC99-CF7B-415D-99A1-647533DF5BE4}" type="datetimeFigureOut">
              <a:rPr lang="fr-FR" smtClean="0"/>
              <a:t>29/04/2024</a:t>
            </a:fld>
            <a:endParaRPr lang="fr-FR"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9E166B-D992-4FFC-8537-634AA1855DE4}" type="slidenum">
              <a:rPr lang="fr-FR" smtClean="0"/>
              <a:t>‹n°›</a:t>
            </a:fld>
            <a:endParaRPr lang="fr-FR"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79288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03D04-4532-653E-1E64-FAC432CDB0CE}"/>
              </a:ext>
            </a:extLst>
          </p:cNvPr>
          <p:cNvSpPr>
            <a:spLocks noGrp="1"/>
          </p:cNvSpPr>
          <p:nvPr>
            <p:ph type="ctrTitle"/>
          </p:nvPr>
        </p:nvSpPr>
        <p:spPr/>
        <p:txBody>
          <a:bodyPr/>
          <a:lstStyle/>
          <a:p>
            <a:r>
              <a:rPr lang="fr-FR" dirty="0"/>
              <a:t>SportSee</a:t>
            </a:r>
          </a:p>
        </p:txBody>
      </p:sp>
      <p:sp>
        <p:nvSpPr>
          <p:cNvPr id="3" name="Sous-titre 2">
            <a:extLst>
              <a:ext uri="{FF2B5EF4-FFF2-40B4-BE49-F238E27FC236}">
                <a16:creationId xmlns:a16="http://schemas.microsoft.com/office/drawing/2014/main" id="{1AB309FE-D6A4-2CEF-76AA-25180B25BE91}"/>
              </a:ext>
            </a:extLst>
          </p:cNvPr>
          <p:cNvSpPr>
            <a:spLocks noGrp="1"/>
          </p:cNvSpPr>
          <p:nvPr>
            <p:ph type="subTitle" idx="1"/>
          </p:nvPr>
        </p:nvSpPr>
        <p:spPr/>
        <p:txBody>
          <a:bodyPr anchor="ctr"/>
          <a:lstStyle/>
          <a:p>
            <a:pPr algn="l"/>
            <a:r>
              <a:rPr lang="fr-FR" dirty="0"/>
              <a:t>Développez un tableau de bord d'Analytics avec React</a:t>
            </a:r>
            <a:endParaRPr lang="fr-FR" b="0" i="0" dirty="0">
              <a:solidFill>
                <a:srgbClr val="271A38"/>
              </a:solidFill>
              <a:effectLst/>
              <a:highlight>
                <a:srgbClr val="FFFFFF"/>
              </a:highlight>
              <a:latin typeface="Inter"/>
            </a:endParaRPr>
          </a:p>
        </p:txBody>
      </p:sp>
    </p:spTree>
    <p:extLst>
      <p:ext uri="{BB962C8B-B14F-4D97-AF65-F5344CB8AC3E}">
        <p14:creationId xmlns:p14="http://schemas.microsoft.com/office/powerpoint/2010/main" val="8422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2DC8CF-EB7E-F5A7-F90A-6A24EF713A7F}"/>
              </a:ext>
            </a:extLst>
          </p:cNvPr>
          <p:cNvSpPr>
            <a:spLocks noGrp="1"/>
          </p:cNvSpPr>
          <p:nvPr>
            <p:ph type="title"/>
          </p:nvPr>
        </p:nvSpPr>
        <p:spPr/>
        <p:txBody>
          <a:bodyPr/>
          <a:lstStyle/>
          <a:p>
            <a:r>
              <a:rPr lang="fr-FR" dirty="0"/>
              <a:t>Objectif</a:t>
            </a:r>
          </a:p>
        </p:txBody>
      </p:sp>
      <p:sp>
        <p:nvSpPr>
          <p:cNvPr id="3" name="Espace réservé du contenu 2">
            <a:extLst>
              <a:ext uri="{FF2B5EF4-FFF2-40B4-BE49-F238E27FC236}">
                <a16:creationId xmlns:a16="http://schemas.microsoft.com/office/drawing/2014/main" id="{5204636C-5D79-D806-F565-37639BFD93C1}"/>
              </a:ext>
            </a:extLst>
          </p:cNvPr>
          <p:cNvSpPr>
            <a:spLocks noGrp="1"/>
          </p:cNvSpPr>
          <p:nvPr>
            <p:ph idx="1"/>
          </p:nvPr>
        </p:nvSpPr>
        <p:spPr/>
        <p:txBody>
          <a:bodyPr>
            <a:normAutofit/>
          </a:bodyPr>
          <a:lstStyle/>
          <a:p>
            <a:pPr>
              <a:lnSpc>
                <a:spcPct val="150000"/>
              </a:lnSpc>
            </a:pPr>
            <a:r>
              <a:rPr lang="fr-FR" dirty="0"/>
              <a:t>Une plateforme web dédiée à l'entreprise SportSee.</a:t>
            </a:r>
          </a:p>
          <a:p>
            <a:pPr>
              <a:lnSpc>
                <a:spcPct val="150000"/>
              </a:lnSpc>
            </a:pPr>
            <a:r>
              <a:rPr lang="fr-FR" dirty="0"/>
              <a:t>Le domaine de coaching sportif.</a:t>
            </a:r>
          </a:p>
          <a:p>
            <a:pPr>
              <a:lnSpc>
                <a:spcPct val="150000"/>
              </a:lnSpc>
            </a:pPr>
            <a:r>
              <a:rPr lang="fr-FR" dirty="0"/>
              <a:t>Nouvelle version de la page profil de l’utilisateur.</a:t>
            </a:r>
          </a:p>
          <a:p>
            <a:pPr>
              <a:lnSpc>
                <a:spcPct val="150000"/>
              </a:lnSpc>
            </a:pPr>
            <a:r>
              <a:rPr lang="fr-FR" dirty="0"/>
              <a:t>Développer des éléments graphiques.</a:t>
            </a:r>
          </a:p>
          <a:p>
            <a:pPr>
              <a:lnSpc>
                <a:spcPct val="150000"/>
              </a:lnSpc>
            </a:pPr>
            <a:r>
              <a:rPr lang="fr-FR" dirty="0"/>
              <a:t>React, React Router, CSS (SASS).</a:t>
            </a:r>
          </a:p>
          <a:p>
            <a:pPr>
              <a:lnSpc>
                <a:spcPct val="150000"/>
              </a:lnSpc>
            </a:pPr>
            <a:r>
              <a:rPr lang="fr-FR" dirty="0"/>
              <a:t> Interagir avec un service WEB ou un fichier JSON.</a:t>
            </a:r>
          </a:p>
        </p:txBody>
      </p:sp>
    </p:spTree>
    <p:extLst>
      <p:ext uri="{BB962C8B-B14F-4D97-AF65-F5344CB8AC3E}">
        <p14:creationId xmlns:p14="http://schemas.microsoft.com/office/powerpoint/2010/main" val="357997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wipe(down)">
                                      <p:cBhvr>
                                        <p:cTn id="84" dur="580">
                                          <p:stCondLst>
                                            <p:cond delay="0"/>
                                          </p:stCondLst>
                                        </p:cTn>
                                        <p:tgtEl>
                                          <p:spTgt spid="3">
                                            <p:txEl>
                                              <p:pRg st="4" end="4"/>
                                            </p:txEl>
                                          </p:spTgt>
                                        </p:tgtEl>
                                      </p:cBhvr>
                                    </p:animEffect>
                                    <p:anim calcmode="lin" valueType="num">
                                      <p:cBhvr>
                                        <p:cTn id="8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4" end="4"/>
                                            </p:txEl>
                                          </p:spTgt>
                                        </p:tgtEl>
                                      </p:cBhvr>
                                      <p:to x="100000" y="60000"/>
                                    </p:animScale>
                                    <p:animScale>
                                      <p:cBhvr>
                                        <p:cTn id="91" dur="166" decel="50000">
                                          <p:stCondLst>
                                            <p:cond delay="676"/>
                                          </p:stCondLst>
                                        </p:cTn>
                                        <p:tgtEl>
                                          <p:spTgt spid="3">
                                            <p:txEl>
                                              <p:pRg st="4" end="4"/>
                                            </p:txEl>
                                          </p:spTgt>
                                        </p:tgtEl>
                                      </p:cBhvr>
                                      <p:to x="100000" y="100000"/>
                                    </p:animScale>
                                    <p:animScale>
                                      <p:cBhvr>
                                        <p:cTn id="92" dur="26">
                                          <p:stCondLst>
                                            <p:cond delay="1312"/>
                                          </p:stCondLst>
                                        </p:cTn>
                                        <p:tgtEl>
                                          <p:spTgt spid="3">
                                            <p:txEl>
                                              <p:pRg st="4" end="4"/>
                                            </p:txEl>
                                          </p:spTgt>
                                        </p:tgtEl>
                                      </p:cBhvr>
                                      <p:to x="100000" y="80000"/>
                                    </p:animScale>
                                    <p:animScale>
                                      <p:cBhvr>
                                        <p:cTn id="93" dur="166" decel="50000">
                                          <p:stCondLst>
                                            <p:cond delay="1338"/>
                                          </p:stCondLst>
                                        </p:cTn>
                                        <p:tgtEl>
                                          <p:spTgt spid="3">
                                            <p:txEl>
                                              <p:pRg st="4" end="4"/>
                                            </p:txEl>
                                          </p:spTgt>
                                        </p:tgtEl>
                                      </p:cBhvr>
                                      <p:to x="100000" y="100000"/>
                                    </p:animScale>
                                    <p:animScale>
                                      <p:cBhvr>
                                        <p:cTn id="94" dur="26">
                                          <p:stCondLst>
                                            <p:cond delay="1642"/>
                                          </p:stCondLst>
                                        </p:cTn>
                                        <p:tgtEl>
                                          <p:spTgt spid="3">
                                            <p:txEl>
                                              <p:pRg st="4" end="4"/>
                                            </p:txEl>
                                          </p:spTgt>
                                        </p:tgtEl>
                                      </p:cBhvr>
                                      <p:to x="100000" y="90000"/>
                                    </p:animScale>
                                    <p:animScale>
                                      <p:cBhvr>
                                        <p:cTn id="95" dur="166" decel="50000">
                                          <p:stCondLst>
                                            <p:cond delay="1668"/>
                                          </p:stCondLst>
                                        </p:cTn>
                                        <p:tgtEl>
                                          <p:spTgt spid="3">
                                            <p:txEl>
                                              <p:pRg st="4" end="4"/>
                                            </p:txEl>
                                          </p:spTgt>
                                        </p:tgtEl>
                                      </p:cBhvr>
                                      <p:to x="100000" y="100000"/>
                                    </p:animScale>
                                    <p:animScale>
                                      <p:cBhvr>
                                        <p:cTn id="96" dur="26">
                                          <p:stCondLst>
                                            <p:cond delay="1808"/>
                                          </p:stCondLst>
                                        </p:cTn>
                                        <p:tgtEl>
                                          <p:spTgt spid="3">
                                            <p:txEl>
                                              <p:pRg st="4" end="4"/>
                                            </p:txEl>
                                          </p:spTgt>
                                        </p:tgtEl>
                                      </p:cBhvr>
                                      <p:to x="100000" y="95000"/>
                                    </p:animScale>
                                    <p:animScale>
                                      <p:cBhvr>
                                        <p:cTn id="97" dur="166" decel="50000">
                                          <p:stCondLst>
                                            <p:cond delay="1834"/>
                                          </p:stCondLst>
                                        </p:cTn>
                                        <p:tgtEl>
                                          <p:spTgt spid="3">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3">
                                            <p:txEl>
                                              <p:pRg st="5" end="5"/>
                                            </p:txEl>
                                          </p:spTgt>
                                        </p:tgtEl>
                                        <p:attrNameLst>
                                          <p:attrName>style.visibility</p:attrName>
                                        </p:attrNameLst>
                                      </p:cBhvr>
                                      <p:to>
                                        <p:strVal val="visible"/>
                                      </p:to>
                                    </p:set>
                                    <p:animEffect transition="in" filter="wipe(down)">
                                      <p:cBhvr>
                                        <p:cTn id="102" dur="580">
                                          <p:stCondLst>
                                            <p:cond delay="0"/>
                                          </p:stCondLst>
                                        </p:cTn>
                                        <p:tgtEl>
                                          <p:spTgt spid="3">
                                            <p:txEl>
                                              <p:pRg st="5" end="5"/>
                                            </p:txEl>
                                          </p:spTgt>
                                        </p:tgtEl>
                                      </p:cBhvr>
                                    </p:animEffect>
                                    <p:anim calcmode="lin" valueType="num">
                                      <p:cBhvr>
                                        <p:cTn id="10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5" end="5"/>
                                            </p:txEl>
                                          </p:spTgt>
                                        </p:tgtEl>
                                      </p:cBhvr>
                                      <p:to x="100000" y="60000"/>
                                    </p:animScale>
                                    <p:animScale>
                                      <p:cBhvr>
                                        <p:cTn id="109" dur="166" decel="50000">
                                          <p:stCondLst>
                                            <p:cond delay="676"/>
                                          </p:stCondLst>
                                        </p:cTn>
                                        <p:tgtEl>
                                          <p:spTgt spid="3">
                                            <p:txEl>
                                              <p:pRg st="5" end="5"/>
                                            </p:txEl>
                                          </p:spTgt>
                                        </p:tgtEl>
                                      </p:cBhvr>
                                      <p:to x="100000" y="100000"/>
                                    </p:animScale>
                                    <p:animScale>
                                      <p:cBhvr>
                                        <p:cTn id="110" dur="26">
                                          <p:stCondLst>
                                            <p:cond delay="1312"/>
                                          </p:stCondLst>
                                        </p:cTn>
                                        <p:tgtEl>
                                          <p:spTgt spid="3">
                                            <p:txEl>
                                              <p:pRg st="5" end="5"/>
                                            </p:txEl>
                                          </p:spTgt>
                                        </p:tgtEl>
                                      </p:cBhvr>
                                      <p:to x="100000" y="80000"/>
                                    </p:animScale>
                                    <p:animScale>
                                      <p:cBhvr>
                                        <p:cTn id="111" dur="166" decel="50000">
                                          <p:stCondLst>
                                            <p:cond delay="1338"/>
                                          </p:stCondLst>
                                        </p:cTn>
                                        <p:tgtEl>
                                          <p:spTgt spid="3">
                                            <p:txEl>
                                              <p:pRg st="5" end="5"/>
                                            </p:txEl>
                                          </p:spTgt>
                                        </p:tgtEl>
                                      </p:cBhvr>
                                      <p:to x="100000" y="100000"/>
                                    </p:animScale>
                                    <p:animScale>
                                      <p:cBhvr>
                                        <p:cTn id="112" dur="26">
                                          <p:stCondLst>
                                            <p:cond delay="1642"/>
                                          </p:stCondLst>
                                        </p:cTn>
                                        <p:tgtEl>
                                          <p:spTgt spid="3">
                                            <p:txEl>
                                              <p:pRg st="5" end="5"/>
                                            </p:txEl>
                                          </p:spTgt>
                                        </p:tgtEl>
                                      </p:cBhvr>
                                      <p:to x="100000" y="90000"/>
                                    </p:animScale>
                                    <p:animScale>
                                      <p:cBhvr>
                                        <p:cTn id="113" dur="166" decel="50000">
                                          <p:stCondLst>
                                            <p:cond delay="1668"/>
                                          </p:stCondLst>
                                        </p:cTn>
                                        <p:tgtEl>
                                          <p:spTgt spid="3">
                                            <p:txEl>
                                              <p:pRg st="5" end="5"/>
                                            </p:txEl>
                                          </p:spTgt>
                                        </p:tgtEl>
                                      </p:cBhvr>
                                      <p:to x="100000" y="100000"/>
                                    </p:animScale>
                                    <p:animScale>
                                      <p:cBhvr>
                                        <p:cTn id="114" dur="26">
                                          <p:stCondLst>
                                            <p:cond delay="1808"/>
                                          </p:stCondLst>
                                        </p:cTn>
                                        <p:tgtEl>
                                          <p:spTgt spid="3">
                                            <p:txEl>
                                              <p:pRg st="5" end="5"/>
                                            </p:txEl>
                                          </p:spTgt>
                                        </p:tgtEl>
                                      </p:cBhvr>
                                      <p:to x="100000" y="95000"/>
                                    </p:animScale>
                                    <p:animScale>
                                      <p:cBhvr>
                                        <p:cTn id="115"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1A33B2-A83C-8D17-285D-9CA0919860A4}"/>
              </a:ext>
            </a:extLst>
          </p:cNvPr>
          <p:cNvSpPr>
            <a:spLocks noGrp="1"/>
          </p:cNvSpPr>
          <p:nvPr>
            <p:ph type="title"/>
          </p:nvPr>
        </p:nvSpPr>
        <p:spPr/>
        <p:txBody>
          <a:bodyPr/>
          <a:lstStyle/>
          <a:p>
            <a:r>
              <a:rPr lang="fr-FR" dirty="0"/>
              <a:t>Architecture de SportSee</a:t>
            </a:r>
          </a:p>
        </p:txBody>
      </p:sp>
      <p:pic>
        <p:nvPicPr>
          <p:cNvPr id="3" name="Espace réservé du contenu 4">
            <a:extLst>
              <a:ext uri="{FF2B5EF4-FFF2-40B4-BE49-F238E27FC236}">
                <a16:creationId xmlns:a16="http://schemas.microsoft.com/office/drawing/2014/main" id="{BD6DA0A6-5B53-1B95-84D2-80950917384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p:blipFill>
        <p:spPr>
          <a:xfrm>
            <a:off x="30480" y="0"/>
            <a:ext cx="12192000" cy="48387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Espace réservé du texte 8">
            <a:extLst>
              <a:ext uri="{FF2B5EF4-FFF2-40B4-BE49-F238E27FC236}">
                <a16:creationId xmlns:a16="http://schemas.microsoft.com/office/drawing/2014/main" id="{8CAECE39-4EC2-C39F-8179-6244A1BB67B5}"/>
              </a:ext>
            </a:extLst>
          </p:cNvPr>
          <p:cNvSpPr>
            <a:spLocks noGrp="1"/>
          </p:cNvSpPr>
          <p:nvPr>
            <p:ph type="body" sz="half" idx="2"/>
          </p:nvPr>
        </p:nvSpPr>
        <p:spPr/>
        <p:txBody>
          <a:bodyPr/>
          <a:lstStyle/>
          <a:p>
            <a:endParaRPr lang="fr-FR"/>
          </a:p>
        </p:txBody>
      </p:sp>
      <p:pic>
        <p:nvPicPr>
          <p:cNvPr id="5" name="Image 4">
            <a:extLst>
              <a:ext uri="{FF2B5EF4-FFF2-40B4-BE49-F238E27FC236}">
                <a16:creationId xmlns:a16="http://schemas.microsoft.com/office/drawing/2014/main" id="{D5225993-9623-6BE8-F49A-9EEDBF1CCCA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480" y="-1"/>
            <a:ext cx="12192000" cy="48478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99305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out)">
                                      <p:cBhvr>
                                        <p:cTn id="11" dur="1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xit" presetSubtype="16" fill="hold" nodeType="clickEffect">
                                  <p:stCondLst>
                                    <p:cond delay="0"/>
                                  </p:stCondLst>
                                  <p:childTnLst>
                                    <p:animEffect transition="out" filter="circle(in)">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par>
                          <p:cTn id="17" fill="hold">
                            <p:stCondLst>
                              <p:cond delay="500"/>
                            </p:stCondLst>
                            <p:childTnLst>
                              <p:par>
                                <p:cTn id="18" presetID="6" presetClass="entr" presetSubtype="32"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ou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2DC8CF-EB7E-F5A7-F90A-6A24EF713A7F}"/>
              </a:ext>
            </a:extLst>
          </p:cNvPr>
          <p:cNvSpPr>
            <a:spLocks noGrp="1"/>
          </p:cNvSpPr>
          <p:nvPr>
            <p:ph type="title"/>
          </p:nvPr>
        </p:nvSpPr>
        <p:spPr/>
        <p:txBody>
          <a:bodyPr/>
          <a:lstStyle/>
          <a:p>
            <a:r>
              <a:rPr lang="fr-FR" dirty="0"/>
              <a:t>Récupération des données</a:t>
            </a:r>
          </a:p>
        </p:txBody>
      </p:sp>
      <p:pic>
        <p:nvPicPr>
          <p:cNvPr id="9" name="Image 8">
            <a:extLst>
              <a:ext uri="{FF2B5EF4-FFF2-40B4-BE49-F238E27FC236}">
                <a16:creationId xmlns:a16="http://schemas.microsoft.com/office/drawing/2014/main" id="{9AD014DA-F48E-C348-760B-8FD79E75801D}"/>
              </a:ext>
            </a:extLst>
          </p:cNvPr>
          <p:cNvPicPr>
            <a:picLocks noChangeAspect="1"/>
          </p:cNvPicPr>
          <p:nvPr/>
        </p:nvPicPr>
        <p:blipFill>
          <a:blip r:embed="rId3"/>
          <a:stretch>
            <a:fillRect/>
          </a:stretch>
        </p:blipFill>
        <p:spPr>
          <a:xfrm>
            <a:off x="450850" y="169984"/>
            <a:ext cx="11290300" cy="59617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1582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out)">
                                      <p:cBhvr>
                                        <p:cTn id="1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2DC8CF-EB7E-F5A7-F90A-6A24EF713A7F}"/>
              </a:ext>
            </a:extLst>
          </p:cNvPr>
          <p:cNvSpPr>
            <a:spLocks noGrp="1"/>
          </p:cNvSpPr>
          <p:nvPr>
            <p:ph type="title"/>
          </p:nvPr>
        </p:nvSpPr>
        <p:spPr/>
        <p:txBody>
          <a:bodyPr/>
          <a:lstStyle/>
          <a:p>
            <a:r>
              <a:rPr lang="fr-FR" dirty="0"/>
              <a:t>Graphiques </a:t>
            </a:r>
          </a:p>
        </p:txBody>
      </p:sp>
      <p:pic>
        <p:nvPicPr>
          <p:cNvPr id="7" name="Image 6">
            <a:extLst>
              <a:ext uri="{FF2B5EF4-FFF2-40B4-BE49-F238E27FC236}">
                <a16:creationId xmlns:a16="http://schemas.microsoft.com/office/drawing/2014/main" id="{14D465BE-1109-EC36-A266-62F0EC33A148}"/>
              </a:ext>
            </a:extLst>
          </p:cNvPr>
          <p:cNvPicPr>
            <a:picLocks noChangeAspect="1"/>
          </p:cNvPicPr>
          <p:nvPr/>
        </p:nvPicPr>
        <p:blipFill rotWithShape="1">
          <a:blip r:embed="rId3"/>
          <a:srcRect l="1853"/>
          <a:stretch/>
        </p:blipFill>
        <p:spPr>
          <a:xfrm>
            <a:off x="1999957" y="4095460"/>
            <a:ext cx="4965896" cy="2050362"/>
          </a:xfrm>
          <a:prstGeom prst="rect">
            <a:avLst/>
          </a:prstGeom>
          <a:noFill/>
          <a:ln w="28575" cap="sq">
            <a:solidFill>
              <a:schemeClr val="accent6">
                <a:lumMod val="20000"/>
                <a:lumOff val="80000"/>
              </a:schemeClr>
            </a:solidFill>
            <a:miter lim="800000"/>
          </a:ln>
          <a:effectLst/>
          <a:scene3d>
            <a:camera prst="orthographicFront">
              <a:rot lat="0" lon="0" rev="0"/>
            </a:camera>
            <a:lightRig rig="contrasting" dir="t">
              <a:rot lat="0" lon="0" rev="7800000"/>
            </a:lightRig>
          </a:scene3d>
          <a:sp3d>
            <a:bevelT w="139700" h="139700" prst="angle"/>
          </a:sp3d>
        </p:spPr>
      </p:pic>
      <p:pic>
        <p:nvPicPr>
          <p:cNvPr id="11" name="Image 10">
            <a:extLst>
              <a:ext uri="{FF2B5EF4-FFF2-40B4-BE49-F238E27FC236}">
                <a16:creationId xmlns:a16="http://schemas.microsoft.com/office/drawing/2014/main" id="{495D884B-5D4C-2DCC-088A-515B341F1D25}"/>
              </a:ext>
            </a:extLst>
          </p:cNvPr>
          <p:cNvPicPr>
            <a:picLocks noChangeAspect="1"/>
          </p:cNvPicPr>
          <p:nvPr/>
        </p:nvPicPr>
        <p:blipFill>
          <a:blip r:embed="rId4"/>
          <a:stretch>
            <a:fillRect/>
          </a:stretch>
        </p:blipFill>
        <p:spPr>
          <a:xfrm>
            <a:off x="1097280" y="1876500"/>
            <a:ext cx="2038578" cy="2073929"/>
          </a:xfrm>
          <a:prstGeom prst="rect">
            <a:avLst/>
          </a:prstGeom>
        </p:spPr>
      </p:pic>
      <p:pic>
        <p:nvPicPr>
          <p:cNvPr id="13" name="Image 12">
            <a:extLst>
              <a:ext uri="{FF2B5EF4-FFF2-40B4-BE49-F238E27FC236}">
                <a16:creationId xmlns:a16="http://schemas.microsoft.com/office/drawing/2014/main" id="{1E59D23D-EF3E-3AF9-9579-78EC2B59F96A}"/>
              </a:ext>
            </a:extLst>
          </p:cNvPr>
          <p:cNvPicPr>
            <a:picLocks noChangeAspect="1"/>
          </p:cNvPicPr>
          <p:nvPr/>
        </p:nvPicPr>
        <p:blipFill>
          <a:blip r:embed="rId5"/>
          <a:stretch>
            <a:fillRect/>
          </a:stretch>
        </p:blipFill>
        <p:spPr>
          <a:xfrm>
            <a:off x="7442806" y="1882391"/>
            <a:ext cx="2038578" cy="2068038"/>
          </a:xfrm>
          <a:prstGeom prst="rect">
            <a:avLst/>
          </a:prstGeom>
        </p:spPr>
      </p:pic>
      <p:pic>
        <p:nvPicPr>
          <p:cNvPr id="15" name="Image 14">
            <a:extLst>
              <a:ext uri="{FF2B5EF4-FFF2-40B4-BE49-F238E27FC236}">
                <a16:creationId xmlns:a16="http://schemas.microsoft.com/office/drawing/2014/main" id="{2A51AFD4-B062-1090-EFED-0CE4D4002410}"/>
              </a:ext>
            </a:extLst>
          </p:cNvPr>
          <p:cNvPicPr>
            <a:picLocks noChangeAspect="1"/>
          </p:cNvPicPr>
          <p:nvPr/>
        </p:nvPicPr>
        <p:blipFill>
          <a:blip r:embed="rId6"/>
          <a:stretch>
            <a:fillRect/>
          </a:stretch>
        </p:blipFill>
        <p:spPr>
          <a:xfrm>
            <a:off x="9122994" y="4095460"/>
            <a:ext cx="2032686" cy="2050362"/>
          </a:xfrm>
          <a:prstGeom prst="rect">
            <a:avLst/>
          </a:prstGeom>
          <a:ln w="19050">
            <a:solidFill>
              <a:schemeClr val="accent6">
                <a:lumMod val="20000"/>
                <a:lumOff val="80000"/>
              </a:schemeClr>
            </a:solidFill>
          </a:ln>
          <a:effectLst/>
          <a:scene3d>
            <a:camera prst="orthographicFront">
              <a:rot lat="0" lon="0" rev="0"/>
            </a:camera>
            <a:lightRig rig="contrasting" dir="t">
              <a:rot lat="0" lon="0" rev="7800000"/>
            </a:lightRig>
          </a:scene3d>
          <a:sp3d>
            <a:bevelT w="139700" h="139700" prst="coolSlant"/>
          </a:sp3d>
        </p:spPr>
      </p:pic>
      <p:sp>
        <p:nvSpPr>
          <p:cNvPr id="16" name="ZoneTexte 15">
            <a:extLst>
              <a:ext uri="{FF2B5EF4-FFF2-40B4-BE49-F238E27FC236}">
                <a16:creationId xmlns:a16="http://schemas.microsoft.com/office/drawing/2014/main" id="{52375CE7-98EF-C68D-6027-CE68D7932C42}"/>
              </a:ext>
            </a:extLst>
          </p:cNvPr>
          <p:cNvSpPr txBox="1"/>
          <p:nvPr/>
        </p:nvSpPr>
        <p:spPr>
          <a:xfrm>
            <a:off x="3845170" y="2508738"/>
            <a:ext cx="2696308" cy="769441"/>
          </a:xfrm>
          <a:prstGeom prst="rect">
            <a:avLst/>
          </a:prstGeom>
          <a:noFill/>
        </p:spPr>
        <p:txBody>
          <a:bodyPr wrap="square" rtlCol="0">
            <a:prstTxWarp prst="textChevronInverted">
              <a:avLst/>
            </a:prstTxWarp>
            <a:spAutoFit/>
            <a:scene3d>
              <a:camera prst="orthographicFront"/>
              <a:lightRig rig="soft" dir="t">
                <a:rot lat="0" lon="0" rev="15600000"/>
              </a:lightRig>
            </a:scene3d>
            <a:sp3d extrusionH="57150" prstMaterial="softEdge">
              <a:bevelT w="25400" h="38100"/>
            </a:sp3d>
          </a:bodyPr>
          <a:lstStyle/>
          <a:p>
            <a:r>
              <a:rPr lang="fr-FR" sz="4400" b="1" dirty="0">
                <a:ln/>
                <a:solidFill>
                  <a:schemeClr val="accent4"/>
                </a:solidFill>
              </a:rPr>
              <a:t>RECHARTS</a:t>
            </a:r>
          </a:p>
        </p:txBody>
      </p:sp>
    </p:spTree>
    <p:extLst>
      <p:ext uri="{BB962C8B-B14F-4D97-AF65-F5344CB8AC3E}">
        <p14:creationId xmlns:p14="http://schemas.microsoft.com/office/powerpoint/2010/main" val="428767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étrospective">
  <a:themeElements>
    <a:clrScheme name="Orange roug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674</TotalTime>
  <Words>594</Words>
  <Application>Microsoft Office PowerPoint</Application>
  <PresentationFormat>Grand écran</PresentationFormat>
  <Paragraphs>24</Paragraphs>
  <Slides>5</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Aptos</vt:lpstr>
      <vt:lpstr>Calibri</vt:lpstr>
      <vt:lpstr>Calibri Light</vt:lpstr>
      <vt:lpstr>Consolas</vt:lpstr>
      <vt:lpstr>Inter</vt:lpstr>
      <vt:lpstr>Söhne</vt:lpstr>
      <vt:lpstr>Rétrospective</vt:lpstr>
      <vt:lpstr>SportSee</vt:lpstr>
      <vt:lpstr>Objectif</vt:lpstr>
      <vt:lpstr>Architecture de SportSee</vt:lpstr>
      <vt:lpstr>Récupération des données</vt:lpstr>
      <vt:lpstr>Graphiques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Amal LEBDIOUA</dc:creator>
  <cp:lastModifiedBy>Amal LEBDIOUA</cp:lastModifiedBy>
  <cp:revision>11</cp:revision>
  <dcterms:created xsi:type="dcterms:W3CDTF">2024-04-09T18:30:23Z</dcterms:created>
  <dcterms:modified xsi:type="dcterms:W3CDTF">2024-04-29T23:09:08Z</dcterms:modified>
</cp:coreProperties>
</file>