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Jost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Black" panose="00000A00000000000000" pitchFamily="2" charset="0"/>
      <p:bold r:id="rId31"/>
      <p:boldItalic r:id="rId32"/>
    </p:embeddedFont>
    <p:embeddedFont>
      <p:font typeface="Montserrat Medium" panose="00000600000000000000" pitchFamily="2" charset="0"/>
      <p:regular r:id="rId33"/>
      <p:bold r:id="rId34"/>
      <p:italic r:id="rId35"/>
      <p:boldItalic r:id="rId36"/>
    </p:embeddedFont>
    <p:embeddedFont>
      <p:font typeface="Tajawal" panose="020B0604020202020204" charset="-78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28AC49-DA8A-4B26-9730-2E2FF12F5A18}">
  <a:tblStyle styleId="{2928AC49-DA8A-4B26-9730-2E2FF12F5A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2b98c006f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2b98c006f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2b98c006f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2b98c006f1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2c67f6cba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2c67f6cba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2c67f6cb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2c67f6cb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2c67f6cba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2c67f6cba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2b98c006f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2b98c006f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2c67f6cba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2c67f6cba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2b98c006f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2b98c006f1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2c67f6cba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2c67f6cba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2c67f6cba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2c67f6cba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2b98c006f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2b98c006f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2b98c006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2b98c006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2c67f6cb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2c67f6cb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2b98c006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2b98c006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2b98c006f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2b98c006f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2c67f6cba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2c67f6cba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2b98c006f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2b98c006f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2b98c006f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2b98c006f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2c67f6cb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2c67f6cb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done yet -  Advanced Carpark Information, Query/Store Usage Graph, Display Map of Nearby Carparks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>
            <a:spLocks noGrp="1"/>
          </p:cNvSpPr>
          <p:nvPr>
            <p:ph type="title" hasCustomPrompt="1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>
            <a:spLocks noGrp="1"/>
          </p:cNvSpPr>
          <p:nvPr>
            <p:ph type="subTitle" idx="1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1"/>
          <p:cNvGrpSpPr/>
          <p:nvPr/>
        </p:nvGrpSpPr>
        <p:grpSpPr>
          <a:xfrm flipH="1">
            <a:off x="6292047" y="-450687"/>
            <a:ext cx="1516025" cy="1489525"/>
            <a:chOff x="-3888525" y="-3012325"/>
            <a:chExt cx="1516025" cy="1489525"/>
          </a:xfrm>
        </p:grpSpPr>
        <p:sp>
          <p:nvSpPr>
            <p:cNvPr id="388" name="Google Shape;388;p11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subTitle" idx="1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ubTitle" idx="2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subTitle" idx="3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4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ubTitle" idx="5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6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subTitle" idx="7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8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1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ubTitle" idx="2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3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subTitle" idx="4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5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19"/>
          <p:cNvSpPr txBox="1">
            <a:spLocks noGrp="1"/>
          </p:cNvSpPr>
          <p:nvPr>
            <p:ph type="subTitle" idx="6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19"/>
          <p:cNvSpPr txBox="1">
            <a:spLocks noGrp="1"/>
          </p:cNvSpPr>
          <p:nvPr>
            <p:ph type="subTitle" idx="7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19"/>
          <p:cNvSpPr txBox="1">
            <a:spLocks noGrp="1"/>
          </p:cNvSpPr>
          <p:nvPr>
            <p:ph type="subTitle" idx="8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19"/>
          <p:cNvSpPr txBox="1">
            <a:spLocks noGrp="1"/>
          </p:cNvSpPr>
          <p:nvPr>
            <p:ph type="subTitle" idx="9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19"/>
          <p:cNvSpPr txBox="1">
            <a:spLocks noGrp="1"/>
          </p:cNvSpPr>
          <p:nvPr>
            <p:ph type="subTitle" idx="13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19"/>
          <p:cNvSpPr txBox="1">
            <a:spLocks noGrp="1"/>
          </p:cNvSpPr>
          <p:nvPr>
            <p:ph type="subTitle" idx="14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19"/>
          <p:cNvSpPr txBox="1">
            <a:spLocks noGrp="1"/>
          </p:cNvSpPr>
          <p:nvPr>
            <p:ph type="subTitle" idx="15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75" name="Google Shape;675;p19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676" name="Google Shape;676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77" name="Google Shape;677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" name="Google Shape;679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0" name="Google Shape;680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1" name="Google Shape;691;p19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692" name="Google Shape;692;p19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 hasCustomPrompt="1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9" name="Google Shape;719;p20"/>
          <p:cNvSpPr txBox="1">
            <a:spLocks noGrp="1"/>
          </p:cNvSpPr>
          <p:nvPr>
            <p:ph type="title" idx="2" hasCustomPrompt="1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>
            <a:spLocks noGrp="1"/>
          </p:cNvSpPr>
          <p:nvPr>
            <p:ph type="subTitle" idx="3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1" name="Google Shape;721;p20"/>
          <p:cNvSpPr txBox="1">
            <a:spLocks noGrp="1"/>
          </p:cNvSpPr>
          <p:nvPr>
            <p:ph type="title" idx="4" hasCustomPrompt="1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>
            <a:spLocks noGrp="1"/>
          </p:cNvSpPr>
          <p:nvPr>
            <p:ph type="subTitle" idx="5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>
            <a:spLocks noGrp="1"/>
          </p:cNvSpPr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1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avLst/>
              <a:gdLst/>
              <a:ahLst/>
              <a:cxnLst/>
              <a:rect l="l" t="t" r="r" b="b"/>
              <a:pathLst>
                <a:path w="11036" h="10968" extrusionOk="0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avLst/>
              <a:gdLst/>
              <a:ahLst/>
              <a:cxnLst/>
              <a:rect l="l" t="t" r="r" b="b"/>
              <a:pathLst>
                <a:path w="2277" h="2278" extrusionOk="0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avLst/>
              <a:gdLst/>
              <a:ahLst/>
              <a:cxnLst/>
              <a:rect l="l" t="t" r="r" b="b"/>
              <a:pathLst>
                <a:path w="2278" h="2266" extrusionOk="0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ubTitle" idx="2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7572872" y="-168350"/>
            <a:ext cx="1929500" cy="22101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>
            <a:spLocks noGrp="1"/>
          </p:cNvSpPr>
          <p:nvPr>
            <p:ph type="subTitle" idx="1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subTitle" idx="1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>
            <a:spLocks noGrp="1"/>
          </p:cNvSpPr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6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PARKWHERE</a:t>
            </a:r>
            <a:endParaRPr/>
          </a:p>
        </p:txBody>
      </p:sp>
      <p:sp>
        <p:nvSpPr>
          <p:cNvPr id="920" name="Google Shape;920;p26"/>
          <p:cNvSpPr txBox="1">
            <a:spLocks noGrp="1"/>
          </p:cNvSpPr>
          <p:nvPr>
            <p:ph type="subTitle" idx="1"/>
          </p:nvPr>
        </p:nvSpPr>
        <p:spPr>
          <a:xfrm flipH="1">
            <a:off x="743325" y="25047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SC2006 Software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Cirno Team</a:t>
            </a:r>
            <a:endParaRPr/>
          </a:p>
        </p:txBody>
      </p:sp>
      <p:sp>
        <p:nvSpPr>
          <p:cNvPr id="921" name="Google Shape;921;p26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26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3" name="Google Shape;923;p26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26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49" name="Google Shape;949;p26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0" name="Google Shape;950;p2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26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3" name="Google Shape;953;p2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6" name="Google Shape;956;p26"/>
          <p:cNvGrpSpPr/>
          <p:nvPr/>
        </p:nvGrpSpPr>
        <p:grpSpPr>
          <a:xfrm>
            <a:off x="844335" y="2191768"/>
            <a:ext cx="4208350" cy="192185"/>
            <a:chOff x="948060" y="2996029"/>
            <a:chExt cx="4208350" cy="192185"/>
          </a:xfrm>
        </p:grpSpPr>
        <p:sp>
          <p:nvSpPr>
            <p:cNvPr id="957" name="Google Shape;957;p26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8" name="Google Shape;958;p26"/>
            <p:cNvCxnSpPr>
              <a:stCxn id="959" idx="6"/>
              <a:endCxn id="960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9" name="Google Shape;959;p26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61" name="Google Shape;9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75" y="2793671"/>
            <a:ext cx="2229626" cy="191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47" name="Google Shape;1147;p35"/>
          <p:cNvSpPr txBox="1">
            <a:spLocks noGrp="1"/>
          </p:cNvSpPr>
          <p:nvPr>
            <p:ph type="title" idx="2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Highlighted Use Case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8" name="Google Shape;1148;p35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49" name="Google Shape;1149;p35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0" name="Google Shape;1150;p35"/>
            <p:cNvCxnSpPr>
              <a:stCxn id="1151" idx="6"/>
              <a:endCxn id="1152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2" name="Google Shape;1152;p35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54" name="Google Shape;1154;p35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35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80" name="Google Shape;1180;p35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1" name="Google Shape;1181;p3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82" name="Google Shape;1182;p3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8" y="0"/>
            <a:ext cx="8754032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0" name="Google Shape;1190;p36"/>
          <p:cNvGraphicFramePr/>
          <p:nvPr/>
        </p:nvGraphicFramePr>
        <p:xfrm>
          <a:off x="638650" y="1108450"/>
          <a:ext cx="5317875" cy="825600"/>
        </p:xfrm>
        <a:graphic>
          <a:graphicData uri="http://schemas.openxmlformats.org/drawingml/2006/table">
            <a:tbl>
              <a:tblPr>
                <a:noFill/>
                <a:tableStyleId>{2928AC49-DA8A-4B26-9730-2E2FF12F5A18}</a:tableStyleId>
              </a:tblPr>
              <a:tblGrid>
                <a:gridCol w="531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1" name="Google Shape;1191;p36"/>
          <p:cNvGraphicFramePr/>
          <p:nvPr/>
        </p:nvGraphicFramePr>
        <p:xfrm>
          <a:off x="5956525" y="0"/>
          <a:ext cx="3080600" cy="3575050"/>
        </p:xfrm>
        <a:graphic>
          <a:graphicData uri="http://schemas.openxmlformats.org/drawingml/2006/table">
            <a:tbl>
              <a:tblPr>
                <a:noFill/>
                <a:tableStyleId>{2928AC49-DA8A-4B26-9730-2E2FF12F5A18}</a:tableStyleId>
              </a:tblPr>
              <a:tblGrid>
                <a:gridCol w="154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7"/>
          <p:cNvSpPr txBox="1">
            <a:spLocks noGrp="1"/>
          </p:cNvSpPr>
          <p:nvPr>
            <p:ph type="body" idx="4294967295"/>
          </p:nvPr>
        </p:nvSpPr>
        <p:spPr>
          <a:xfrm>
            <a:off x="782850" y="1995825"/>
            <a:ext cx="7578300" cy="259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User enters search query into search bar</a:t>
            </a:r>
            <a:br>
              <a:rPr lang="en"/>
            </a:b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System parses search query into a resolvable location</a:t>
            </a:r>
            <a:br>
              <a:rPr lang="en"/>
            </a:b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System finds at most 10 (or other preset value) nearest carparks to the queried location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System displays at most 10 (or other preset value) nearest carparks to the queried location, with each carpark’s Basic Information, using the included use case Query Basic Carpark Information</a:t>
            </a:r>
            <a:endParaRPr/>
          </a:p>
        </p:txBody>
      </p:sp>
      <p:sp>
        <p:nvSpPr>
          <p:cNvPr id="1197" name="Google Shape;1197;p3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Highlighted Use Case</a:t>
            </a:r>
            <a:endParaRPr/>
          </a:p>
        </p:txBody>
      </p:sp>
      <p:sp>
        <p:nvSpPr>
          <p:cNvPr id="1198" name="Google Shape;1198;p37"/>
          <p:cNvSpPr txBox="1">
            <a:spLocks noGrp="1"/>
          </p:cNvSpPr>
          <p:nvPr>
            <p:ph type="subTitle" idx="4294967295"/>
          </p:nvPr>
        </p:nvSpPr>
        <p:spPr>
          <a:xfrm>
            <a:off x="782850" y="1387988"/>
            <a:ext cx="5779200" cy="53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Search For Carparks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8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Boundary-Entity-Control UML Diagram</a:t>
            </a:r>
            <a:endParaRPr/>
          </a:p>
        </p:txBody>
      </p:sp>
      <p:pic>
        <p:nvPicPr>
          <p:cNvPr id="1204" name="Google Shape;1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5" y="1299125"/>
            <a:ext cx="8211749" cy="31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210" name="Google Shape;1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0" y="1218225"/>
            <a:ext cx="8124400" cy="39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0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216" name="Google Shape;1216;p40"/>
          <p:cNvSpPr txBox="1">
            <a:spLocks noGrp="1"/>
          </p:cNvSpPr>
          <p:nvPr>
            <p:ph type="title" idx="2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7" name="Google Shape;1217;p40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218" name="Google Shape;1218;p40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9" name="Google Shape;1219;p40"/>
            <p:cNvCxnSpPr>
              <a:stCxn id="1220" idx="6"/>
              <a:endCxn id="1221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1" name="Google Shape;1221;p40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0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223" name="Google Shape;1223;p4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49" name="Google Shape;1249;p40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40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251" name="Google Shape;1251;p40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0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0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1"/>
          <p:cNvSpPr txBox="1">
            <a:spLocks noGrp="1"/>
          </p:cNvSpPr>
          <p:nvPr>
            <p:ph type="title"/>
          </p:nvPr>
        </p:nvSpPr>
        <p:spPr>
          <a:xfrm>
            <a:off x="782850" y="475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graphicFrame>
        <p:nvGraphicFramePr>
          <p:cNvPr id="1259" name="Google Shape;1259;p41"/>
          <p:cNvGraphicFramePr/>
          <p:nvPr>
            <p:extLst>
              <p:ext uri="{D42A27DB-BD31-4B8C-83A1-F6EECF244321}">
                <p14:modId xmlns:p14="http://schemas.microsoft.com/office/powerpoint/2010/main" val="1482150086"/>
              </p:ext>
            </p:extLst>
          </p:nvPr>
        </p:nvGraphicFramePr>
        <p:xfrm>
          <a:off x="975360" y="500950"/>
          <a:ext cx="7216140" cy="4614997"/>
        </p:xfrm>
        <a:graphic>
          <a:graphicData uri="http://schemas.openxmlformats.org/drawingml/2006/table">
            <a:tbl>
              <a:tblPr>
                <a:noFill/>
                <a:tableStyleId>{2928AC49-DA8A-4B26-9730-2E2FF12F5A18}</a:tableStyleId>
              </a:tblPr>
              <a:tblGrid>
                <a:gridCol w="121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Input</a:t>
                      </a:r>
                      <a:endParaRPr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 description</a:t>
                      </a:r>
                      <a:endParaRPr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Expected Output</a:t>
                      </a:r>
                      <a:endParaRPr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 Output</a:t>
                      </a:r>
                      <a:endParaRPr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Singapore 099253</a:t>
                      </a:r>
                      <a:endParaRPr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Test for Postal Code checking</a:t>
                      </a:r>
                      <a:endParaRPr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Carparks near Harbourfront e.g. VivoCity, Seah Im</a:t>
                      </a:r>
                      <a:endParaRPr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Harbourfront Centre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VivoCity P2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MARITIME SQUARE D OFF STREET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VivoCity P3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SEAH IM ROAD OFF STREET</a:t>
                      </a:r>
                      <a:endParaRPr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313 Somerset</a:t>
                      </a:r>
                      <a:endParaRPr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for Partial address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Carparks near 313@Somerset i.e. Orchard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313@Somerset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Orchard Gateway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Orchard Central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Centrepoint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The Heeren</a:t>
                      </a:r>
                      <a:endParaRPr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Yishun Ave 9</a:t>
                      </a:r>
                      <a:endParaRPr dirty="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for Full address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Carparks along Yishun Ave 9 and nearby roads</a:t>
                      </a:r>
                      <a:endParaRPr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BLK 317 YISHUN AVE 9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BLK 243/257 YISHUN RING ROAD/ AVENUE 9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BLK 315 YISHUN AVE 9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BLK 334 YISHUN ST 31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BLK 258/264 YISHUN STREET 22</a:t>
                      </a:r>
                      <a:endParaRPr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2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265" name="Google Shape;1265;p42"/>
          <p:cNvSpPr txBox="1">
            <a:spLocks noGrp="1"/>
          </p:cNvSpPr>
          <p:nvPr>
            <p:ph type="title" idx="2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Good Software Engineering Practices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66" name="Google Shape;1266;p42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267" name="Google Shape;1267;p42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8" name="Google Shape;1268;p42"/>
            <p:cNvCxnSpPr>
              <a:stCxn id="1269" idx="6"/>
              <a:endCxn id="1270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0" name="Google Shape;1270;p42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42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272" name="Google Shape;1272;p42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42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98" name="Google Shape;1298;p42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42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3"/>
          <p:cNvSpPr txBox="1">
            <a:spLocks noGrp="1"/>
          </p:cNvSpPr>
          <p:nvPr>
            <p:ph type="body" idx="1"/>
          </p:nvPr>
        </p:nvSpPr>
        <p:spPr>
          <a:xfrm>
            <a:off x="364575" y="1862675"/>
            <a:ext cx="3214500" cy="277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Allows concurrent development</a:t>
            </a:r>
            <a:r>
              <a:rPr lang="en" dirty="0"/>
              <a:t> - Front End (view &amp; controller) and Back End (model) are separated</a:t>
            </a:r>
            <a:br>
              <a:rPr lang="en" b="1" dirty="0"/>
            </a:b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High modularity</a:t>
            </a:r>
            <a:r>
              <a:rPr lang="en" dirty="0"/>
              <a:t> - views can be hot-swapped to change UI any time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Easily extensible</a:t>
            </a:r>
            <a:r>
              <a:rPr lang="en" dirty="0"/>
              <a:t> - JSON data passed using REST, supports API extensions</a:t>
            </a:r>
            <a:endParaRPr dirty="0"/>
          </a:p>
        </p:txBody>
      </p:sp>
      <p:sp>
        <p:nvSpPr>
          <p:cNvPr id="1308" name="Google Shape;1308;p4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Software Engineering Practices</a:t>
            </a:r>
            <a:endParaRPr/>
          </a:p>
        </p:txBody>
      </p:sp>
      <p:sp>
        <p:nvSpPr>
          <p:cNvPr id="1309" name="Google Shape;1309;p43"/>
          <p:cNvSpPr txBox="1">
            <a:spLocks noGrp="1"/>
          </p:cNvSpPr>
          <p:nvPr>
            <p:ph type="subTitle" idx="2"/>
          </p:nvPr>
        </p:nvSpPr>
        <p:spPr>
          <a:xfrm>
            <a:off x="782850" y="1128962"/>
            <a:ext cx="39045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/>
              <a:t>Model-View-Controller</a:t>
            </a:r>
            <a:br>
              <a:rPr lang="en" sz="1700" b="1" u="sng"/>
            </a:br>
            <a:r>
              <a:rPr lang="en" sz="1700" u="sng"/>
              <a:t>design benefits</a:t>
            </a:r>
            <a:endParaRPr sz="1700" u="sng"/>
          </a:p>
        </p:txBody>
      </p:sp>
      <p:pic>
        <p:nvPicPr>
          <p:cNvPr id="1310" name="Google Shape;13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75" y="1539950"/>
            <a:ext cx="4922026" cy="32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4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316" name="Google Shape;1316;p44"/>
          <p:cNvSpPr txBox="1">
            <a:spLocks noGrp="1"/>
          </p:cNvSpPr>
          <p:nvPr>
            <p:ph type="title" idx="2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Live Demo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7" name="Google Shape;1317;p44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318" name="Google Shape;1318;p44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9" name="Google Shape;1319;p44"/>
            <p:cNvCxnSpPr>
              <a:stCxn id="1320" idx="6"/>
              <a:endCxn id="1321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1" name="Google Shape;1321;p44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44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323" name="Google Shape;1323;p4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4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349" name="Google Shape;1349;p44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0" name="Google Shape;1350;p44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51" name="Google Shape;1351;p4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7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7" name="Google Shape;967;p27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Expected Users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27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970" name="Google Shape;970;p27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1" name="Google Shape;971;p27"/>
            <p:cNvCxnSpPr>
              <a:stCxn id="972" idx="6"/>
              <a:endCxn id="97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3" name="Google Shape;973;p27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7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975" name="Google Shape;975;p2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27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01" name="Google Shape;1001;p27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27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03" name="Google Shape;1003;p2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5"/>
          <p:cNvSpPr txBox="1">
            <a:spLocks noGrp="1"/>
          </p:cNvSpPr>
          <p:nvPr>
            <p:ph type="ctrTitle" idx="4294967295"/>
          </p:nvPr>
        </p:nvSpPr>
        <p:spPr>
          <a:xfrm flipH="1">
            <a:off x="1095600" y="13377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/>
          </a:p>
        </p:txBody>
      </p:sp>
      <p:pic>
        <p:nvPicPr>
          <p:cNvPr id="1359" name="Google Shape;1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187" y="2322996"/>
            <a:ext cx="2229626" cy="191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8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  <p:pic>
        <p:nvPicPr>
          <p:cNvPr id="1011" name="Google Shape;10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9600" y="2978675"/>
            <a:ext cx="2012425" cy="20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28"/>
          <p:cNvPicPr preferRelativeResize="0"/>
          <p:nvPr/>
        </p:nvPicPr>
        <p:blipFill rotWithShape="1">
          <a:blip r:embed="rId4">
            <a:alphaModFix/>
          </a:blip>
          <a:srcRect l="4370" b="18453"/>
          <a:stretch/>
        </p:blipFill>
        <p:spPr>
          <a:xfrm>
            <a:off x="3039100" y="1403400"/>
            <a:ext cx="5444100" cy="30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28"/>
          <p:cNvPicPr preferRelativeResize="0"/>
          <p:nvPr/>
        </p:nvPicPr>
        <p:blipFill rotWithShape="1">
          <a:blip r:embed="rId5">
            <a:alphaModFix/>
          </a:blip>
          <a:srcRect t="24471"/>
          <a:stretch/>
        </p:blipFill>
        <p:spPr>
          <a:xfrm>
            <a:off x="3919250" y="1128938"/>
            <a:ext cx="3859150" cy="38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600" y="3083300"/>
            <a:ext cx="1332425" cy="11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  <p:sp>
        <p:nvSpPr>
          <p:cNvPr id="1020" name="Google Shape;1020;p29"/>
          <p:cNvSpPr txBox="1">
            <a:spLocks noGrp="1"/>
          </p:cNvSpPr>
          <p:nvPr>
            <p:ph type="title"/>
          </p:nvPr>
        </p:nvSpPr>
        <p:spPr>
          <a:xfrm>
            <a:off x="2551700" y="2215350"/>
            <a:ext cx="3399300" cy="712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MOTORISTS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29"/>
          <p:cNvSpPr txBox="1">
            <a:spLocks noGrp="1"/>
          </p:cNvSpPr>
          <p:nvPr>
            <p:ph type="subTitle" idx="4294967295"/>
          </p:nvPr>
        </p:nvSpPr>
        <p:spPr>
          <a:xfrm>
            <a:off x="3749625" y="2928138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quickly lookup on carpark information to find suitable car parks easily.</a:t>
            </a:r>
            <a:endParaRPr/>
          </a:p>
        </p:txBody>
      </p:sp>
      <p:sp>
        <p:nvSpPr>
          <p:cNvPr id="1022" name="Google Shape;1022;p29"/>
          <p:cNvSpPr txBox="1">
            <a:spLocks noGrp="1"/>
          </p:cNvSpPr>
          <p:nvPr>
            <p:ph type="subTitle" idx="4294967295"/>
          </p:nvPr>
        </p:nvSpPr>
        <p:spPr>
          <a:xfrm>
            <a:off x="2004500" y="1964693"/>
            <a:ext cx="3946500" cy="320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aim to help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0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8" name="Google Shape;1028;p30"/>
          <p:cNvSpPr txBox="1">
            <a:spLocks noGrp="1"/>
          </p:cNvSpPr>
          <p:nvPr>
            <p:ph type="title" idx="2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Main Functionalities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29" name="Google Shape;1029;p30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30" name="Google Shape;1030;p30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1" name="Google Shape;1031;p30"/>
            <p:cNvCxnSpPr>
              <a:stCxn id="1032" idx="6"/>
              <a:endCxn id="103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3" name="Google Shape;1033;p30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30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35" name="Google Shape;1035;p3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0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61" name="Google Shape;1061;p30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30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63" name="Google Shape;1063;p30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Functionalities</a:t>
            </a:r>
            <a:endParaRPr/>
          </a:p>
        </p:txBody>
      </p:sp>
      <p:sp>
        <p:nvSpPr>
          <p:cNvPr id="1071" name="Google Shape;1071;p31"/>
          <p:cNvSpPr txBox="1">
            <a:spLocks noGrp="1"/>
          </p:cNvSpPr>
          <p:nvPr>
            <p:ph type="subTitle" idx="4294967295"/>
          </p:nvPr>
        </p:nvSpPr>
        <p:spPr>
          <a:xfrm>
            <a:off x="6318300" y="2731200"/>
            <a:ext cx="28257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must be able to view selected carpark location on map and navigate to it.</a:t>
            </a:r>
            <a:endParaRPr/>
          </a:p>
        </p:txBody>
      </p:sp>
      <p:sp>
        <p:nvSpPr>
          <p:cNvPr id="1072" name="Google Shape;1072;p31"/>
          <p:cNvSpPr txBox="1">
            <a:spLocks noGrp="1"/>
          </p:cNvSpPr>
          <p:nvPr>
            <p:ph type="subTitle" idx="4294967295"/>
          </p:nvPr>
        </p:nvSpPr>
        <p:spPr>
          <a:xfrm>
            <a:off x="6318300" y="231487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NAVIGATE</a:t>
            </a:r>
            <a:endParaRPr b="1"/>
          </a:p>
        </p:txBody>
      </p:sp>
      <p:sp>
        <p:nvSpPr>
          <p:cNvPr id="1073" name="Google Shape;1073;p31"/>
          <p:cNvSpPr txBox="1">
            <a:spLocks noGrp="1"/>
          </p:cNvSpPr>
          <p:nvPr>
            <p:ph type="subTitle" idx="4294967295"/>
          </p:nvPr>
        </p:nvSpPr>
        <p:spPr>
          <a:xfrm>
            <a:off x="283675" y="2731200"/>
            <a:ext cx="27261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must be able to input a search query into the search bar which system will then process.</a:t>
            </a:r>
            <a:endParaRPr/>
          </a:p>
        </p:txBody>
      </p:sp>
      <p:sp>
        <p:nvSpPr>
          <p:cNvPr id="1074" name="Google Shape;1074;p31"/>
          <p:cNvSpPr txBox="1">
            <a:spLocks noGrp="1"/>
          </p:cNvSpPr>
          <p:nvPr>
            <p:ph type="subTitle" idx="4294967295"/>
          </p:nvPr>
        </p:nvSpPr>
        <p:spPr>
          <a:xfrm>
            <a:off x="283675" y="231487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SEARCH</a:t>
            </a:r>
            <a:endParaRPr b="1"/>
          </a:p>
        </p:txBody>
      </p:sp>
      <p:sp>
        <p:nvSpPr>
          <p:cNvPr id="1075" name="Google Shape;1075;p31"/>
          <p:cNvSpPr txBox="1">
            <a:spLocks noGrp="1"/>
          </p:cNvSpPr>
          <p:nvPr>
            <p:ph type="subTitle" idx="4294967295"/>
          </p:nvPr>
        </p:nvSpPr>
        <p:spPr>
          <a:xfrm>
            <a:off x="3361400" y="2731200"/>
            <a:ext cx="28257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must be able to view various information about carparks such as availability and rates.</a:t>
            </a:r>
            <a:endParaRPr/>
          </a:p>
        </p:txBody>
      </p:sp>
      <p:sp>
        <p:nvSpPr>
          <p:cNvPr id="1076" name="Google Shape;1076;p31"/>
          <p:cNvSpPr txBox="1">
            <a:spLocks noGrp="1"/>
          </p:cNvSpPr>
          <p:nvPr>
            <p:ph type="subTitle" idx="4294967295"/>
          </p:nvPr>
        </p:nvSpPr>
        <p:spPr>
          <a:xfrm>
            <a:off x="3361400" y="231487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VIEW INFO</a:t>
            </a:r>
            <a:endParaRPr b="1"/>
          </a:p>
        </p:txBody>
      </p:sp>
      <p:pic>
        <p:nvPicPr>
          <p:cNvPr id="1077" name="Google Shape;10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0" y="1646100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763" y="1713750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425" y="1796550"/>
            <a:ext cx="440401" cy="4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2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Functionalities</a:t>
            </a:r>
            <a:endParaRPr/>
          </a:p>
        </p:txBody>
      </p:sp>
      <p:sp>
        <p:nvSpPr>
          <p:cNvPr id="1085" name="Google Shape;1085;p32"/>
          <p:cNvSpPr txBox="1">
            <a:spLocks noGrp="1"/>
          </p:cNvSpPr>
          <p:nvPr>
            <p:ph type="subTitle" idx="4294967295"/>
          </p:nvPr>
        </p:nvSpPr>
        <p:spPr>
          <a:xfrm>
            <a:off x="1108013" y="2697375"/>
            <a:ext cx="27261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Registered users must be able to add, edit and delete carparks to a favourites list.</a:t>
            </a:r>
            <a:endParaRPr/>
          </a:p>
        </p:txBody>
      </p:sp>
      <p:sp>
        <p:nvSpPr>
          <p:cNvPr id="1086" name="Google Shape;1086;p32"/>
          <p:cNvSpPr txBox="1">
            <a:spLocks noGrp="1"/>
          </p:cNvSpPr>
          <p:nvPr>
            <p:ph type="subTitle" idx="4294967295"/>
          </p:nvPr>
        </p:nvSpPr>
        <p:spPr>
          <a:xfrm>
            <a:off x="1108013" y="2281050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FAVOURITES</a:t>
            </a:r>
            <a:endParaRPr b="1"/>
          </a:p>
        </p:txBody>
      </p:sp>
      <p:sp>
        <p:nvSpPr>
          <p:cNvPr id="1087" name="Google Shape;1087;p32"/>
          <p:cNvSpPr txBox="1">
            <a:spLocks noGrp="1"/>
          </p:cNvSpPr>
          <p:nvPr>
            <p:ph type="subTitle" idx="4294967295"/>
          </p:nvPr>
        </p:nvSpPr>
        <p:spPr>
          <a:xfrm>
            <a:off x="5210263" y="2629725"/>
            <a:ext cx="28257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Registered users must be able to add, edit and delete carparks to a blacklist.</a:t>
            </a:r>
            <a:endParaRPr/>
          </a:p>
        </p:txBody>
      </p:sp>
      <p:sp>
        <p:nvSpPr>
          <p:cNvPr id="1088" name="Google Shape;1088;p32"/>
          <p:cNvSpPr txBox="1">
            <a:spLocks noGrp="1"/>
          </p:cNvSpPr>
          <p:nvPr>
            <p:ph type="subTitle" idx="4294967295"/>
          </p:nvPr>
        </p:nvSpPr>
        <p:spPr>
          <a:xfrm>
            <a:off x="5210263" y="2213400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BLACKLIST</a:t>
            </a:r>
            <a:endParaRPr b="1"/>
          </a:p>
        </p:txBody>
      </p:sp>
      <p:pic>
        <p:nvPicPr>
          <p:cNvPr id="1089" name="Google Shape;10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679925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275" y="1679925"/>
            <a:ext cx="455549" cy="4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32"/>
          <p:cNvSpPr/>
          <p:nvPr/>
        </p:nvSpPr>
        <p:spPr>
          <a:xfrm>
            <a:off x="331275" y="4167100"/>
            <a:ext cx="8438700" cy="7497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2" name="Google Shape;10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50" y="4167100"/>
            <a:ext cx="749700" cy="7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32"/>
          <p:cNvSpPr txBox="1">
            <a:spLocks noGrp="1"/>
          </p:cNvSpPr>
          <p:nvPr>
            <p:ph type="subTitle" idx="4294967295"/>
          </p:nvPr>
        </p:nvSpPr>
        <p:spPr>
          <a:xfrm>
            <a:off x="1216950" y="42803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Note that these != functional requirements and this list is not comprehensive. Specific details such as account settings are left out.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9" name="Google Shape;1099;p33"/>
          <p:cNvSpPr txBox="1">
            <a:spLocks noGrp="1"/>
          </p:cNvSpPr>
          <p:nvPr>
            <p:ph type="title" idx="2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Montserrat Medium"/>
                <a:ea typeface="Montserrat Medium"/>
                <a:cs typeface="Montserrat Medium"/>
                <a:sym typeface="Montserrat Medium"/>
              </a:rPr>
              <a:t>Use Case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00" name="Google Shape;1100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01" name="Google Shape;1101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2" name="Google Shape;1102;p33"/>
            <p:cNvCxnSpPr>
              <a:stCxn id="1103" idx="6"/>
              <a:endCxn id="1104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4" name="Google Shape;1104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06" name="Google Shape;1106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32" name="Google Shape;1132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3" name="Google Shape;1133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34" name="Google Shape;1134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8" y="0"/>
            <a:ext cx="8754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On-screen Show (16:9)</PresentationFormat>
  <Paragraphs>79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Jost</vt:lpstr>
      <vt:lpstr>Tajawal</vt:lpstr>
      <vt:lpstr>Montserrat Medium</vt:lpstr>
      <vt:lpstr>Montserrat Black</vt:lpstr>
      <vt:lpstr>Arial</vt:lpstr>
      <vt:lpstr>Montserrat</vt:lpstr>
      <vt:lpstr>IT Department Meeting by Slidesgo</vt:lpstr>
      <vt:lpstr>PARKWHERE</vt:lpstr>
      <vt:lpstr>01</vt:lpstr>
      <vt:lpstr>Expected Users</vt:lpstr>
      <vt:lpstr>Expected Users</vt:lpstr>
      <vt:lpstr>02</vt:lpstr>
      <vt:lpstr>Main Functionalities</vt:lpstr>
      <vt:lpstr>Main Functionalities</vt:lpstr>
      <vt:lpstr>03</vt:lpstr>
      <vt:lpstr>PowerPoint Presentation</vt:lpstr>
      <vt:lpstr>04</vt:lpstr>
      <vt:lpstr>PowerPoint Presentation</vt:lpstr>
      <vt:lpstr>Highlighted Use Case</vt:lpstr>
      <vt:lpstr>Boundary-Entity-Control UML Diagram</vt:lpstr>
      <vt:lpstr>Sequence Diagram</vt:lpstr>
      <vt:lpstr>05</vt:lpstr>
      <vt:lpstr>Testing</vt:lpstr>
      <vt:lpstr>06</vt:lpstr>
      <vt:lpstr>Good Software Engineering Practices</vt:lpstr>
      <vt:lpstr>07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PARKWHERE</dc:title>
  <cp:lastModifiedBy>Joshua Cahyono</cp:lastModifiedBy>
  <cp:revision>1</cp:revision>
  <dcterms:modified xsi:type="dcterms:W3CDTF">2023-04-11T09:44:20Z</dcterms:modified>
</cp:coreProperties>
</file>