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4" r:id="rId7"/>
    <p:sldId id="267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4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75352-3F06-4F79-D6D5-0B93062E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912AF4-4E86-5612-D05A-49DC703A8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A05A6-B0BB-B60F-E248-712804DA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40FB-811A-4288-8360-73244350A10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D6F173-01C8-ED48-47C8-92D970D5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F3360D-BE2C-86B7-C10B-A46A2D7E1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099B-FE68-4991-B075-67B0763B1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99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2EA49-AEBD-4A2A-315A-4329CC34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4E8F3F-5F31-EBD2-62C2-9A307E42C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7D08F-7C69-3B4B-D192-1D35C4EC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40FB-811A-4288-8360-73244350A10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5DF6E1-0497-7B6E-C98F-EEF70A2F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E78BD7-D140-DC5C-B307-78BE50BB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099B-FE68-4991-B075-67B0763B1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38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16258B-9934-AB66-49F9-564847BF5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A38627-D668-588F-C4EF-5E3D2B737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3213C-90B0-5CC1-6226-C066791B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40FB-811A-4288-8360-73244350A10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E6DF19-AEE7-8807-6AEA-3B16B962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8878A8-B096-ED3E-4E26-8107FB48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099B-FE68-4991-B075-67B0763B1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64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94F26-E3DF-5D81-B045-9D1ED9A1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C3058-05EF-213C-6C45-AE04989AD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1FC117-FE36-7D1F-E9AE-06A8953B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40FB-811A-4288-8360-73244350A10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79BA63-3AF4-50D5-0515-751AAE6A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8CC03-E804-82BD-CFF2-2E0FCEAE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099B-FE68-4991-B075-67B0763B1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7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EA88F-3AB2-90C4-D1DD-82A398C8C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2BE294-BBBD-709A-DDBC-16E1ED4C7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CD63FE-987B-9CD7-9982-BE060824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40FB-811A-4288-8360-73244350A10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E26BC-9898-541B-37F8-2C6736AB4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46B66-F50B-C4CE-82B4-90ECC449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099B-FE68-4991-B075-67B0763B1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31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9214F-3ABA-6DDC-BB56-D4E7D4D7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D4A320-F67C-AA55-36DF-7442177DD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4AFB1C-603C-5C4B-22A7-736E0F93C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531C8E-3415-8EDB-F09B-A27747FC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40FB-811A-4288-8360-73244350A10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BD59E2-D46A-C90F-3452-8E93355D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302917-9210-5312-B00F-58E4BFFA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099B-FE68-4991-B075-67B0763B1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64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5DECA-FEF0-A837-B130-568E188D9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3A6B1B-B0C2-818D-AC14-29A9FB6DB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D54DFB-D57E-7CFB-37CC-031AEEB8C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8DE468-D04A-7629-E349-387EB9B5A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589340-9903-BFC0-7406-0BAD3E155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B7FB9F-1EAF-EA72-A65C-6D75F8D3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40FB-811A-4288-8360-73244350A10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CD376B-F016-CEE4-2ABC-19C10A50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A85AD5-4883-29BA-A6B0-626AB77D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099B-FE68-4991-B075-67B0763B1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74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FECE4-A548-1743-2095-25CBB884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462A07-95B3-8A00-998F-B9C885D5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40FB-811A-4288-8360-73244350A10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566B2F-55EE-C777-ABD9-F23A2A7A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AE8D56-94EE-B011-2618-63DDBFD0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099B-FE68-4991-B075-67B0763B1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7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023ACD-8CEE-E24A-B393-97E22616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40FB-811A-4288-8360-73244350A10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E696C6-B175-8100-7BCF-CC731C08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39CFA4-EE95-6FF1-8D3F-651407B3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099B-FE68-4991-B075-67B0763B1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83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2024F-ACF1-EA78-D416-BFAE2AEC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9C53AA-7442-3C27-5F6B-AD2C3FF88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51A764-7D3D-6753-6301-05C657F73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EEF349-B507-5C76-2A40-543CE37A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40FB-811A-4288-8360-73244350A10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C1EF16-F522-7487-B202-F40469996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EBF884-36CB-B5D9-82E6-0A12604D7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099B-FE68-4991-B075-67B0763B1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34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CCE06-860E-BDC1-BE44-9881E06D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C923C4-CC6B-A02E-8F10-DDCBDAF25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499720-4024-C373-7665-5C27E8725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EAE0CC-D833-E9AB-B32E-205FD9CDF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40FB-811A-4288-8360-73244350A10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47BEB2-664C-B28E-5BCB-22A7BAF0F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896566-27DE-A68D-5361-4C05E5CE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099B-FE68-4991-B075-67B0763B1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5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D23110-661D-7575-593F-A276FFA79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77C844-EA25-ACB9-286A-604898B42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A97F5D-26B9-82FB-27E2-0876C607C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040FB-811A-4288-8360-73244350A10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B389E9-B774-9D03-C476-BC8C35F78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68D4CD-69FC-A373-54F6-E4151105A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C099B-FE68-4991-B075-67B0763B1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09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A34A31-80A2-107E-FA98-5855AD56D34E}"/>
              </a:ext>
            </a:extLst>
          </p:cNvPr>
          <p:cNvSpPr txBox="1"/>
          <p:nvPr/>
        </p:nvSpPr>
        <p:spPr>
          <a:xfrm>
            <a:off x="119268" y="163001"/>
            <a:ext cx="357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 err="1"/>
              <a:t>결측치의</a:t>
            </a:r>
            <a:r>
              <a:rPr lang="ko-KR" altLang="en-US" dirty="0"/>
              <a:t> 종류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3A01A0-DEB5-04BE-F138-BC834EF91B80}"/>
              </a:ext>
            </a:extLst>
          </p:cNvPr>
          <p:cNvSpPr txBox="1"/>
          <p:nvPr/>
        </p:nvSpPr>
        <p:spPr>
          <a:xfrm>
            <a:off x="119268" y="864041"/>
            <a:ext cx="13922081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완전 무작위 결측 </a:t>
            </a:r>
            <a:r>
              <a:rPr lang="en-US" altLang="ko-KR" dirty="0"/>
              <a:t>(MCAR : Missing completely at random)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변수 상에서 발생한 </a:t>
            </a:r>
            <a:r>
              <a:rPr lang="ko-KR" altLang="en-US" dirty="0" err="1"/>
              <a:t>결측치가</a:t>
            </a:r>
            <a:r>
              <a:rPr lang="ko-KR" altLang="en-US" dirty="0"/>
              <a:t> 다른 변수들과 아무런</a:t>
            </a:r>
            <a:r>
              <a:rPr lang="en-US" altLang="ko-KR" dirty="0"/>
              <a:t> </a:t>
            </a:r>
            <a:r>
              <a:rPr lang="ko-KR" altLang="en-US" dirty="0"/>
              <a:t>상관이 없는 경우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대부분의 </a:t>
            </a:r>
            <a:r>
              <a:rPr lang="ko-KR" altLang="en-US" dirty="0" err="1"/>
              <a:t>결측치</a:t>
            </a:r>
            <a:r>
              <a:rPr lang="ko-KR" altLang="en-US" dirty="0"/>
              <a:t> 처리 패키지가 </a:t>
            </a:r>
            <a:r>
              <a:rPr lang="en-US" altLang="ko-KR" dirty="0"/>
              <a:t>MCAR </a:t>
            </a:r>
            <a:r>
              <a:rPr lang="ko-KR" altLang="en-US" dirty="0"/>
              <a:t>을 가정으로 하고 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데이터를 입력하는 사람이 깜빡하고 입력을 안 </a:t>
            </a:r>
            <a:r>
              <a:rPr lang="ko-KR" altLang="en-US" dirty="0" err="1"/>
              <a:t>했다든지</a:t>
            </a:r>
            <a:r>
              <a:rPr lang="ko-KR" altLang="en-US" dirty="0"/>
              <a:t> 전산 오류로 누락된 경우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보통 제거하거나 대규모 데이터 셋에서 단순 무작위 표본추출을 통해서 완벽한 데이터셋을 만들 수 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809DB6-8130-2EFC-B451-6F4C1FA8E9C2}"/>
              </a:ext>
            </a:extLst>
          </p:cNvPr>
          <p:cNvSpPr txBox="1"/>
          <p:nvPr/>
        </p:nvSpPr>
        <p:spPr>
          <a:xfrm>
            <a:off x="119268" y="3312034"/>
            <a:ext cx="92720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무작위 결측 </a:t>
            </a:r>
            <a:r>
              <a:rPr lang="en-US" altLang="ko-KR" dirty="0"/>
              <a:t>(MAR : Missing At Random)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누락된 자료가 특정 변수와 관련되어 일어나지만</a:t>
            </a:r>
            <a:r>
              <a:rPr lang="en-US" altLang="ko-KR" dirty="0"/>
              <a:t>, </a:t>
            </a:r>
            <a:r>
              <a:rPr lang="ko-KR" altLang="en-US" dirty="0"/>
              <a:t>그 변수의 결과는 관계가 없는 경우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누락이 완전히 설명 될 수 있는 경우 발생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53B378-58A7-C200-8ECF-0B40FB923A75}"/>
              </a:ext>
            </a:extLst>
          </p:cNvPr>
          <p:cNvSpPr txBox="1"/>
          <p:nvPr/>
        </p:nvSpPr>
        <p:spPr>
          <a:xfrm>
            <a:off x="119268" y="4844071"/>
            <a:ext cx="92720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 </a:t>
            </a:r>
            <a:r>
              <a:rPr lang="ko-KR" altLang="en-US" dirty="0" err="1"/>
              <a:t>비무작위</a:t>
            </a:r>
            <a:r>
              <a:rPr lang="ko-KR" altLang="en-US" dirty="0"/>
              <a:t> 결측 </a:t>
            </a:r>
            <a:r>
              <a:rPr lang="en-US" altLang="ko-KR" dirty="0"/>
              <a:t>(MNAR : Missing At Not Random)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누락된 자료가 특정 변수와 관련되어 일어나지만</a:t>
            </a:r>
            <a:r>
              <a:rPr lang="en-US" altLang="ko-KR" dirty="0"/>
              <a:t>, </a:t>
            </a:r>
            <a:r>
              <a:rPr lang="ko-KR" altLang="en-US" dirty="0"/>
              <a:t>그 변수의 결과는 관계가 없는 경우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누락이 완전히 설명 될 수 있는 경우 발생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고의로 </a:t>
            </a:r>
            <a:r>
              <a:rPr lang="ko-KR" altLang="en-US" dirty="0" err="1"/>
              <a:t>결측치를</a:t>
            </a:r>
            <a:r>
              <a:rPr lang="ko-KR" altLang="en-US" dirty="0"/>
              <a:t> 발생시킨 경우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903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036D40-D9C5-B0C4-FDDD-CB98B44A3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205948"/>
              </p:ext>
            </p:extLst>
          </p:nvPr>
        </p:nvGraphicFramePr>
        <p:xfrm>
          <a:off x="146435" y="879420"/>
          <a:ext cx="5578504" cy="1855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586">
                  <a:extLst>
                    <a:ext uri="{9D8B030D-6E8A-4147-A177-3AD203B41FA5}">
                      <a16:colId xmlns:a16="http://schemas.microsoft.com/office/drawing/2014/main" val="3513268909"/>
                    </a:ext>
                  </a:extLst>
                </a:gridCol>
                <a:gridCol w="979666">
                  <a:extLst>
                    <a:ext uri="{9D8B030D-6E8A-4147-A177-3AD203B41FA5}">
                      <a16:colId xmlns:a16="http://schemas.microsoft.com/office/drawing/2014/main" val="1484760793"/>
                    </a:ext>
                  </a:extLst>
                </a:gridCol>
                <a:gridCol w="1394626">
                  <a:extLst>
                    <a:ext uri="{9D8B030D-6E8A-4147-A177-3AD203B41FA5}">
                      <a16:colId xmlns:a16="http://schemas.microsoft.com/office/drawing/2014/main" val="841306074"/>
                    </a:ext>
                  </a:extLst>
                </a:gridCol>
                <a:gridCol w="1394626">
                  <a:extLst>
                    <a:ext uri="{9D8B030D-6E8A-4147-A177-3AD203B41FA5}">
                      <a16:colId xmlns:a16="http://schemas.microsoft.com/office/drawing/2014/main" val="1309252639"/>
                    </a:ext>
                  </a:extLst>
                </a:gridCol>
              </a:tblGrid>
              <a:tr h="6355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Index </a:t>
                      </a:r>
                      <a:r>
                        <a:rPr lang="ko-KR" altLang="en-US" dirty="0"/>
                        <a:t>기준 </a:t>
                      </a:r>
                      <a:r>
                        <a:rPr lang="en-US" altLang="ko-KR" dirty="0"/>
                        <a:t>%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Is_applied</a:t>
                      </a:r>
                      <a:r>
                        <a:rPr lang="en-US" altLang="ko-KR" dirty="0"/>
                        <a:t>(target)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59003"/>
                  </a:ext>
                </a:extLst>
              </a:tr>
              <a:tr h="406747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411986"/>
                  </a:ext>
                </a:extLst>
              </a:tr>
              <a:tr h="40674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b="1" dirty="0">
                          <a:effectLst/>
                        </a:rPr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94.12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5.88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6756053"/>
                  </a:ext>
                </a:extLst>
              </a:tr>
              <a:tr h="40674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b="1" dirty="0">
                          <a:effectLst/>
                        </a:rPr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94.73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5.27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3582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4CB075E-9D18-DB0F-80C5-27160EA4E1F8}"/>
              </a:ext>
            </a:extLst>
          </p:cNvPr>
          <p:cNvSpPr txBox="1"/>
          <p:nvPr/>
        </p:nvSpPr>
        <p:spPr>
          <a:xfrm>
            <a:off x="146436" y="274320"/>
            <a:ext cx="375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Gender, </a:t>
            </a:r>
            <a:r>
              <a:rPr lang="en-US" altLang="ko-KR" dirty="0" err="1"/>
              <a:t>birth_year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274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09B66E-ECFA-3939-E59C-1E7D0F5D408C}"/>
              </a:ext>
            </a:extLst>
          </p:cNvPr>
          <p:cNvSpPr txBox="1"/>
          <p:nvPr/>
        </p:nvSpPr>
        <p:spPr>
          <a:xfrm>
            <a:off x="278523" y="210206"/>
            <a:ext cx="109885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처리 방법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MNAR </a:t>
            </a:r>
            <a:r>
              <a:rPr lang="ko-KR" altLang="en-US" dirty="0"/>
              <a:t>유형의 </a:t>
            </a:r>
            <a:r>
              <a:rPr lang="ko-KR" altLang="en-US" dirty="0" err="1"/>
              <a:t>결측치</a:t>
            </a:r>
            <a:r>
              <a:rPr lang="ko-KR" altLang="en-US" dirty="0"/>
              <a:t> 처리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err="1"/>
              <a:t>결측치를</a:t>
            </a:r>
            <a:r>
              <a:rPr lang="ko-KR" altLang="en-US" dirty="0"/>
              <a:t> </a:t>
            </a:r>
            <a:r>
              <a:rPr lang="ko-KR" altLang="en-US" dirty="0" err="1"/>
              <a:t>채워넣으려는</a:t>
            </a:r>
            <a:r>
              <a:rPr lang="ko-KR" altLang="en-US" dirty="0"/>
              <a:t> 시도가 부적절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그렇다고</a:t>
            </a:r>
            <a:r>
              <a:rPr lang="en-US" altLang="ko-KR" dirty="0"/>
              <a:t>, </a:t>
            </a:r>
            <a:r>
              <a:rPr lang="ko-KR" altLang="en-US" dirty="0"/>
              <a:t>무작정 삭제</a:t>
            </a:r>
            <a:r>
              <a:rPr lang="en-US" altLang="ko-KR" dirty="0"/>
              <a:t>..</a:t>
            </a:r>
            <a:r>
              <a:rPr lang="ko-KR" altLang="en-US" dirty="0"/>
              <a:t>는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MAR, MCAR </a:t>
            </a:r>
            <a:r>
              <a:rPr lang="ko-KR" altLang="en-US" dirty="0"/>
              <a:t>유형의 </a:t>
            </a:r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1.</a:t>
            </a:r>
            <a:r>
              <a:rPr lang="ko-KR" altLang="en-US" dirty="0"/>
              <a:t> 제거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List wise deletion : </a:t>
            </a:r>
            <a:r>
              <a:rPr lang="ko-KR" altLang="en-US" dirty="0" err="1"/>
              <a:t>결측치가</a:t>
            </a:r>
            <a:r>
              <a:rPr lang="ko-KR" altLang="en-US" dirty="0"/>
              <a:t> 존재하는 </a:t>
            </a:r>
            <a:r>
              <a:rPr lang="en-US" altLang="ko-KR" dirty="0"/>
              <a:t>data instance </a:t>
            </a:r>
            <a:r>
              <a:rPr lang="ko-KR" altLang="en-US" dirty="0"/>
              <a:t>는 무조건 제거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en-US" altLang="ko-KR" dirty="0"/>
              <a:t>MCAR </a:t>
            </a:r>
            <a:r>
              <a:rPr lang="ko-KR" altLang="en-US" dirty="0"/>
              <a:t>일 때 사용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Pair-wise deletion : </a:t>
            </a:r>
            <a:r>
              <a:rPr lang="ko-KR" altLang="en-US" dirty="0"/>
              <a:t>어떤 </a:t>
            </a:r>
            <a:r>
              <a:rPr lang="en-US" altLang="ko-KR" dirty="0"/>
              <a:t>instance </a:t>
            </a:r>
            <a:r>
              <a:rPr lang="ko-KR" altLang="en-US" dirty="0"/>
              <a:t>가 </a:t>
            </a:r>
            <a:r>
              <a:rPr lang="ko-KR" altLang="en-US" dirty="0" err="1"/>
              <a:t>결측치를</a:t>
            </a:r>
            <a:r>
              <a:rPr lang="ko-KR" altLang="en-US" dirty="0"/>
              <a:t> 가지고 있더라도</a:t>
            </a:r>
            <a:r>
              <a:rPr lang="en-US" altLang="ko-KR" dirty="0"/>
              <a:t>, </a:t>
            </a:r>
            <a:r>
              <a:rPr lang="ko-KR" altLang="en-US" dirty="0"/>
              <a:t>내가 주목하고 있는 </a:t>
            </a:r>
            <a:r>
              <a:rPr lang="en-US" altLang="ko-KR" dirty="0"/>
              <a:t>attribute </a:t>
            </a:r>
            <a:r>
              <a:rPr lang="ko-KR" altLang="en-US" dirty="0"/>
              <a:t>는 </a:t>
            </a:r>
            <a:r>
              <a:rPr lang="ko-KR" altLang="en-US" dirty="0" err="1"/>
              <a:t>결측치가</a:t>
            </a:r>
            <a:r>
              <a:rPr lang="ko-KR" altLang="en-US" dirty="0"/>
              <a:t> 없다면 해당 </a:t>
            </a:r>
            <a:r>
              <a:rPr lang="en-US" altLang="ko-KR" dirty="0"/>
              <a:t>instance 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en-US" altLang="ko-KR" dirty="0"/>
              <a:t>MCAR </a:t>
            </a:r>
            <a:r>
              <a:rPr lang="ko-KR" altLang="en-US" dirty="0"/>
              <a:t>일 때 사용해야 함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대체 </a:t>
            </a:r>
            <a:r>
              <a:rPr lang="en-US" altLang="ko-KR" dirty="0"/>
              <a:t>(</a:t>
            </a:r>
            <a:r>
              <a:rPr lang="ko-KR" altLang="en-US" dirty="0" err="1"/>
              <a:t>채워넣기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08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89F1EF-8D4B-FC7C-CC75-635D899262E8}"/>
              </a:ext>
            </a:extLst>
          </p:cNvPr>
          <p:cNvSpPr txBox="1"/>
          <p:nvPr/>
        </p:nvSpPr>
        <p:spPr>
          <a:xfrm>
            <a:off x="278523" y="210206"/>
            <a:ext cx="109885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처리 방법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MAR,</a:t>
            </a:r>
            <a:r>
              <a:rPr lang="ko-KR" altLang="en-US" dirty="0"/>
              <a:t> </a:t>
            </a:r>
            <a:r>
              <a:rPr lang="en-US" altLang="ko-KR" dirty="0"/>
              <a:t>MCAR</a:t>
            </a:r>
            <a:r>
              <a:rPr lang="ko-KR" altLang="en-US" dirty="0"/>
              <a:t> 유형의 </a:t>
            </a:r>
            <a:r>
              <a:rPr lang="ko-KR" altLang="en-US" dirty="0" err="1"/>
              <a:t>결측치</a:t>
            </a:r>
            <a:r>
              <a:rPr lang="ko-KR" altLang="en-US" dirty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대체 </a:t>
            </a:r>
            <a:r>
              <a:rPr lang="en-US" altLang="ko-KR" dirty="0"/>
              <a:t>(</a:t>
            </a:r>
            <a:r>
              <a:rPr lang="ko-KR" altLang="en-US" dirty="0" err="1"/>
              <a:t>채워넣기</a:t>
            </a:r>
            <a:r>
              <a:rPr lang="en-US" altLang="ko-KR" dirty="0"/>
              <a:t>) 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Simple imputation : </a:t>
            </a:r>
            <a:r>
              <a:rPr lang="ko-KR" altLang="en-US" dirty="0"/>
              <a:t>해당 변수에 대한 특정 </a:t>
            </a:r>
            <a:r>
              <a:rPr lang="ko-KR" altLang="en-US" dirty="0" err="1"/>
              <a:t>대체값으로</a:t>
            </a:r>
            <a:r>
              <a:rPr lang="ko-KR" altLang="en-US" dirty="0"/>
              <a:t> 바꿈 </a:t>
            </a:r>
            <a:endParaRPr lang="en-US" altLang="ko-KR" dirty="0"/>
          </a:p>
          <a:p>
            <a:pPr marL="1657350" lvl="3" indent="-285750">
              <a:buFontTx/>
              <a:buChar char="-"/>
            </a:pPr>
            <a:r>
              <a:rPr lang="en-US" altLang="ko-KR" dirty="0"/>
              <a:t>Hot deck : </a:t>
            </a:r>
            <a:r>
              <a:rPr lang="ko-KR" altLang="en-US" dirty="0"/>
              <a:t>유사 데이터 </a:t>
            </a:r>
            <a:r>
              <a:rPr lang="en-US" altLang="ko-KR" dirty="0"/>
              <a:t>instance </a:t>
            </a:r>
            <a:r>
              <a:rPr lang="ko-KR" altLang="en-US" dirty="0"/>
              <a:t>의 값을 취함 </a:t>
            </a:r>
            <a:endParaRPr lang="en-US" altLang="ko-KR" dirty="0"/>
          </a:p>
          <a:p>
            <a:pPr marL="1657350" lvl="3" indent="-285750">
              <a:buFontTx/>
              <a:buChar char="-"/>
            </a:pPr>
            <a:r>
              <a:rPr lang="en-US" altLang="ko-KR" dirty="0" err="1"/>
              <a:t>kNN</a:t>
            </a:r>
            <a:r>
              <a:rPr lang="en-US" altLang="ko-KR" dirty="0"/>
              <a:t> </a:t>
            </a:r>
            <a:r>
              <a:rPr lang="ko-KR" altLang="en-US" dirty="0"/>
              <a:t>알고리즘 등 </a:t>
            </a:r>
            <a:endParaRPr lang="en-US" altLang="ko-KR" dirty="0"/>
          </a:p>
          <a:p>
            <a:pPr marL="1657350" lvl="3" indent="-285750">
              <a:buFontTx/>
              <a:buChar char="-"/>
            </a:pPr>
            <a:r>
              <a:rPr lang="ko-KR" altLang="en-US" dirty="0"/>
              <a:t>통계량 사용 </a:t>
            </a:r>
            <a:r>
              <a:rPr lang="en-US" altLang="ko-KR" dirty="0"/>
              <a:t>: Numerical </a:t>
            </a:r>
            <a:r>
              <a:rPr lang="ko-KR" altLang="en-US" dirty="0"/>
              <a:t>변수인 경우에만 해당</a:t>
            </a:r>
            <a:endParaRPr lang="en-US" altLang="ko-KR" dirty="0"/>
          </a:p>
          <a:p>
            <a:pPr marL="2114550" lvl="4" indent="-285750">
              <a:buFontTx/>
              <a:buChar char="-"/>
            </a:pPr>
            <a:r>
              <a:rPr lang="en-US" altLang="ko-KR" dirty="0"/>
              <a:t>Mean, Median … </a:t>
            </a:r>
            <a:r>
              <a:rPr lang="ko-KR" altLang="en-US" dirty="0"/>
              <a:t>으로 대체 </a:t>
            </a:r>
            <a:r>
              <a:rPr lang="en-US" altLang="ko-KR" dirty="0"/>
              <a:t>: </a:t>
            </a:r>
            <a:r>
              <a:rPr lang="ko-KR" altLang="en-US" dirty="0"/>
              <a:t>변수의 분산</a:t>
            </a:r>
            <a:r>
              <a:rPr lang="en-US" altLang="ko-KR" dirty="0"/>
              <a:t>, </a:t>
            </a:r>
            <a:r>
              <a:rPr lang="ko-KR" altLang="en-US" dirty="0"/>
              <a:t>공분산</a:t>
            </a:r>
            <a:r>
              <a:rPr lang="en-US" altLang="ko-KR" dirty="0"/>
              <a:t>, </a:t>
            </a:r>
            <a:r>
              <a:rPr lang="ko-KR" altLang="en-US" dirty="0"/>
              <a:t>상관계수 등에 영향 미침 </a:t>
            </a:r>
            <a:endParaRPr lang="en-US" altLang="ko-KR" dirty="0"/>
          </a:p>
          <a:p>
            <a:pPr marL="1657350" lvl="3" indent="-285750">
              <a:buFontTx/>
              <a:buChar char="-"/>
            </a:pPr>
            <a:r>
              <a:rPr lang="ko-KR" altLang="en-US" dirty="0" err="1"/>
              <a:t>최빈값</a:t>
            </a:r>
            <a:r>
              <a:rPr lang="ko-KR" altLang="en-US" dirty="0"/>
              <a:t> 사용 </a:t>
            </a:r>
            <a:r>
              <a:rPr lang="en-US" altLang="ko-KR" dirty="0"/>
              <a:t>: Categorical </a:t>
            </a:r>
            <a:r>
              <a:rPr lang="ko-KR" altLang="en-US" dirty="0"/>
              <a:t>변수인 경우에 주로 사용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en-US" altLang="ko-KR" dirty="0"/>
              <a:t>Multiple imputation : </a:t>
            </a:r>
            <a:r>
              <a:rPr lang="ko-KR" altLang="en-US" dirty="0"/>
              <a:t>여러 기법을 통해 해당 변수 외의 여러 변수를 활용하여 각 </a:t>
            </a:r>
            <a:r>
              <a:rPr lang="en-US" altLang="ko-KR" dirty="0"/>
              <a:t>instance </a:t>
            </a:r>
            <a:r>
              <a:rPr lang="ko-KR" altLang="en-US" dirty="0"/>
              <a:t>별로 </a:t>
            </a:r>
            <a:r>
              <a:rPr lang="ko-KR" altLang="en-US" dirty="0" err="1"/>
              <a:t>대체값</a:t>
            </a:r>
            <a:r>
              <a:rPr lang="ko-KR" altLang="en-US" dirty="0"/>
              <a:t> 추정 </a:t>
            </a:r>
            <a:endParaRPr lang="en-US" altLang="ko-KR" dirty="0"/>
          </a:p>
          <a:p>
            <a:pPr marL="1657350" lvl="3" indent="-285750">
              <a:buFontTx/>
              <a:buChar char="-"/>
            </a:pPr>
            <a:r>
              <a:rPr lang="ko-KR" altLang="en-US" dirty="0"/>
              <a:t>회귀 </a:t>
            </a:r>
            <a:r>
              <a:rPr lang="en-US" altLang="ko-KR" dirty="0"/>
              <a:t>: Regression model </a:t>
            </a:r>
            <a:r>
              <a:rPr lang="ko-KR" altLang="en-US" dirty="0"/>
              <a:t>을 통해 해당 값을 예측하여 생성 </a:t>
            </a:r>
            <a:endParaRPr lang="en-US" altLang="ko-KR" dirty="0"/>
          </a:p>
          <a:p>
            <a:pPr marL="2114550" lvl="4" indent="-285750">
              <a:buFontTx/>
              <a:buChar char="-"/>
            </a:pPr>
            <a:r>
              <a:rPr lang="en-US" altLang="ko-KR" dirty="0"/>
              <a:t>RNN, GAN </a:t>
            </a:r>
            <a:r>
              <a:rPr lang="ko-KR" altLang="en-US" dirty="0"/>
              <a:t>등의 딥러닝 기술 사용하기도 함 </a:t>
            </a:r>
            <a:endParaRPr lang="en-US" altLang="ko-KR" dirty="0"/>
          </a:p>
          <a:p>
            <a:pPr marL="1657350" lvl="3" indent="-285750">
              <a:buFontTx/>
              <a:buChar char="-"/>
            </a:pPr>
            <a:r>
              <a:rPr lang="en-US" altLang="ko-KR" dirty="0"/>
              <a:t>EM </a:t>
            </a:r>
            <a:r>
              <a:rPr lang="ko-KR" altLang="en-US" dirty="0"/>
              <a:t>알고리즘 </a:t>
            </a:r>
            <a:endParaRPr lang="en-US" altLang="ko-KR" dirty="0"/>
          </a:p>
          <a:p>
            <a:pPr marL="1657350" lvl="3" indent="-285750">
              <a:buFontTx/>
              <a:buChar char="-"/>
            </a:pPr>
            <a:r>
              <a:rPr lang="en-US" altLang="ko-KR" dirty="0"/>
              <a:t>Matrix completion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03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FBD933-FB86-EBD3-B981-85C57D7C6AB5}"/>
              </a:ext>
            </a:extLst>
          </p:cNvPr>
          <p:cNvSpPr txBox="1"/>
          <p:nvPr/>
        </p:nvSpPr>
        <p:spPr>
          <a:xfrm>
            <a:off x="278523" y="210206"/>
            <a:ext cx="109885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처리 방법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처리 방법을 결정할 때 고려할 요소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err="1"/>
              <a:t>결측치</a:t>
            </a:r>
            <a:r>
              <a:rPr lang="ko-KR" altLang="en-US" dirty="0"/>
              <a:t> 규모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데이터 및 </a:t>
            </a:r>
            <a:r>
              <a:rPr lang="en-US" altLang="ko-KR" dirty="0"/>
              <a:t>Task </a:t>
            </a:r>
            <a:r>
              <a:rPr lang="ko-KR" altLang="en-US" dirty="0"/>
              <a:t>성격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정확한 수치로써 </a:t>
            </a:r>
            <a:r>
              <a:rPr lang="ko-KR" altLang="en-US" dirty="0" err="1"/>
              <a:t>결측치</a:t>
            </a:r>
            <a:r>
              <a:rPr lang="ko-KR" altLang="en-US" dirty="0"/>
              <a:t> 처리 방법을 결정하지는 않으며</a:t>
            </a:r>
            <a:r>
              <a:rPr lang="en-US" altLang="ko-KR" dirty="0"/>
              <a:t>, </a:t>
            </a:r>
            <a:r>
              <a:rPr lang="ko-KR" altLang="en-US" dirty="0"/>
              <a:t>데이터 분석가에 의해 결정 </a:t>
            </a:r>
            <a:r>
              <a:rPr lang="en-US" altLang="ko-KR" dirty="0"/>
              <a:t>(</a:t>
            </a:r>
            <a:r>
              <a:rPr lang="ko-KR" altLang="en-US" dirty="0"/>
              <a:t>재량</a:t>
            </a:r>
            <a:r>
              <a:rPr lang="en-US" altLang="ko-KR" dirty="0"/>
              <a:t>)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가령</a:t>
            </a:r>
            <a:r>
              <a:rPr lang="en-US" altLang="ko-KR" dirty="0"/>
              <a:t>, </a:t>
            </a:r>
            <a:r>
              <a:rPr lang="ko-KR" altLang="en-US" dirty="0" err="1"/>
              <a:t>결측치</a:t>
            </a:r>
            <a:r>
              <a:rPr lang="ko-KR" altLang="en-US" dirty="0"/>
              <a:t> 규모에 따라서 라고 함은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10 % </a:t>
            </a:r>
            <a:r>
              <a:rPr lang="ko-KR" altLang="en-US" dirty="0"/>
              <a:t>미만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완전 제거</a:t>
            </a:r>
            <a:r>
              <a:rPr lang="en-US" altLang="ko-KR" dirty="0"/>
              <a:t>, </a:t>
            </a:r>
            <a:r>
              <a:rPr lang="ko-KR" altLang="en-US" dirty="0"/>
              <a:t>각종 대체 알고리즘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10~20% </a:t>
            </a:r>
            <a:r>
              <a:rPr lang="ko-KR" altLang="en-US" dirty="0"/>
              <a:t>미만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en-US" altLang="ko-KR" dirty="0"/>
              <a:t>Hot deck, Regression 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20 ~ 50% 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Regression 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50 % </a:t>
            </a:r>
            <a:r>
              <a:rPr lang="ko-KR" altLang="en-US" dirty="0"/>
              <a:t>이상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해당 변수 </a:t>
            </a:r>
            <a:r>
              <a:rPr lang="en-US" altLang="ko-KR" dirty="0"/>
              <a:t>(column) </a:t>
            </a:r>
            <a:r>
              <a:rPr lang="ko-KR" altLang="en-US" dirty="0"/>
              <a:t>제거</a:t>
            </a:r>
          </a:p>
        </p:txBody>
      </p:sp>
    </p:spTree>
    <p:extLst>
      <p:ext uri="{BB962C8B-B14F-4D97-AF65-F5344CB8AC3E}">
        <p14:creationId xmlns:p14="http://schemas.microsoft.com/office/powerpoint/2010/main" val="1097669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B3740A-B3F0-17A1-07F5-8B05D3F4ED35}"/>
              </a:ext>
            </a:extLst>
          </p:cNvPr>
          <p:cNvSpPr txBox="1"/>
          <p:nvPr/>
        </p:nvSpPr>
        <p:spPr>
          <a:xfrm>
            <a:off x="278523" y="325820"/>
            <a:ext cx="109044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처리 실제 활용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ML </a:t>
            </a:r>
            <a:r>
              <a:rPr lang="ko-KR" altLang="en-US" dirty="0"/>
              <a:t>모델의 성능 높이는 경우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Train Data </a:t>
            </a:r>
            <a:r>
              <a:rPr lang="ko-KR" altLang="en-US" dirty="0"/>
              <a:t>에 대하여 </a:t>
            </a:r>
            <a:r>
              <a:rPr lang="en-US" altLang="ko-KR" dirty="0"/>
              <a:t>imputation </a:t>
            </a:r>
            <a:r>
              <a:rPr lang="ko-KR" altLang="en-US" dirty="0"/>
              <a:t>한</a:t>
            </a:r>
            <a:r>
              <a:rPr lang="en-US" altLang="ko-KR" dirty="0"/>
              <a:t> </a:t>
            </a:r>
            <a:r>
              <a:rPr lang="ko-KR" altLang="en-US" dirty="0"/>
              <a:t>데이터셋을 여러 개 생성 </a:t>
            </a:r>
            <a:r>
              <a:rPr lang="en-US" altLang="ko-KR" dirty="0"/>
              <a:t>: D(train1) , D(train2), D(train3), … 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{D train 1, D train 2, D train 3, … }</a:t>
            </a:r>
            <a:r>
              <a:rPr lang="ko-KR" altLang="en-US" dirty="0"/>
              <a:t> 각각을 사용하여 </a:t>
            </a:r>
            <a:r>
              <a:rPr lang="en-US" altLang="ko-KR" dirty="0"/>
              <a:t>ML </a:t>
            </a:r>
            <a:r>
              <a:rPr lang="ko-KR" altLang="en-US" dirty="0"/>
              <a:t>모델 여러 개 </a:t>
            </a:r>
            <a:r>
              <a:rPr lang="en-US" altLang="ko-KR" dirty="0"/>
              <a:t>(M1, M2, M3, ….) </a:t>
            </a:r>
            <a:r>
              <a:rPr lang="ko-KR" altLang="en-US" dirty="0"/>
              <a:t>학습 및 비교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주어진 데이터 분석이 목적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err="1"/>
              <a:t>결측치가</a:t>
            </a:r>
            <a:r>
              <a:rPr lang="ko-KR" altLang="en-US" dirty="0"/>
              <a:t> 존재하는 모든 </a:t>
            </a:r>
            <a:r>
              <a:rPr lang="en-US" altLang="ko-KR" dirty="0"/>
              <a:t>instance </a:t>
            </a:r>
            <a:r>
              <a:rPr lang="ko-KR" altLang="en-US" dirty="0"/>
              <a:t>를 제거한 데이터 셋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Imputation </a:t>
            </a:r>
            <a:r>
              <a:rPr lang="ko-KR" altLang="en-US" dirty="0"/>
              <a:t>한 데이터 셋 여러 개 생성 </a:t>
            </a:r>
            <a:r>
              <a:rPr lang="en-US" altLang="ko-KR" dirty="0"/>
              <a:t>: D1, D2, D3, … 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{D0, D1, D2, D3, …} </a:t>
            </a:r>
            <a:r>
              <a:rPr lang="ko-KR" altLang="en-US" dirty="0"/>
              <a:t>의 각각을 사용한 분석 결과물이 서로 일관성이 있음을 보임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en-US" altLang="ko-KR" dirty="0"/>
              <a:t>Motivation : Imputation </a:t>
            </a:r>
            <a:r>
              <a:rPr lang="ko-KR" altLang="en-US" dirty="0"/>
              <a:t>에 의한 </a:t>
            </a:r>
            <a:r>
              <a:rPr lang="en-US" altLang="ko-KR" dirty="0"/>
              <a:t>bias </a:t>
            </a:r>
            <a:r>
              <a:rPr lang="ko-KR" altLang="en-US" dirty="0"/>
              <a:t>가 심하지 </a:t>
            </a:r>
            <a:r>
              <a:rPr lang="ko-KR" altLang="en-US" dirty="0" err="1"/>
              <a:t>않다라는</a:t>
            </a:r>
            <a:r>
              <a:rPr lang="ko-KR" altLang="en-US" dirty="0"/>
              <a:t> 것을 보여주기 위함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9591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4A423B-92FB-7266-3459-9C699FD12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4" y="0"/>
            <a:ext cx="5278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1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62BB88-20E5-2911-AD52-2E9CFA313234}"/>
              </a:ext>
            </a:extLst>
          </p:cNvPr>
          <p:cNvSpPr txBox="1"/>
          <p:nvPr/>
        </p:nvSpPr>
        <p:spPr>
          <a:xfrm>
            <a:off x="0" y="344978"/>
            <a:ext cx="389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처리 방안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CA8333-DF21-316C-498A-370E25E1DDA7}"/>
              </a:ext>
            </a:extLst>
          </p:cNvPr>
          <p:cNvSpPr txBox="1"/>
          <p:nvPr/>
        </p:nvSpPr>
        <p:spPr>
          <a:xfrm>
            <a:off x="-220289" y="714310"/>
            <a:ext cx="11201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 Neue"/>
              </a:rPr>
              <a:t>personal_rehabilitation_complete_yn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변수 제거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80%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이상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결측치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및 데이터 오류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 Neue"/>
              </a:rPr>
              <a:t>personal_rehabilitation_yn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변수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0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값으로 대체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결측치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1%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미만인 변수의 데이터 포인트 무시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제거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) ["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 Neue"/>
              </a:rPr>
              <a:t>loan_limit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", "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 Neue"/>
              </a:rPr>
              <a:t>loan_rate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", "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 Neue"/>
              </a:rPr>
              <a:t>birth_year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", "gender"]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여러가지 대체 방안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 Neue"/>
              </a:rPr>
              <a:t>random_forest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 Neue"/>
              </a:rPr>
              <a:t>knn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 mice)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으로 대체 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csv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파일 저장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간단한 모델 생성 후 성능 비교 및 대체방안 선택</a:t>
            </a:r>
          </a:p>
        </p:txBody>
      </p:sp>
    </p:spTree>
    <p:extLst>
      <p:ext uri="{BB962C8B-B14F-4D97-AF65-F5344CB8AC3E}">
        <p14:creationId xmlns:p14="http://schemas.microsoft.com/office/powerpoint/2010/main" val="418628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FB8F74-D375-43EB-2B6B-A0CAB938CD5E}"/>
              </a:ext>
            </a:extLst>
          </p:cNvPr>
          <p:cNvSpPr txBox="1"/>
          <p:nvPr/>
        </p:nvSpPr>
        <p:spPr>
          <a:xfrm>
            <a:off x="133563" y="220894"/>
            <a:ext cx="486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Personal_rehabilitation_yn</a:t>
            </a:r>
            <a:r>
              <a:rPr lang="en-US" altLang="ko-KR" dirty="0"/>
              <a:t>(</a:t>
            </a:r>
            <a:r>
              <a:rPr lang="ko-KR" altLang="en-US" dirty="0"/>
              <a:t>개인회생자 여부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E9282B3-BFA2-0D7A-53E9-20E093046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971573"/>
              </p:ext>
            </p:extLst>
          </p:nvPr>
        </p:nvGraphicFramePr>
        <p:xfrm>
          <a:off x="133563" y="709391"/>
          <a:ext cx="92570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672">
                  <a:extLst>
                    <a:ext uri="{9D8B030D-6E8A-4147-A177-3AD203B41FA5}">
                      <a16:colId xmlns:a16="http://schemas.microsoft.com/office/drawing/2014/main" val="2828835443"/>
                    </a:ext>
                  </a:extLst>
                </a:gridCol>
                <a:gridCol w="1542836">
                  <a:extLst>
                    <a:ext uri="{9D8B030D-6E8A-4147-A177-3AD203B41FA5}">
                      <a16:colId xmlns:a16="http://schemas.microsoft.com/office/drawing/2014/main" val="3020978183"/>
                    </a:ext>
                  </a:extLst>
                </a:gridCol>
                <a:gridCol w="1542836">
                  <a:extLst>
                    <a:ext uri="{9D8B030D-6E8A-4147-A177-3AD203B41FA5}">
                      <a16:colId xmlns:a16="http://schemas.microsoft.com/office/drawing/2014/main" val="1059291103"/>
                    </a:ext>
                  </a:extLst>
                </a:gridCol>
                <a:gridCol w="1542836">
                  <a:extLst>
                    <a:ext uri="{9D8B030D-6E8A-4147-A177-3AD203B41FA5}">
                      <a16:colId xmlns:a16="http://schemas.microsoft.com/office/drawing/2014/main" val="4256823840"/>
                    </a:ext>
                  </a:extLst>
                </a:gridCol>
                <a:gridCol w="1542836">
                  <a:extLst>
                    <a:ext uri="{9D8B030D-6E8A-4147-A177-3AD203B41FA5}">
                      <a16:colId xmlns:a16="http://schemas.microsoft.com/office/drawing/2014/main" val="3457889910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 : </a:t>
                      </a:r>
                      <a:r>
                        <a:rPr lang="ko-KR" altLang="en-US" dirty="0"/>
                        <a:t>개인회생자 </a:t>
                      </a:r>
                      <a:r>
                        <a:rPr lang="en-US" altLang="ko-KR" dirty="0"/>
                        <a:t>x , 1 : </a:t>
                      </a:r>
                      <a:r>
                        <a:rPr lang="ko-KR" altLang="en-US" dirty="0"/>
                        <a:t>개인회생자 </a:t>
                      </a: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13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결측치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46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99.7%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57.19%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746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99.4%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0.47%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7732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6D272FC-5BF3-6C02-949F-E9C889103B8D}"/>
              </a:ext>
            </a:extLst>
          </p:cNvPr>
          <p:cNvSpPr txBox="1"/>
          <p:nvPr/>
        </p:nvSpPr>
        <p:spPr>
          <a:xfrm>
            <a:off x="133563" y="2442256"/>
            <a:ext cx="10043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결측값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대체한 이유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개인회생자 변수가 </a:t>
            </a:r>
            <a:r>
              <a:rPr lang="ko-KR" altLang="en-US" dirty="0" err="1"/>
              <a:t>결측값인</a:t>
            </a:r>
            <a:r>
              <a:rPr lang="ko-KR" altLang="en-US" dirty="0"/>
              <a:t> </a:t>
            </a:r>
            <a:r>
              <a:rPr lang="en-US" altLang="ko-KR" dirty="0"/>
              <a:t>instance </a:t>
            </a:r>
            <a:r>
              <a:rPr lang="ko-KR" altLang="en-US" dirty="0"/>
              <a:t>는 </a:t>
            </a:r>
            <a:r>
              <a:rPr lang="en-US" altLang="ko-KR" dirty="0"/>
              <a:t>"</a:t>
            </a:r>
            <a:r>
              <a:rPr lang="ko-KR" altLang="en-US" dirty="0" err="1"/>
              <a:t>개인회생수납여부</a:t>
            </a:r>
            <a:r>
              <a:rPr lang="en-US" altLang="ko-KR" dirty="0"/>
              <a:t>" </a:t>
            </a:r>
            <a:r>
              <a:rPr lang="ko-KR" altLang="en-US" dirty="0"/>
              <a:t>변수 또한 </a:t>
            </a:r>
            <a:r>
              <a:rPr lang="en-US" altLang="ko-KR" dirty="0"/>
              <a:t>NA </a:t>
            </a:r>
            <a:r>
              <a:rPr lang="ko-KR" altLang="en-US" dirty="0"/>
              <a:t>값이기 때문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“</a:t>
            </a:r>
            <a:r>
              <a:rPr lang="ko-KR" altLang="en-US" dirty="0" err="1"/>
              <a:t>개인회생수납여부</a:t>
            </a:r>
            <a:r>
              <a:rPr lang="en-US" altLang="ko-KR" dirty="0"/>
              <a:t>” </a:t>
            </a:r>
            <a:r>
              <a:rPr lang="ko-KR" altLang="en-US" dirty="0"/>
              <a:t>변수 </a:t>
            </a:r>
            <a:r>
              <a:rPr lang="en-US" altLang="ko-KR" dirty="0"/>
              <a:t>NA : "</a:t>
            </a:r>
            <a:r>
              <a:rPr lang="ko-KR" altLang="en-US" dirty="0" err="1"/>
              <a:t>개인회상자</a:t>
            </a:r>
            <a:r>
              <a:rPr lang="ko-KR" altLang="en-US" dirty="0"/>
              <a:t> </a:t>
            </a:r>
            <a:r>
              <a:rPr lang="en-US" altLang="ko-KR" dirty="0"/>
              <a:t>x”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6731EEE3-4D13-A32A-5150-FA12962BF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69980"/>
              </p:ext>
            </p:extLst>
          </p:nvPr>
        </p:nvGraphicFramePr>
        <p:xfrm>
          <a:off x="133563" y="4405022"/>
          <a:ext cx="4835584" cy="1638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896">
                  <a:extLst>
                    <a:ext uri="{9D8B030D-6E8A-4147-A177-3AD203B41FA5}">
                      <a16:colId xmlns:a16="http://schemas.microsoft.com/office/drawing/2014/main" val="3732625219"/>
                    </a:ext>
                  </a:extLst>
                </a:gridCol>
                <a:gridCol w="1208896">
                  <a:extLst>
                    <a:ext uri="{9D8B030D-6E8A-4147-A177-3AD203B41FA5}">
                      <a16:colId xmlns:a16="http://schemas.microsoft.com/office/drawing/2014/main" val="2545544369"/>
                    </a:ext>
                  </a:extLst>
                </a:gridCol>
                <a:gridCol w="1208896">
                  <a:extLst>
                    <a:ext uri="{9D8B030D-6E8A-4147-A177-3AD203B41FA5}">
                      <a16:colId xmlns:a16="http://schemas.microsoft.com/office/drawing/2014/main" val="2179739554"/>
                    </a:ext>
                  </a:extLst>
                </a:gridCol>
                <a:gridCol w="1208896">
                  <a:extLst>
                    <a:ext uri="{9D8B030D-6E8A-4147-A177-3AD203B41FA5}">
                      <a16:colId xmlns:a16="http://schemas.microsoft.com/office/drawing/2014/main" val="1385469204"/>
                    </a:ext>
                  </a:extLst>
                </a:gridCol>
              </a:tblGrid>
              <a:tr h="4096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Is_applied</a:t>
                      </a:r>
                      <a:r>
                        <a:rPr lang="en-US" altLang="ko-KR" dirty="0"/>
                        <a:t>(target)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875694"/>
                  </a:ext>
                </a:extLst>
              </a:tr>
              <a:tr h="409621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Personal_rehabilitation_yn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960973"/>
                  </a:ext>
                </a:extLst>
              </a:tr>
              <a:tr h="4096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b="1" dirty="0">
                          <a:effectLst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dirty="0">
                          <a:effectLst/>
                        </a:rPr>
                        <a:t>9,689,207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dirty="0">
                          <a:effectLst/>
                        </a:rPr>
                        <a:t>557,753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083411"/>
                  </a:ext>
                </a:extLst>
              </a:tr>
              <a:tr h="4096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b="1" dirty="0">
                          <a:effectLst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dirty="0">
                          <a:effectLst/>
                        </a:rPr>
                        <a:t>20,468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dirty="0">
                          <a:effectLst/>
                        </a:rPr>
                        <a:t>2,583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8928887"/>
                  </a:ext>
                </a:extLst>
              </a:tr>
            </a:tbl>
          </a:graphicData>
        </a:graphic>
      </p:graphicFrame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80C79D11-441D-A4ED-1D9C-28E849119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693899"/>
              </p:ext>
            </p:extLst>
          </p:nvPr>
        </p:nvGraphicFramePr>
        <p:xfrm>
          <a:off x="5401620" y="3429000"/>
          <a:ext cx="6199332" cy="1638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9097">
                  <a:extLst>
                    <a:ext uri="{9D8B030D-6E8A-4147-A177-3AD203B41FA5}">
                      <a16:colId xmlns:a16="http://schemas.microsoft.com/office/drawing/2014/main" val="3732625219"/>
                    </a:ext>
                  </a:extLst>
                </a:gridCol>
                <a:gridCol w="780569">
                  <a:extLst>
                    <a:ext uri="{9D8B030D-6E8A-4147-A177-3AD203B41FA5}">
                      <a16:colId xmlns:a16="http://schemas.microsoft.com/office/drawing/2014/main" val="2545544369"/>
                    </a:ext>
                  </a:extLst>
                </a:gridCol>
                <a:gridCol w="1549833">
                  <a:extLst>
                    <a:ext uri="{9D8B030D-6E8A-4147-A177-3AD203B41FA5}">
                      <a16:colId xmlns:a16="http://schemas.microsoft.com/office/drawing/2014/main" val="2179739554"/>
                    </a:ext>
                  </a:extLst>
                </a:gridCol>
                <a:gridCol w="1549833">
                  <a:extLst>
                    <a:ext uri="{9D8B030D-6E8A-4147-A177-3AD203B41FA5}">
                      <a16:colId xmlns:a16="http://schemas.microsoft.com/office/drawing/2014/main" val="1385469204"/>
                    </a:ext>
                  </a:extLst>
                </a:gridCol>
              </a:tblGrid>
              <a:tr h="4096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Index </a:t>
                      </a:r>
                      <a:r>
                        <a:rPr lang="ko-KR" altLang="en-US" dirty="0"/>
                        <a:t>기준 </a:t>
                      </a:r>
                      <a:r>
                        <a:rPr lang="en-US" altLang="ko-KR" dirty="0"/>
                        <a:t>%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Is_applied</a:t>
                      </a:r>
                      <a:r>
                        <a:rPr lang="en-US" altLang="ko-KR" dirty="0"/>
                        <a:t>(target)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875694"/>
                  </a:ext>
                </a:extLst>
              </a:tr>
              <a:tr h="409621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Personal_rehabilitation_yn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960973"/>
                  </a:ext>
                </a:extLst>
              </a:tr>
              <a:tr h="4096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b="1">
                          <a:effectLst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dirty="0">
                          <a:effectLst/>
                        </a:rPr>
                        <a:t>94.56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>
                          <a:effectLst/>
                        </a:rPr>
                        <a:t>5.44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083411"/>
                  </a:ext>
                </a:extLst>
              </a:tr>
              <a:tr h="4096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b="1" dirty="0">
                          <a:effectLst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dirty="0">
                          <a:effectLst/>
                        </a:rPr>
                        <a:t>88.79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dirty="0">
                          <a:effectLst/>
                        </a:rPr>
                        <a:t>11.21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8928887"/>
                  </a:ext>
                </a:extLst>
              </a:tr>
            </a:tbl>
          </a:graphicData>
        </a:graphic>
      </p:graphicFrame>
      <p:graphicFrame>
        <p:nvGraphicFramePr>
          <p:cNvPr id="12" name="표 6">
            <a:extLst>
              <a:ext uri="{FF2B5EF4-FFF2-40B4-BE49-F238E27FC236}">
                <a16:creationId xmlns:a16="http://schemas.microsoft.com/office/drawing/2014/main" id="{C158F6B2-0FA2-6A55-2737-B4A6BF5FE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975356"/>
              </p:ext>
            </p:extLst>
          </p:nvPr>
        </p:nvGraphicFramePr>
        <p:xfrm>
          <a:off x="5401620" y="5203870"/>
          <a:ext cx="6199332" cy="1638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9097">
                  <a:extLst>
                    <a:ext uri="{9D8B030D-6E8A-4147-A177-3AD203B41FA5}">
                      <a16:colId xmlns:a16="http://schemas.microsoft.com/office/drawing/2014/main" val="3732625219"/>
                    </a:ext>
                  </a:extLst>
                </a:gridCol>
                <a:gridCol w="780569">
                  <a:extLst>
                    <a:ext uri="{9D8B030D-6E8A-4147-A177-3AD203B41FA5}">
                      <a16:colId xmlns:a16="http://schemas.microsoft.com/office/drawing/2014/main" val="2545544369"/>
                    </a:ext>
                  </a:extLst>
                </a:gridCol>
                <a:gridCol w="1549833">
                  <a:extLst>
                    <a:ext uri="{9D8B030D-6E8A-4147-A177-3AD203B41FA5}">
                      <a16:colId xmlns:a16="http://schemas.microsoft.com/office/drawing/2014/main" val="2179739554"/>
                    </a:ext>
                  </a:extLst>
                </a:gridCol>
                <a:gridCol w="1549833">
                  <a:extLst>
                    <a:ext uri="{9D8B030D-6E8A-4147-A177-3AD203B41FA5}">
                      <a16:colId xmlns:a16="http://schemas.microsoft.com/office/drawing/2014/main" val="1385469204"/>
                    </a:ext>
                  </a:extLst>
                </a:gridCol>
              </a:tblGrid>
              <a:tr h="4096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column </a:t>
                      </a:r>
                      <a:r>
                        <a:rPr lang="ko-KR" altLang="en-US" dirty="0"/>
                        <a:t>기준 </a:t>
                      </a:r>
                      <a:r>
                        <a:rPr lang="en-US" altLang="ko-KR" dirty="0"/>
                        <a:t>%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Is_applied</a:t>
                      </a:r>
                      <a:r>
                        <a:rPr lang="en-US" altLang="ko-KR" dirty="0"/>
                        <a:t>(target)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875694"/>
                  </a:ext>
                </a:extLst>
              </a:tr>
              <a:tr h="409621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Personal_rehabilitation_yn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960973"/>
                  </a:ext>
                </a:extLst>
              </a:tr>
              <a:tr h="4096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b="0" dirty="0">
                          <a:effectLst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dirty="0">
                          <a:effectLst/>
                        </a:rPr>
                        <a:t>99.79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dirty="0">
                          <a:effectLst/>
                        </a:rPr>
                        <a:t>99.54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083411"/>
                  </a:ext>
                </a:extLst>
              </a:tr>
              <a:tr h="4096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b="0" dirty="0">
                          <a:effectLst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>
                          <a:effectLst/>
                        </a:rPr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dirty="0">
                          <a:effectLst/>
                        </a:rPr>
                        <a:t>0.46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8928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884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8CE5D7-6D3A-A9C6-9E4C-4D9AAB7E2822}"/>
              </a:ext>
            </a:extLst>
          </p:cNvPr>
          <p:cNvSpPr txBox="1"/>
          <p:nvPr/>
        </p:nvSpPr>
        <p:spPr>
          <a:xfrm>
            <a:off x="133563" y="220894"/>
            <a:ext cx="6760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Personal_rehabilitation_complete_yn</a:t>
            </a:r>
            <a:r>
              <a:rPr lang="en-US" altLang="ko-KR" dirty="0"/>
              <a:t>(</a:t>
            </a:r>
            <a:r>
              <a:rPr lang="ko-KR" altLang="en-US" dirty="0"/>
              <a:t>개인회생자 수납 여부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4E4854-3AD9-43B8-8E6F-54FFAE1E3030}"/>
              </a:ext>
            </a:extLst>
          </p:cNvPr>
          <p:cNvSpPr txBox="1"/>
          <p:nvPr/>
        </p:nvSpPr>
        <p:spPr>
          <a:xfrm>
            <a:off x="133562" y="867225"/>
            <a:ext cx="10608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: 90 % , Test : 80% </a:t>
            </a:r>
            <a:r>
              <a:rPr lang="ko-KR" altLang="en-US" dirty="0"/>
              <a:t>가 </a:t>
            </a:r>
            <a:r>
              <a:rPr lang="ko-KR" altLang="en-US" dirty="0" err="1"/>
              <a:t>결측이기</a:t>
            </a:r>
            <a:r>
              <a:rPr lang="ko-KR" altLang="en-US" dirty="0"/>
              <a:t> 때문에 제거</a:t>
            </a:r>
            <a:r>
              <a:rPr lang="en-US" altLang="ko-KR" dirty="0"/>
              <a:t>, </a:t>
            </a:r>
            <a:r>
              <a:rPr lang="ko-KR" altLang="en-US" dirty="0"/>
              <a:t>데이터 오류가 있는 행도 포함되어 있기 때문에 제거하는 것이 맞다고 판단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441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10005</TotalTime>
  <Words>767</Words>
  <Application>Microsoft Office PowerPoint</Application>
  <PresentationFormat>와이드스크린</PresentationFormat>
  <Paragraphs>134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Helvetica Neue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용욱</dc:creator>
  <cp:lastModifiedBy>이 용욱</cp:lastModifiedBy>
  <cp:revision>6</cp:revision>
  <dcterms:created xsi:type="dcterms:W3CDTF">2022-09-16T06:30:24Z</dcterms:created>
  <dcterms:modified xsi:type="dcterms:W3CDTF">2022-09-23T08:56:27Z</dcterms:modified>
</cp:coreProperties>
</file>