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66" r:id="rId9"/>
    <p:sldId id="267" r:id="rId10"/>
    <p:sldId id="268" r:id="rId11"/>
    <p:sldId id="269" r:id="rId12"/>
    <p:sldId id="259" r:id="rId13"/>
    <p:sldId id="270" r:id="rId14"/>
    <p:sldId id="260" r:id="rId15"/>
    <p:sldId id="272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80623" autoAdjust="0"/>
  </p:normalViewPr>
  <p:slideViewPr>
    <p:cSldViewPr snapToGrid="0" snapToObjects="1">
      <p:cViewPr varScale="1">
        <p:scale>
          <a:sx n="53" d="100"/>
          <a:sy n="53" d="100"/>
        </p:scale>
        <p:origin x="1348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8021-76B9-924F-84E1-80F6C4A42C19}" type="datetimeFigureOut">
              <a:rPr kumimoji="1" lang="ko-Kore-KR" altLang="en-US" smtClean="0"/>
              <a:t>11/02/2020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BB440-9880-154F-82D5-CA6EAD84AE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73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IMC DESIGN </a:t>
            </a:r>
            <a:r>
              <a:rPr lang="ko-KR" altLang="en-US" dirty="0"/>
              <a:t>계획 발표를 맡은 </a:t>
            </a:r>
            <a:r>
              <a:rPr lang="ko-KR" altLang="en-US" dirty="0" err="1"/>
              <a:t>이그넝입니다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발표 바로 </a:t>
            </a:r>
            <a:r>
              <a:rPr lang="ko-KR" altLang="en-US" dirty="0" err="1"/>
              <a:t>시ㅏㄱ할게요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1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ko-KR" altLang="en-US" dirty="0"/>
              <a:t>개의 컬럼에서 나오는 </a:t>
            </a:r>
            <a:r>
              <a:rPr lang="en-US" altLang="ko-KR" dirty="0"/>
              <a:t>VRBL </a:t>
            </a:r>
            <a:r>
              <a:rPr lang="ko-KR" altLang="en-US" dirty="0" err="1"/>
              <a:t>출력선</a:t>
            </a:r>
            <a:r>
              <a:rPr lang="ko-KR" altLang="en-US" dirty="0"/>
              <a:t> 중 에 한 개만 </a:t>
            </a:r>
            <a:r>
              <a:rPr lang="en-US" altLang="ko-KR" dirty="0"/>
              <a:t>ADC</a:t>
            </a:r>
            <a:r>
              <a:rPr lang="ko-KR" altLang="en-US" dirty="0"/>
              <a:t>로 들어가야함 </a:t>
            </a:r>
            <a:r>
              <a:rPr lang="en-US" altLang="ko-KR" dirty="0"/>
              <a:t>. </a:t>
            </a:r>
            <a:r>
              <a:rPr lang="ko-KR" altLang="en-US" dirty="0"/>
              <a:t>논문에서의 경우 </a:t>
            </a:r>
            <a:r>
              <a:rPr lang="en-US" altLang="ko-KR" dirty="0"/>
              <a:t>64</a:t>
            </a:r>
            <a:r>
              <a:rPr lang="ko-KR" altLang="en-US" dirty="0"/>
              <a:t>개의 </a:t>
            </a:r>
            <a:r>
              <a:rPr lang="en-US" altLang="ko-KR" dirty="0"/>
              <a:t>VRBL</a:t>
            </a:r>
            <a:r>
              <a:rPr lang="ko-KR" altLang="en-US" dirty="0"/>
              <a:t>의 아날로그 값이 </a:t>
            </a:r>
            <a:r>
              <a:rPr lang="en-US" altLang="ko-KR" dirty="0"/>
              <a:t>ADC</a:t>
            </a:r>
            <a:r>
              <a:rPr lang="ko-KR" altLang="en-US" dirty="0"/>
              <a:t>로 </a:t>
            </a:r>
            <a:r>
              <a:rPr lang="ko-KR" altLang="en-US" dirty="0" err="1"/>
              <a:t>입력되야하므로</a:t>
            </a:r>
            <a:r>
              <a:rPr lang="ko-KR" altLang="en-US" dirty="0"/>
              <a:t> </a:t>
            </a:r>
            <a:r>
              <a:rPr lang="en-US" altLang="ko-KR" dirty="0"/>
              <a:t>TRANSMISSION GATE</a:t>
            </a:r>
            <a:r>
              <a:rPr lang="ko-KR" altLang="en-US" dirty="0"/>
              <a:t>를 사용하여 </a:t>
            </a:r>
            <a:r>
              <a:rPr lang="en-US" altLang="ko-KR" dirty="0"/>
              <a:t>ANALOG MUX</a:t>
            </a:r>
            <a:r>
              <a:rPr lang="ko-KR" altLang="en-US" dirty="0"/>
              <a:t>를 구현하였고 </a:t>
            </a:r>
            <a:r>
              <a:rPr lang="en-US" altLang="ko-KR" dirty="0"/>
              <a:t>64</a:t>
            </a:r>
            <a:r>
              <a:rPr lang="ko-KR" altLang="en-US" dirty="0"/>
              <a:t>개 </a:t>
            </a:r>
            <a:r>
              <a:rPr lang="en-US" altLang="ko-KR" dirty="0"/>
              <a:t>TRANSMISSION GATE </a:t>
            </a:r>
            <a:r>
              <a:rPr lang="ko-KR" altLang="en-US" dirty="0"/>
              <a:t>중에 </a:t>
            </a:r>
            <a:r>
              <a:rPr lang="en-US" altLang="ko-KR" dirty="0"/>
              <a:t>1</a:t>
            </a:r>
            <a:r>
              <a:rPr lang="ko-KR" altLang="en-US" dirty="0"/>
              <a:t>개만 </a:t>
            </a:r>
            <a:r>
              <a:rPr lang="en-US" altLang="ko-KR" dirty="0"/>
              <a:t>on</a:t>
            </a:r>
            <a:r>
              <a:rPr lang="ko-KR" altLang="en-US" dirty="0"/>
              <a:t> 되어야함  따라서 </a:t>
            </a:r>
            <a:r>
              <a:rPr lang="ko-KR" altLang="en-US" dirty="0" err="1"/>
              <a:t>디코더를</a:t>
            </a:r>
            <a:r>
              <a:rPr lang="ko-KR" altLang="en-US" dirty="0"/>
              <a:t> 통해 </a:t>
            </a:r>
            <a:r>
              <a:rPr lang="en-US" altLang="ko-KR" dirty="0"/>
              <a:t>64</a:t>
            </a:r>
            <a:r>
              <a:rPr lang="ko-KR" altLang="en-US" dirty="0"/>
              <a:t>개의 </a:t>
            </a:r>
            <a:r>
              <a:rPr lang="ko-KR" altLang="en-US" dirty="0" err="1"/>
              <a:t>출력선</a:t>
            </a:r>
            <a:r>
              <a:rPr lang="ko-KR" altLang="en-US" dirty="0"/>
              <a:t> 중</a:t>
            </a:r>
            <a:r>
              <a:rPr lang="en-US" altLang="ko-KR" dirty="0"/>
              <a:t> </a:t>
            </a:r>
            <a:r>
              <a:rPr lang="ko-KR" altLang="en-US" dirty="0"/>
              <a:t>한 개만 </a:t>
            </a:r>
            <a:r>
              <a:rPr lang="en-US" altLang="ko-KR" dirty="0"/>
              <a:t>1</a:t>
            </a:r>
            <a:r>
              <a:rPr lang="ko-KR" altLang="en-US" dirty="0"/>
              <a:t>이 되도록 설계</a:t>
            </a:r>
            <a:endParaRPr lang="en-US" altLang="ko-KR" dirty="0"/>
          </a:p>
          <a:p>
            <a:r>
              <a:rPr lang="ko-KR" altLang="en-US" dirty="0" err="1"/>
              <a:t>디코더</a:t>
            </a:r>
            <a:r>
              <a:rPr lang="ko-KR" altLang="en-US" dirty="0"/>
              <a:t> </a:t>
            </a:r>
            <a:r>
              <a:rPr lang="ko-KR" altLang="en-US" dirty="0" err="1"/>
              <a:t>설계시</a:t>
            </a:r>
            <a:r>
              <a:rPr lang="ko-KR" altLang="en-US" dirty="0"/>
              <a:t> 여러 개의 단으로 나누어서 설계하고</a:t>
            </a:r>
            <a:r>
              <a:rPr lang="en-US" altLang="ko-KR" dirty="0"/>
              <a:t>, NAND NOR</a:t>
            </a:r>
            <a:r>
              <a:rPr lang="ko-KR" altLang="en-US" dirty="0"/>
              <a:t>로 설계할 예정 따라서 사용하는 </a:t>
            </a:r>
            <a:r>
              <a:rPr lang="en-US" altLang="ko-KR" dirty="0"/>
              <a:t>TR</a:t>
            </a:r>
            <a:r>
              <a:rPr lang="ko-KR" altLang="en-US" dirty="0"/>
              <a:t>수를 최소화 </a:t>
            </a:r>
            <a:r>
              <a:rPr lang="ko-KR" altLang="en-US" dirty="0" err="1"/>
              <a:t>할것임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43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FLASH ADC</a:t>
            </a:r>
            <a:r>
              <a:rPr lang="ko-KR" altLang="en-US" dirty="0"/>
              <a:t>의 경우 교수님께서 주신 자료를 참고해서 설계할 예정</a:t>
            </a:r>
            <a:endParaRPr lang="en-US" altLang="ko-KR" dirty="0"/>
          </a:p>
          <a:p>
            <a:r>
              <a:rPr lang="ko-KR" altLang="en-US" dirty="0"/>
              <a:t> 아날로그 </a:t>
            </a:r>
            <a:r>
              <a:rPr lang="ko-KR" altLang="en-US" dirty="0" err="1"/>
              <a:t>먹스를</a:t>
            </a:r>
            <a:r>
              <a:rPr lang="ko-KR" altLang="en-US" dirty="0"/>
              <a:t> 통해서 나온 한 개의 아날로그 출력 값을 양자화 된 </a:t>
            </a:r>
            <a:r>
              <a:rPr lang="en-US" altLang="ko-KR" dirty="0"/>
              <a:t>DIGITAL </a:t>
            </a:r>
            <a:r>
              <a:rPr lang="ko-KR" altLang="en-US" dirty="0"/>
              <a:t>레벨로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COMPARATOR</a:t>
            </a:r>
            <a:r>
              <a:rPr lang="ko-KR" altLang="en-US" dirty="0"/>
              <a:t>는 </a:t>
            </a:r>
            <a:r>
              <a:rPr lang="en-US" altLang="ko-KR" dirty="0"/>
              <a:t>DOUBLE TAIL LATCH TYPE</a:t>
            </a:r>
            <a:r>
              <a:rPr lang="ko-KR" altLang="en-US" dirty="0"/>
              <a:t>과 </a:t>
            </a:r>
            <a:r>
              <a:rPr lang="en-US" altLang="ko-KR" dirty="0"/>
              <a:t>STRONG ARM LATCH TYPE</a:t>
            </a:r>
            <a:r>
              <a:rPr lang="ko-KR" altLang="en-US" dirty="0"/>
              <a:t>에 대한 자료를 분석 후 우리 설계에 적합한 비교기를 사용할 예정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en-US" altLang="ko-KR" dirty="0"/>
              <a:t>ADC</a:t>
            </a:r>
            <a:r>
              <a:rPr lang="ko-KR" altLang="en-US" dirty="0"/>
              <a:t>에 대해서는 공부가 더 필요하기 때문에 추후 적절한 </a:t>
            </a:r>
            <a:r>
              <a:rPr lang="en-US" altLang="ko-KR" dirty="0"/>
              <a:t>ADC</a:t>
            </a:r>
            <a:r>
              <a:rPr lang="ko-KR" altLang="en-US" dirty="0"/>
              <a:t>를 설계할 예정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320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306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85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IMC XNOR SRAM SYSTEM</a:t>
            </a:r>
            <a:r>
              <a:rPr lang="ko-KR" altLang="en-US" dirty="0"/>
              <a:t>은 </a:t>
            </a:r>
            <a:r>
              <a:rPr lang="en-US" altLang="ko-KR" dirty="0"/>
              <a:t>MEM MODE / XNOR MODE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MEM MODE </a:t>
            </a:r>
            <a:r>
              <a:rPr lang="ko-KR" altLang="en-US" dirty="0"/>
              <a:t>살펴본 후</a:t>
            </a:r>
            <a:r>
              <a:rPr lang="en-US" altLang="ko-KR" dirty="0"/>
              <a:t>, XNOR MODE </a:t>
            </a:r>
            <a:r>
              <a:rPr lang="ko-KR" altLang="en-US" dirty="0"/>
              <a:t>디자인 계획에 대해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적절한 </a:t>
            </a:r>
            <a:r>
              <a:rPr lang="en-US" altLang="ko-KR" dirty="0"/>
              <a:t>ROWS / COLUMN </a:t>
            </a:r>
            <a:r>
              <a:rPr lang="ko-KR" altLang="en-US" dirty="0"/>
              <a:t>선택을 위한 방법 및 향후 디자인 동작 검증 방법 및 여러가지 측정해야 할 파라미터</a:t>
            </a:r>
            <a:endParaRPr lang="en-US" altLang="ko-KR" dirty="0"/>
          </a:p>
          <a:p>
            <a:r>
              <a:rPr lang="ko-KR" altLang="en-US" dirty="0"/>
              <a:t>향후 디자인 계획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79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1</a:t>
            </a:r>
            <a:r>
              <a:rPr kumimoji="1" lang="ko-KR" altLang="en-US" dirty="0"/>
              <a:t>학기 </a:t>
            </a:r>
            <a:r>
              <a:rPr kumimoji="1" lang="en-US" altLang="ko-KR" dirty="0"/>
              <a:t>– 45nm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– 90nm (</a:t>
            </a:r>
            <a:r>
              <a:rPr kumimoji="1" lang="ko-KR" altLang="en-US" dirty="0" err="1"/>
              <a:t>최소선폭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80nm)</a:t>
            </a:r>
          </a:p>
          <a:p>
            <a:r>
              <a:rPr kumimoji="1" lang="en-US" altLang="en-US" dirty="0"/>
              <a:t>MEM MODE – PRECHARGE, ROW DECODER, COLUMN DECODER, SA, WD </a:t>
            </a:r>
            <a:r>
              <a:rPr kumimoji="1" lang="ko-KR" altLang="en-US" dirty="0"/>
              <a:t>사용</a:t>
            </a:r>
            <a:endParaRPr kumimoji="1" lang="en-US" altLang="en-US" dirty="0"/>
          </a:p>
          <a:p>
            <a:r>
              <a:rPr kumimoji="1" lang="ko-KR" altLang="en-US" dirty="0"/>
              <a:t>표는 각 셀의 </a:t>
            </a:r>
            <a:r>
              <a:rPr kumimoji="1" lang="en-US" altLang="ko-KR" dirty="0"/>
              <a:t>TR SIZE (</a:t>
            </a:r>
            <a:r>
              <a:rPr kumimoji="1" lang="ko-KR" altLang="en-US" dirty="0"/>
              <a:t>디자인 값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나타냄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89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1</a:t>
            </a:r>
            <a:r>
              <a:rPr kumimoji="1" lang="ko-KR" altLang="en-US" dirty="0"/>
              <a:t>학기 설계에서 개선한 점</a:t>
            </a:r>
            <a:r>
              <a:rPr kumimoji="1" lang="en-US" altLang="ko-KR" dirty="0"/>
              <a:t> – COLUMN DECODER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TRANSMISSION GATE =&gt; NFET </a:t>
            </a:r>
            <a:r>
              <a:rPr kumimoji="1" lang="ko-KR" altLang="en-US" dirty="0"/>
              <a:t>패스 트랜지스터로 대체</a:t>
            </a:r>
            <a:endParaRPr kumimoji="1" lang="en-US" altLang="ko-KR" dirty="0"/>
          </a:p>
          <a:p>
            <a:r>
              <a:rPr kumimoji="1" lang="ko-KR" altLang="en-US" dirty="0"/>
              <a:t>사용하는</a:t>
            </a:r>
            <a:r>
              <a:rPr kumimoji="1" lang="en-US" altLang="ko-KR" dirty="0"/>
              <a:t> TR</a:t>
            </a:r>
            <a:r>
              <a:rPr kumimoji="1" lang="ko-KR" altLang="en-US" dirty="0"/>
              <a:t>수 감소하여 </a:t>
            </a:r>
            <a:r>
              <a:rPr kumimoji="1" lang="en-US" altLang="ko-KR" dirty="0"/>
              <a:t>AREA </a:t>
            </a:r>
            <a:r>
              <a:rPr kumimoji="1" lang="ko-KR" altLang="en-US" dirty="0"/>
              <a:t>확보</a:t>
            </a:r>
            <a:r>
              <a:rPr kumimoji="1" lang="en-US" altLang="ko-KR" dirty="0"/>
              <a:t>, READ WRITE </a:t>
            </a:r>
            <a:r>
              <a:rPr kumimoji="1" lang="ko-KR" altLang="en-US" dirty="0"/>
              <a:t>성능 향상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18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설계는 </a:t>
            </a:r>
            <a:r>
              <a:rPr kumimoji="1" lang="ko-KR" altLang="en-US" dirty="0" err="1"/>
              <a:t>프리차지</a:t>
            </a:r>
            <a:r>
              <a:rPr kumimoji="1" lang="ko-KR" altLang="en-US" dirty="0"/>
              <a:t> 블록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 사용 </a:t>
            </a:r>
            <a:r>
              <a:rPr kumimoji="1" lang="en-US" altLang="ko-KR" dirty="0"/>
              <a:t>=&gt;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MEM MODE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4BIT </a:t>
            </a:r>
            <a:r>
              <a:rPr kumimoji="1" lang="ko-KR" altLang="en-US" dirty="0"/>
              <a:t>단위</a:t>
            </a:r>
            <a:r>
              <a:rPr kumimoji="1" lang="en-US" altLang="ko-KR" dirty="0"/>
              <a:t>( L PAGE, R PAGE)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READ / WRITE </a:t>
            </a:r>
            <a:r>
              <a:rPr kumimoji="1" lang="ko-KR" altLang="en-US" dirty="0"/>
              <a:t>하므로 </a:t>
            </a:r>
            <a:r>
              <a:rPr kumimoji="1" lang="en-US" altLang="ko-KR" dirty="0"/>
              <a:t>PRECHARGE 4</a:t>
            </a:r>
            <a:r>
              <a:rPr kumimoji="1" lang="ko-KR" altLang="en-US" dirty="0"/>
              <a:t>개 블록 사용하자</a:t>
            </a:r>
            <a:r>
              <a:rPr kumimoji="1" lang="en-US" altLang="ko-KR" dirty="0"/>
              <a:t>.</a:t>
            </a:r>
            <a:r>
              <a:rPr kumimoji="1" lang="en-US" altLang="en-US" dirty="0"/>
              <a:t> READ,</a:t>
            </a:r>
            <a:r>
              <a:rPr kumimoji="1" lang="ko-KR" altLang="en-US" dirty="0"/>
              <a:t> 쓰기시에 이점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사용하는 </a:t>
            </a:r>
            <a:r>
              <a:rPr kumimoji="1" lang="en-US" altLang="ko-KR" dirty="0"/>
              <a:t>AREA </a:t>
            </a:r>
            <a:r>
              <a:rPr kumimoji="1" lang="ko-KR" altLang="en-US" dirty="0"/>
              <a:t>감소</a:t>
            </a:r>
            <a:endParaRPr kumimoji="1" lang="en-US" altLang="ko-KR" dirty="0"/>
          </a:p>
          <a:p>
            <a:r>
              <a:rPr kumimoji="1" lang="en-US" altLang="ko-KR" dirty="0"/>
              <a:t>BUT, </a:t>
            </a:r>
            <a:r>
              <a:rPr kumimoji="1" lang="ko-KR" altLang="en-US" dirty="0"/>
              <a:t>한 개 </a:t>
            </a:r>
            <a:r>
              <a:rPr kumimoji="1" lang="ko-KR" altLang="en-US" dirty="0" err="1"/>
              <a:t>프리차지</a:t>
            </a:r>
            <a:r>
              <a:rPr kumimoji="1" lang="ko-KR" altLang="en-US" dirty="0"/>
              <a:t> 블록에서의 </a:t>
            </a:r>
            <a:r>
              <a:rPr kumimoji="1" lang="en-US" altLang="ko-KR" dirty="0"/>
              <a:t>LOAD CAP</a:t>
            </a:r>
            <a:r>
              <a:rPr kumimoji="1" lang="ko-KR" altLang="en-US" dirty="0"/>
              <a:t>이 증가 </a:t>
            </a:r>
            <a:r>
              <a:rPr kumimoji="1" lang="en-US" altLang="ko-KR" dirty="0"/>
              <a:t>=&gt; </a:t>
            </a:r>
            <a:r>
              <a:rPr kumimoji="1" lang="ko-KR" altLang="en-US" dirty="0" err="1"/>
              <a:t>프리차지</a:t>
            </a:r>
            <a:r>
              <a:rPr kumimoji="1" lang="ko-KR" altLang="en-US" dirty="0"/>
              <a:t> 속도가 조금 </a:t>
            </a:r>
            <a:r>
              <a:rPr kumimoji="1" lang="ko-KR" altLang="en-US" dirty="0" err="1"/>
              <a:t>느려질</a:t>
            </a:r>
            <a:r>
              <a:rPr kumimoji="1" lang="ko-KR" altLang="en-US" dirty="0"/>
              <a:t> 것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하지만 그 영향은 미미할 것으로 판단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10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MEM MODE </a:t>
            </a:r>
            <a:r>
              <a:rPr kumimoji="1" lang="ko-KR" altLang="en-US" dirty="0"/>
              <a:t>에서의 성능은 다음과 같음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15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XNOR MODE</a:t>
            </a:r>
            <a:r>
              <a:rPr lang="ko-KR" altLang="en-US" dirty="0"/>
              <a:t>를 추가한 전체 </a:t>
            </a:r>
            <a:r>
              <a:rPr lang="en-US" altLang="ko-KR" dirty="0"/>
              <a:t>IMC XNOR SRAM SYSTEM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READ WL DRIVER, ANALOG MUX, 3.46 BIT FLASH ADC </a:t>
            </a:r>
            <a:r>
              <a:rPr lang="ko-KR" altLang="en-US" dirty="0"/>
              <a:t>만 추가하고</a:t>
            </a:r>
            <a:r>
              <a:rPr lang="en-US" altLang="ko-KR" dirty="0"/>
              <a:t>, SRAM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r>
              <a:rPr lang="ko-KR" altLang="en-US" dirty="0"/>
              <a:t>을 수정하여 </a:t>
            </a:r>
            <a:r>
              <a:rPr lang="en-US" altLang="ko-KR" dirty="0"/>
              <a:t>XNOR MODE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072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12TR </a:t>
            </a:r>
            <a:r>
              <a:rPr lang="ko-KR" altLang="en-US" dirty="0"/>
              <a:t>사용하여 </a:t>
            </a:r>
            <a:r>
              <a:rPr lang="en-US" altLang="ko-KR" dirty="0"/>
              <a:t>BIT CELL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TR SIZE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MEM MODE CELL</a:t>
            </a:r>
            <a:r>
              <a:rPr lang="ko-KR" altLang="en-US" dirty="0"/>
              <a:t>의 </a:t>
            </a:r>
            <a:r>
              <a:rPr lang="en-US" altLang="ko-KR" dirty="0"/>
              <a:t>TR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TR</a:t>
            </a:r>
            <a:r>
              <a:rPr lang="ko-KR" altLang="en-US" dirty="0"/>
              <a:t> </a:t>
            </a:r>
            <a:r>
              <a:rPr lang="en-US" altLang="ko-KR" dirty="0"/>
              <a:t>120NM PR CR =1</a:t>
            </a:r>
          </a:p>
          <a:p>
            <a:r>
              <a:rPr lang="en-US" altLang="ko-KR" dirty="0"/>
              <a:t>XNOR CELL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PFET,</a:t>
            </a:r>
            <a:r>
              <a:rPr lang="ko-KR" altLang="en-US" dirty="0"/>
              <a:t> </a:t>
            </a:r>
            <a:r>
              <a:rPr lang="en-US" altLang="ko-KR" dirty="0"/>
              <a:t>NFET ON CURRENT MATCHING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TR</a:t>
            </a:r>
            <a:r>
              <a:rPr lang="ko-KR" altLang="en-US" dirty="0"/>
              <a:t>은 </a:t>
            </a:r>
            <a:r>
              <a:rPr lang="ko-KR" altLang="en-US" dirty="0" err="1"/>
              <a:t>최소선폭을</a:t>
            </a:r>
            <a:r>
              <a:rPr lang="ko-KR" altLang="en-US" dirty="0"/>
              <a:t> 사용하였음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62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 Word line </a:t>
            </a:r>
            <a:r>
              <a:rPr lang="en-US" altLang="ko-KR" dirty="0" err="1"/>
              <a:t>driveR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 err="1"/>
              <a:t>binarY</a:t>
            </a:r>
            <a:r>
              <a:rPr lang="ko-KR" altLang="en-US" dirty="0"/>
              <a:t>인 경우와 </a:t>
            </a:r>
            <a:r>
              <a:rPr lang="en-US" altLang="ko-KR" dirty="0"/>
              <a:t>ternary</a:t>
            </a:r>
            <a:r>
              <a:rPr lang="ko-KR" altLang="en-US" dirty="0"/>
              <a:t>인 경우로 구분됨</a:t>
            </a:r>
            <a:endParaRPr lang="en-US" altLang="ko-KR" dirty="0"/>
          </a:p>
          <a:p>
            <a:r>
              <a:rPr lang="en-US" altLang="ko-KR" dirty="0"/>
              <a:t>Binary </a:t>
            </a:r>
            <a:r>
              <a:rPr lang="ko-KR" altLang="en-US" dirty="0"/>
              <a:t>인 경우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input</a:t>
            </a:r>
            <a:r>
              <a:rPr lang="ko-KR" altLang="en-US" dirty="0"/>
              <a:t>에 대해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activation</a:t>
            </a:r>
            <a:r>
              <a:rPr lang="ko-KR" altLang="en-US" dirty="0"/>
              <a:t>이 나와야 하고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truth table</a:t>
            </a:r>
            <a:r>
              <a:rPr lang="ko-KR" altLang="en-US" dirty="0"/>
              <a:t>은 다음과 같음</a:t>
            </a:r>
            <a:r>
              <a:rPr lang="en-US" altLang="ko-KR" dirty="0"/>
              <a:t>. </a:t>
            </a:r>
            <a:r>
              <a:rPr lang="ko-KR" altLang="en-US" dirty="0"/>
              <a:t>따라서 아주 </a:t>
            </a:r>
            <a:r>
              <a:rPr lang="en-US" altLang="ko-KR" dirty="0" err="1"/>
              <a:t>simpl</a:t>
            </a:r>
            <a:r>
              <a:rPr lang="ko-KR" altLang="en-US" dirty="0"/>
              <a:t>하게 설계하였음</a:t>
            </a:r>
            <a:endParaRPr lang="en-US" altLang="ko-KR" dirty="0"/>
          </a:p>
          <a:p>
            <a:r>
              <a:rPr lang="en-US" altLang="ko-KR" dirty="0"/>
              <a:t>Ternary </a:t>
            </a:r>
            <a:r>
              <a:rPr lang="ko-KR" altLang="en-US" dirty="0"/>
              <a:t>의 경우는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input</a:t>
            </a:r>
            <a:r>
              <a:rPr lang="ko-KR" altLang="en-US" dirty="0"/>
              <a:t>에 대해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activation</a:t>
            </a:r>
            <a:r>
              <a:rPr lang="ko-KR" altLang="en-US" dirty="0"/>
              <a:t>이 나와야 함</a:t>
            </a:r>
            <a:r>
              <a:rPr lang="en-US" altLang="ko-KR" dirty="0"/>
              <a:t>. simple</a:t>
            </a:r>
            <a:r>
              <a:rPr lang="ko-KR" altLang="en-US" dirty="0"/>
              <a:t>하게 설계</a:t>
            </a:r>
            <a:endParaRPr lang="en-US" altLang="ko-KR" dirty="0"/>
          </a:p>
          <a:p>
            <a:r>
              <a:rPr lang="en-US" altLang="ko-KR" dirty="0" err="1"/>
              <a:t>wOrd</a:t>
            </a:r>
            <a:r>
              <a:rPr lang="en-US" altLang="ko-KR" dirty="0"/>
              <a:t> line drive</a:t>
            </a:r>
            <a:r>
              <a:rPr lang="ko-KR" altLang="en-US" dirty="0"/>
              <a:t>의 출력은 </a:t>
            </a:r>
            <a:r>
              <a:rPr lang="en-US" altLang="ko-KR" dirty="0" err="1"/>
              <a:t>xnor</a:t>
            </a:r>
            <a:r>
              <a:rPr lang="en-US" altLang="ko-KR" dirty="0"/>
              <a:t> cell</a:t>
            </a:r>
            <a:r>
              <a:rPr lang="ko-KR" altLang="en-US" dirty="0"/>
              <a:t>의 </a:t>
            </a:r>
            <a:r>
              <a:rPr lang="en-US" altLang="ko-KR" dirty="0"/>
              <a:t>PU PD </a:t>
            </a:r>
            <a:r>
              <a:rPr lang="ko-KR" altLang="en-US" dirty="0"/>
              <a:t>회로의 전원이 되는데</a:t>
            </a:r>
            <a:r>
              <a:rPr lang="en-US" altLang="ko-KR" dirty="0"/>
              <a:t>, </a:t>
            </a:r>
            <a:r>
              <a:rPr lang="ko-KR" altLang="en-US" dirty="0"/>
              <a:t>뒤 설계의 문제로 예상되는 부분이 </a:t>
            </a:r>
            <a:r>
              <a:rPr lang="en-US" altLang="ko-KR" dirty="0"/>
              <a:t>row</a:t>
            </a:r>
            <a:r>
              <a:rPr lang="ko-KR" altLang="en-US" dirty="0"/>
              <a:t>에 연결되는 컬럼이 많아지면 </a:t>
            </a:r>
            <a:r>
              <a:rPr lang="en-US" altLang="ko-KR" dirty="0"/>
              <a:t>ACTIVATION</a:t>
            </a:r>
            <a:r>
              <a:rPr lang="ko-KR" altLang="en-US" dirty="0"/>
              <a:t>에서 바라보는 </a:t>
            </a:r>
            <a:r>
              <a:rPr lang="en-US" altLang="ko-KR" dirty="0"/>
              <a:t>LOAD CAP</a:t>
            </a:r>
            <a:r>
              <a:rPr lang="ko-KR" altLang="en-US" dirty="0"/>
              <a:t>이 증가해서 </a:t>
            </a:r>
            <a:r>
              <a:rPr lang="en-US" altLang="ko-KR" dirty="0"/>
              <a:t>INVERTER</a:t>
            </a:r>
            <a:r>
              <a:rPr lang="ko-KR" altLang="en-US" dirty="0"/>
              <a:t>의 출력에서의 딜레이가 커질 것으로 예상됨</a:t>
            </a:r>
            <a:r>
              <a:rPr lang="en-US" altLang="ko-KR" dirty="0"/>
              <a:t>. </a:t>
            </a:r>
            <a:r>
              <a:rPr lang="ko-KR" altLang="en-US" dirty="0"/>
              <a:t>따라서 적절한 컬럼수로 선택해야함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B440-9880-154F-82D5-CA6EAD84AE8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59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120D-7AC1-C443-B964-5BD0C752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926B-7708-7447-88C1-A7323AAF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82C76-D1A1-C944-BCF0-AE1E292C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273F4-5976-B842-82CB-7D2438AD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ADFF1-7EAC-314B-BE1C-471D83F5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817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C16C0-0361-BC4D-9C57-6D9B26D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AEED4-B291-3844-A56F-0A772CAF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129A6-A6AD-EC46-AD9D-C4D9AAF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DFBB8-9C01-2649-AF40-6BEAA89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4E295-3222-1043-94EA-6B29B350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8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51D8B-3B19-624A-B692-46600A30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CDB53-3403-7D43-B91D-A9F0B2C5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CC380-A8EB-E042-AC5F-04522992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B1E57-E18B-4C4B-B222-5F1245C4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11610-2486-004F-BDA3-B8D1D6C0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74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BC6FC4-310B-430B-9EFE-1A046D08B89F}"/>
              </a:ext>
            </a:extLst>
          </p:cNvPr>
          <p:cNvSpPr/>
          <p:nvPr userDrawn="1"/>
        </p:nvSpPr>
        <p:spPr>
          <a:xfrm>
            <a:off x="0" y="0"/>
            <a:ext cx="12192000" cy="101548"/>
          </a:xfrm>
          <a:prstGeom prst="rect">
            <a:avLst/>
          </a:prstGeom>
          <a:gradFill flip="none" rotWithShape="1">
            <a:gsLst>
              <a:gs pos="70000">
                <a:srgbClr val="DA2127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EB7C77-9E5C-441C-BCA2-0C8705C21945}"/>
              </a:ext>
            </a:extLst>
          </p:cNvPr>
          <p:cNvCxnSpPr>
            <a:cxnSpLocks/>
          </p:cNvCxnSpPr>
          <p:nvPr userDrawn="1"/>
        </p:nvCxnSpPr>
        <p:spPr>
          <a:xfrm>
            <a:off x="171948" y="6418136"/>
            <a:ext cx="1184810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E79629-2315-42FF-9F37-918424AA74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1" y="6540515"/>
            <a:ext cx="1170069" cy="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9CF3-4E69-7344-9318-D6EA4BA2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0274-FD5F-1D44-9942-C15D0791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1B4EF-FCFB-0648-93E0-576941EB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5223-130C-DD47-A416-034060A1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D77DC-3655-4B42-BEA7-A4F3F9DE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35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1C6A-E55A-9C44-A521-22D16D45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524ED-448B-1940-A369-51B8465E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CD873-33B6-8B48-9A4E-E10C16B0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CB5B2-F6FC-BF46-A9EF-2107BC88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29DC3-76E7-4C40-BF8C-2DF9CFF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09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0A36-412E-5D4F-BFFB-C9DB8863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645F4-6163-5E4A-98AA-3A7B549D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1445C-184A-0F4C-813B-7DE20F25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F95F7-690B-844E-B084-6B429479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912F1-1890-0647-9F42-3AC8655F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0CEB9-9452-D147-8085-9FF6C470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3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EE4E-684A-5443-8326-7BE7C138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18124-A4DA-C745-B0F3-7D63F9E0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EAC2B-D0B8-C249-B97F-A727946A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85AA0C-B7F0-4745-9E51-713B531FA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456D6-A710-654D-863D-648366DB7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5BE76-6AE3-C444-BD43-3EB80F33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A7CE73-2DC6-4D4D-9607-AC108EF1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C54CE4-751C-BD48-A47D-FAF5448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3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D6420-4F84-8745-B5D9-5A0C8ECC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91A80-2462-F449-85A5-027476AD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6D85A-C454-354B-ABB0-CF36F31A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998C3-D449-724F-ABDE-74AC6AB2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43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1B0FF3-33D7-E748-AF58-E437D0E6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98912-4223-9240-9505-ED3F984B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E50F3-CC8C-4E4C-83FD-FBBB86A8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0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A49-B140-DE43-985E-C9D2D6DC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B794-4B8E-664B-B52A-03B98F89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A1FF6A-3222-1B44-8D74-5B247E28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45AB7-6BC7-5341-9CCA-D00EE87E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87361-1DB3-3A44-9695-02E53136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84B18-37BD-8B4E-AD1A-8C758502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14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C8AD6-6DE5-6B4B-90BC-F318C38C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89582-D516-574E-BBCC-5CD4A0291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FD56A-9C85-D34A-93F5-C590E0CE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D3966-3CF0-0643-ADF8-6D3C101F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F5918-6D68-0346-BC1D-1D1B58F8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B0E5B-8A3F-3A4E-9426-1AD62C76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5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49047-724A-EC46-8200-C6462BA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CDD49-0E57-CF4A-97C8-4C4E39EA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45B17-EB07-CC4E-8F31-0D4E0925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8E53-31A3-3B41-AC95-F705BFC3DEE5}" type="datetimeFigureOut">
              <a:rPr kumimoji="1" lang="ko-KR" altLang="en-US" smtClean="0"/>
              <a:t>2020-11-02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60E9-D20C-CA4D-9A84-3B674925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4430D-53BE-4A46-B673-9F4BBFC7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1F7E-108B-4C42-93D0-B5F025A49C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05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5"/>
          <p:cNvSpPr/>
          <p:nvPr/>
        </p:nvSpPr>
        <p:spPr>
          <a:xfrm flipV="1">
            <a:off x="4959260" y="-662940"/>
            <a:ext cx="2273480" cy="3406140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solidFill>
            <a:srgbClr val="CA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자유형: 도형 6"/>
          <p:cNvSpPr/>
          <p:nvPr/>
        </p:nvSpPr>
        <p:spPr>
          <a:xfrm flipV="1">
            <a:off x="5060872" y="-469656"/>
            <a:ext cx="2071095" cy="3102926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자유형: 도형 7"/>
          <p:cNvSpPr/>
          <p:nvPr/>
        </p:nvSpPr>
        <p:spPr>
          <a:xfrm flipV="1">
            <a:off x="5161430" y="-285703"/>
            <a:ext cx="1869978" cy="2801611"/>
          </a:xfrm>
          <a:custGeom>
            <a:avLst/>
            <a:gdLst>
              <a:gd name="connsiteX0" fmla="*/ 0 w 3444240"/>
              <a:gd name="connsiteY0" fmla="*/ 5160179 h 5160179"/>
              <a:gd name="connsiteX1" fmla="*/ 3444240 w 3444240"/>
              <a:gd name="connsiteY1" fmla="*/ 5160179 h 5160179"/>
              <a:gd name="connsiteX2" fmla="*/ 3444240 w 3444240"/>
              <a:gd name="connsiteY2" fmla="*/ 1091099 h 5160179"/>
              <a:gd name="connsiteX3" fmla="*/ 1722120 w 3444240"/>
              <a:gd name="connsiteY3" fmla="*/ 0 h 5160179"/>
              <a:gd name="connsiteX4" fmla="*/ 0 w 3444240"/>
              <a:gd name="connsiteY4" fmla="*/ 1091099 h 51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40" h="5160179">
                <a:moveTo>
                  <a:pt x="0" y="5160179"/>
                </a:moveTo>
                <a:lnTo>
                  <a:pt x="3444240" y="5160179"/>
                </a:lnTo>
                <a:lnTo>
                  <a:pt x="3444240" y="1091099"/>
                </a:lnTo>
                <a:lnTo>
                  <a:pt x="1722120" y="0"/>
                </a:lnTo>
                <a:lnTo>
                  <a:pt x="0" y="1091099"/>
                </a:lnTo>
                <a:close/>
              </a:path>
            </a:pathLst>
          </a:cu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Freeform 41"/>
          <p:cNvSpPr>
            <a:spLocks noEditPoints="1"/>
          </p:cNvSpPr>
          <p:nvPr/>
        </p:nvSpPr>
        <p:spPr>
          <a:xfrm>
            <a:off x="5483667" y="179966"/>
            <a:ext cx="1224666" cy="1204232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Freeform 42"/>
          <p:cNvSpPr>
            <a:spLocks noEditPoints="1"/>
          </p:cNvSpPr>
          <p:nvPr/>
        </p:nvSpPr>
        <p:spPr>
          <a:xfrm>
            <a:off x="5428238" y="1525698"/>
            <a:ext cx="1335524" cy="424355"/>
          </a:xfrm>
          <a:custGeom>
            <a:avLst/>
            <a:gdLst>
              <a:gd name="T0" fmla="*/ 392 w 3918"/>
              <a:gd name="T1" fmla="*/ 22 h 1245"/>
              <a:gd name="T2" fmla="*/ 0 w 3918"/>
              <a:gd name="T3" fmla="*/ 22 h 1245"/>
              <a:gd name="T4" fmla="*/ 79 w 3918"/>
              <a:gd name="T5" fmla="*/ 158 h 1245"/>
              <a:gd name="T6" fmla="*/ 79 w 3918"/>
              <a:gd name="T7" fmla="*/ 1220 h 1245"/>
              <a:gd name="T8" fmla="*/ 392 w 3918"/>
              <a:gd name="T9" fmla="*/ 1220 h 1245"/>
              <a:gd name="T10" fmla="*/ 392 w 3918"/>
              <a:gd name="T11" fmla="*/ 22 h 1245"/>
              <a:gd name="T12" fmla="*/ 404 w 3918"/>
              <a:gd name="T13" fmla="*/ 515 h 1245"/>
              <a:gd name="T14" fmla="*/ 938 w 3918"/>
              <a:gd name="T15" fmla="*/ 1230 h 1245"/>
              <a:gd name="T16" fmla="*/ 1305 w 3918"/>
              <a:gd name="T17" fmla="*/ 1230 h 1245"/>
              <a:gd name="T18" fmla="*/ 742 w 3918"/>
              <a:gd name="T19" fmla="*/ 515 h 1245"/>
              <a:gd name="T20" fmla="*/ 1279 w 3918"/>
              <a:gd name="T21" fmla="*/ 19 h 1245"/>
              <a:gd name="T22" fmla="*/ 964 w 3918"/>
              <a:gd name="T23" fmla="*/ 19 h 1245"/>
              <a:gd name="T24" fmla="*/ 407 w 3918"/>
              <a:gd name="T25" fmla="*/ 512 h 1245"/>
              <a:gd name="T26" fmla="*/ 404 w 3918"/>
              <a:gd name="T27" fmla="*/ 515 h 1245"/>
              <a:gd name="T28" fmla="*/ 3918 w 3918"/>
              <a:gd name="T29" fmla="*/ 1223 h 1245"/>
              <a:gd name="T30" fmla="*/ 3918 w 3918"/>
              <a:gd name="T31" fmla="*/ 19 h 1245"/>
              <a:gd name="T32" fmla="*/ 3605 w 3918"/>
              <a:gd name="T33" fmla="*/ 19 h 1245"/>
              <a:gd name="T34" fmla="*/ 3605 w 3918"/>
              <a:gd name="T35" fmla="*/ 1027 h 1245"/>
              <a:gd name="T36" fmla="*/ 3238 w 3918"/>
              <a:gd name="T37" fmla="*/ 1027 h 1245"/>
              <a:gd name="T38" fmla="*/ 3134 w 3918"/>
              <a:gd name="T39" fmla="*/ 901 h 1245"/>
              <a:gd name="T40" fmla="*/ 3134 w 3918"/>
              <a:gd name="T41" fmla="*/ 22 h 1245"/>
              <a:gd name="T42" fmla="*/ 2745 w 3918"/>
              <a:gd name="T43" fmla="*/ 22 h 1245"/>
              <a:gd name="T44" fmla="*/ 2828 w 3918"/>
              <a:gd name="T45" fmla="*/ 155 h 1245"/>
              <a:gd name="T46" fmla="*/ 2828 w 3918"/>
              <a:gd name="T47" fmla="*/ 853 h 1245"/>
              <a:gd name="T48" fmla="*/ 3156 w 3918"/>
              <a:gd name="T49" fmla="*/ 1223 h 1245"/>
              <a:gd name="T50" fmla="*/ 3918 w 3918"/>
              <a:gd name="T51" fmla="*/ 1223 h 1245"/>
              <a:gd name="T52" fmla="*/ 2221 w 3918"/>
              <a:gd name="T53" fmla="*/ 1223 h 1245"/>
              <a:gd name="T54" fmla="*/ 2537 w 3918"/>
              <a:gd name="T55" fmla="*/ 1223 h 1245"/>
              <a:gd name="T56" fmla="*/ 2537 w 3918"/>
              <a:gd name="T57" fmla="*/ 389 h 1245"/>
              <a:gd name="T58" fmla="*/ 2205 w 3918"/>
              <a:gd name="T59" fmla="*/ 19 h 1245"/>
              <a:gd name="T60" fmla="*/ 1362 w 3918"/>
              <a:gd name="T61" fmla="*/ 19 h 1245"/>
              <a:gd name="T62" fmla="*/ 1437 w 3918"/>
              <a:gd name="T63" fmla="*/ 152 h 1245"/>
              <a:gd name="T64" fmla="*/ 1437 w 3918"/>
              <a:gd name="T65" fmla="*/ 1223 h 1245"/>
              <a:gd name="T66" fmla="*/ 1750 w 3918"/>
              <a:gd name="T67" fmla="*/ 1223 h 1245"/>
              <a:gd name="T68" fmla="*/ 1750 w 3918"/>
              <a:gd name="T69" fmla="*/ 215 h 1245"/>
              <a:gd name="T70" fmla="*/ 2117 w 3918"/>
              <a:gd name="T71" fmla="*/ 215 h 1245"/>
              <a:gd name="T72" fmla="*/ 2221 w 3918"/>
              <a:gd name="T73" fmla="*/ 341 h 1245"/>
              <a:gd name="T74" fmla="*/ 2221 w 3918"/>
              <a:gd name="T75" fmla="*/ 1223 h 1245"/>
              <a:gd name="T76" fmla="*/ 2221 w 3918"/>
              <a:gd name="T77" fmla="*/ 1223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18" h="1245">
                <a:moveTo>
                  <a:pt x="392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0"/>
                </a:lnTo>
                <a:lnTo>
                  <a:pt x="392" y="1220"/>
                </a:lnTo>
                <a:lnTo>
                  <a:pt x="392" y="22"/>
                </a:lnTo>
                <a:close/>
                <a:moveTo>
                  <a:pt x="404" y="515"/>
                </a:moveTo>
                <a:lnTo>
                  <a:pt x="938" y="1230"/>
                </a:lnTo>
                <a:lnTo>
                  <a:pt x="1305" y="1230"/>
                </a:lnTo>
                <a:lnTo>
                  <a:pt x="742" y="515"/>
                </a:lnTo>
                <a:lnTo>
                  <a:pt x="1279" y="19"/>
                </a:lnTo>
                <a:lnTo>
                  <a:pt x="964" y="19"/>
                </a:lnTo>
                <a:lnTo>
                  <a:pt x="407" y="512"/>
                </a:lnTo>
                <a:lnTo>
                  <a:pt x="404" y="515"/>
                </a:lnTo>
                <a:close/>
                <a:moveTo>
                  <a:pt x="3918" y="1223"/>
                </a:moveTo>
                <a:lnTo>
                  <a:pt x="3918" y="19"/>
                </a:lnTo>
                <a:lnTo>
                  <a:pt x="3605" y="19"/>
                </a:lnTo>
                <a:lnTo>
                  <a:pt x="3605" y="1027"/>
                </a:lnTo>
                <a:lnTo>
                  <a:pt x="3238" y="1027"/>
                </a:lnTo>
                <a:cubicBezTo>
                  <a:pt x="3204" y="1027"/>
                  <a:pt x="3134" y="999"/>
                  <a:pt x="3134" y="901"/>
                </a:cubicBezTo>
                <a:lnTo>
                  <a:pt x="3134" y="22"/>
                </a:lnTo>
                <a:lnTo>
                  <a:pt x="2745" y="22"/>
                </a:lnTo>
                <a:cubicBezTo>
                  <a:pt x="2745" y="22"/>
                  <a:pt x="2828" y="38"/>
                  <a:pt x="2828" y="155"/>
                </a:cubicBezTo>
                <a:lnTo>
                  <a:pt x="2828" y="853"/>
                </a:lnTo>
                <a:cubicBezTo>
                  <a:pt x="2828" y="1245"/>
                  <a:pt x="3156" y="1223"/>
                  <a:pt x="3156" y="1223"/>
                </a:cubicBezTo>
                <a:lnTo>
                  <a:pt x="3918" y="1223"/>
                </a:lnTo>
                <a:close/>
                <a:moveTo>
                  <a:pt x="2221" y="1223"/>
                </a:moveTo>
                <a:lnTo>
                  <a:pt x="2537" y="1223"/>
                </a:lnTo>
                <a:lnTo>
                  <a:pt x="2537" y="389"/>
                </a:lnTo>
                <a:cubicBezTo>
                  <a:pt x="2537" y="0"/>
                  <a:pt x="2237" y="19"/>
                  <a:pt x="2205" y="19"/>
                </a:cubicBezTo>
                <a:lnTo>
                  <a:pt x="1362" y="19"/>
                </a:lnTo>
                <a:cubicBezTo>
                  <a:pt x="1362" y="19"/>
                  <a:pt x="1437" y="47"/>
                  <a:pt x="1437" y="152"/>
                </a:cubicBezTo>
                <a:lnTo>
                  <a:pt x="1437" y="1223"/>
                </a:lnTo>
                <a:lnTo>
                  <a:pt x="1750" y="1223"/>
                </a:lnTo>
                <a:lnTo>
                  <a:pt x="1750" y="215"/>
                </a:lnTo>
                <a:lnTo>
                  <a:pt x="2117" y="215"/>
                </a:lnTo>
                <a:cubicBezTo>
                  <a:pt x="2152" y="215"/>
                  <a:pt x="2221" y="243"/>
                  <a:pt x="2221" y="341"/>
                </a:cubicBezTo>
                <a:lnTo>
                  <a:pt x="2221" y="1223"/>
                </a:lnTo>
                <a:lnTo>
                  <a:pt x="2221" y="1223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950" y="3128813"/>
            <a:ext cx="10198099" cy="7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400" b="1" dirty="0">
                <a:solidFill>
                  <a:srgbClr val="CA1F24"/>
                </a:solidFill>
                <a:latin typeface="Arial Black"/>
                <a:ea typeface="나눔스퀘어 ExtraBold"/>
                <a:cs typeface="Arial"/>
              </a:rPr>
              <a:t>In-Memory Computing SRAM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582" y="4092780"/>
            <a:ext cx="10550829" cy="5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200" dirty="0">
                <a:solidFill>
                  <a:srgbClr val="CA1F24"/>
                </a:solidFill>
                <a:latin typeface="Arial"/>
                <a:ea typeface="나눔스퀘어"/>
                <a:cs typeface="Arial"/>
              </a:rPr>
              <a:t>뚝딱뚝딱</a:t>
            </a:r>
            <a:endParaRPr kumimoji="0" lang="ko-KR" altLang="en-US" sz="3200" b="0" i="0" u="none" strike="noStrike" kern="1200" cap="none" spc="0" normalizeH="0" baseline="0" dirty="0">
              <a:solidFill>
                <a:srgbClr val="CA1F24"/>
              </a:solidFill>
              <a:effectLst/>
              <a:uLnTx/>
              <a:uFillTx/>
              <a:latin typeface="Arial"/>
              <a:ea typeface="나눔스퀘어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582" y="4962970"/>
            <a:ext cx="10550829" cy="35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ea typeface="나눔스퀘어"/>
                <a:cs typeface="Arial"/>
              </a:rPr>
              <a:t>김승현</a:t>
            </a:r>
            <a:r>
              <a:rPr lang="en-US" altLang="ko-KR">
                <a:ea typeface="나눔스퀘어"/>
                <a:cs typeface="Arial"/>
              </a:rPr>
              <a:t>,</a:t>
            </a:r>
            <a:r>
              <a:rPr lang="ko-KR" altLang="en-US">
                <a:ea typeface="나눔스퀘어"/>
                <a:cs typeface="Arial"/>
              </a:rPr>
              <a:t> </a:t>
            </a:r>
            <a:r>
              <a:rPr kumimoji="0" lang="ko-KR" altLang="en-US" b="0" i="0" u="none" strike="noStrike" kern="1200" cap="none" spc="0" normalizeH="0" baseline="0">
                <a:effectLst/>
                <a:uLnTx/>
                <a:uFillTx/>
                <a:ea typeface="나눔스퀘어"/>
                <a:cs typeface="Arial"/>
              </a:rPr>
              <a:t>나경운</a:t>
            </a:r>
            <a:r>
              <a:rPr lang="en-US" altLang="ko-KR">
                <a:ea typeface="나눔스퀘어"/>
                <a:cs typeface="Arial"/>
              </a:rPr>
              <a:t>,</a:t>
            </a:r>
            <a:r>
              <a:rPr lang="ko-KR" altLang="en-US">
                <a:ea typeface="나눔스퀘어"/>
                <a:cs typeface="Arial"/>
              </a:rPr>
              <a:t> 이경민</a:t>
            </a:r>
            <a:r>
              <a:rPr lang="en-US" altLang="ko-KR">
                <a:ea typeface="나눔스퀘어"/>
                <a:cs typeface="Arial"/>
              </a:rPr>
              <a:t>,</a:t>
            </a:r>
            <a:r>
              <a:rPr lang="ko-KR" altLang="en-US">
                <a:ea typeface="나눔스퀘어"/>
                <a:cs typeface="Arial"/>
              </a:rPr>
              <a:t> </a:t>
            </a:r>
            <a:r>
              <a:rPr kumimoji="0" lang="ko-KR" altLang="en-US" b="0" i="0" u="none" strike="noStrike" kern="1200" cap="none" spc="0" normalizeH="0" baseline="0">
                <a:effectLst/>
                <a:uLnTx/>
                <a:uFillTx/>
                <a:ea typeface="나눔스퀘어"/>
                <a:cs typeface="Arial"/>
              </a:rPr>
              <a:t>이근정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XNOR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Column Decoder + Analog Mux</a:t>
              </a:r>
              <a:endParaRPr lang="ko-KR" altLang="en-US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BBE2A3A-0D9A-429A-B27C-5DA71445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470292"/>
            <a:ext cx="4272963" cy="43369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F7C125-4E23-4FA8-B9E4-AF7E9276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97" y="1483012"/>
            <a:ext cx="3450673" cy="4336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0B02F8-C0C7-4EA7-A6FF-38ABA5214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21" y="1977926"/>
            <a:ext cx="2956062" cy="33520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D14D91-6813-4A36-9853-FC65D5671DA9}"/>
              </a:ext>
            </a:extLst>
          </p:cNvPr>
          <p:cNvSpPr txBox="1"/>
          <p:nvPr/>
        </p:nvSpPr>
        <p:spPr>
          <a:xfrm>
            <a:off x="812600" y="5549232"/>
            <a:ext cx="30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5F2EC-922A-4EB0-A1AF-683F31A56021}"/>
              </a:ext>
            </a:extLst>
          </p:cNvPr>
          <p:cNvSpPr txBox="1"/>
          <p:nvPr/>
        </p:nvSpPr>
        <p:spPr>
          <a:xfrm>
            <a:off x="4436698" y="5918564"/>
            <a:ext cx="30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Decoder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64486-97C3-48CD-A246-4C3DA087D7CF}"/>
              </a:ext>
            </a:extLst>
          </p:cNvPr>
          <p:cNvSpPr txBox="1"/>
          <p:nvPr/>
        </p:nvSpPr>
        <p:spPr>
          <a:xfrm>
            <a:off x="9115592" y="5913585"/>
            <a:ext cx="30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Analog Mux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1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XNOR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3.46bit Flash ADC</a:t>
              </a:r>
              <a:endParaRPr lang="ko-KR" altLang="en-US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FCE2494-72C4-41A4-8385-6EFCEA14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86" y="1722954"/>
            <a:ext cx="6789293" cy="2526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13E87-1276-4F07-8FA8-3855A9F91AD0}"/>
              </a:ext>
            </a:extLst>
          </p:cNvPr>
          <p:cNvSpPr txBox="1"/>
          <p:nvPr/>
        </p:nvSpPr>
        <p:spPr>
          <a:xfrm>
            <a:off x="441686" y="4929135"/>
            <a:ext cx="680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Double-tail Latch Type Sense Amplifier </a:t>
            </a:r>
            <a:r>
              <a:rPr lang="ko-KR" altLang="en-US" b="1" dirty="0"/>
              <a:t>장점</a:t>
            </a:r>
            <a:br>
              <a:rPr lang="en-US" altLang="ko-KR" dirty="0"/>
            </a:br>
            <a:r>
              <a:rPr lang="en-US" altLang="ko-KR" dirty="0"/>
              <a:t>Speed, Offset, Power </a:t>
            </a:r>
            <a:r>
              <a:rPr lang="ko-KR" altLang="en-US" dirty="0"/>
              <a:t>및 공통모드 전압 간의 균형 최적화에 적합</a:t>
            </a:r>
            <a:endParaRPr lang="en-US" altLang="ko-KR" dirty="0"/>
          </a:p>
          <a:p>
            <a:r>
              <a:rPr lang="ko-KR" altLang="en-US" dirty="0"/>
              <a:t>입력과 출력사이 절연 우수</a:t>
            </a:r>
            <a:endParaRPr lang="en-US" altLang="ko-KR" dirty="0"/>
          </a:p>
          <a:p>
            <a:r>
              <a:rPr lang="ko-KR" altLang="en-US" dirty="0"/>
              <a:t>낮은 공급 전압에서 동작하기 좋다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537204-4E8B-49D3-B728-1712484C8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55" y="1353834"/>
            <a:ext cx="2747745" cy="45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Method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Row, Column </a:t>
              </a:r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수 결정하기</a:t>
              </a:r>
              <a:endParaRPr lang="en-US" altLang="ko-KR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C66719-18D2-47DF-9A58-163215B47931}"/>
              </a:ext>
            </a:extLst>
          </p:cNvPr>
          <p:cNvSpPr txBox="1"/>
          <p:nvPr/>
        </p:nvSpPr>
        <p:spPr>
          <a:xfrm>
            <a:off x="541421" y="1981745"/>
            <a:ext cx="10768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XNOR Mode READ WL Driver, Flash ADC 3.46bit </a:t>
            </a:r>
            <a:r>
              <a:rPr lang="ko-KR" altLang="en-US" dirty="0"/>
              <a:t>는 구성된 상태에서 </a:t>
            </a:r>
            <a:r>
              <a:rPr lang="en-US" altLang="ko-KR" dirty="0"/>
              <a:t>1Row, 1Column </a:t>
            </a:r>
            <a:r>
              <a:rPr lang="ko-KR" altLang="en-US" dirty="0"/>
              <a:t>으로 </a:t>
            </a:r>
            <a:r>
              <a:rPr lang="en-US" altLang="ko-KR" dirty="0"/>
              <a:t>Bit Cell </a:t>
            </a:r>
            <a:r>
              <a:rPr lang="ko-KR" altLang="en-US" dirty="0"/>
              <a:t>구성 </a:t>
            </a:r>
            <a:r>
              <a:rPr lang="en-US" altLang="ko-KR" dirty="0"/>
              <a:t>=&gt; Post layout =&gt; PEX =&gt; Simulation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예상한 </a:t>
            </a:r>
            <a:r>
              <a:rPr lang="en-US" altLang="ko-KR" dirty="0"/>
              <a:t>V(RBL) </a:t>
            </a:r>
            <a:r>
              <a:rPr lang="ko-KR" altLang="en-US" dirty="0"/>
              <a:t>값과 실제</a:t>
            </a:r>
            <a:r>
              <a:rPr lang="en-US" altLang="ko-KR" dirty="0"/>
              <a:t> V(RBL) </a:t>
            </a:r>
            <a:r>
              <a:rPr lang="ko-KR" altLang="en-US" dirty="0"/>
              <a:t>값을 비교하여 오차를 차고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수를 늘려가며 최적의 </a:t>
            </a:r>
            <a:r>
              <a:rPr lang="en-US" altLang="ko-KR" dirty="0"/>
              <a:t>Row </a:t>
            </a:r>
            <a:r>
              <a:rPr lang="ko-KR" altLang="en-US" dirty="0"/>
              <a:t>개수    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WL</a:t>
            </a:r>
            <a:r>
              <a:rPr lang="ko-KR" altLang="en-US" dirty="0"/>
              <a:t> </a:t>
            </a:r>
            <a:r>
              <a:rPr lang="en-US" altLang="ko-KR" dirty="0"/>
              <a:t>Driver 4</a:t>
            </a:r>
            <a:r>
              <a:rPr lang="ko-KR" altLang="en-US" dirty="0"/>
              <a:t>개 </a:t>
            </a:r>
            <a:r>
              <a:rPr lang="en-US" altLang="ko-KR" dirty="0"/>
              <a:t>Output </a:t>
            </a:r>
            <a:r>
              <a:rPr lang="ko-KR" altLang="en-US" dirty="0"/>
              <a:t>에는 많은 </a:t>
            </a:r>
            <a:r>
              <a:rPr lang="en-US" altLang="ko-KR" dirty="0"/>
              <a:t>Column </a:t>
            </a:r>
            <a:r>
              <a:rPr lang="ko-KR" altLang="en-US" dirty="0"/>
              <a:t>이 연결 </a:t>
            </a:r>
            <a:r>
              <a:rPr lang="en-US" altLang="ko-KR" dirty="0"/>
              <a:t>=&gt; Column </a:t>
            </a:r>
            <a:r>
              <a:rPr lang="ko-KR" altLang="en-US" dirty="0"/>
              <a:t>이 많아질수록 </a:t>
            </a:r>
            <a:r>
              <a:rPr lang="en-US" altLang="ko-KR" dirty="0"/>
              <a:t>Load Capacitance </a:t>
            </a:r>
            <a:r>
              <a:rPr lang="ko-KR" altLang="en-US" dirty="0"/>
              <a:t>가 증가</a:t>
            </a:r>
            <a:r>
              <a:rPr lang="en-US" altLang="ko-KR" dirty="0"/>
              <a:t> =&gt; XNOR Cell PU / PD circuits </a:t>
            </a:r>
            <a:r>
              <a:rPr lang="ko-KR" altLang="en-US" dirty="0"/>
              <a:t>의 </a:t>
            </a:r>
            <a:r>
              <a:rPr lang="en-US" altLang="ko-KR" dirty="0"/>
              <a:t>VDD, GND </a:t>
            </a:r>
            <a:r>
              <a:rPr lang="ko-KR" altLang="en-US" dirty="0"/>
              <a:t>준비 시간</a:t>
            </a:r>
            <a:r>
              <a:rPr lang="en-US" altLang="ko-KR" dirty="0"/>
              <a:t>(delay)</a:t>
            </a:r>
            <a:r>
              <a:rPr lang="ko-KR" altLang="en-US" dirty="0"/>
              <a:t>이 증가</a:t>
            </a:r>
            <a:r>
              <a:rPr lang="en-US" altLang="ko-KR" dirty="0"/>
              <a:t> =&gt; </a:t>
            </a:r>
            <a:r>
              <a:rPr lang="ko-KR" altLang="en-US" dirty="0"/>
              <a:t>적절한 </a:t>
            </a:r>
            <a:r>
              <a:rPr lang="en-US" altLang="ko-KR" dirty="0"/>
              <a:t>Column </a:t>
            </a:r>
            <a:r>
              <a:rPr lang="ko-KR" altLang="en-US" dirty="0"/>
              <a:t>개수를 선택하여 </a:t>
            </a:r>
            <a:r>
              <a:rPr lang="en-US" altLang="ko-KR" dirty="0"/>
              <a:t>delay</a:t>
            </a:r>
            <a:r>
              <a:rPr lang="ko-KR" altLang="en-US" dirty="0"/>
              <a:t>를 최소화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Method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ko-KR" altLang="en-US" sz="1600" b="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  <a:cs typeface="+mn-cs"/>
                </a:rPr>
                <a:t>전체 동작에 대한 테스트 고려 사항</a:t>
              </a:r>
              <a:endParaRPr lang="en-US" altLang="ko-KR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C66719-18D2-47DF-9A58-163215B47931}"/>
              </a:ext>
            </a:extLst>
          </p:cNvPr>
          <p:cNvSpPr txBox="1"/>
          <p:nvPr/>
        </p:nvSpPr>
        <p:spPr>
          <a:xfrm>
            <a:off x="541421" y="1888958"/>
            <a:ext cx="10768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IMC SRAM </a:t>
            </a:r>
            <a:r>
              <a:rPr lang="ko-KR" altLang="en-US" dirty="0"/>
              <a:t>동작 검증을 어떻게 할 것 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어떤 데이터 셋을 사용할 것인지 결정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모듈에서의 딜레이 및 파워</a:t>
            </a:r>
            <a:r>
              <a:rPr lang="en-US" altLang="ko-KR" dirty="0"/>
              <a:t>, PVT Variation </a:t>
            </a:r>
            <a:r>
              <a:rPr lang="ko-KR" altLang="en-US" dirty="0"/>
              <a:t>에 대한 신뢰도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전체 시스템에서의 딜레이 및 파워</a:t>
            </a:r>
            <a:r>
              <a:rPr lang="en-US" altLang="ko-KR" dirty="0"/>
              <a:t>, PVT Variation </a:t>
            </a:r>
            <a:r>
              <a:rPr lang="ko-KR" altLang="en-US" dirty="0"/>
              <a:t>에 대한 신뢰도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예상한 </a:t>
            </a:r>
            <a:r>
              <a:rPr lang="en-US" altLang="ko-KR" dirty="0"/>
              <a:t>XAC </a:t>
            </a:r>
            <a:r>
              <a:rPr lang="ko-KR" altLang="en-US" dirty="0"/>
              <a:t>결과와 실제 연산 결과에 대한 정확도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mc, ff, fs, sf, ss </a:t>
            </a:r>
            <a:r>
              <a:rPr lang="ko-KR" altLang="en-US" dirty="0"/>
              <a:t>등 모든 </a:t>
            </a:r>
            <a:r>
              <a:rPr lang="en-US" altLang="ko-KR" dirty="0"/>
              <a:t>Process Corner </a:t>
            </a:r>
            <a:r>
              <a:rPr lang="ko-KR" altLang="en-US" dirty="0"/>
              <a:t>에 대해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TR</a:t>
            </a:r>
            <a:r>
              <a:rPr lang="ko-KR" altLang="en-US" dirty="0"/>
              <a:t> 개수</a:t>
            </a:r>
            <a:r>
              <a:rPr lang="en-US" altLang="ko-KR" dirty="0"/>
              <a:t>, Layout </a:t>
            </a:r>
            <a:r>
              <a:rPr lang="ko-KR" altLang="en-US" dirty="0"/>
              <a:t>크기 고려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VDD level </a:t>
            </a:r>
            <a:r>
              <a:rPr lang="ko-KR" altLang="en-US" dirty="0"/>
              <a:t>에 따른 </a:t>
            </a:r>
            <a:r>
              <a:rPr lang="en-US" altLang="ko-KR" dirty="0"/>
              <a:t>RBL Metal line IR drop </a:t>
            </a:r>
            <a:r>
              <a:rPr lang="ko-KR" altLang="en-US" dirty="0"/>
              <a:t>고려 </a:t>
            </a:r>
            <a:r>
              <a:rPr lang="en-US" altLang="ko-KR" dirty="0"/>
              <a:t>=&gt; </a:t>
            </a:r>
            <a:r>
              <a:rPr lang="ko-KR" altLang="en-US" dirty="0"/>
              <a:t>연산 정확도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47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</a:t>
            </a: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endParaRPr lang="ko-KR" altLang="en-US" sz="1600" b="0" spc="-12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74865B-537A-434F-B202-55AE421A3160}"/>
              </a:ext>
            </a:extLst>
          </p:cNvPr>
          <p:cNvSpPr txBox="1"/>
          <p:nvPr/>
        </p:nvSpPr>
        <p:spPr>
          <a:xfrm>
            <a:off x="565484" y="1636295"/>
            <a:ext cx="8891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Memory Mode 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주기 시간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Row </a:t>
            </a:r>
            <a:r>
              <a:rPr lang="ko-KR" altLang="en-US" dirty="0"/>
              <a:t>및 </a:t>
            </a:r>
            <a:r>
              <a:rPr lang="en-US" altLang="ko-KR" dirty="0"/>
              <a:t>Column </a:t>
            </a:r>
            <a:r>
              <a:rPr lang="ko-KR" altLang="en-US" dirty="0"/>
              <a:t>수 결정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StrongARM</a:t>
            </a:r>
            <a:r>
              <a:rPr lang="en-US" altLang="ko-KR" dirty="0"/>
              <a:t> Latch, Double-tail Latch </a:t>
            </a:r>
            <a:r>
              <a:rPr lang="ko-KR" altLang="en-US" dirty="0"/>
              <a:t>성능 비교 및 </a:t>
            </a:r>
            <a:r>
              <a:rPr lang="en-US" altLang="ko-KR" dirty="0"/>
              <a:t>ADC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Schematic level </a:t>
            </a:r>
            <a:r>
              <a:rPr lang="ko-KR" altLang="en-US" dirty="0"/>
              <a:t>동작 검증 및 </a:t>
            </a:r>
            <a:r>
              <a:rPr lang="en-US" altLang="ko-KR" dirty="0"/>
              <a:t>layout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endParaRPr lang="ko-KR" altLang="en-US" sz="1600" b="0" spc="-12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74865B-537A-434F-B202-55AE421A3160}"/>
              </a:ext>
            </a:extLst>
          </p:cNvPr>
          <p:cNvSpPr txBox="1"/>
          <p:nvPr/>
        </p:nvSpPr>
        <p:spPr>
          <a:xfrm>
            <a:off x="565484" y="1636295"/>
            <a:ext cx="8891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Binary / Ternary input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동작 검증을 위한 </a:t>
            </a:r>
            <a:r>
              <a:rPr lang="en-US" altLang="ko-KR" dirty="0"/>
              <a:t>Data set (</a:t>
            </a:r>
            <a:r>
              <a:rPr lang="ko-KR" altLang="en-US" dirty="0"/>
              <a:t>모든 </a:t>
            </a:r>
            <a:r>
              <a:rPr lang="en-US" altLang="ko-KR" dirty="0"/>
              <a:t>Input, Weight</a:t>
            </a:r>
            <a:r>
              <a:rPr lang="ko-KR" altLang="en-US" dirty="0"/>
              <a:t>를 고려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Analog </a:t>
            </a:r>
            <a:r>
              <a:rPr lang="ko-KR" altLang="en-US" dirty="0"/>
              <a:t>값의 적절한 </a:t>
            </a:r>
            <a:r>
              <a:rPr lang="en-US" altLang="ko-KR" dirty="0"/>
              <a:t>Quantization (</a:t>
            </a:r>
            <a:r>
              <a:rPr lang="ko-KR" altLang="en-US" dirty="0"/>
              <a:t>적절한 </a:t>
            </a:r>
            <a:r>
              <a:rPr lang="en-US" altLang="ko-KR" dirty="0" err="1"/>
              <a:t>Vref</a:t>
            </a:r>
            <a:r>
              <a:rPr lang="en-US" altLang="ko-KR" dirty="0"/>
              <a:t> </a:t>
            </a:r>
            <a:r>
              <a:rPr lang="ko-KR" altLang="en-US" dirty="0"/>
              <a:t>구간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DFEB5A-2E4C-454C-9D6F-253BA55E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768" y="1361969"/>
            <a:ext cx="4125748" cy="36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기기, 컴퓨터, 노트북, 회로이(가) 표시된 사진&#10;&#10;자동 생성된 설명">
            <a:extLst>
              <a:ext uri="{FF2B5EF4-FFF2-40B4-BE49-F238E27FC236}">
                <a16:creationId xmlns:a16="http://schemas.microsoft.com/office/drawing/2014/main" id="{1BDC9722-7013-434B-8124-60B79A6C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CFFD501F-9E11-4C3F-902E-DE2DDF170E77}"/>
              </a:ext>
            </a:extLst>
          </p:cNvPr>
          <p:cNvSpPr/>
          <p:nvPr/>
        </p:nvSpPr>
        <p:spPr>
          <a:xfrm flipH="1">
            <a:off x="6275386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E1EEDBA-31CB-49C4-BA26-07B97A66E205}"/>
              </a:ext>
            </a:extLst>
          </p:cNvPr>
          <p:cNvSpPr/>
          <p:nvPr/>
        </p:nvSpPr>
        <p:spPr>
          <a:xfrm flipH="1">
            <a:off x="6618288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827DDDE-F69D-47FE-856A-B58B7433E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" y="203199"/>
            <a:ext cx="2209264" cy="300669"/>
          </a:xfrm>
          <a:prstGeom prst="rect">
            <a:avLst/>
          </a:prstGeom>
        </p:spPr>
      </p:pic>
      <p:sp>
        <p:nvSpPr>
          <p:cNvPr id="6" name="Freeform 41">
            <a:extLst>
              <a:ext uri="{FF2B5EF4-FFF2-40B4-BE49-F238E27FC236}">
                <a16:creationId xmlns:a16="http://schemas.microsoft.com/office/drawing/2014/main" id="{9988A08C-AE9B-4F7C-8530-0FB9F4057F53}"/>
              </a:ext>
            </a:extLst>
          </p:cNvPr>
          <p:cNvSpPr>
            <a:spLocks noEditPoints="1"/>
          </p:cNvSpPr>
          <p:nvPr/>
        </p:nvSpPr>
        <p:spPr bwMode="auto">
          <a:xfrm>
            <a:off x="8658539" y="1929384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BBCED-05EC-6E4D-A863-E66169798197}"/>
              </a:ext>
            </a:extLst>
          </p:cNvPr>
          <p:cNvSpPr txBox="1"/>
          <p:nvPr/>
        </p:nvSpPr>
        <p:spPr>
          <a:xfrm>
            <a:off x="4010338" y="2764364"/>
            <a:ext cx="9170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600" dirty="0">
                <a:solidFill>
                  <a:schemeClr val="bg1"/>
                </a:solidFill>
              </a:rPr>
              <a:t>Thank you</a:t>
            </a:r>
            <a:endParaRPr kumimoji="1"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92850" y="1985390"/>
            <a:ext cx="5454650" cy="495300"/>
            <a:chOff x="5899150" y="1894319"/>
            <a:chExt cx="5454650" cy="495300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Memory Mode</a:t>
              </a:r>
              <a:endParaRPr lang="ko-KR" altLang="en-US" sz="20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01 </a:t>
              </a:r>
              <a:endParaRPr lang="ko-KR" altLang="en-US" sz="2000" b="1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92850" y="2786033"/>
            <a:ext cx="5454218" cy="495300"/>
            <a:chOff x="5899150" y="1894319"/>
            <a:chExt cx="5454218" cy="495300"/>
          </a:xfrm>
        </p:grpSpPr>
        <p:sp>
          <p:nvSpPr>
            <p:cNvPr id="32" name="사각형: 둥근 모서리 31"/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2768" y="1939391"/>
              <a:ext cx="4800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스퀘어"/>
                  <a:ea typeface="나눔스퀘어"/>
                </a:rPr>
                <a:t>XNOR Mode</a:t>
              </a:r>
              <a:endParaRPr lang="en-US" altLang="ko-KR" sz="20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02</a:t>
              </a:r>
              <a:endParaRPr lang="ko-KR" altLang="en-US" sz="2000" b="1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292850" y="3586676"/>
            <a:ext cx="5454650" cy="495300"/>
            <a:chOff x="5899150" y="1894319"/>
            <a:chExt cx="5454650" cy="495300"/>
          </a:xfrm>
        </p:grpSpPr>
        <p:sp>
          <p:nvSpPr>
            <p:cNvPr id="39" name="사각형: 둥근 모서리 38"/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Test Method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03</a:t>
              </a:r>
              <a:endParaRPr lang="ko-KR" altLang="en-US" sz="2000" b="1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58" name="평행 사변형 57"/>
          <p:cNvSpPr/>
          <p:nvPr/>
        </p:nvSpPr>
        <p:spPr>
          <a:xfrm>
            <a:off x="3251200" y="0"/>
            <a:ext cx="2647952" cy="6858000"/>
          </a:xfrm>
          <a:prstGeom prst="parallelogram">
            <a:avLst>
              <a:gd name="adj" fmla="val 66390"/>
            </a:avLst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자유형: 도형 53"/>
          <p:cNvSpPr/>
          <p:nvPr/>
        </p:nvSpPr>
        <p:spPr>
          <a:xfrm>
            <a:off x="-17462" y="0"/>
            <a:ext cx="5573712" cy="6858000"/>
          </a:xfrm>
          <a:custGeom>
            <a:avLst/>
            <a:gdLst>
              <a:gd name="connsiteX0" fmla="*/ 0 w 5337175"/>
              <a:gd name="connsiteY0" fmla="*/ 0 h 6858000"/>
              <a:gd name="connsiteX1" fmla="*/ 5337175 w 5337175"/>
              <a:gd name="connsiteY1" fmla="*/ 0 h 6858000"/>
              <a:gd name="connsiteX2" fmla="*/ 3622675 w 5337175"/>
              <a:gd name="connsiteY2" fmla="*/ 6858000 h 6858000"/>
              <a:gd name="connsiteX3" fmla="*/ 0 w 5337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7175" h="6858000">
                <a:moveTo>
                  <a:pt x="0" y="0"/>
                </a:moveTo>
                <a:lnTo>
                  <a:pt x="5337175" y="0"/>
                </a:lnTo>
                <a:lnTo>
                  <a:pt x="362267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805" y="3013502"/>
            <a:ext cx="42799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chemeClr val="bg1"/>
                </a:solidFill>
                <a:latin typeface="Arial"/>
                <a:ea typeface="나눔스퀘어 ExtraBold"/>
                <a:cs typeface="Arial"/>
              </a:rPr>
              <a:t>CONTENTS</a:t>
            </a:r>
            <a:endParaRPr lang="ko-KR" altLang="en-US" sz="4800" b="1">
              <a:solidFill>
                <a:schemeClr val="bg1"/>
              </a:solidFill>
              <a:latin typeface="Arial"/>
              <a:ea typeface="나눔스퀘어 ExtraBold"/>
              <a:cs typeface="Arial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143" y="173734"/>
            <a:ext cx="725403" cy="225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18797" y="141810"/>
            <a:ext cx="1295403" cy="28963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92850" y="4432391"/>
            <a:ext cx="5454650" cy="495300"/>
            <a:chOff x="5899150" y="1894319"/>
            <a:chExt cx="5454650" cy="495300"/>
          </a:xfrm>
        </p:grpSpPr>
        <p:sp>
          <p:nvSpPr>
            <p:cNvPr id="21" name="사각형: 둥근 모서리 38"/>
            <p:cNvSpPr/>
            <p:nvPr/>
          </p:nvSpPr>
          <p:spPr>
            <a:xfrm>
              <a:off x="5899150" y="1894319"/>
              <a:ext cx="4914900" cy="4953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A2127"/>
                </a:gs>
                <a:gs pos="100000">
                  <a:srgbClr val="A3191C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1941914"/>
              <a:ext cx="4800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스퀘어"/>
                  <a:ea typeface="나눔스퀘어"/>
                </a:rPr>
                <a:t>Plan</a:t>
              </a:r>
              <a:endParaRPr lang="en-US" altLang="ko-KR" sz="2000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1941914"/>
              <a:ext cx="2463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Channel length : 80nm</a:t>
              </a:r>
              <a:endParaRPr lang="en-US" altLang="ko-KR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74DEFAA-8B75-49FD-BA9B-D0AF0472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58" y="1910203"/>
            <a:ext cx="2629035" cy="3410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30EF86-2868-4666-964C-4FC955BEF3EF}"/>
              </a:ext>
            </a:extLst>
          </p:cNvPr>
          <p:cNvSpPr txBox="1"/>
          <p:nvPr/>
        </p:nvSpPr>
        <p:spPr>
          <a:xfrm>
            <a:off x="650039" y="2876601"/>
            <a:ext cx="2364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Pre-Charge</a:t>
            </a:r>
          </a:p>
          <a:p>
            <a:r>
              <a:rPr lang="en-US" altLang="ko-KR" dirty="0"/>
              <a:t>Row Decoder</a:t>
            </a:r>
          </a:p>
          <a:p>
            <a:r>
              <a:rPr lang="en-US" altLang="ko-KR" dirty="0"/>
              <a:t>Column Decoder</a:t>
            </a:r>
          </a:p>
          <a:p>
            <a:r>
              <a:rPr lang="en-US" altLang="ko-KR" dirty="0"/>
              <a:t>Sense Amplifier</a:t>
            </a:r>
          </a:p>
          <a:p>
            <a:r>
              <a:rPr lang="en-US" altLang="ko-KR" dirty="0"/>
              <a:t>Write Driver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D26952-B2CE-463E-BA44-FA495E1A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20" y="1554121"/>
            <a:ext cx="4838949" cy="4762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개선사항</a:t>
              </a:r>
              <a:endParaRPr lang="en-US" altLang="ko-KR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A4E9DEF-E0B9-4049-B2A3-8F981F43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32" y="3678933"/>
            <a:ext cx="7306733" cy="25996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5AF904-901C-4B6D-B809-311BAC677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451081"/>
            <a:ext cx="9242121" cy="21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추가 개선계획</a:t>
              </a:r>
              <a:endParaRPr lang="en-US" altLang="ko-KR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65EA613-7B81-487C-AB11-003EB835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" y="1425478"/>
            <a:ext cx="12154525" cy="4381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0C535B-11D8-4A82-BB7E-6245939C1B00}"/>
              </a:ext>
            </a:extLst>
          </p:cNvPr>
          <p:cNvSpPr txBox="1"/>
          <p:nvPr/>
        </p:nvSpPr>
        <p:spPr>
          <a:xfrm>
            <a:off x="0" y="59008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Pre-Charge Block 8 </a:t>
            </a:r>
            <a:r>
              <a:rPr lang="ko-KR" altLang="en-US" dirty="0"/>
              <a:t>⇒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6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	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ko-KR" altLang="en-US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설계사양</a:t>
              </a:r>
              <a:endParaRPr lang="en-US" altLang="ko-KR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0F48CF5A-DC1F-487A-94FC-504BFEAB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483011"/>
            <a:ext cx="8949267" cy="4972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C9DDE-42EC-4BD3-851B-CBBB8568DA1D}"/>
              </a:ext>
            </a:extLst>
          </p:cNvPr>
          <p:cNvSpPr txBox="1"/>
          <p:nvPr/>
        </p:nvSpPr>
        <p:spPr>
          <a:xfrm>
            <a:off x="280849" y="3209572"/>
            <a:ext cx="246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Cycle = 700ps</a:t>
            </a:r>
          </a:p>
          <a:p>
            <a:r>
              <a:rPr lang="en-US" altLang="ko-KR" dirty="0"/>
              <a:t>Speed : 1.428GHz</a:t>
            </a:r>
          </a:p>
          <a:p>
            <a:r>
              <a:rPr lang="en-US" altLang="ko-KR" dirty="0"/>
              <a:t>Total Cycle = 22.4ns</a:t>
            </a:r>
          </a:p>
          <a:p>
            <a:r>
              <a:rPr lang="en-US" altLang="ko-KR" dirty="0"/>
              <a:t>Access TR = 120nm</a:t>
            </a:r>
          </a:p>
          <a:p>
            <a:r>
              <a:rPr lang="en-US" altLang="ko-KR" dirty="0"/>
              <a:t>PR = 1</a:t>
            </a:r>
          </a:p>
          <a:p>
            <a:r>
              <a:rPr lang="en-US" altLang="ko-KR" dirty="0"/>
              <a:t>CR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XNOR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b="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  <a:cs typeface="+mn-cs"/>
                </a:rPr>
                <a:t>Full Structure</a:t>
              </a:r>
              <a:endParaRPr lang="ko-KR" altLang="en-US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6D0F629-DE64-4C27-AFE3-2A05CF96A6F9}"/>
              </a:ext>
            </a:extLst>
          </p:cNvPr>
          <p:cNvSpPr txBox="1"/>
          <p:nvPr/>
        </p:nvSpPr>
        <p:spPr>
          <a:xfrm>
            <a:off x="998955" y="3146828"/>
            <a:ext cx="655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XNOR Mode READ WL Driver</a:t>
            </a:r>
          </a:p>
          <a:p>
            <a:r>
              <a:rPr lang="en-US" altLang="ko-KR" dirty="0"/>
              <a:t>Column Decoder + Analog Mux</a:t>
            </a:r>
          </a:p>
          <a:p>
            <a:r>
              <a:rPr lang="en-US" altLang="ko-KR" dirty="0"/>
              <a:t>Flash ADC 3.46bit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5472BE2-B446-4C03-9AAE-267C1210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86" y="1698542"/>
            <a:ext cx="5131064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XNOR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SRAM Cell</a:t>
              </a:r>
              <a:endParaRPr lang="ko-KR" altLang="en-US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778CCF4-4864-47F1-A706-629F3231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12" y="1542480"/>
            <a:ext cx="5600988" cy="4635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0905C7-DCE6-46BB-83F5-CAFFD4A51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2" y="1714805"/>
            <a:ext cx="4943470" cy="2775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8204D-248E-4081-8936-EA315D754350}"/>
              </a:ext>
            </a:extLst>
          </p:cNvPr>
          <p:cNvSpPr txBox="1"/>
          <p:nvPr/>
        </p:nvSpPr>
        <p:spPr>
          <a:xfrm>
            <a:off x="456723" y="4830132"/>
            <a:ext cx="560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 CELL</a:t>
            </a:r>
          </a:p>
          <a:p>
            <a:r>
              <a:rPr lang="en-US" altLang="ko-KR" dirty="0"/>
              <a:t>Access TR = 120nm</a:t>
            </a:r>
          </a:p>
          <a:p>
            <a:r>
              <a:rPr lang="en-US" altLang="ko-KR" dirty="0"/>
              <a:t>PR = 1</a:t>
            </a:r>
          </a:p>
          <a:p>
            <a:r>
              <a:rPr lang="en-US" altLang="ko-KR" dirty="0"/>
              <a:t>CR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1537A-EE5E-4E11-8710-B5CCA21EC93F}"/>
              </a:ext>
            </a:extLst>
          </p:cNvPr>
          <p:cNvSpPr txBox="1"/>
          <p:nvPr/>
        </p:nvSpPr>
        <p:spPr>
          <a:xfrm>
            <a:off x="3216589" y="4830132"/>
            <a:ext cx="228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XNOR Cell</a:t>
            </a:r>
          </a:p>
          <a:p>
            <a:r>
              <a:rPr lang="en-US" altLang="ko-KR" dirty="0"/>
              <a:t>NFET = 120nm</a:t>
            </a:r>
          </a:p>
          <a:p>
            <a:r>
              <a:rPr lang="en-US" altLang="ko-KR" dirty="0"/>
              <a:t>PFET = 120nm * 3.1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217" y="374448"/>
            <a:ext cx="567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XNOR Mode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직선 연결선 10"/>
          <p:cNvCxnSpPr/>
          <p:nvPr/>
        </p:nvCxnSpPr>
        <p:spPr>
          <a:xfrm>
            <a:off x="3302000" y="957136"/>
            <a:ext cx="558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1650" y="6481636"/>
            <a:ext cx="1460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defRPr>
            </a:lvl1pPr>
          </a:lstStyle>
          <a:p>
            <a:pPr algn="r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95400" y="957136"/>
            <a:ext cx="9601200" cy="432215"/>
            <a:chOff x="1295400" y="957136"/>
            <a:chExt cx="9601200" cy="432215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1050797"/>
              <a:ext cx="9601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400">
                  <a:solidFill>
                    <a:schemeClr val="bg1"/>
                  </a:solidFill>
                  <a:latin typeface="나눔스퀘어 ExtraBold"/>
                  <a:ea typeface="나눔스퀘어 ExtraBold"/>
                </a:defRPr>
              </a:lvl1pPr>
            </a:lstStyle>
            <a:p>
              <a:pPr lvl="0">
                <a:defRPr/>
              </a:pPr>
              <a:r>
                <a:rPr lang="en-US" altLang="ko-KR" sz="1600" spc="-1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/>
                  <a:ea typeface="나눔스퀘어"/>
                </a:rPr>
                <a:t>XNOR Mode Read WL Driver</a:t>
              </a:r>
              <a:endParaRPr lang="ko-KR" altLang="en-US" sz="1600" b="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+mn-cs"/>
              </a:endParaRPr>
            </a:p>
          </p:txBody>
        </p:sp>
        <p:cxnSp>
          <p:nvCxnSpPr>
            <p:cNvPr id="8" name="직선 연결선 77"/>
            <p:cNvCxnSpPr/>
            <p:nvPr/>
          </p:nvCxnSpPr>
          <p:spPr>
            <a:xfrm>
              <a:off x="3302000" y="957136"/>
              <a:ext cx="5588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4CC8147-27FE-48A0-BE21-87A8DB44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66" y="1632958"/>
            <a:ext cx="4389792" cy="3930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C02D9E-1D9A-41CE-B66A-8E6F80B0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42" y="1189515"/>
            <a:ext cx="3324464" cy="46176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C8E24C-F7E6-4FB3-AEC8-336999A4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49085"/>
              </p:ext>
            </p:extLst>
          </p:nvPr>
        </p:nvGraphicFramePr>
        <p:xfrm>
          <a:off x="3908057" y="1774971"/>
          <a:ext cx="3530600" cy="592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294069793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3947527259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1255217028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3327491364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306837904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RWL_P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RWLB_P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RWL_N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RWLB_N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9599968"/>
                  </a:ext>
                </a:extLst>
              </a:tr>
              <a:tr h="1419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1294620"/>
                  </a:ext>
                </a:extLst>
              </a:tr>
              <a:tr h="2027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+1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956785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91DC9E9-2D65-4E67-9682-394A91BFA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8547"/>
              </p:ext>
            </p:extLst>
          </p:nvPr>
        </p:nvGraphicFramePr>
        <p:xfrm>
          <a:off x="3832959" y="3718592"/>
          <a:ext cx="3680795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159">
                  <a:extLst>
                    <a:ext uri="{9D8B030D-6E8A-4147-A177-3AD203B41FA5}">
                      <a16:colId xmlns:a16="http://schemas.microsoft.com/office/drawing/2014/main" val="2923998476"/>
                    </a:ext>
                  </a:extLst>
                </a:gridCol>
                <a:gridCol w="736159">
                  <a:extLst>
                    <a:ext uri="{9D8B030D-6E8A-4147-A177-3AD203B41FA5}">
                      <a16:colId xmlns:a16="http://schemas.microsoft.com/office/drawing/2014/main" val="2840589190"/>
                    </a:ext>
                  </a:extLst>
                </a:gridCol>
                <a:gridCol w="736159">
                  <a:extLst>
                    <a:ext uri="{9D8B030D-6E8A-4147-A177-3AD203B41FA5}">
                      <a16:colId xmlns:a16="http://schemas.microsoft.com/office/drawing/2014/main" val="3378828096"/>
                    </a:ext>
                  </a:extLst>
                </a:gridCol>
                <a:gridCol w="736159">
                  <a:extLst>
                    <a:ext uri="{9D8B030D-6E8A-4147-A177-3AD203B41FA5}">
                      <a16:colId xmlns:a16="http://schemas.microsoft.com/office/drawing/2014/main" val="6477423"/>
                    </a:ext>
                  </a:extLst>
                </a:gridCol>
                <a:gridCol w="736159">
                  <a:extLst>
                    <a:ext uri="{9D8B030D-6E8A-4147-A177-3AD203B41FA5}">
                      <a16:colId xmlns:a16="http://schemas.microsoft.com/office/drawing/2014/main" val="354830628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RWL_P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RWLB_P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RWL_N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RWLB_N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30150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-1 (00)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91965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even 0 (01)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37056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odd 0 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13696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(11)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14261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86E7FD-2E2B-4B02-A34A-EB46A4E03E25}"/>
              </a:ext>
            </a:extLst>
          </p:cNvPr>
          <p:cNvSpPr txBox="1"/>
          <p:nvPr/>
        </p:nvSpPr>
        <p:spPr>
          <a:xfrm>
            <a:off x="896821" y="5835522"/>
            <a:ext cx="30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92CD6-CF5B-490E-B86A-DA85C96787E4}"/>
              </a:ext>
            </a:extLst>
          </p:cNvPr>
          <p:cNvSpPr txBox="1"/>
          <p:nvPr/>
        </p:nvSpPr>
        <p:spPr>
          <a:xfrm>
            <a:off x="4679414" y="2426187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Binary Truth Table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1EFF6-83B8-43CD-9295-A3D79FADB5E7}"/>
              </a:ext>
            </a:extLst>
          </p:cNvPr>
          <p:cNvSpPr txBox="1"/>
          <p:nvPr/>
        </p:nvSpPr>
        <p:spPr>
          <a:xfrm>
            <a:off x="4609835" y="4947475"/>
            <a:ext cx="3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Ternary Truth Table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58F76-3F5F-41AB-BF0A-1ACEF787FB1C}"/>
              </a:ext>
            </a:extLst>
          </p:cNvPr>
          <p:cNvSpPr txBox="1"/>
          <p:nvPr/>
        </p:nvSpPr>
        <p:spPr>
          <a:xfrm>
            <a:off x="8852432" y="5684030"/>
            <a:ext cx="36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Circuit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7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1054</Words>
  <Application>Microsoft Office PowerPoint</Application>
  <PresentationFormat>와이드스크린</PresentationFormat>
  <Paragraphs>201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</vt:lpstr>
      <vt:lpstr>나눔스퀘어 ExtraBold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정이</cp:lastModifiedBy>
  <cp:revision>49</cp:revision>
  <dcterms:created xsi:type="dcterms:W3CDTF">2020-07-06T08:19:54Z</dcterms:created>
  <dcterms:modified xsi:type="dcterms:W3CDTF">2020-11-02T10:04:53Z</dcterms:modified>
  <cp:version>1000.0000.01</cp:version>
</cp:coreProperties>
</file>