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0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Universality Class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LEE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E196-2732-4189-B18A-F2A40A6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/>
              <a:t>Critical</a:t>
            </a:r>
            <a:r>
              <a:rPr lang="en-US" altLang="ko-KR" dirty="0"/>
              <a:t> Exponents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3ACE1A8-9191-4DFA-9D94-705FEDB3C4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5441796"/>
                  </p:ext>
                </p:extLst>
              </p:nvPr>
            </p:nvGraphicFramePr>
            <p:xfrm>
              <a:off x="838200" y="2421617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4.79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0.63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−0.02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−0.12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1.40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3ACE1A8-9191-4DFA-9D94-705FEDB3C4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5441796"/>
                  </p:ext>
                </p:extLst>
              </p:nvPr>
            </p:nvGraphicFramePr>
            <p:xfrm>
              <a:off x="838200" y="2421617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93359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4906256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21052943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3088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4754" r="-502791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4754" r="-400463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4754" r="-300463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4754" r="-200463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4754" r="-101395" b="-8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4754" r="-926" b="-8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114754" r="-600000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14754" r="-502791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4754" r="-400463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4754" r="-300463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14754" r="-200463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14754" r="-101395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14754" r="-926" b="-7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214754" r="-600000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214754" r="-502791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14754" r="-400463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14754" r="-300463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214754" r="-200463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214754" r="-101395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214754" r="-926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314754" r="-600000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314754" r="-502791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14754" r="-400463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14754" r="-300463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14754" r="-200463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314754" r="-101395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314754" r="-926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421667" r="-600000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421667" r="-502791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21667" r="-400463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21667" r="-300463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421667" r="-200463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421667" r="-101395" b="-4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421667" r="-926" b="-4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513115" r="-60000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513115" r="-502791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13115" r="-400463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13115" r="-300463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13115" r="-200463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513115" r="-101395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513115" r="-926" b="-3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463" t="-613115" r="-600000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613115" r="-502791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13115" r="-400463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13115" r="-300463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13115" r="-200463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613115" r="-101395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613115" r="-926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713115" r="-50279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13115" r="-400463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13115" r="-300463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713115" r="-200463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713115" r="-101395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713115" r="-926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839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9E4A-B00F-4EC1-86E2-9E6F51A5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Renormalization Group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97EA12F8-A452-46C3-8F89-514EA5A37F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0011299"/>
                  </p:ext>
                </p:extLst>
              </p:nvPr>
            </p:nvGraphicFramePr>
            <p:xfrm>
              <a:off x="838200" y="2421617"/>
              <a:ext cx="105120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1.49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1.41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2.48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97EA12F8-A452-46C3-8F89-514EA5A37F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0011299"/>
                  </p:ext>
                </p:extLst>
              </p:nvPr>
            </p:nvGraphicFramePr>
            <p:xfrm>
              <a:off x="838200" y="2421617"/>
              <a:ext cx="1051200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000">
                      <a:extLst>
                        <a:ext uri="{9D8B030D-6E8A-4147-A177-3AD203B41FA5}">
                          <a16:colId xmlns:a16="http://schemas.microsoft.com/office/drawing/2014/main" val="4019040700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967517156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93426611"/>
                        </a:ext>
                      </a:extLst>
                    </a:gridCol>
                    <a:gridCol w="2628000">
                      <a:extLst>
                        <a:ext uri="{9D8B030D-6E8A-4147-A177-3AD203B41FA5}">
                          <a16:colId xmlns:a16="http://schemas.microsoft.com/office/drawing/2014/main" val="30195161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Class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Dimension</a:t>
                          </a:r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4754" r="-100464" b="-7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4754" r="-464" b="-7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948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4754" r="-200000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114754" r="-100464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114754" r="-464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012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/>
                            <a:t>Ising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4754" r="-200000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214754" r="-100464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214754" r="-464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371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XY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4754" r="-200000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314754" r="-100464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314754" r="-464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207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Heisenberg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1667" r="-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421667" r="-100464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421667" r="-464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395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13115" r="-200000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513115" r="-100464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513115" r="-464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4640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4-state Potts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13115" r="-2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64" t="-613115" r="-100464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464" t="-613115" r="-464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488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Field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864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571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6F85-A0F1-4970-B612-A5083AF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Relations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081416"/>
                  </p:ext>
                </p:extLst>
              </p:nvPr>
            </p:nvGraphicFramePr>
            <p:xfrm>
              <a:off x="2032000" y="268732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𝒹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𝒹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𝒹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𝒽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𝒹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E9ED262-792F-47C9-9A0D-85B9B6152E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1081416"/>
                  </p:ext>
                </p:extLst>
              </p:nvPr>
            </p:nvGraphicFramePr>
            <p:xfrm>
              <a:off x="2032000" y="268732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7685733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444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105419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5051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2903" r="-300000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2903" r="-200901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903" r="-100299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2903" r="-601" b="-27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1608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14754" r="-30000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14754" r="-20090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754" r="-1002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14754" r="-601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09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2126EB-B52B-485E-87EB-CABB125AA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84715"/>
                  </p:ext>
                </p:extLst>
              </p:nvPr>
            </p:nvGraphicFramePr>
            <p:xfrm>
              <a:off x="4065600" y="4614029"/>
              <a:ext cx="4060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0400">
                      <a:extLst>
                        <a:ext uri="{9D8B030D-6E8A-4147-A177-3AD203B41FA5}">
                          <a16:colId xmlns:a16="http://schemas.microsoft.com/office/drawing/2014/main" val="1135604362"/>
                        </a:ext>
                      </a:extLst>
                    </a:gridCol>
                    <a:gridCol w="2030400">
                      <a:extLst>
                        <a:ext uri="{9D8B030D-6E8A-4147-A177-3AD203B41FA5}">
                          <a16:colId xmlns:a16="http://schemas.microsoft.com/office/drawing/2014/main" val="38422626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461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𝓉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𝒹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𝒽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777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2126EB-B52B-485E-87EB-CABB125AA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784715"/>
                  </p:ext>
                </p:extLst>
              </p:nvPr>
            </p:nvGraphicFramePr>
            <p:xfrm>
              <a:off x="4065600" y="4614029"/>
              <a:ext cx="4060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0400">
                      <a:extLst>
                        <a:ext uri="{9D8B030D-6E8A-4147-A177-3AD203B41FA5}">
                          <a16:colId xmlns:a16="http://schemas.microsoft.com/office/drawing/2014/main" val="1135604362"/>
                        </a:ext>
                      </a:extLst>
                    </a:gridCol>
                    <a:gridCol w="2030400">
                      <a:extLst>
                        <a:ext uri="{9D8B030D-6E8A-4147-A177-3AD203B41FA5}">
                          <a16:colId xmlns:a16="http://schemas.microsoft.com/office/drawing/2014/main" val="38422626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2903" r="-100599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12903" r="-599" b="-27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6461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14754" r="-10059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114754" r="-599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7770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651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B31B-D5E9-466C-9470-A88E519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𝓅𝓆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coprime integers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𝓆𝓈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𝓅𝓆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𝓈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Trivial CFT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Representation is unitary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WLOG,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AFD01-6AD4-4B51-B29C-6D3C35903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28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3E4B-2AD9-4C33-AB13-9D488DDE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Unitary Representation of </a:t>
            </a:r>
            <a:r>
              <a:rPr lang="en-US" altLang="ko-KR" dirty="0" err="1"/>
              <a:t>Virasoro</a:t>
            </a:r>
            <a:r>
              <a:rPr lang="en-US" altLang="ko-KR" dirty="0"/>
              <a:t> Algebra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Central Charge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b="0" dirty="0"/>
                  <a:t>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3,4,5,…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Conformal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𝓂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𝓅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𝓂𝓆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:1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𝓆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b="0" dirty="0"/>
                  <a:t> Number of primary fields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𝓂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𝓂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Critical </a:t>
                </a:r>
                <a:r>
                  <a:rPr lang="en-US" altLang="ko-KR" dirty="0" err="1"/>
                  <a:t>Ising</a:t>
                </a:r>
                <a:r>
                  <a:rPr lang="en-US" altLang="ko-KR" dirty="0"/>
                  <a:t>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Critical 3-state Potts Model: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𝓱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E6ADC-5B6F-47E1-9263-C7AA1C429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967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3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65AAFCE-F443-416F-BA89-5FE1C6665B40}" vid="{555AA057-F5C0-46DA-A7D3-D0B2B12596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15993</TotalTime>
  <Words>321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Office Theme</vt:lpstr>
      <vt:lpstr>Universality Class</vt:lpstr>
      <vt:lpstr>Critical Exponents</vt:lpstr>
      <vt:lpstr>Renormalization Group</vt:lpstr>
      <vt:lpstr>Scaling Relations</vt:lpstr>
      <vt:lpstr>Representation of Virasoro Algebra</vt:lpstr>
      <vt:lpstr>Unitary Representation of Virasoro Algebra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Universality Class</dc:title>
  <dc:creator>rqtoe@seoul.ac.kr</dc:creator>
  <cp:lastModifiedBy>rqtoe@seoul.ac.kr</cp:lastModifiedBy>
  <cp:revision>33</cp:revision>
  <dcterms:created xsi:type="dcterms:W3CDTF">2022-04-03T17:40:50Z</dcterms:created>
  <dcterms:modified xsi:type="dcterms:W3CDTF">2022-12-02T15:11:57Z</dcterms:modified>
</cp:coreProperties>
</file>