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8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9" r:id="rId20"/>
    <p:sldId id="283" r:id="rId21"/>
    <p:sldId id="284" r:id="rId22"/>
    <p:sldId id="282" r:id="rId23"/>
    <p:sldId id="286" r:id="rId24"/>
    <p:sldId id="285" r:id="rId25"/>
    <p:sldId id="264" r:id="rId26"/>
    <p:sldId id="257" r:id="rId27"/>
    <p:sldId id="258" r:id="rId28"/>
    <p:sldId id="259" r:id="rId29"/>
    <p:sldId id="260" r:id="rId30"/>
    <p:sldId id="262" r:id="rId31"/>
    <p:sldId id="261" r:id="rId32"/>
    <p:sldId id="263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Renormalization Group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C559-514B-439D-B20C-F2AD1CD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Renormalization group procedure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61DB2-F26E-486C-BA85-3305F65E1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Coarse graining and rescaling for scale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Write down the RG e</a:t>
                </a:r>
                <a:r>
                  <a:rPr lang="en-US" altLang="ko-KR" dirty="0" err="1"/>
                  <a:t>q</a:t>
                </a:r>
                <a:r>
                  <a:rPr lang="en-US" altLang="ko-KR" dirty="0"/>
                  <a:t>ua</a:t>
                </a:r>
                <a:r>
                  <a:rPr lang="en-US" altLang="ko-KR" dirty="0" err="1"/>
                  <a:t>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Fine the critical 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Linearize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close to the critical 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Determine the eigenvalues and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Extract the exponents and scaling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Beta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61DB2-F26E-486C-BA85-3305F65E1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3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48505-112F-4DD5-9CAD-47E11AD2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12" y="5349458"/>
            <a:ext cx="7440188" cy="1508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39466-EC3C-48DE-AACD-BF6298EE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one-dimensional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84D1A-BCAB-4639-8A59-AEA26AD71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Real-space RG transformation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=±1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84D1A-BCAB-4639-8A59-AEA26AD71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5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F2F-53AD-46CE-83D0-CE755D3C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one-dimensional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A2965-48A3-463A-99B5-68E6D7AC8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=16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A2965-48A3-463A-99B5-68E6D7AC8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5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F3AE-20B7-4B42-AC9C-A8E3F8BF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one-dimensional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5D7B8-0322-427F-802D-E1109E4B3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Fixed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Critical fixed point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∞,0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5D7B8-0322-427F-802D-E1109E4B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7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76AE-76B1-48AD-B4F5-90DA7882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one-dimensional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5579C-967A-4476-9179-45F9CD3BB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∞,0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∞,0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5579C-967A-4476-9179-45F9CD3BB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2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E0-7E4C-427F-A52B-E8251C9E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one-dimensional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C645B-9633-4EA7-A81B-D8B39C24B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∞,0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∞,0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b="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C645B-9633-4EA7-A81B-D8B39C24B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7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3833-1C2F-4D90-B448-CC231359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4AB7C-73E5-4CA1-A763-DDA5C7665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27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cosh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𝒦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cosh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𝒦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cosh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cosh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𝒦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4AB7C-73E5-4CA1-A763-DDA5C7665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274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33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A0B8-8C47-43CF-9BAD-94693F51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B223B-B8E4-4D33-A6E4-CD23FD7C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𝑑𝑏</m:t>
                            </m:r>
                          </m:den>
                        </m:f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𝒦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sinh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</m:func>
                                  </m:e>
                                </m:rad>
                              </m:num>
                              <m:den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B223B-B8E4-4D33-A6E4-CD23FD7C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35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F2D-F87E-4A08-8B46-8734918B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09257-43D6-4153-888A-259CC499C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𝓆𝒦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𝓆𝒦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𝓆𝒦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𝓆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09257-43D6-4153-888A-259CC499C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D31-70BA-9146-A4ED-F885C49A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2E77D-F031-AA47-32EA-0589E499D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ra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∴2=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𝓆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2E77D-F031-AA47-32EA-0589E499D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613EE-2286-4964-B1F8-DF83CEEC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5" y="4895850"/>
            <a:ext cx="4314825" cy="196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4E00F-2A70-491E-BEEB-79AB936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Coarse graining and scale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5E178-2C50-4870-90B1-4AB27DE09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Concept of the renormalization group</a:t>
                </a:r>
              </a:p>
              <a:p>
                <a:pPr lvl="1"/>
                <a:r>
                  <a:rPr lang="en-US" altLang="ko-KR" dirty="0"/>
                  <a:t>Follow the change of physical quantities as length scale increase by </a:t>
                </a:r>
                <a:r>
                  <a:rPr lang="en-US" altLang="ko-KR" b="1" dirty="0"/>
                  <a:t>coarse graining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rescaling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Trace-out operation: coarse graining, scale change: rescaling</a:t>
                </a:r>
              </a:p>
              <a:p>
                <a:pPr lvl="1"/>
                <a:r>
                  <a:rPr lang="en-US" altLang="ko-KR" dirty="0"/>
                  <a:t>Systematically take into account fluctuations near the critical point</a:t>
                </a:r>
              </a:p>
              <a:p>
                <a:r>
                  <a:rPr lang="en-US" altLang="ko-KR" dirty="0"/>
                  <a:t>Real-space renormalization group</a:t>
                </a:r>
              </a:p>
              <a:p>
                <a:pPr lvl="1"/>
                <a:r>
                  <a:rPr lang="en-US" altLang="ko-KR" dirty="0"/>
                  <a:t>Trace out a part of the microscopic degrees of freedom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5E178-2C50-4870-90B1-4AB27DE09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 r="-1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149F-7AE1-44AE-BB64-22B0D0F5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Block-spin RG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7345-CCDB-4028-BDB0-231AFFAD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5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706F-3C69-4B55-BA17-1F9393D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Migdal-</a:t>
            </a:r>
            <a:r>
              <a:rPr lang="en-US" altLang="ko-KR" dirty="0" err="1"/>
              <a:t>Kadanoff</a:t>
            </a:r>
            <a:r>
              <a:rPr lang="en-US" altLang="ko-KR" dirty="0"/>
              <a:t> RG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CFCB-7AE5-4FD8-B2E5-4B4F27AB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8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7E95-2E0E-4F01-A964-9F5CCE2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Momentum-space 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6890D-E8E2-4F5E-AD3A-B5DD783DC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Landau-Ginzburg-Wilson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model)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′4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2+2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𝓊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6890D-E8E2-4F5E-AD3A-B5DD783DC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0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5160-156D-4AF1-9383-FF570519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Phase Transition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21F2-EB5D-4B75-BF51-D91A1912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Transverse-field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29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5D0B-B601-492A-AD3D-F400E312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B4BB-C971-4C45-AE70-F454354D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47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A1E682-E720-4CE8-90D2-BF70F6ED65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Partition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A1E682-E720-4CE8-90D2-BF70F6ED6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B0C81-4F0B-4EA9-B916-C2CB3959E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</m:oMath>
                </a14:m>
                <a:r>
                  <a:rPr lang="en-US" altLang="ko-KR" dirty="0"/>
                  <a:t> is the Hamiltonian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block spin transformation</a:t>
                </a:r>
              </a:p>
              <a:p>
                <a:pPr lvl="1"/>
                <a:r>
                  <a:rPr lang="en-US" altLang="ko-KR" dirty="0"/>
                  <a:t>Discard short range scale effect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Correlation Length</a:t>
                </a:r>
              </a:p>
              <a:p>
                <a:pPr lvl="1"/>
                <a:r>
                  <a:rPr lang="en-US" altLang="ko-KR" dirty="0"/>
                  <a:t>Rescaling degrees of freedom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effective Hamiltonian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𝑝h𝑦𝑠𝑖𝑐𝑎𝑙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=ℓ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B0C81-4F0B-4EA9-B916-C2CB3959E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9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305D73-E124-4538-A036-C56E77F99A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Bulk Free Energy Density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305D73-E124-4538-A036-C56E77F99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67155-D51F-4D39-A57D-13DA1A496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856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li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𝒵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  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𝒹𝒽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67155-D51F-4D39-A57D-13DA1A496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856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8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649-76C1-4563-B2D4-32BA2816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Size Scaling, Order Parameter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05A5-B021-433F-9B03-F1A65F26A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1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𝒹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𝒹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05A5-B021-433F-9B03-F1A65F26A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1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4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85D5-FC03-4691-8A3E-70570B2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Size Scaling, Susceptibility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A7714-93A5-46CE-A9D5-ED5C7C766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≔−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𝓉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𝓉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A7714-93A5-46CE-A9D5-ED5C7C766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38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3A50-8490-477C-8885-D7C5B1CD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Size Scaling, Specific Heat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E9174-BF08-4692-B371-B2244E13C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𝓉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𝓉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𝓉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𝒽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E9174-BF08-4692-B371-B2244E13C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47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4EB8-DA00-454E-A30D-4980B1DC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Coarse graining and scale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E28CD-4D75-497F-9A0D-866BA9806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Change scale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Shift our attention to longer-length behavior</a:t>
                </a:r>
              </a:p>
              <a:p>
                <a:r>
                  <a:rPr lang="en-US" altLang="ko-KR" dirty="0"/>
                  <a:t>How physical quantities transform in a single step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Partition function is invariant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generally a complicated non-linear transformation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wave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Scaling dimension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E28CD-4D75-497F-9A0D-866BA9806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97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276B-E034-4414-8531-205A0BDE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D03F0-C2D5-42F9-853D-F76F4AB29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𝓍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D03F0-C2D5-42F9-853D-F76F4AB29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2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17BC-999B-48DF-AEFC-DBBBC561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Relations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3FE71-7355-4675-8AAF-1C2B585C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&amp;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type m:val="li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→0−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&amp;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&amp;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&amp;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3FE71-7355-4675-8AAF-1C2B585C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6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B99B-3612-4377-AC34-581EDBD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Relations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C630F-94B6-4800-9DF9-0FD60CD81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29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&amp;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ℓ⋅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  &amp;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C630F-94B6-4800-9DF9-0FD60CD81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2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9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9FB4-C819-4907-8AE9-AF8B0A8B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Renormalization Group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54049-46A4-4A76-93F6-A6CC63259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b="0" dirty="0"/>
                  <a:t> 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𝒻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𝒻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𝓈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Eigenvalues of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form the exponents of RG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54049-46A4-4A76-93F6-A6CC63259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84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FB50-2433-4B5A-9E38-AC3BF682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6392-8276-4D34-A457-D79D732C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0C7-6C1B-4039-B043-5576095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law under scaling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64C69-4A2E-4A54-8814-28A3D76CE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𝓉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64C69-4A2E-4A54-8814-28A3D76CE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36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0E3D-AF53-4952-9789-C5E694DC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Coarse graining and scale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AC56-562C-4017-B613-FAA2CF33D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System exactly at critical point</a:t>
                </a:r>
              </a:p>
              <a:p>
                <a:pPr lvl="1"/>
                <a:r>
                  <a:rPr lang="en-US" altLang="ko-KR" dirty="0"/>
                  <a:t>Fluctuations of all length scale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unchanged after rescaling</a:t>
                </a:r>
              </a:p>
              <a:p>
                <a:pPr lvl="1"/>
                <a:r>
                  <a:rPr lang="en-US" altLang="ko-KR" dirty="0"/>
                  <a:t>Hamiltonian reaches a 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Fixed point is not a critical point</a:t>
                </a:r>
              </a:p>
              <a:p>
                <a:pPr lvl="1"/>
                <a:r>
                  <a:rPr lang="en-US" altLang="ko-KR" dirty="0"/>
                  <a:t>Hamiltonian at critical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forms a semi-group, no inverse mapping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AC56-562C-4017-B613-FAA2CF33D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2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C38DE-369D-46AB-B704-4E312FAC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13" y="4530725"/>
            <a:ext cx="4314825" cy="196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76944-67AE-4BB9-B986-F22C4F9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Parameter space and RG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3754A-25CE-4234-AB6D-F6B8F511B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Rule of change of Hamiltonian under RG operation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operator</a:t>
                </a:r>
              </a:p>
              <a:p>
                <a:pPr lvl="1"/>
                <a:r>
                  <a:rPr lang="en-US" altLang="ko-KR" dirty="0" err="1"/>
                  <a:t>Ising</a:t>
                </a:r>
                <a:r>
                  <a:rPr lang="en-US" altLang="ko-KR" dirty="0"/>
                  <a:t> model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𝒾𝒿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𝒾𝒿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𝒾𝒿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𝒾𝒿𝓀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𝓀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=±1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𝒮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𝒾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3754A-25CE-4234-AB6D-F6B8F511B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91F2AE-23FD-435C-8CD0-25AD77B1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916" y="4380200"/>
            <a:ext cx="2424614" cy="2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16F5-D432-4190-A845-EEC92653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space and RG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446A4-5029-4E52-A47E-D2EB3A79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446A4-5029-4E52-A47E-D2EB3A79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9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1F75-0697-4062-B107-86E8207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space and RG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BACFC-1D4A-4974-9EFB-93CEA5364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parameter set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recursion relation or RG equation</a:t>
                </a:r>
              </a:p>
              <a:p>
                <a:r>
                  <a:rPr lang="en-US" altLang="ko-KR" dirty="0"/>
                  <a:t>Under RG map, lengths are reduced by the scale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of the RG transformation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(trivial fixed point)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(critical fixed point)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BACFC-1D4A-4974-9EFB-93CEA5364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70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F6EA-8CE4-4B62-B641-978CE1F9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near a critical fixed point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06C1-E4E6-4909-9C3D-894D0F51F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4621" cy="48478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𝓊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𝓊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real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𝓊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𝓊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𝓊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Semi-group property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exponents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scaling fields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06C1-E4E6-4909-9C3D-894D0F51F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4621" cy="4847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10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5ABDFE7-93E2-41A1-AF5B-C86ED6828F47}" vid="{E7E815FA-A43F-48D6-8827-6C2DD71D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38150</TotalTime>
  <Words>1525</Words>
  <Application>Microsoft Office PowerPoint</Application>
  <PresentationFormat>Widescreen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Times New Roman</vt:lpstr>
      <vt:lpstr>Office Theme</vt:lpstr>
      <vt:lpstr>Renormalization Group</vt:lpstr>
      <vt:lpstr>Coarse graining and scale transformation</vt:lpstr>
      <vt:lpstr>Coarse graining and scale transformation</vt:lpstr>
      <vt:lpstr>Transformation law under scaling</vt:lpstr>
      <vt:lpstr>Coarse graining and scale transformation</vt:lpstr>
      <vt:lpstr>Parameter space and RG equation</vt:lpstr>
      <vt:lpstr>Parameter space and RG equation</vt:lpstr>
      <vt:lpstr>Parameter space and RG equation</vt:lpstr>
      <vt:lpstr>Properties near a critical fixed point</vt:lpstr>
      <vt:lpstr>Renormalization group procedure</vt:lpstr>
      <vt:lpstr>Example: one-dimensional Ising model</vt:lpstr>
      <vt:lpstr>Example: one-dimensional Ising model</vt:lpstr>
      <vt:lpstr>Example: one-dimensional Ising model</vt:lpstr>
      <vt:lpstr>Example: one-dimensional Ising model</vt:lpstr>
      <vt:lpstr>Example: one-dimensional Ising model</vt:lpstr>
      <vt:lpstr>PowerPoint Presentation</vt:lpstr>
      <vt:lpstr>PowerPoint Presentation</vt:lpstr>
      <vt:lpstr>PowerPoint Presentation</vt:lpstr>
      <vt:lpstr>PowerPoint Presentation</vt:lpstr>
      <vt:lpstr>Block-spin RG</vt:lpstr>
      <vt:lpstr>Migdal-Kadanoff RG</vt:lpstr>
      <vt:lpstr>Momentum-space RG</vt:lpstr>
      <vt:lpstr>Quantum Phase Transition</vt:lpstr>
      <vt:lpstr>PowerPoint Presentation</vt:lpstr>
      <vt:lpstr>Partition Function Z(t,h)</vt:lpstr>
      <vt:lpstr>Bulk Free Energy Density f(t,h)</vt:lpstr>
      <vt:lpstr>Finite Size Scaling, Order Parameter</vt:lpstr>
      <vt:lpstr>Finite Size Scaling, Susceptibility</vt:lpstr>
      <vt:lpstr>Finite Size Scaling, Specific Heat</vt:lpstr>
      <vt:lpstr>Correlation Function</vt:lpstr>
      <vt:lpstr>Scaling Relations</vt:lpstr>
      <vt:lpstr>Scaling Relations</vt:lpstr>
      <vt:lpstr>Monte Carlo Renormalization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Renormalization Group</dc:title>
  <dc:creator>rqtoe@seoul.ac.kr</dc:creator>
  <cp:lastModifiedBy>이성빈</cp:lastModifiedBy>
  <cp:revision>310</cp:revision>
  <dcterms:created xsi:type="dcterms:W3CDTF">2022-05-07T19:22:21Z</dcterms:created>
  <dcterms:modified xsi:type="dcterms:W3CDTF">2022-12-24T01:32:19Z</dcterms:modified>
</cp:coreProperties>
</file>