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67" r:id="rId5"/>
    <p:sldId id="271" r:id="rId6"/>
    <p:sldId id="272" r:id="rId7"/>
    <p:sldId id="270" r:id="rId8"/>
    <p:sldId id="269" r:id="rId9"/>
    <p:sldId id="276" r:id="rId10"/>
    <p:sldId id="27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C1C6-EA9B-4048-8058-A5024928D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7FC11-4B26-4001-8F8F-12BFB03C1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CB661-9DA2-4390-98E5-05E867BD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13B60-32ED-4E4E-8E72-8B00FCC2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F942-4F35-4CCE-9DAB-35FF03C0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533D-9951-4089-8E87-44EFD56B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EB582-C467-442D-865F-4ABA3B56E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63408-08EE-4E1D-8C1B-91CE1C8B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F0DB-BF84-42E1-9E63-F8E94B15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29A6F-C225-4328-87A5-B6D30E7F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7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538C9-BDD1-4CE9-8D15-5D448E256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6FD32-080C-46F0-9591-D485A5215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55D0-7B66-44F4-8809-53F0EA0F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7E686-6E0B-4ECE-81CF-09CE32CE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56D19-0184-4A6A-B1E9-7BA2D36E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5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B2AD-A159-4176-B3FE-673E2EF0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0A72-6BE2-43E7-BF87-7DCE3FCE2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1D64B-7423-4FC5-9C61-DF4A49C4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E228-3D55-4AF9-84D6-7DDE7DFD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245E-6AC6-4AF3-8479-4718DADA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5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6AE2-4CDD-4B95-9610-B0B92283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A5282-7493-47B3-B2EB-27601D3AF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B182A-B245-46F7-BD02-5DFF3869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4EF62-4BEC-4FFE-AA35-BE20A8C1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80F6E-104E-40B7-8939-3BE102F8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2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5ED4-251C-494C-9CE5-FFA7C3B1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DF40-682D-4235-B269-108225981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B08AD-9BDA-469D-899C-7DF01A272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5C832-1EB5-42B6-AFEC-671350BB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0BA74-7365-498A-9B63-4488A10D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0F966-52EE-4F0A-BF99-7561F4B1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18B7-DDCE-4A5F-96B5-733C5654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6327E-D182-4542-86B7-701C093F7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0B9BE-12B7-417A-835A-AECFA1628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3488D-68D8-4434-B9FE-59724C671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5DF85-9B44-42B7-A601-20DBF276F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A9514-A876-4A3E-94AA-DDA68735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78A7C-2173-46DF-B3D3-2407D23D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07FEA-B966-4F44-812D-4E04C5C2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10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7283-419F-4119-B6B9-761C06EC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8B0A1-6B01-4AA9-B3E4-05A1A189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B2CA1-BAB5-41D9-BE98-60F43F8B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7EFC0-DEFA-4FAD-81B3-F9841249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0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F4B9B-B325-41BC-B58C-E8204DE2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C98D9-9EEE-4B74-8F76-5DEB6D9F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24CF4-AB1C-42BF-9820-A973A96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5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2BDC-B2FD-4ACE-AD57-9C417132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7491-F424-4323-BAA8-5CF3E2C0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395A9-3098-4D74-B327-6DD155E14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CC9A5-A2B6-44FD-AE68-824D534D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FD766-062F-417D-BC79-1043836A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871FE-8180-4038-B7A9-6B7EC07B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5FBE-625A-448A-BE96-B25AAA35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CF04F-5C9F-47C5-B8AA-9497D4729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4AA46-5CC6-408F-B3CC-17009046F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48545-A896-4212-AC37-0558A0CE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7C196-51BC-478E-AFDF-FB1CB74C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FC979-8AA4-4459-84FF-74CAFF40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BFA4C-F690-486C-BECB-8D905FC9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E7DCD-96B2-4946-BADE-AF085346D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CF187-5F04-4FB3-93EC-A4BAF68D9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5E9B6-29D2-4E46-806A-B1748DE28A6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45EF3-119B-4A3F-AC48-216EF6FD0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6AE86-1EB9-44C7-B49F-4E2260B1A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7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AF14-998C-4698-AB39-B3F6ED430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Universality Class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32F41-4663-430E-832C-F0D670247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LEE SungBin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090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55A9-AC18-36EB-F944-B411403B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Conformal Bootstrap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48694-DC51-0256-8229-FE9A3C397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64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7483-4831-D9DE-C50F-9AC83E4A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Critical Exponents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B432D243-6EE7-E261-67E0-08F0BDBC079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56269562"/>
                  </p:ext>
                </p:extLst>
              </p:nvPr>
            </p:nvGraphicFramePr>
            <p:xfrm>
              <a:off x="838200" y="2421617"/>
              <a:ext cx="10515600" cy="342392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4019040700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967517156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093426611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019516159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19335972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849062562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21052943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7308835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Class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ko-KR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6948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num>
                                  <m:den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012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1600" b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oMath>
                          </a14:m>
                          <a:r>
                            <a:rPr lang="en-US" altLang="ko-KR" sz="1600" b="1" dirty="0"/>
                            <a:t>0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sz="1600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𝟐𝟔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1600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𝟑𝟕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ko-KR" sz="1600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𝟕𝟗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sz="1600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𝟔𝟑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sz="1600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𝟑𝟔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371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XY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−0.02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0.35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1.32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4.78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0.67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207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Heisenberg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−0.12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0.37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1.40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4.78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0.71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395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2464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8488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Mean Field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≥4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864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3D ??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4/3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2/3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52755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B432D243-6EE7-E261-67E0-08F0BDBC079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56269562"/>
                  </p:ext>
                </p:extLst>
              </p:nvPr>
            </p:nvGraphicFramePr>
            <p:xfrm>
              <a:off x="838200" y="2421617"/>
              <a:ext cx="10515600" cy="342392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4019040700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967517156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093426611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019516159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19335972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849062562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21052943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73088359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Class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10667" r="-600000" b="-6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10667" r="-502791" b="-6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667" r="-400463" b="-6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0667" r="-300463" b="-6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0667" r="-200463" b="-6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10667" r="-101395" b="-6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10667" r="-926" b="-68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6948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136066" r="-600000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136066" r="-502791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36066" r="-400463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36066" r="-300463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36066" r="-200463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136066" r="-101395" b="-7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136066" r="-926" b="-7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3012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236066" r="-600000" b="-6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236066" r="-502791" b="-6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36066" r="-400463" b="-6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36066" r="-300463" b="-6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236066" r="-200463" b="-6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236066" r="-101395" b="-6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236066" r="-926" b="-6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5371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XY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336066" r="-600000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336066" r="-502791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36066" r="-400463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36066" r="-300463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336066" r="-200463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336066" r="-101395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336066" r="-926" b="-5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4207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Heisenberg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436066" r="-600000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436066" r="-502791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36066" r="-400463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36066" r="-300463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436066" r="-200463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436066" r="-101395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436066" r="-926" b="-4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9395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545000" r="-600000" b="-3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545000" r="-502791" b="-3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45000" r="-400463" b="-3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545000" r="-300463" b="-3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545000" r="-200463" b="-3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545000" r="-101395" b="-3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545000" r="-926" b="-34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464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634426" r="-600000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634426" r="-502791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34426" r="-400463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34426" r="-300463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634426" r="-200463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634426" r="-101395" b="-2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634426" r="-926" b="-2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8488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Mean Field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734426" r="-600000" b="-1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734426" r="-502791" b="-1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34426" r="-400463" b="-1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34426" r="-300463" b="-1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734426" r="-200463" b="-1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734426" r="-101395" b="-1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734426" r="-926" b="-1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7864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3D ??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834426" r="-502791" b="-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34426" r="-400463" b="-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834426" r="-300463" b="-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834426" r="-200463" b="-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834426" r="-101395" b="-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834426" r="-926" b="-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52755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6098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BA1D-24FF-1A6F-0888-65A8189B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Scaling</a:t>
            </a:r>
            <a:r>
              <a:rPr lang="ko-KR" altLang="en-US" dirty="0"/>
              <a:t> </a:t>
            </a:r>
            <a:r>
              <a:rPr lang="en-US" altLang="ko-KR" dirty="0"/>
              <a:t>Dimensions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FA04F52-A9F4-7604-26E3-6254BF0F16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40428002"/>
                  </p:ext>
                </p:extLst>
              </p:nvPr>
            </p:nvGraphicFramePr>
            <p:xfrm>
              <a:off x="838200" y="2421617"/>
              <a:ext cx="10512000" cy="342392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628000">
                      <a:extLst>
                        <a:ext uri="{9D8B030D-6E8A-4147-A177-3AD203B41FA5}">
                          <a16:colId xmlns:a16="http://schemas.microsoft.com/office/drawing/2014/main" val="4019040700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967517156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093426611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0195161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Class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ko-KR" altLang="en-US" sz="24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sz="2400" b="1" i="0" smtClean="0">
                                        <a:latin typeface="Cambria Math" panose="02040503050406030204" pitchFamily="18" charset="0"/>
                                      </a:rPr>
                                      <m:t>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sz="2400" b="1" i="0" smtClean="0">
                                        <a:latin typeface="Cambria Math" panose="02040503050406030204" pitchFamily="18" charset="0"/>
                                      </a:rPr>
                                      <m:t>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6948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num>
                                  <m:den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012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1600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ko-KR" sz="1600" b="1" i="0" smtClean="0">
                                    <a:latin typeface="Cambria Math" panose="02040503050406030204" pitchFamily="18" charset="0"/>
                                  </a:rPr>
                                  <m:t>𝟖𝟕</m:t>
                                </m:r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600" b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𝟒𝟖</m:t>
                              </m:r>
                            </m:oMath>
                          </a14:m>
                          <a:r>
                            <a:rPr lang="en-US" altLang="ko-KR" sz="1600" b="1" dirty="0"/>
                            <a:t>2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371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XY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1.49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2.48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207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Heisenberg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1.41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2.48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395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2464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8488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Mean Field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≥4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864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3D ??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~3/2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~5/2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0372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FA04F52-A9F4-7604-26E3-6254BF0F16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40428002"/>
                  </p:ext>
                </p:extLst>
              </p:nvPr>
            </p:nvGraphicFramePr>
            <p:xfrm>
              <a:off x="838200" y="2421617"/>
              <a:ext cx="10512000" cy="342392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628000">
                      <a:extLst>
                        <a:ext uri="{9D8B030D-6E8A-4147-A177-3AD203B41FA5}">
                          <a16:colId xmlns:a16="http://schemas.microsoft.com/office/drawing/2014/main" val="4019040700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967517156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093426611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01951615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/>
                            <a:t>Class</a:t>
                          </a:r>
                          <a:endParaRPr lang="ko-KR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667" r="-200000" b="-65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10667" r="-100464" b="-65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10667" r="-464" b="-65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6948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36066" r="-200000" b="-7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136066" r="-100464" b="-7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136066" r="-464" b="-7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3012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err="1"/>
                            <a:t>Ising</a:t>
                          </a:r>
                          <a:endParaRPr lang="ko-KR" alt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36066" r="-200000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236066" r="-100464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236066" r="-464" b="-6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5371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XY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36066" r="-200000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336066" r="-100464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336066" r="-464" b="-5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4207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Heisenberg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36066" r="-200000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436066" r="-100464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436066" r="-464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9395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45000" r="-200000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545000" r="-100464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545000" r="-464" b="-3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464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4-state Potts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34426" r="-200000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634426" r="-100464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634426" r="-464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8488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Mean Field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34426" r="-200000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864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3D ??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834426" r="-10046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834426" r="-464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40372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949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6F85-A0F1-4970-B612-A5083AF5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Relations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E9ED262-792F-47C9-9A0D-85B9B6152E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850320"/>
                  </p:ext>
                </p:extLst>
              </p:nvPr>
            </p:nvGraphicFramePr>
            <p:xfrm>
              <a:off x="2032000" y="2687320"/>
              <a:ext cx="8128000" cy="767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7685733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3444600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61054199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250511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11608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𝓉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b="0" i="0" smtClean="0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𝒽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𝓉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b="0" i="0" smtClean="0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𝒽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𝓉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𝒽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b="0" i="0" smtClean="0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𝒽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34099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E9ED262-792F-47C9-9A0D-85B9B6152E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850320"/>
                  </p:ext>
                </p:extLst>
              </p:nvPr>
            </p:nvGraphicFramePr>
            <p:xfrm>
              <a:off x="2032000" y="2687320"/>
              <a:ext cx="8128000" cy="767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7685733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3444600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61054199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25051110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9" t="-6061" r="-300000" b="-25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01" t="-6061" r="-200901" b="-25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6061" r="-100299" b="-25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901" t="-6061" r="-601" b="-25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1608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99" t="-114754" r="-300000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01" t="-114754" r="-200901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14754" r="-100299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901" t="-114754" r="-601" b="-1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099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2D7BBBF4-4F25-46D5-EFCE-C44CA7F18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669761"/>
                  </p:ext>
                </p:extLst>
              </p:nvPr>
            </p:nvGraphicFramePr>
            <p:xfrm>
              <a:off x="2032000" y="4168718"/>
              <a:ext cx="8127999" cy="7832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58755914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06808035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568855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/>
                                  <m:t>𝝂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/>
                                  <m:t>𝜼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sz="2000" b="1" i="1" smtClean="0"/>
                                  <m:t>−</m:t>
                                </m:r>
                                <m:r>
                                  <a:rPr lang="en-US" altLang="ko-KR" sz="2000" b="1" i="1" smtClean="0"/>
                                  <m:t>𝟐</m:t>
                                </m:r>
                                <m:r>
                                  <a:rPr lang="en-US" altLang="ko-KR" sz="2000" b="1" i="1" smtClean="0"/>
                                  <m:t>+</m:t>
                                </m:r>
                                <m:r>
                                  <a:rPr lang="en-US" altLang="ko-KR" sz="2000" b="1" i="1" smtClean="0"/>
                                  <m:t>𝜼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3674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smtClean="0"/>
                                    </m:ctrlPr>
                                  </m:fPr>
                                  <m:num>
                                    <m:r>
                                      <a:rPr lang="en-US" altLang="ko-KR" b="0" smtClean="0"/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smtClean="0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altLang="ko-KR" b="0" smtClean="0"/>
                                          <m:t>𝓉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/>
                                  <m:t>𝑑</m:t>
                                </m:r>
                                <m:r>
                                  <a:rPr lang="en-US" altLang="ko-KR" b="0" smtClean="0"/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altLang="ko-KR" b="0" smtClean="0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altLang="ko-KR" b="0" smtClean="0"/>
                                      <m:t>𝒽</m:t>
                                    </m:r>
                                  </m:sub>
                                </m:sSub>
                                <m:r>
                                  <a:rPr lang="en-US" altLang="ko-KR" b="0" smtClean="0"/>
                                  <m:t>+2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/>
                                  <m:t>2</m:t>
                                </m:r>
                                <m:d>
                                  <m:dPr>
                                    <m:ctrlPr>
                                      <a:rPr lang="en-US" altLang="ko-KR" b="0" smtClean="0"/>
                                    </m:ctrlPr>
                                  </m:dPr>
                                  <m:e>
                                    <m:r>
                                      <a:rPr lang="en-US" altLang="ko-KR" b="0" smtClean="0"/>
                                      <m:t>𝑑</m:t>
                                    </m:r>
                                    <m:r>
                                      <a:rPr lang="en-US" altLang="ko-KR" b="0" smtClean="0"/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smtClean="0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altLang="ko-KR" b="0" smtClean="0"/>
                                          <m:t>𝒽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4292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2D7BBBF4-4F25-46D5-EFCE-C44CA7F18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669761"/>
                  </p:ext>
                </p:extLst>
              </p:nvPr>
            </p:nvGraphicFramePr>
            <p:xfrm>
              <a:off x="2032000" y="4168718"/>
              <a:ext cx="8127999" cy="7832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58755914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06808035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5688554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5" t="-6061" r="-200225" b="-25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50" t="-6061" r="-100676" b="-25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6061" r="-449" b="-25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674419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09375" r="-200225" b="-1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09375" r="-100676" b="-1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9375" r="-449" b="-164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24292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651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0BC9BC-3142-20AB-066D-5EE1EC84D1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altLang="ko-KR" dirty="0"/>
                  <a:t>Epsilon expansion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=4−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0BC9BC-3142-20AB-066D-5EE1EC84D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D9D380B-84F9-3B82-2E02-195711D2E8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5253871"/>
                  </p:ext>
                </p:extLst>
              </p:nvPr>
            </p:nvGraphicFramePr>
            <p:xfrm>
              <a:off x="838200" y="2606548"/>
              <a:ext cx="10515600" cy="1644904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628901">
                      <a:extLst>
                        <a:ext uri="{9D8B030D-6E8A-4147-A177-3AD203B41FA5}">
                          <a16:colId xmlns:a16="http://schemas.microsoft.com/office/drawing/2014/main" val="1744919996"/>
                        </a:ext>
                      </a:extLst>
                    </a:gridCol>
                    <a:gridCol w="3422769">
                      <a:extLst>
                        <a:ext uri="{9D8B030D-6E8A-4147-A177-3AD203B41FA5}">
                          <a16:colId xmlns:a16="http://schemas.microsoft.com/office/drawing/2014/main" val="1240273208"/>
                        </a:ext>
                      </a:extLst>
                    </a:gridCol>
                    <a:gridCol w="2202039">
                      <a:extLst>
                        <a:ext uri="{9D8B030D-6E8A-4147-A177-3AD203B41FA5}">
                          <a16:colId xmlns:a16="http://schemas.microsoft.com/office/drawing/2014/main" val="3246032094"/>
                        </a:ext>
                      </a:extLst>
                    </a:gridCol>
                    <a:gridCol w="2261891">
                      <a:extLst>
                        <a:ext uri="{9D8B030D-6E8A-4147-A177-3AD203B41FA5}">
                          <a16:colId xmlns:a16="http://schemas.microsoft.com/office/drawing/2014/main" val="163634863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 dirty="0"/>
                            <a:t>Scaling dimensions</a:t>
                          </a:r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r>
                            <a:rPr lang="ko-KR" altLang="en-US" sz="2000" b="1" dirty="0"/>
                            <a:t> </a:t>
                          </a:r>
                          <a:r>
                            <a:rPr lang="en-US" altLang="ko-KR" sz="2000" b="1" dirty="0"/>
                            <a:t>expansion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ko-KR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5734286"/>
                      </a:ext>
                    </a:extLst>
                  </a:tr>
                  <a:tr h="46697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sz="18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altLang="ko-KR" sz="18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num>
                                  <m:den>
                                    <m:r>
                                      <a:rPr lang="en-US" altLang="ko-KR" sz="1800" b="0" i="0" smtClean="0">
                                        <a:latin typeface="Cambria Math" panose="02040503050406030204" pitchFamily="18" charset="0"/>
                                      </a:rPr>
                                      <m:t>162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sz="18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800" b="0" smtClean="0">
                                    <a:latin typeface="Cambria Math" panose="02040503050406030204" pitchFamily="18" charset="0"/>
                                  </a:rPr>
                                  <m:t>−⋯</m:t>
                                </m:r>
                              </m:oMath>
                            </m:oMathPara>
                          </a14:m>
                          <a:endParaRPr lang="ko-KR" altLang="en-US" sz="18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𝟓𝟓</m:t>
                                </m:r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𝟖𝟕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0.86 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9578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smtClean="0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altLang="ko-KR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108</m:t>
                                    </m:r>
                                  </m:den>
                                </m:f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−…</m:t>
                                </m:r>
                              </m:oMath>
                            </m:oMathPara>
                          </a14:m>
                          <a:endParaRPr lang="ko-KR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𝟒𝟗</m:t>
                                </m:r>
                                <m:r>
                                  <a:rPr lang="en-US" altLang="ko-KR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R" b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𝟒𝟖</m:t>
                                    </m:r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1.96 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1.875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4881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D9D380B-84F9-3B82-2E02-195711D2E8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5253871"/>
                  </p:ext>
                </p:extLst>
              </p:nvPr>
            </p:nvGraphicFramePr>
            <p:xfrm>
              <a:off x="838200" y="2606548"/>
              <a:ext cx="10515600" cy="1644904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628901">
                      <a:extLst>
                        <a:ext uri="{9D8B030D-6E8A-4147-A177-3AD203B41FA5}">
                          <a16:colId xmlns:a16="http://schemas.microsoft.com/office/drawing/2014/main" val="1744919996"/>
                        </a:ext>
                      </a:extLst>
                    </a:gridCol>
                    <a:gridCol w="3422769">
                      <a:extLst>
                        <a:ext uri="{9D8B030D-6E8A-4147-A177-3AD203B41FA5}">
                          <a16:colId xmlns:a16="http://schemas.microsoft.com/office/drawing/2014/main" val="1240273208"/>
                        </a:ext>
                      </a:extLst>
                    </a:gridCol>
                    <a:gridCol w="2202039">
                      <a:extLst>
                        <a:ext uri="{9D8B030D-6E8A-4147-A177-3AD203B41FA5}">
                          <a16:colId xmlns:a16="http://schemas.microsoft.com/office/drawing/2014/main" val="3246032094"/>
                        </a:ext>
                      </a:extLst>
                    </a:gridCol>
                    <a:gridCol w="2261891">
                      <a:extLst>
                        <a:ext uri="{9D8B030D-6E8A-4147-A177-3AD203B41FA5}">
                          <a16:colId xmlns:a16="http://schemas.microsoft.com/office/drawing/2014/main" val="163634863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 dirty="0"/>
                            <a:t>Scaling dimensions</a:t>
                          </a:r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7184" t="-7692" r="-13101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4586" t="-7692" r="-10303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5499" t="-7692" r="-539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734286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70000" r="-300000" b="-1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70000" r="-131016" b="-1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70000" r="-103039" b="-1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70000" r="-539" b="-1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9578992"/>
                      </a:ext>
                    </a:extLst>
                  </a:tr>
                  <a:tr h="6418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160377" r="-30000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160377" r="-131016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160377" r="-103039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160377" r="-539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881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3679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96DF9B-8157-8B6E-B5A1-B18570611F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altLang="ko-KR" dirty="0"/>
                  <a:t>Epsilon expansion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96DF9B-8157-8B6E-B5A1-B18570611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5651D6F-1B4A-FA06-06F5-B8F6CBFE99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0990846"/>
                  </p:ext>
                </p:extLst>
              </p:nvPr>
            </p:nvGraphicFramePr>
            <p:xfrm>
              <a:off x="838200" y="1825625"/>
              <a:ext cx="10515600" cy="4118357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628901">
                      <a:extLst>
                        <a:ext uri="{9D8B030D-6E8A-4147-A177-3AD203B41FA5}">
                          <a16:colId xmlns:a16="http://schemas.microsoft.com/office/drawing/2014/main" val="451483803"/>
                        </a:ext>
                      </a:extLst>
                    </a:gridCol>
                    <a:gridCol w="3422769">
                      <a:extLst>
                        <a:ext uri="{9D8B030D-6E8A-4147-A177-3AD203B41FA5}">
                          <a16:colId xmlns:a16="http://schemas.microsoft.com/office/drawing/2014/main" val="2707212861"/>
                        </a:ext>
                      </a:extLst>
                    </a:gridCol>
                    <a:gridCol w="2202039">
                      <a:extLst>
                        <a:ext uri="{9D8B030D-6E8A-4147-A177-3AD203B41FA5}">
                          <a16:colId xmlns:a16="http://schemas.microsoft.com/office/drawing/2014/main" val="3927425111"/>
                        </a:ext>
                      </a:extLst>
                    </a:gridCol>
                    <a:gridCol w="2261891">
                      <a:extLst>
                        <a:ext uri="{9D8B030D-6E8A-4147-A177-3AD203B41FA5}">
                          <a16:colId xmlns:a16="http://schemas.microsoft.com/office/drawing/2014/main" val="355083539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 dirty="0"/>
                            <a:t>Scaling dimensions</a:t>
                          </a:r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r>
                            <a:rPr lang="ko-KR" altLang="en-US" sz="2000" b="1" dirty="0"/>
                            <a:t> </a:t>
                          </a:r>
                          <a:r>
                            <a:rPr lang="en-US" altLang="ko-KR" sz="2000" b="1" dirty="0"/>
                            <a:t>expansion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oMath>
                          </a14:m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ko-KR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51061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29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324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𝟎𝟖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𝟏𝟏𝟎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−0.02 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6549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smtClean="0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altLang="ko-KR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162</m:t>
                                    </m:r>
                                  </m:den>
                                </m:f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𝟑𝟒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𝟑𝟐𝟔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0.19 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0.125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96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324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𝟐𝟒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𝟐𝟑𝟕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1.64 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1.75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1504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3+</m:t>
                                </m:r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𝟒𝟔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𝟕𝟗𝟎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6.85 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1660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162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𝟔𝟑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𝟔𝟑𝟎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0.84 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7145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ko-KR" altLang="en-US" sz="20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smtClean="0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altLang="ko-KR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den>
                                </m:f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𝟎𝟐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𝟎𝟑𝟔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0.08 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59940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5651D6F-1B4A-FA06-06F5-B8F6CBFE99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0990846"/>
                  </p:ext>
                </p:extLst>
              </p:nvPr>
            </p:nvGraphicFramePr>
            <p:xfrm>
              <a:off x="838200" y="1825625"/>
              <a:ext cx="10515600" cy="4118357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2628901">
                      <a:extLst>
                        <a:ext uri="{9D8B030D-6E8A-4147-A177-3AD203B41FA5}">
                          <a16:colId xmlns:a16="http://schemas.microsoft.com/office/drawing/2014/main" val="451483803"/>
                        </a:ext>
                      </a:extLst>
                    </a:gridCol>
                    <a:gridCol w="3422769">
                      <a:extLst>
                        <a:ext uri="{9D8B030D-6E8A-4147-A177-3AD203B41FA5}">
                          <a16:colId xmlns:a16="http://schemas.microsoft.com/office/drawing/2014/main" val="2707212861"/>
                        </a:ext>
                      </a:extLst>
                    </a:gridCol>
                    <a:gridCol w="2202039">
                      <a:extLst>
                        <a:ext uri="{9D8B030D-6E8A-4147-A177-3AD203B41FA5}">
                          <a16:colId xmlns:a16="http://schemas.microsoft.com/office/drawing/2014/main" val="3927425111"/>
                        </a:ext>
                      </a:extLst>
                    </a:gridCol>
                    <a:gridCol w="2261891">
                      <a:extLst>
                        <a:ext uri="{9D8B030D-6E8A-4147-A177-3AD203B41FA5}">
                          <a16:colId xmlns:a16="http://schemas.microsoft.com/office/drawing/2014/main" val="35508353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1" dirty="0"/>
                            <a:t>Scaling dimensions</a:t>
                          </a:r>
                          <a:endParaRPr lang="ko-KR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7184" t="-7692" r="-131016" b="-94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4586" t="-7692" r="-103039" b="-94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5499" t="-7692" r="-539" b="-94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5106129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70000" r="-300000" b="-5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70000" r="-131016" b="-5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70000" r="-103039" b="-5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70000" r="-539" b="-51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549148"/>
                      </a:ext>
                    </a:extLst>
                  </a:tr>
                  <a:tr h="6418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161905" r="-300000" b="-38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161905" r="-131016" b="-38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161905" r="-103039" b="-38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161905" r="-539" b="-38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6157"/>
                      </a:ext>
                    </a:extLst>
                  </a:tr>
                  <a:tr h="6123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272277" r="-300000" b="-3049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272277" r="-131016" b="-3049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272277" r="-103039" b="-3049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272277" r="-539" b="-3049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504872"/>
                      </a:ext>
                    </a:extLst>
                  </a:tr>
                  <a:tr h="6123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372277" r="-300000" b="-2049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372277" r="-131016" b="-2049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372277" r="-103039" b="-2049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372277" r="-539" b="-2049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60476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481818" r="-300000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481818" r="-131016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481818" r="-103039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481818" r="-539" b="-1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7145655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" t="-543396" r="-30000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184" t="-543396" r="-131016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586" t="-543396" r="-103039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5499" t="-543396" r="-539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9940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573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B31B-D5E9-466C-9470-A88E5191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Representation of </a:t>
            </a:r>
            <a:r>
              <a:rPr lang="en-US" altLang="ko-KR" dirty="0" err="1"/>
              <a:t>Virasoro</a:t>
            </a:r>
            <a:r>
              <a:rPr lang="en-US" altLang="ko-KR" dirty="0"/>
              <a:t> Algebra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AFD01-6AD4-4B51-B29C-6D3C35903E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/>
              <a:lstStyle/>
              <a:p>
                <a:r>
                  <a:rPr lang="en-US" altLang="ko-KR" dirty="0"/>
                  <a:t>Central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:1−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coprime integers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Conformal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𝑝𝑟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𝑞𝑠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:1 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:1 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Number of primary fields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Trivial CFT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3,2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Representation is unitary if and only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WLOG,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AFD01-6AD4-4B51-B29C-6D3C35903E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28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3E4B-2AD9-4C33-AB13-9D488DDE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Unitary Representation of </a:t>
            </a:r>
            <a:r>
              <a:rPr lang="en-US" altLang="ko-KR" dirty="0" err="1"/>
              <a:t>Virasoro</a:t>
            </a:r>
            <a:r>
              <a:rPr lang="en-US" altLang="ko-KR" dirty="0"/>
              <a:t> Algebra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E6ADC-5B6F-47E1-9263-C7AA1C429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81580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Central Charge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𝓂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b="0" dirty="0"/>
                  <a:t> for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3,4,5,…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Conformal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𝓂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𝓂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:1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:1 ~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𝓂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b="0" dirty="0"/>
                  <a:t> Number of primary fields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:</m:t>
                    </m:r>
                    <m:f>
                      <m:fPr>
                        <m:type m:val="li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𝓂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𝓂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Critical </a:t>
                </a:r>
                <a:r>
                  <a:rPr lang="en-US" altLang="ko-KR" dirty="0" err="1"/>
                  <a:t>Ising</a:t>
                </a:r>
                <a:r>
                  <a:rPr lang="en-US" altLang="ko-KR" dirty="0"/>
                  <a:t> Model: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altLang="ko-KR" b="1" dirty="0"/>
              </a:p>
              <a:p>
                <a:r>
                  <a:rPr lang="en-US" altLang="ko-KR" dirty="0"/>
                  <a:t>Critical three-state Potts Model: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=5→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4,1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E6ADC-5B6F-47E1-9263-C7AA1C429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815808"/>
              </a:xfrm>
              <a:blipFill>
                <a:blip r:embed="rId2"/>
                <a:stretch>
                  <a:fillRect l="-967" t="-5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53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15C6-60C0-132B-4F15-51114429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Conformal Field Theory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064539-A05C-3027-7F21-A110A4347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65569" cy="492008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Conformal Weights and Scaling Dimensions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−2×2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</m:sSup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sup>
                    </m:sSup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altLang="ko-KR" i="1" dirty="0"/>
              </a:p>
              <a:p>
                <a:r>
                  <a:rPr lang="en-US" altLang="ko-KR" dirty="0"/>
                  <a:t>Two-dimensional </a:t>
                </a:r>
                <a:r>
                  <a:rPr lang="en-US" altLang="ko-KR" dirty="0" err="1"/>
                  <a:t>Ising</a:t>
                </a:r>
                <a:r>
                  <a:rPr lang="en-US" altLang="ko-KR" dirty="0"/>
                  <a:t> model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𝓂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=2−2×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=2−2×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Two-dimensional three-state Potts model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𝓂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=2−2×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=2−2×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endParaRPr lang="en-US" altLang="ko-KR" i="1" dirty="0"/>
              </a:p>
              <a:p>
                <a:endParaRPr lang="ko-KR" alt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064539-A05C-3027-7F21-A110A4347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65569" cy="4920080"/>
              </a:xfrm>
              <a:blipFill>
                <a:blip r:embed="rId2"/>
                <a:stretch>
                  <a:fillRect l="-919" t="-21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42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 / 맑은 고딕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665AAFCE-F443-416F-BA89-5FE1C6665B40}" vid="{555AA057-F5C0-46DA-A7D3-D0B2B12596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Fonts</Template>
  <TotalTime>16249</TotalTime>
  <Words>670</Words>
  <Application>Microsoft Office PowerPoint</Application>
  <PresentationFormat>Widescreen</PresentationFormat>
  <Paragraphs>199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Times New Roman</vt:lpstr>
      <vt:lpstr>Office Theme</vt:lpstr>
      <vt:lpstr>Universality Class</vt:lpstr>
      <vt:lpstr>Critical Exponents</vt:lpstr>
      <vt:lpstr>Scaling Dimensions</vt:lpstr>
      <vt:lpstr>Scaling Relations</vt:lpstr>
      <vt:lpstr>Epsilon expansion :d=4-ε</vt:lpstr>
      <vt:lpstr>Epsilon expansion :d=4-ε</vt:lpstr>
      <vt:lpstr>Representation of Virasoro Algebra</vt:lpstr>
      <vt:lpstr>Unitary Representation of Virasoro Algebra</vt:lpstr>
      <vt:lpstr>Conformal Field Theory</vt:lpstr>
      <vt:lpstr>Conformal Bootstrap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Universality Class</dc:title>
  <dc:creator>rqtoe@seoul.ac.kr</dc:creator>
  <cp:lastModifiedBy>이성빈</cp:lastModifiedBy>
  <cp:revision>137</cp:revision>
  <dcterms:created xsi:type="dcterms:W3CDTF">2022-04-03T17:40:50Z</dcterms:created>
  <dcterms:modified xsi:type="dcterms:W3CDTF">2023-06-14T04:15:10Z</dcterms:modified>
</cp:coreProperties>
</file>