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5" r:id="rId4"/>
    <p:sldId id="267" r:id="rId5"/>
    <p:sldId id="271" r:id="rId6"/>
    <p:sldId id="272" r:id="rId7"/>
    <p:sldId id="278" r:id="rId8"/>
    <p:sldId id="279" r:id="rId9"/>
    <p:sldId id="280" r:id="rId10"/>
    <p:sldId id="270" r:id="rId11"/>
    <p:sldId id="269" r:id="rId12"/>
    <p:sldId id="276" r:id="rId13"/>
    <p:sldId id="27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5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CC1C6-EA9B-4048-8058-A5024928D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87FC11-4B26-4001-8F8F-12BFB03C13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CB661-9DA2-4390-98E5-05E867BDD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E9B6-29D2-4E46-806A-B1748DE28A61}" type="datetimeFigureOut">
              <a:rPr lang="ko-KR" altLang="en-US" smtClean="0"/>
              <a:t>2023-06-18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13B60-32ED-4E4E-8E72-8B00FCC21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1F942-4F35-4CCE-9DAB-35FF03C06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C84-40DA-4F0E-8DD5-3CF2892E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470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7533D-9951-4089-8E87-44EFD56BF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EEB582-C467-442D-865F-4ABA3B56E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63408-08EE-4E1D-8C1B-91CE1C8B5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E9B6-29D2-4E46-806A-B1748DE28A61}" type="datetimeFigureOut">
              <a:rPr lang="ko-KR" altLang="en-US" smtClean="0"/>
              <a:t>2023-06-18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DF0DB-BF84-42E1-9E63-F8E94B154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29A6F-C225-4328-87A5-B6D30E7FE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C84-40DA-4F0E-8DD5-3CF2892E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71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7538C9-BDD1-4CE9-8D15-5D448E256F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46FD32-080C-46F0-9591-D485A5215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C55D0-7B66-44F4-8809-53F0EA0F7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E9B6-29D2-4E46-806A-B1748DE28A61}" type="datetimeFigureOut">
              <a:rPr lang="ko-KR" altLang="en-US" smtClean="0"/>
              <a:t>2023-06-18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7E686-6E0B-4ECE-81CF-09CE32CEC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56D19-0184-4A6A-B1E9-7BA2D36E6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C84-40DA-4F0E-8DD5-3CF2892E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059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4B2AD-A159-4176-B3FE-673E2EF04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30A72-6BE2-43E7-BF87-7DCE3FCE2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1D64B-7423-4FC5-9C61-DF4A49C4B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E9B6-29D2-4E46-806A-B1748DE28A61}" type="datetimeFigureOut">
              <a:rPr lang="ko-KR" altLang="en-US" smtClean="0"/>
              <a:t>2023-06-18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2E228-3D55-4AF9-84D6-7DDE7DFD6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1245E-6AC6-4AF3-8479-4718DADAC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C84-40DA-4F0E-8DD5-3CF2892E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45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16AE2-4CDD-4B95-9610-B0B922834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A5282-7493-47B3-B2EB-27601D3AF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B182A-B245-46F7-BD02-5DFF38697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E9B6-29D2-4E46-806A-B1748DE28A61}" type="datetimeFigureOut">
              <a:rPr lang="ko-KR" altLang="en-US" smtClean="0"/>
              <a:t>2023-06-18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4EF62-4BEC-4FFE-AA35-BE20A8C1A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80F6E-104E-40B7-8939-3BE102F81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C84-40DA-4F0E-8DD5-3CF2892E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929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F5ED4-251C-494C-9CE5-FFA7C3B1D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1DF40-682D-4235-B269-1082259816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FB08AD-9BDA-469D-899C-7DF01A272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5C832-1EB5-42B6-AFEC-671350BBD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E9B6-29D2-4E46-806A-B1748DE28A61}" type="datetimeFigureOut">
              <a:rPr lang="ko-KR" altLang="en-US" smtClean="0"/>
              <a:t>2023-06-18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80BA74-7365-498A-9B63-4488A10DC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0F966-52EE-4F0A-BF99-7561F4B19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C84-40DA-4F0E-8DD5-3CF2892E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62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E18B7-DDCE-4A5F-96B5-733C56540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6327E-D182-4542-86B7-701C093F7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60B9BE-12B7-417A-835A-AECFA1628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23488D-68D8-4434-B9FE-59724C671E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25DF85-9B44-42B7-A601-20DBF276FF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1A9514-A876-4A3E-94AA-DDA68735B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E9B6-29D2-4E46-806A-B1748DE28A61}" type="datetimeFigureOut">
              <a:rPr lang="ko-KR" altLang="en-US" smtClean="0"/>
              <a:t>2023-06-18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178A7C-2173-46DF-B3D3-2407D23DC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807FEA-B966-4F44-812D-4E04C5C20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C84-40DA-4F0E-8DD5-3CF2892E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104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D7283-419F-4119-B6B9-761C06EC4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D8B0A1-6B01-4AA9-B3E4-05A1A1893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E9B6-29D2-4E46-806A-B1748DE28A61}" type="datetimeFigureOut">
              <a:rPr lang="ko-KR" altLang="en-US" smtClean="0"/>
              <a:t>2023-06-18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3B2CA1-BAB5-41D9-BE98-60F43F8BA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87EFC0-DEFA-4FAD-81B3-F98412499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C84-40DA-4F0E-8DD5-3CF2892E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601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DF4B9B-B325-41BC-B58C-E8204DE2D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E9B6-29D2-4E46-806A-B1748DE28A61}" type="datetimeFigureOut">
              <a:rPr lang="ko-KR" altLang="en-US" smtClean="0"/>
              <a:t>2023-06-18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0C98D9-9EEE-4B74-8F76-5DEB6D9FD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924CF4-AB1C-42BF-9820-A973A96C0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C84-40DA-4F0E-8DD5-3CF2892E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759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92BDC-B2FD-4ACE-AD57-9C4171323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47491-F424-4323-BAA8-5CF3E2C05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395A9-3098-4D74-B327-6DD155E148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CC9A5-A2B6-44FD-AE68-824D534DB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E9B6-29D2-4E46-806A-B1748DE28A61}" type="datetimeFigureOut">
              <a:rPr lang="ko-KR" altLang="en-US" smtClean="0"/>
              <a:t>2023-06-18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9FD766-062F-417D-BC79-1043836A9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871FE-8180-4038-B7A9-6B7EC07B2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C84-40DA-4F0E-8DD5-3CF2892E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66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65FBE-625A-448A-BE96-B25AAA359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2CF04F-5C9F-47C5-B8AA-9497D47294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54AA46-5CC6-408F-B3CC-17009046F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48545-A896-4212-AC37-0558A0CE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E9B6-29D2-4E46-806A-B1748DE28A61}" type="datetimeFigureOut">
              <a:rPr lang="ko-KR" altLang="en-US" smtClean="0"/>
              <a:t>2023-06-18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A7C196-51BC-478E-AFDF-FB1CB74C1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FC979-8AA4-4459-84FF-74CAFF403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C84-40DA-4F0E-8DD5-3CF2892E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114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1BFA4C-F690-486C-BECB-8D905FC94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6E7DCD-96B2-4946-BADE-AF085346D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CF187-5F04-4FB3-93EC-A4BAF68D91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5E9B6-29D2-4E46-806A-B1748DE28A61}" type="datetimeFigureOut">
              <a:rPr lang="ko-KR" altLang="en-US" smtClean="0"/>
              <a:t>2023-06-18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45EF3-119B-4A3F-AC48-216EF6FD04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6AE86-1EB9-44C7-B49F-4E2260B1A6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BDC84-40DA-4F0E-8DD5-3CF2892E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078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0AF14-998C-4698-AB39-B3F6ED430D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Universality Class</a:t>
            </a:r>
            <a:endParaRPr lang="ko-KR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532F41-4663-430E-832C-F0D6702472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269373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algn="r"/>
            <a:r>
              <a:rPr lang="en-US" altLang="ko-KR" dirty="0"/>
              <a:t>SungBin LEE</a:t>
            </a:r>
          </a:p>
          <a:p>
            <a:pPr algn="r"/>
            <a:r>
              <a:rPr lang="en-US" altLang="ko-KR" dirty="0"/>
              <a:t>Dept. of Physics and Astronomy</a:t>
            </a:r>
          </a:p>
          <a:p>
            <a:pPr algn="r"/>
            <a:r>
              <a:rPr lang="en-US" altLang="ko-KR" dirty="0"/>
              <a:t>Seoul National University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4090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CB31B-D5E9-466C-9470-A88E51910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Representation of </a:t>
            </a:r>
            <a:r>
              <a:rPr lang="en-US" altLang="ko-KR" dirty="0" err="1"/>
              <a:t>Virasoro</a:t>
            </a:r>
            <a:r>
              <a:rPr lang="en-US" altLang="ko-KR" dirty="0"/>
              <a:t> Algebra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9AFD01-6AD4-4B51-B29C-6D3C35903E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353800" cy="4351338"/>
              </a:xfrm>
            </p:spPr>
            <p:txBody>
              <a:bodyPr/>
              <a:lstStyle/>
              <a:p>
                <a:r>
                  <a:rPr lang="en-US" altLang="ko-KR" dirty="0"/>
                  <a:t>Central Charge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:1−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𝑝𝑞</m:t>
                        </m:r>
                      </m:den>
                    </m:f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for coprime integers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endParaRPr lang="en-US" altLang="ko-KR" b="0" dirty="0"/>
              </a:p>
              <a:p>
                <a:r>
                  <a:rPr lang="en-US" altLang="ko-KR" dirty="0"/>
                  <a:t>Conformal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𝑝𝑟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𝑞𝑠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𝑝𝑞</m:t>
                        </m:r>
                      </m:den>
                    </m:f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:1 ~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−1   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:1 ~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Number of primary fields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 </m:t>
                    </m:r>
                    <m:f>
                      <m:fPr>
                        <m:type m:val="li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r>
                  <a:rPr lang="en-US" altLang="ko-KR" dirty="0"/>
                  <a:t>Trivial CFT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3,2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3,2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  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Representation is unitary if and only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WLOG,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9AFD01-6AD4-4B51-B29C-6D3C35903E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353800" cy="4351338"/>
              </a:xfrm>
              <a:blipFill>
                <a:blip r:embed="rId2"/>
                <a:stretch>
                  <a:fillRect l="-9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3283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A3E4B-2AD9-4C33-AB13-9D488DDEE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Unitary Representation of </a:t>
            </a:r>
            <a:r>
              <a:rPr lang="en-US" altLang="ko-KR" dirty="0" err="1"/>
              <a:t>Virasoro</a:t>
            </a:r>
            <a:r>
              <a:rPr lang="en-US" altLang="ko-KR" dirty="0"/>
              <a:t> Algebra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BE6ADC-5B6F-47E1-9263-C7AA1C4299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353800" cy="4815808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/>
                  <a:t>Central Charge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𝓂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𝓂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ko-KR" b="0" dirty="0"/>
                  <a:t> for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3,4,5,…</m:t>
                    </m:r>
                  </m:oMath>
                </a14:m>
                <a:endParaRPr lang="en-US" altLang="ko-KR" b="0" dirty="0"/>
              </a:p>
              <a:p>
                <a:r>
                  <a:rPr lang="en-US" altLang="ko-KR" dirty="0"/>
                  <a:t>Conformal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𝓂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𝓂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𝓂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𝓂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:1 ~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:1 ~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𝓂</m:t>
                    </m:r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𝓂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𝓂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b="0" dirty="0"/>
                  <a:t> Number of primary fields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:</m:t>
                    </m:r>
                    <m:f>
                      <m:fPr>
                        <m:type m:val="li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𝓂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𝓂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r>
                  <a:rPr lang="en-US" altLang="ko-KR" dirty="0"/>
                  <a:t>Critical </a:t>
                </a:r>
                <a:r>
                  <a:rPr lang="en-US" altLang="ko-KR" dirty="0" err="1"/>
                  <a:t>Ising</a:t>
                </a:r>
                <a:r>
                  <a:rPr lang="en-US" altLang="ko-KR" dirty="0"/>
                  <a:t> Model: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=3→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  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𝓱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𝟏𝟔</m:t>
                        </m:r>
                      </m:den>
                    </m:f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𝓱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en-US" altLang="ko-KR" b="1" dirty="0"/>
              </a:p>
              <a:p>
                <a:r>
                  <a:rPr lang="en-US" altLang="ko-KR" dirty="0"/>
                  <a:t>Critical three-state Potts Model: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=5→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altLang="ko-KR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 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𝓱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1,3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2,2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40</m:t>
                        </m:r>
                      </m:den>
                    </m:f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𝓱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ko-KR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𝟏𝟓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40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4,1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ko-KR" altLang="en-US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BE6ADC-5B6F-47E1-9263-C7AA1C4299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353800" cy="4815808"/>
              </a:xfrm>
              <a:blipFill>
                <a:blip r:embed="rId2"/>
                <a:stretch>
                  <a:fillRect l="-967" t="-5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7530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115C6-60C0-132B-4F15-511144297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Conformal Field Theory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064539-A05C-3027-7F21-A110A4347E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265569" cy="4920080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/>
                  <a:t>Conformal Weights and Scaling Dimensions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−2×2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𝒽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sup>
                    </m:sSup>
                    <m:d>
                      <m:dPr>
                        <m:begChr m:val="⟨"/>
                        <m:endChr m:val="⟩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</m:d>
                      </m:sup>
                    </m:sSup>
                    <m:d>
                      <m:dPr>
                        <m:begChr m:val="⟨"/>
                        <m:endChr m:val="⟩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ko-KR" i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↔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altLang="ko-KR" i="1" dirty="0"/>
              </a:p>
              <a:p>
                <a:r>
                  <a:rPr lang="en-US" altLang="ko-KR" dirty="0"/>
                  <a:t>Two-dimensional </a:t>
                </a:r>
                <a:r>
                  <a:rPr lang="en-US" altLang="ko-KR" dirty="0" err="1"/>
                  <a:t>Ising</a:t>
                </a:r>
                <a:r>
                  <a:rPr lang="en-US" altLang="ko-KR" dirty="0"/>
                  <a:t> model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𝓂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𝓂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𝓉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=2−2×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ko-KR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=2−2×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r>
                  <a:rPr lang="en-US" altLang="ko-KR" dirty="0"/>
                  <a:t>Two-dimensional three-state Potts model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=5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𝓂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𝓂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𝓉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=2−2×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altLang="ko-KR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2,3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=2−2×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28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pPr lvl="1"/>
                <a:endParaRPr lang="en-US" altLang="ko-KR" i="1" dirty="0"/>
              </a:p>
              <a:p>
                <a:endParaRPr lang="ko-KR" alt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064539-A05C-3027-7F21-A110A4347E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265569" cy="4920080"/>
              </a:xfrm>
              <a:blipFill>
                <a:blip r:embed="rId2"/>
                <a:stretch>
                  <a:fillRect l="-919" t="-21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8427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355A9-AC18-36EB-F944-B411403B7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Conformal Bootstrap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48694-DC51-0256-8229-FE9A3C397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640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47483-4831-D9DE-C50F-9AC83E4A6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Critical Exponents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B432D243-6EE7-E261-67E0-08F0BDBC079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56269562"/>
                  </p:ext>
                </p:extLst>
              </p:nvPr>
            </p:nvGraphicFramePr>
            <p:xfrm>
              <a:off x="838200" y="2421617"/>
              <a:ext cx="10515600" cy="3423920"/>
            </p:xfrm>
            <a:graphic>
              <a:graphicData uri="http://schemas.openxmlformats.org/drawingml/2006/table">
                <a:tbl>
                  <a:tblPr firstRow="1" bandRow="1">
                    <a:tableStyleId>{793D81CF-94F2-401A-BA57-92F5A7B2D0C5}</a:tableStyleId>
                  </a:tblPr>
                  <a:tblGrid>
                    <a:gridCol w="1314450">
                      <a:extLst>
                        <a:ext uri="{9D8B030D-6E8A-4147-A177-3AD203B41FA5}">
                          <a16:colId xmlns:a16="http://schemas.microsoft.com/office/drawing/2014/main" val="4019040700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3967517156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3093426611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3019516159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1193359724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1849062562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2210529434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173088359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Class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400" b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oMath>
                            </m:oMathPara>
                          </a14:m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400" b="1" smtClean="0"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oMath>
                            </m:oMathPara>
                          </a14:m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400" b="1" smtClean="0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oMath>
                            </m:oMathPara>
                          </a14:m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400" b="1" smtClean="0">
                                    <a:latin typeface="Cambria Math" panose="02040503050406030204" pitchFamily="18" charset="0"/>
                                  </a:rPr>
                                  <m:t>𝜸</m:t>
                                </m:r>
                              </m:oMath>
                            </m:oMathPara>
                          </a14:m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400" b="1" smtClean="0">
                                    <a:latin typeface="Cambria Math" panose="02040503050406030204" pitchFamily="18" charset="0"/>
                                  </a:rPr>
                                  <m:t>𝜹</m:t>
                                </m:r>
                              </m:oMath>
                            </m:oMathPara>
                          </a14:m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400" b="1" smtClean="0">
                                    <a:latin typeface="Cambria Math" panose="02040503050406030204" pitchFamily="18" charset="0"/>
                                  </a:rPr>
                                  <m:t>𝝂</m:t>
                                </m:r>
                              </m:oMath>
                            </m:oMathPara>
                          </a14:m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400" b="1" smtClean="0"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oMath>
                            </m:oMathPara>
                          </a14:m>
                          <a:endParaRPr lang="ko-KR" alt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69487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 err="1"/>
                            <a:t>Ising</a:t>
                          </a:r>
                          <a:endParaRPr lang="ko-KR" alt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ko-KR" alt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ko-KR" alt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ko-KR" alt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ko-KR" alt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num>
                                  <m:den>
                                    <m: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1" i="1" smtClean="0">
                                    <a:latin typeface="Cambria Math" panose="02040503050406030204" pitchFamily="18" charset="0"/>
                                  </a:rPr>
                                  <m:t>𝟏𝟓</m:t>
                                </m:r>
                              </m:oMath>
                            </m:oMathPara>
                          </a14:m>
                          <a:endParaRPr lang="ko-KR" alt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ko-KR" alt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ko-KR" alt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6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330127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 err="1"/>
                            <a:t>Ising</a:t>
                          </a:r>
                          <a:endParaRPr lang="ko-KR" alt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ko-KR" alt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ko-KR" sz="1600" b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𝟏𝟏</m:t>
                              </m:r>
                            </m:oMath>
                          </a14:m>
                          <a:r>
                            <a:rPr lang="en-US" altLang="ko-KR" sz="1600" b="1" dirty="0"/>
                            <a:t>0</a:t>
                          </a:r>
                          <a:endParaRPr lang="ko-KR" alt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ko-KR" sz="1600" b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sz="1600" b="1" i="1" smtClean="0">
                                    <a:latin typeface="Cambria Math" panose="02040503050406030204" pitchFamily="18" charset="0"/>
                                  </a:rPr>
                                  <m:t>𝟑𝟐𝟔</m:t>
                                </m:r>
                              </m:oMath>
                            </m:oMathPara>
                          </a14:m>
                          <a:endParaRPr lang="ko-KR" alt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ko-KR" sz="1600" b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sz="1600" b="1" i="1" smtClean="0">
                                    <a:latin typeface="Cambria Math" panose="02040503050406030204" pitchFamily="18" charset="0"/>
                                  </a:rPr>
                                  <m:t>𝟐𝟑𝟕</m:t>
                                </m:r>
                              </m:oMath>
                            </m:oMathPara>
                          </a14:m>
                          <a:endParaRPr lang="ko-KR" alt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en-US" altLang="ko-KR" sz="1600" b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sz="1600" b="1" i="1" smtClean="0">
                                    <a:latin typeface="Cambria Math" panose="02040503050406030204" pitchFamily="18" charset="0"/>
                                  </a:rPr>
                                  <m:t>𝟕𝟗𝟎</m:t>
                                </m:r>
                              </m:oMath>
                            </m:oMathPara>
                          </a14:m>
                          <a:endParaRPr lang="ko-KR" alt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ko-KR" sz="1600" b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sz="1600" b="1" i="1" smtClean="0">
                                    <a:latin typeface="Cambria Math" panose="02040503050406030204" pitchFamily="18" charset="0"/>
                                  </a:rPr>
                                  <m:t>𝟔𝟑𝟎</m:t>
                                </m:r>
                              </m:oMath>
                            </m:oMathPara>
                          </a14:m>
                          <a:endParaRPr lang="ko-KR" alt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ko-KR" sz="1600" b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sz="1600" b="1" i="1" smtClean="0">
                                    <a:latin typeface="Cambria Math" panose="02040503050406030204" pitchFamily="18" charset="0"/>
                                  </a:rPr>
                                  <m:t>𝟎𝟑𝟔</m:t>
                                </m:r>
                              </m:oMath>
                            </m:oMathPara>
                          </a14:m>
                          <a:endParaRPr lang="ko-KR" altLang="en-US" sz="16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3713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XY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−0.02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0.35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1.32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4.78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0.67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0.04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42076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Heisenberg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−0.12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0.37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1.40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4.78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0.71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0.04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93953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3-state Potts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ko-KR" alt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ko-KR" alt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ko-KR" alt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num>
                                  <m:den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ko-KR" alt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ko-KR" alt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924640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4-state Potts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ko-KR" alt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ko-KR" alt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ko-KR" alt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ko-KR" alt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ko-KR" alt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84883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Mean Field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≥4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ko-KR" alt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ko-KR" alt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8648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3D ??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3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0" smtClean="0"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0" smtClean="0"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1/3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0" smtClean="0"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4/3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0" smtClean="0"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0" smtClean="0"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2/3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0" smtClean="0"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52755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B432D243-6EE7-E261-67E0-08F0BDBC079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56269562"/>
                  </p:ext>
                </p:extLst>
              </p:nvPr>
            </p:nvGraphicFramePr>
            <p:xfrm>
              <a:off x="838200" y="2421617"/>
              <a:ext cx="10515600" cy="3423920"/>
            </p:xfrm>
            <a:graphic>
              <a:graphicData uri="http://schemas.openxmlformats.org/drawingml/2006/table">
                <a:tbl>
                  <a:tblPr firstRow="1" bandRow="1">
                    <a:tableStyleId>{793D81CF-94F2-401A-BA57-92F5A7B2D0C5}</a:tableStyleId>
                  </a:tblPr>
                  <a:tblGrid>
                    <a:gridCol w="1314450">
                      <a:extLst>
                        <a:ext uri="{9D8B030D-6E8A-4147-A177-3AD203B41FA5}">
                          <a16:colId xmlns:a16="http://schemas.microsoft.com/office/drawing/2014/main" val="4019040700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3967517156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3093426611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3019516159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1193359724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1849062562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2210529434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173088359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Class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463" t="-10667" r="-600000" b="-68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1395" t="-10667" r="-502791" b="-68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0667" r="-400463" b="-68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10667" r="-300463" b="-68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500000" t="-10667" r="-200463" b="-68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602791" t="-10667" r="-101395" b="-68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699537" t="-10667" r="-926" b="-68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69487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 err="1"/>
                            <a:t>Ising</a:t>
                          </a:r>
                          <a:endParaRPr lang="ko-KR" alt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463" t="-136066" r="-600000" b="-7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1395" t="-136066" r="-502791" b="-7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36066" r="-400463" b="-7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136066" r="-300463" b="-7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500000" t="-136066" r="-200463" b="-7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602791" t="-136066" r="-101395" b="-7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699537" t="-136066" r="-926" b="-7409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30127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 err="1"/>
                            <a:t>Ising</a:t>
                          </a:r>
                          <a:endParaRPr lang="ko-KR" alt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463" t="-236066" r="-600000" b="-6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1395" t="-236066" r="-502791" b="-6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236066" r="-400463" b="-6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236066" r="-300463" b="-6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500000" t="-236066" r="-200463" b="-6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602791" t="-236066" r="-101395" b="-6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699537" t="-236066" r="-926" b="-6409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53713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XY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463" t="-336066" r="-600000" b="-5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1395" t="-336066" r="-502791" b="-5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336066" r="-400463" b="-5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336066" r="-300463" b="-5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500000" t="-336066" r="-200463" b="-5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602791" t="-336066" r="-101395" b="-5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699537" t="-336066" r="-926" b="-5409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42076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Heisenberg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463" t="-436066" r="-600000" b="-4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1395" t="-436066" r="-502791" b="-4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436066" r="-400463" b="-4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436066" r="-300463" b="-4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500000" t="-436066" r="-200463" b="-4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602791" t="-436066" r="-101395" b="-4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699537" t="-436066" r="-926" b="-4409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93953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3-state Potts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463" t="-545000" r="-600000" b="-34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1395" t="-545000" r="-502791" b="-34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545000" r="-400463" b="-34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545000" r="-300463" b="-34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500000" t="-545000" r="-200463" b="-34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602791" t="-545000" r="-101395" b="-34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699537" t="-545000" r="-926" b="-34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24640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4-state Potts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463" t="-634426" r="-600000" b="-2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1395" t="-634426" r="-502791" b="-2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634426" r="-400463" b="-2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634426" r="-300463" b="-2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500000" t="-634426" r="-200463" b="-2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602791" t="-634426" r="-101395" b="-2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699537" t="-634426" r="-926" b="-2426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84883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Mean Field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463" t="-734426" r="-600000" b="-1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1395" t="-734426" r="-502791" b="-1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734426" r="-400463" b="-1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734426" r="-300463" b="-1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500000" t="-734426" r="-200463" b="-1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602791" t="-734426" r="-101395" b="-1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699537" t="-734426" r="-926" b="-1426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78648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3D ??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3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1395" t="-834426" r="-502791" b="-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834426" r="-400463" b="-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834426" r="-300463" b="-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500000" t="-834426" r="-200463" b="-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602791" t="-834426" r="-101395" b="-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699537" t="-834426" r="-926" b="-426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652755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60986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4BA1D-24FF-1A6F-0888-65A8189B8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Scaling</a:t>
            </a:r>
            <a:r>
              <a:rPr lang="ko-KR" altLang="en-US" dirty="0"/>
              <a:t> </a:t>
            </a:r>
            <a:r>
              <a:rPr lang="en-US" altLang="ko-KR" dirty="0"/>
              <a:t>Dimensions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FA04F52-A9F4-7604-26E3-6254BF0F168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40428002"/>
                  </p:ext>
                </p:extLst>
              </p:nvPr>
            </p:nvGraphicFramePr>
            <p:xfrm>
              <a:off x="838200" y="2421617"/>
              <a:ext cx="10512000" cy="3423920"/>
            </p:xfrm>
            <a:graphic>
              <a:graphicData uri="http://schemas.openxmlformats.org/drawingml/2006/table">
                <a:tbl>
                  <a:tblPr firstRow="1" bandRow="1">
                    <a:tableStyleId>{793D81CF-94F2-401A-BA57-92F5A7B2D0C5}</a:tableStyleId>
                  </a:tblPr>
                  <a:tblGrid>
                    <a:gridCol w="2628000">
                      <a:extLst>
                        <a:ext uri="{9D8B030D-6E8A-4147-A177-3AD203B41FA5}">
                          <a16:colId xmlns:a16="http://schemas.microsoft.com/office/drawing/2014/main" val="4019040700"/>
                        </a:ext>
                      </a:extLst>
                    </a:gridCol>
                    <a:gridCol w="2628000">
                      <a:extLst>
                        <a:ext uri="{9D8B030D-6E8A-4147-A177-3AD203B41FA5}">
                          <a16:colId xmlns:a16="http://schemas.microsoft.com/office/drawing/2014/main" val="3967517156"/>
                        </a:ext>
                      </a:extLst>
                    </a:gridCol>
                    <a:gridCol w="2628000">
                      <a:extLst>
                        <a:ext uri="{9D8B030D-6E8A-4147-A177-3AD203B41FA5}">
                          <a16:colId xmlns:a16="http://schemas.microsoft.com/office/drawing/2014/main" val="3093426611"/>
                        </a:ext>
                      </a:extLst>
                    </a:gridCol>
                    <a:gridCol w="2628000">
                      <a:extLst>
                        <a:ext uri="{9D8B030D-6E8A-4147-A177-3AD203B41FA5}">
                          <a16:colId xmlns:a16="http://schemas.microsoft.com/office/drawing/2014/main" val="301951615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Class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400" b="1" i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oMath>
                            </m:oMathPara>
                          </a14:m>
                          <a:endParaRPr lang="ko-KR" altLang="en-US" sz="24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1" i="0" smtClean="0">
                                        <a:latin typeface="Cambria Math" panose="02040503050406030204" pitchFamily="18" charset="0"/>
                                      </a:rPr>
                                      <m:t>𝚫</m:t>
                                    </m:r>
                                  </m:e>
                                  <m:sub>
                                    <m:r>
                                      <a:rPr lang="en-US" altLang="ko-KR" sz="2400" b="1" i="0" smtClean="0">
                                        <a:latin typeface="Cambria Math" panose="02040503050406030204" pitchFamily="18" charset="0"/>
                                      </a:rPr>
                                      <m:t>𝓽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1" i="0" smtClean="0">
                                        <a:latin typeface="Cambria Math" panose="02040503050406030204" pitchFamily="18" charset="0"/>
                                      </a:rPr>
                                      <m:t>𝚫</m:t>
                                    </m:r>
                                  </m:e>
                                  <m:sub>
                                    <m:r>
                                      <a:rPr lang="en-US" altLang="ko-KR" sz="2400" b="1" i="0" smtClean="0">
                                        <a:latin typeface="Cambria Math" panose="02040503050406030204" pitchFamily="18" charset="0"/>
                                      </a:rPr>
                                      <m:t>𝓱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400" b="1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69487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 err="1"/>
                            <a:t>Ising</a:t>
                          </a:r>
                          <a:endParaRPr lang="ko-KR" alt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ko-KR" alt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ko-KR" alt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ko-KR" alt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</m:num>
                                  <m:den>
                                    <m: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6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330127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 err="1"/>
                            <a:t>Ising</a:t>
                          </a:r>
                          <a:endParaRPr lang="ko-KR" alt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ko-KR" alt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ko-KR" sz="1600" b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sz="1600" b="1" i="1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en-US" altLang="ko-KR" sz="1600" b="1" i="0" smtClean="0">
                                    <a:latin typeface="Cambria Math" panose="02040503050406030204" pitchFamily="18" charset="0"/>
                                  </a:rPr>
                                  <m:t>𝟖𝟕</m:t>
                                </m:r>
                              </m:oMath>
                            </m:oMathPara>
                          </a14:m>
                          <a:endParaRPr lang="ko-KR" alt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1600" b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𝟒𝟖</m:t>
                              </m:r>
                            </m:oMath>
                          </a14:m>
                          <a:r>
                            <a:rPr lang="en-US" altLang="ko-KR" sz="1600" b="1" dirty="0"/>
                            <a:t>2</a:t>
                          </a:r>
                          <a:endParaRPr lang="ko-KR" altLang="en-US" sz="16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3713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XY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1.49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2.48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42076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Heisenberg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1.41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2.48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93953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3-state Potts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ko-KR" alt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num>
                                  <m:den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ko-KR" alt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28</m:t>
                                    </m:r>
                                  </m:num>
                                  <m:den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924640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4-state Potts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ko-KR" alt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ko-KR" alt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num>
                                  <m:den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84883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Mean Field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≥4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2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3</a:t>
                          </a:r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8648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3D ??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3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~3/2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~5/2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40372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FA04F52-A9F4-7604-26E3-6254BF0F168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40428002"/>
                  </p:ext>
                </p:extLst>
              </p:nvPr>
            </p:nvGraphicFramePr>
            <p:xfrm>
              <a:off x="838200" y="2421617"/>
              <a:ext cx="10512000" cy="3423920"/>
            </p:xfrm>
            <a:graphic>
              <a:graphicData uri="http://schemas.openxmlformats.org/drawingml/2006/table">
                <a:tbl>
                  <a:tblPr firstRow="1" bandRow="1">
                    <a:tableStyleId>{793D81CF-94F2-401A-BA57-92F5A7B2D0C5}</a:tableStyleId>
                  </a:tblPr>
                  <a:tblGrid>
                    <a:gridCol w="2628000">
                      <a:extLst>
                        <a:ext uri="{9D8B030D-6E8A-4147-A177-3AD203B41FA5}">
                          <a16:colId xmlns:a16="http://schemas.microsoft.com/office/drawing/2014/main" val="4019040700"/>
                        </a:ext>
                      </a:extLst>
                    </a:gridCol>
                    <a:gridCol w="2628000">
                      <a:extLst>
                        <a:ext uri="{9D8B030D-6E8A-4147-A177-3AD203B41FA5}">
                          <a16:colId xmlns:a16="http://schemas.microsoft.com/office/drawing/2014/main" val="3967517156"/>
                        </a:ext>
                      </a:extLst>
                    </a:gridCol>
                    <a:gridCol w="2628000">
                      <a:extLst>
                        <a:ext uri="{9D8B030D-6E8A-4147-A177-3AD203B41FA5}">
                          <a16:colId xmlns:a16="http://schemas.microsoft.com/office/drawing/2014/main" val="3093426611"/>
                        </a:ext>
                      </a:extLst>
                    </a:gridCol>
                    <a:gridCol w="2628000">
                      <a:extLst>
                        <a:ext uri="{9D8B030D-6E8A-4147-A177-3AD203B41FA5}">
                          <a16:colId xmlns:a16="http://schemas.microsoft.com/office/drawing/2014/main" val="3019516159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Class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0667" r="-200000" b="-658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464" t="-10667" r="-100464" b="-658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464" t="-10667" r="-464" b="-658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69487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 err="1"/>
                            <a:t>Ising</a:t>
                          </a:r>
                          <a:endParaRPr lang="ko-KR" alt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36066" r="-200000" b="-7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464" t="-136066" r="-100464" b="-7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464" t="-136066" r="-464" b="-7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30127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 err="1"/>
                            <a:t>Ising</a:t>
                          </a:r>
                          <a:endParaRPr lang="ko-KR" alt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36066" r="-200000" b="-6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464" t="-236066" r="-100464" b="-6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464" t="-236066" r="-464" b="-6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53713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XY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336066" r="-200000" b="-5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464" t="-336066" r="-100464" b="-5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464" t="-336066" r="-464" b="-5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42076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Heisenberg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436066" r="-200000" b="-4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464" t="-436066" r="-100464" b="-4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464" t="-436066" r="-464" b="-4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93953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3-state Potts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545000" r="-200000" b="-3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464" t="-545000" r="-100464" b="-3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464" t="-545000" r="-464" b="-3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24640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4-state Potts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634426" r="-200000" b="-2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464" t="-634426" r="-100464" b="-2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464" t="-634426" r="-464" b="-2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84883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Mean Field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734426" r="-200000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2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3</a:t>
                          </a:r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8648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3D ??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3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464" t="-834426" r="-100464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464" t="-834426" r="-464" b="-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403729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19494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66F85-A0F1-4970-B612-A5083AF57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Scaling Relations</a:t>
            </a:r>
            <a:endParaRPr lang="ko-KR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6E9ED262-792F-47C9-9A0D-85B9B6152E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850320"/>
                  </p:ext>
                </p:extLst>
              </p:nvPr>
            </p:nvGraphicFramePr>
            <p:xfrm>
              <a:off x="2032000" y="2687320"/>
              <a:ext cx="8128000" cy="7670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3768573379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734446006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61054199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2505111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1" i="1" smtClean="0"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oMath>
                            </m:oMathPara>
                          </a14:m>
                          <a:endParaRPr lang="ko-KR" altLang="en-US" sz="20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1" i="1" smtClean="0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oMath>
                            </m:oMathPara>
                          </a14:m>
                          <a:endParaRPr lang="ko-KR" altLang="en-US" sz="20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1" i="1" smtClean="0">
                                    <a:latin typeface="Cambria Math" panose="02040503050406030204" pitchFamily="18" charset="0"/>
                                  </a:rPr>
                                  <m:t>𝜸</m:t>
                                </m:r>
                              </m:oMath>
                            </m:oMathPara>
                          </a14:m>
                          <a:endParaRPr lang="ko-KR" altLang="en-US" sz="20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1" i="1" smtClean="0">
                                    <a:latin typeface="Cambria Math" panose="02040503050406030204" pitchFamily="18" charset="0"/>
                                  </a:rPr>
                                  <m:t>𝜹</m:t>
                                </m:r>
                              </m:oMath>
                            </m:oMathPara>
                          </a14:m>
                          <a:endParaRPr lang="ko-KR" altLang="en-US" sz="2000" b="1" i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11608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2−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b="0" i="0" smtClean="0">
                                            <a:latin typeface="Cambria Math" panose="02040503050406030204" pitchFamily="18" charset="0"/>
                                          </a:rPr>
                                          <m:t>Δ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𝓉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ko-KR" alt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ko-KR" b="0" i="0" smtClean="0">
                                                <a:latin typeface="Cambria Math" panose="02040503050406030204" pitchFamily="18" charset="0"/>
                                              </a:rPr>
                                              <m:t>Δ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𝒽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b="0" i="0" smtClean="0">
                                            <a:latin typeface="Cambria Math" panose="02040503050406030204" pitchFamily="18" charset="0"/>
                                          </a:rPr>
                                          <m:t>Δ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𝓉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ko-KR" alt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ko-KR" b="0" i="0" smtClean="0">
                                                <a:latin typeface="Cambria Math" panose="02040503050406030204" pitchFamily="18" charset="0"/>
                                              </a:rPr>
                                              <m:t>Δ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𝒽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b="0" i="0" smtClean="0">
                                            <a:latin typeface="Cambria Math" panose="02040503050406030204" pitchFamily="18" charset="0"/>
                                          </a:rPr>
                                          <m:t>Δ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𝓉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ko-KR" alt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b="0" i="0" smtClean="0">
                                            <a:latin typeface="Cambria Math" panose="02040503050406030204" pitchFamily="18" charset="0"/>
                                          </a:rPr>
                                          <m:t>Δ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𝒽</m:t>
                                        </m:r>
                                      </m:sub>
                                    </m:sSub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ko-KR" b="0" i="0" smtClean="0">
                                                <a:latin typeface="Cambria Math" panose="02040503050406030204" pitchFamily="18" charset="0"/>
                                              </a:rPr>
                                              <m:t>Δ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𝒽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ko-KR" altLang="en-US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34099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6E9ED262-792F-47C9-9A0D-85B9B6152E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850320"/>
                  </p:ext>
                </p:extLst>
              </p:nvPr>
            </p:nvGraphicFramePr>
            <p:xfrm>
              <a:off x="2032000" y="2687320"/>
              <a:ext cx="8128000" cy="7670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3768573379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734446006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61054199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250511108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99" t="-6061" r="-300000" b="-2560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601" t="-6061" r="-200901" b="-2560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000" t="-6061" r="-100299" b="-2560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901" t="-6061" r="-601" b="-2560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1608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99" t="-114754" r="-300000" b="-1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601" t="-114754" r="-200901" b="-1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14754" r="-100299" b="-1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901" t="-114754" r="-601" b="-1770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340993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5">
                <a:extLst>
                  <a:ext uri="{FF2B5EF4-FFF2-40B4-BE49-F238E27FC236}">
                    <a16:creationId xmlns:a16="http://schemas.microsoft.com/office/drawing/2014/main" id="{2D7BBBF4-4F25-46D5-EFCE-C44CA7F18D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1669761"/>
                  </p:ext>
                </p:extLst>
              </p:nvPr>
            </p:nvGraphicFramePr>
            <p:xfrm>
              <a:off x="2032000" y="4168718"/>
              <a:ext cx="8127999" cy="78320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3587559147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4068080358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95688554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1" i="1" smtClean="0">
                                    <a:latin typeface="Cambria Math" panose="02040503050406030204" pitchFamily="18" charset="0"/>
                                  </a:rPr>
                                  <m:t>𝝂</m:t>
                                </m:r>
                              </m:oMath>
                            </m:oMathPara>
                          </a14:m>
                          <a:endParaRPr lang="ko-KR" altLang="en-US" sz="20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1" i="1" smtClean="0"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oMath>
                            </m:oMathPara>
                          </a14:m>
                          <a:endParaRPr lang="ko-KR" altLang="en-US" sz="20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1" i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  <m:r>
                                  <a:rPr lang="en-US" altLang="ko-KR" sz="20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0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ko-KR" sz="20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2000" b="1" i="1" smtClean="0"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oMath>
                            </m:oMathPara>
                          </a14:m>
                          <a:endParaRPr lang="ko-KR" altLang="en-US" sz="2000" b="1" i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336744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b="0" i="0" smtClean="0">
                                            <a:latin typeface="Cambria Math" panose="02040503050406030204" pitchFamily="18" charset="0"/>
                                          </a:rPr>
                                          <m:t>Δ</m:t>
                                        </m:r>
                                      </m:e>
                                      <m:sub>
                                        <m:r>
                                          <a:rPr lang="en-US" altLang="ko-KR" b="0" smtClean="0">
                                            <a:latin typeface="Cambria Math" panose="02040503050406030204" pitchFamily="18" charset="0"/>
                                          </a:rPr>
                                          <m:t>𝓉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ko-KR" alt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ko-KR" b="0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</m:e>
                                  <m:sub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𝒽</m:t>
                                    </m:r>
                                  </m:sub>
                                </m:sSub>
                                <m:r>
                                  <a:rPr lang="en-US" altLang="ko-KR" b="0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oMath>
                            </m:oMathPara>
                          </a14:m>
                          <a:endParaRPr lang="ko-KR" alt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b="0" i="0" smtClean="0">
                                            <a:latin typeface="Cambria Math" panose="02040503050406030204" pitchFamily="18" charset="0"/>
                                          </a:rPr>
                                          <m:t>Δ</m:t>
                                        </m:r>
                                      </m:e>
                                      <m:sub>
                                        <m:r>
                                          <a:rPr lang="en-US" altLang="ko-KR" b="0" smtClean="0">
                                            <a:latin typeface="Cambria Math" panose="02040503050406030204" pitchFamily="18" charset="0"/>
                                          </a:rPr>
                                          <m:t>𝒽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=4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𝒽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𝑝𝑞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24292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5">
                <a:extLst>
                  <a:ext uri="{FF2B5EF4-FFF2-40B4-BE49-F238E27FC236}">
                    <a16:creationId xmlns:a16="http://schemas.microsoft.com/office/drawing/2014/main" id="{2D7BBBF4-4F25-46D5-EFCE-C44CA7F18D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1669761"/>
                  </p:ext>
                </p:extLst>
              </p:nvPr>
            </p:nvGraphicFramePr>
            <p:xfrm>
              <a:off x="2032000" y="4168718"/>
              <a:ext cx="8127999" cy="78320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3587559147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4068080358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956885548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25" t="-6061" r="-200225" b="-2560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450" t="-6061" r="-100676" b="-2560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000" t="-6061" r="-449" b="-2560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3674419"/>
                      </a:ext>
                    </a:extLst>
                  </a:tr>
                  <a:tr h="38696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25" t="-109375" r="-200225" b="-164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450" t="-109375" r="-100676" b="-164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09375" r="-449" b="-1640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242925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76518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D0BC9BC-3142-20AB-066D-5EE1EC84D13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en-US" altLang="ko-KR" dirty="0"/>
                  <a:t>Epsilon expansion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=4−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D0BC9BC-3142-20AB-066D-5EE1EC84D1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3D9D380B-84F9-3B82-2E02-195711D2E8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9641770"/>
                  </p:ext>
                </p:extLst>
              </p:nvPr>
            </p:nvGraphicFramePr>
            <p:xfrm>
              <a:off x="838200" y="2606548"/>
              <a:ext cx="10515600" cy="2893568"/>
            </p:xfrm>
            <a:graphic>
              <a:graphicData uri="http://schemas.openxmlformats.org/drawingml/2006/table">
                <a:tbl>
                  <a:tblPr firstRow="1" bandRow="1">
                    <a:tableStyleId>{793D81CF-94F2-401A-BA57-92F5A7B2D0C5}</a:tableStyleId>
                  </a:tblPr>
                  <a:tblGrid>
                    <a:gridCol w="2628901">
                      <a:extLst>
                        <a:ext uri="{9D8B030D-6E8A-4147-A177-3AD203B41FA5}">
                          <a16:colId xmlns:a16="http://schemas.microsoft.com/office/drawing/2014/main" val="1744919996"/>
                        </a:ext>
                      </a:extLst>
                    </a:gridCol>
                    <a:gridCol w="3422769">
                      <a:extLst>
                        <a:ext uri="{9D8B030D-6E8A-4147-A177-3AD203B41FA5}">
                          <a16:colId xmlns:a16="http://schemas.microsoft.com/office/drawing/2014/main" val="1240273208"/>
                        </a:ext>
                      </a:extLst>
                    </a:gridCol>
                    <a:gridCol w="2202039">
                      <a:extLst>
                        <a:ext uri="{9D8B030D-6E8A-4147-A177-3AD203B41FA5}">
                          <a16:colId xmlns:a16="http://schemas.microsoft.com/office/drawing/2014/main" val="3246032094"/>
                        </a:ext>
                      </a:extLst>
                    </a:gridCol>
                    <a:gridCol w="2261891">
                      <a:extLst>
                        <a:ext uri="{9D8B030D-6E8A-4147-A177-3AD203B41FA5}">
                          <a16:colId xmlns:a16="http://schemas.microsoft.com/office/drawing/2014/main" val="163634863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b="1" dirty="0"/>
                            <a:t>Scaling dimensions</a:t>
                          </a:r>
                          <a:endParaRPr lang="ko-KR" alt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sz="2000" b="1" smtClean="0"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</m:oMath>
                          </a14:m>
                          <a:r>
                            <a:rPr lang="ko-KR" altLang="en-US" sz="2000" b="1" dirty="0"/>
                            <a:t> </a:t>
                          </a:r>
                          <a:r>
                            <a:rPr lang="en-US" altLang="ko-KR" sz="2000" b="1" dirty="0"/>
                            <a:t>expansion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2000" b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altLang="ko-KR" sz="2000" b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US" altLang="ko-KR" sz="2000" b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2000" b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altLang="ko-KR" sz="2000" b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000" b="1" smtClean="0"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</m:oMath>
                          </a14:m>
                          <a:endParaRPr lang="ko-KR" alt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1" smtClean="0">
                                    <a:latin typeface="Cambria Math" panose="02040503050406030204" pitchFamily="18" charset="0"/>
                                  </a:rPr>
                                  <m:t>𝜺</m:t>
                                </m:r>
                                <m:r>
                                  <a:rPr lang="en-US" altLang="ko-KR" sz="2000" b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2000" b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ko-KR" sz="2000" b="1" smtClean="0">
                                    <a:latin typeface="Cambria Math" panose="02040503050406030204" pitchFamily="18" charset="0"/>
                                  </a:rPr>
                                  <m:t>↔</m:t>
                                </m:r>
                                <m:r>
                                  <a:rPr lang="en-US" altLang="ko-KR" sz="2000" b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  <m:r>
                                  <a:rPr lang="en-US" altLang="ko-KR" sz="2000" b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2000" b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ko-KR" alt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1" smtClean="0">
                                    <a:latin typeface="Cambria Math" panose="02040503050406030204" pitchFamily="18" charset="0"/>
                                  </a:rPr>
                                  <m:t>𝜺</m:t>
                                </m:r>
                                <m:r>
                                  <a:rPr lang="en-US" altLang="ko-KR" sz="2000" b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2000" b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ko-KR" sz="2000" b="1" smtClean="0">
                                    <a:latin typeface="Cambria Math" panose="02040503050406030204" pitchFamily="18" charset="0"/>
                                  </a:rPr>
                                  <m:t>↔</m:t>
                                </m:r>
                                <m:r>
                                  <a:rPr lang="en-US" altLang="ko-KR" sz="2000" b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  <m:r>
                                  <a:rPr lang="en-US" altLang="ko-KR" sz="2000" b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2000" b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ko-KR" altLang="en-US" sz="20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5734286"/>
                      </a:ext>
                    </a:extLst>
                  </a:tr>
                  <a:tr h="466972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0" smtClean="0">
                                        <a:latin typeface="Cambria Math" panose="02040503050406030204" pitchFamily="18" charset="0"/>
                                      </a:rPr>
                                      <m:t>𝚫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𝓽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i="1" smtClean="0">
                                    <a:latin typeface="Cambria Math" panose="02040503050406030204" pitchFamily="18" charset="0"/>
                                  </a:rPr>
                                  <m:t>2−</m:t>
                                </m:r>
                                <m:f>
                                  <m:f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num>
                                  <m:den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19</m:t>
                                    </m:r>
                                  </m:num>
                                  <m:den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162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p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−⋯</m:t>
                                </m:r>
                              </m:oMath>
                            </m:oMathPara>
                          </a14:m>
                          <a:endParaRPr lang="ko-KR" altLang="en-US" sz="180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ko-KR" b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𝟓𝟓</m:t>
                                </m:r>
                                <m:r>
                                  <a:rPr lang="en-US" altLang="ko-KR" b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ko-KR" b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𝟓𝟖𝟕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b="1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smtClean="0">
                                    <a:latin typeface="Cambria Math" panose="02040503050406030204" pitchFamily="18" charset="0"/>
                                  </a:rPr>
                                  <m:t>0.86 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995789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0" smtClean="0">
                                        <a:latin typeface="Cambria Math" panose="02040503050406030204" pitchFamily="18" charset="0"/>
                                      </a:rPr>
                                      <m:t>𝚫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𝓱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3−</m:t>
                                </m:r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𝜀</m:t>
                                        </m:r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108</m:t>
                                    </m:r>
                                  </m:den>
                                </m:f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−…</m:t>
                                </m:r>
                              </m:oMath>
                            </m:oMathPara>
                          </a14:m>
                          <a:endParaRPr lang="ko-KR" altLang="en-US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ko-KR" b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𝟒𝟗</m:t>
                                </m:r>
                                <m:r>
                                  <a:rPr lang="en-US" altLang="ko-KR" b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ko-KR" b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𝟒𝟖</m:t>
                                    </m:r>
                                    <m:r>
                                      <a:rPr lang="en-US" altLang="ko-KR" b="1" i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b="1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smtClean="0">
                                    <a:latin typeface="Cambria Math" panose="02040503050406030204" pitchFamily="18" charset="0"/>
                                  </a:rPr>
                                  <m:t>1.96 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1.875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54881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0" smtClean="0">
                                        <a:latin typeface="Cambria Math" panose="02040503050406030204" pitchFamily="18" charset="0"/>
                                      </a:rPr>
                                      <m:t>𝚫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𝓽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2−</m:t>
                                </m:r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19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162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+⋯</m:t>
                                </m:r>
                              </m:oMath>
                            </m:oMathPara>
                          </a14:m>
                          <a:endParaRPr lang="ko-KR" altLang="en-US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𝟒𝟓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𝟒𝟏𝟑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b="1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1.14 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851498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0" smtClean="0">
                                        <a:latin typeface="Cambria Math" panose="02040503050406030204" pitchFamily="18" charset="0"/>
                                      </a:rPr>
                                      <m:t>𝚫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𝓱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𝜀</m:t>
                                        </m:r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108</m:t>
                                    </m:r>
                                  </m:den>
                                </m:f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+⋯</m:t>
                                </m:r>
                              </m:oMath>
                            </m:oMathPara>
                          </a14:m>
                          <a:endParaRPr lang="ko-KR" altLang="en-US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𝟓𝟏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𝟓𝟏𝟖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b="1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0.04 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0.125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4899211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3D9D380B-84F9-3B82-2E02-195711D2E8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9641770"/>
                  </p:ext>
                </p:extLst>
              </p:nvPr>
            </p:nvGraphicFramePr>
            <p:xfrm>
              <a:off x="838200" y="2606548"/>
              <a:ext cx="10515600" cy="2893568"/>
            </p:xfrm>
            <a:graphic>
              <a:graphicData uri="http://schemas.openxmlformats.org/drawingml/2006/table">
                <a:tbl>
                  <a:tblPr firstRow="1" bandRow="1">
                    <a:tableStyleId>{793D81CF-94F2-401A-BA57-92F5A7B2D0C5}</a:tableStyleId>
                  </a:tblPr>
                  <a:tblGrid>
                    <a:gridCol w="2628901">
                      <a:extLst>
                        <a:ext uri="{9D8B030D-6E8A-4147-A177-3AD203B41FA5}">
                          <a16:colId xmlns:a16="http://schemas.microsoft.com/office/drawing/2014/main" val="1744919996"/>
                        </a:ext>
                      </a:extLst>
                    </a:gridCol>
                    <a:gridCol w="3422769">
                      <a:extLst>
                        <a:ext uri="{9D8B030D-6E8A-4147-A177-3AD203B41FA5}">
                          <a16:colId xmlns:a16="http://schemas.microsoft.com/office/drawing/2014/main" val="1240273208"/>
                        </a:ext>
                      </a:extLst>
                    </a:gridCol>
                    <a:gridCol w="2202039">
                      <a:extLst>
                        <a:ext uri="{9D8B030D-6E8A-4147-A177-3AD203B41FA5}">
                          <a16:colId xmlns:a16="http://schemas.microsoft.com/office/drawing/2014/main" val="3246032094"/>
                        </a:ext>
                      </a:extLst>
                    </a:gridCol>
                    <a:gridCol w="2261891">
                      <a:extLst>
                        <a:ext uri="{9D8B030D-6E8A-4147-A177-3AD203B41FA5}">
                          <a16:colId xmlns:a16="http://schemas.microsoft.com/office/drawing/2014/main" val="1636348630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b="1" dirty="0"/>
                            <a:t>Scaling dimensions</a:t>
                          </a:r>
                          <a:endParaRPr lang="ko-KR" alt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77184" t="-7692" r="-131016" b="-63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74586" t="-7692" r="-103039" b="-63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65499" t="-7692" r="-539" b="-635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5734286"/>
                      </a:ext>
                    </a:extLst>
                  </a:tr>
                  <a:tr h="60680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1" t="-70000" r="-300000" b="-313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7184" t="-70000" r="-131016" b="-313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74586" t="-70000" r="-103039" b="-313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65499" t="-70000" r="-539" b="-313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99578992"/>
                      </a:ext>
                    </a:extLst>
                  </a:tr>
                  <a:tr h="64185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1" t="-160377" r="-300000" b="-1952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7184" t="-160377" r="-131016" b="-1952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74586" t="-160377" r="-103039" b="-1952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65499" t="-160377" r="-539" b="-1952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488101"/>
                      </a:ext>
                    </a:extLst>
                  </a:tr>
                  <a:tr h="60680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1" t="-278788" r="-300000" b="-1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7184" t="-278788" r="-131016" b="-1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74586" t="-278788" r="-103039" b="-1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65499" t="-278788" r="-539" b="-10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5149833"/>
                      </a:ext>
                    </a:extLst>
                  </a:tr>
                  <a:tr h="64185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1" t="-353774" r="-300000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7184" t="-353774" r="-131016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74586" t="-353774" r="-103039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65499" t="-353774" r="-539" b="-18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899211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36793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896DF9B-8157-8B6E-B5A1-B18570611F3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en-US" altLang="ko-KR" dirty="0"/>
                  <a:t>Epsilon expansion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=4−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896DF9B-8157-8B6E-B5A1-B18570611F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25651D6F-1B4A-FA06-06F5-B8F6CBFE99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77523731"/>
                  </p:ext>
                </p:extLst>
              </p:nvPr>
            </p:nvGraphicFramePr>
            <p:xfrm>
              <a:off x="838200" y="1825625"/>
              <a:ext cx="10515600" cy="4118357"/>
            </p:xfrm>
            <a:graphic>
              <a:graphicData uri="http://schemas.openxmlformats.org/drawingml/2006/table">
                <a:tbl>
                  <a:tblPr firstRow="1" bandRow="1">
                    <a:tableStyleId>{793D81CF-94F2-401A-BA57-92F5A7B2D0C5}</a:tableStyleId>
                  </a:tblPr>
                  <a:tblGrid>
                    <a:gridCol w="2628901">
                      <a:extLst>
                        <a:ext uri="{9D8B030D-6E8A-4147-A177-3AD203B41FA5}">
                          <a16:colId xmlns:a16="http://schemas.microsoft.com/office/drawing/2014/main" val="451483803"/>
                        </a:ext>
                      </a:extLst>
                    </a:gridCol>
                    <a:gridCol w="3422769">
                      <a:extLst>
                        <a:ext uri="{9D8B030D-6E8A-4147-A177-3AD203B41FA5}">
                          <a16:colId xmlns:a16="http://schemas.microsoft.com/office/drawing/2014/main" val="2707212861"/>
                        </a:ext>
                      </a:extLst>
                    </a:gridCol>
                    <a:gridCol w="2202039">
                      <a:extLst>
                        <a:ext uri="{9D8B030D-6E8A-4147-A177-3AD203B41FA5}">
                          <a16:colId xmlns:a16="http://schemas.microsoft.com/office/drawing/2014/main" val="3927425111"/>
                        </a:ext>
                      </a:extLst>
                    </a:gridCol>
                    <a:gridCol w="2261891">
                      <a:extLst>
                        <a:ext uri="{9D8B030D-6E8A-4147-A177-3AD203B41FA5}">
                          <a16:colId xmlns:a16="http://schemas.microsoft.com/office/drawing/2014/main" val="3550835395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b="1" dirty="0"/>
                            <a:t>Critical exponents</a:t>
                          </a:r>
                          <a:endParaRPr lang="ko-KR" alt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sz="2000" b="1" smtClean="0"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</m:oMath>
                          </a14:m>
                          <a:r>
                            <a:rPr lang="ko-KR" altLang="en-US" sz="2000" b="1" dirty="0"/>
                            <a:t> </a:t>
                          </a:r>
                          <a:r>
                            <a:rPr lang="en-US" altLang="ko-KR" sz="2000" b="1" dirty="0"/>
                            <a:t>expansion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2000" b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altLang="ko-KR" sz="2000" b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US" altLang="ko-KR" sz="2000" b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2000" b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altLang="ko-KR" sz="2000" b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000" b="1" smtClean="0"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</m:oMath>
                          </a14:m>
                          <a:endParaRPr lang="ko-KR" alt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1" smtClean="0">
                                    <a:latin typeface="Cambria Math" panose="02040503050406030204" pitchFamily="18" charset="0"/>
                                  </a:rPr>
                                  <m:t>𝜺</m:t>
                                </m:r>
                                <m:r>
                                  <a:rPr lang="en-US" altLang="ko-KR" sz="2000" b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2000" b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ko-KR" sz="2000" b="1" smtClean="0">
                                    <a:latin typeface="Cambria Math" panose="02040503050406030204" pitchFamily="18" charset="0"/>
                                  </a:rPr>
                                  <m:t>↔</m:t>
                                </m:r>
                                <m:r>
                                  <a:rPr lang="en-US" altLang="ko-KR" sz="2000" b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  <m:r>
                                  <a:rPr lang="en-US" altLang="ko-KR" sz="2000" b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2000" b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ko-KR" alt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1" smtClean="0">
                                    <a:latin typeface="Cambria Math" panose="02040503050406030204" pitchFamily="18" charset="0"/>
                                  </a:rPr>
                                  <m:t>𝜺</m:t>
                                </m:r>
                                <m:r>
                                  <a:rPr lang="en-US" altLang="ko-KR" sz="2000" b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2000" b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ko-KR" sz="2000" b="1" smtClean="0">
                                    <a:latin typeface="Cambria Math" panose="02040503050406030204" pitchFamily="18" charset="0"/>
                                  </a:rPr>
                                  <m:t>↔</m:t>
                                </m:r>
                                <m:r>
                                  <a:rPr lang="en-US" altLang="ko-KR" sz="2000" b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  <m:r>
                                  <a:rPr lang="en-US" altLang="ko-KR" sz="2000" b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2000" b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ko-KR" altLang="en-US" sz="20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51061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1" i="1" smtClean="0"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oMath>
                            </m:oMathPara>
                          </a14:m>
                          <a:endParaRPr lang="ko-KR" altLang="en-US" sz="20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29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324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+⋯</m:t>
                                </m:r>
                              </m:oMath>
                            </m:oMathPara>
                          </a14:m>
                          <a:endParaRPr lang="ko-KR" altLang="en-US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𝟎𝟖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𝟏𝟏𝟎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b="1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−0.02 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865491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1" i="1" smtClean="0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oMath>
                            </m:oMathPara>
                          </a14:m>
                          <a:endParaRPr lang="ko-KR" altLang="en-US" sz="20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𝜀</m:t>
                                        </m:r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162</m:t>
                                    </m:r>
                                  </m:den>
                                </m:f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+⋯</m:t>
                                </m:r>
                              </m:oMath>
                            </m:oMathPara>
                          </a14:m>
                          <a:endParaRPr lang="ko-KR" altLang="en-US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𝟑𝟒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𝟑𝟐𝟔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b="1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0.19 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0.125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3961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1" i="1" smtClean="0">
                                    <a:latin typeface="Cambria Math" panose="02040503050406030204" pitchFamily="18" charset="0"/>
                                  </a:rPr>
                                  <m:t>𝜸</m:t>
                                </m:r>
                              </m:oMath>
                            </m:oMathPara>
                          </a14:m>
                          <a:endParaRPr lang="ko-KR" altLang="en-US" sz="20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25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324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+⋯</m:t>
                                </m:r>
                              </m:oMath>
                            </m:oMathPara>
                          </a14:m>
                          <a:endParaRPr lang="ko-KR" altLang="en-US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𝟐𝟒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𝟐𝟑𝟕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b="1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1.64 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1.75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015048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1" i="1" smtClean="0">
                                    <a:latin typeface="Cambria Math" panose="02040503050406030204" pitchFamily="18" charset="0"/>
                                  </a:rPr>
                                  <m:t>𝜹</m:t>
                                </m:r>
                              </m:oMath>
                            </m:oMathPara>
                          </a14:m>
                          <a:endParaRPr lang="ko-KR" altLang="en-US" sz="20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3+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25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54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+⋯</m:t>
                                </m:r>
                              </m:oMath>
                            </m:oMathPara>
                          </a14:m>
                          <a:endParaRPr lang="ko-KR" altLang="en-US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𝟒𝟔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𝟕𝟗𝟎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b="1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6.85 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516604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1" i="1" smtClean="0">
                                    <a:latin typeface="Cambria Math" panose="02040503050406030204" pitchFamily="18" charset="0"/>
                                  </a:rPr>
                                  <m:t>𝝂</m:t>
                                </m:r>
                              </m:oMath>
                            </m:oMathPara>
                          </a14:m>
                          <a:endParaRPr lang="ko-KR" altLang="en-US" sz="20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den>
                                </m:f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162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+⋯</m:t>
                                </m:r>
                              </m:oMath>
                            </m:oMathPara>
                          </a14:m>
                          <a:endParaRPr lang="ko-KR" altLang="en-US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𝟔𝟑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𝟔𝟑𝟎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b="1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0.84 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371456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1" i="1" smtClean="0"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oMath>
                            </m:oMathPara>
                          </a14:m>
                          <a:endParaRPr lang="ko-KR" altLang="en-US" sz="20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𝜀</m:t>
                                        </m:r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54</m:t>
                                    </m:r>
                                  </m:den>
                                </m:f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+⋯</m:t>
                                </m:r>
                              </m:oMath>
                            </m:oMathPara>
                          </a14:m>
                          <a:endParaRPr lang="ko-KR" altLang="en-US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𝟎𝟐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𝟎𝟑𝟔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b="1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0.08 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0.25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1599409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25651D6F-1B4A-FA06-06F5-B8F6CBFE99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77523731"/>
                  </p:ext>
                </p:extLst>
              </p:nvPr>
            </p:nvGraphicFramePr>
            <p:xfrm>
              <a:off x="838200" y="1825625"/>
              <a:ext cx="10515600" cy="4118357"/>
            </p:xfrm>
            <a:graphic>
              <a:graphicData uri="http://schemas.openxmlformats.org/drawingml/2006/table">
                <a:tbl>
                  <a:tblPr firstRow="1" bandRow="1">
                    <a:tableStyleId>{793D81CF-94F2-401A-BA57-92F5A7B2D0C5}</a:tableStyleId>
                  </a:tblPr>
                  <a:tblGrid>
                    <a:gridCol w="2628901">
                      <a:extLst>
                        <a:ext uri="{9D8B030D-6E8A-4147-A177-3AD203B41FA5}">
                          <a16:colId xmlns:a16="http://schemas.microsoft.com/office/drawing/2014/main" val="451483803"/>
                        </a:ext>
                      </a:extLst>
                    </a:gridCol>
                    <a:gridCol w="3422769">
                      <a:extLst>
                        <a:ext uri="{9D8B030D-6E8A-4147-A177-3AD203B41FA5}">
                          <a16:colId xmlns:a16="http://schemas.microsoft.com/office/drawing/2014/main" val="2707212861"/>
                        </a:ext>
                      </a:extLst>
                    </a:gridCol>
                    <a:gridCol w="2202039">
                      <a:extLst>
                        <a:ext uri="{9D8B030D-6E8A-4147-A177-3AD203B41FA5}">
                          <a16:colId xmlns:a16="http://schemas.microsoft.com/office/drawing/2014/main" val="3927425111"/>
                        </a:ext>
                      </a:extLst>
                    </a:gridCol>
                    <a:gridCol w="2261891">
                      <a:extLst>
                        <a:ext uri="{9D8B030D-6E8A-4147-A177-3AD203B41FA5}">
                          <a16:colId xmlns:a16="http://schemas.microsoft.com/office/drawing/2014/main" val="3550835395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b="1" dirty="0"/>
                            <a:t>Critical exponents</a:t>
                          </a:r>
                          <a:endParaRPr lang="ko-KR" alt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77184" t="-7692" r="-131016" b="-94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74586" t="-7692" r="-103039" b="-94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65499" t="-7692" r="-539" b="-94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5106129"/>
                      </a:ext>
                    </a:extLst>
                  </a:tr>
                  <a:tr h="60680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1" t="-70000" r="-300000" b="-51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7184" t="-70000" r="-131016" b="-51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74586" t="-70000" r="-103039" b="-51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65499" t="-70000" r="-539" b="-51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6549148"/>
                      </a:ext>
                    </a:extLst>
                  </a:tr>
                  <a:tr h="64185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1" t="-161905" r="-300000" b="-38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7184" t="-161905" r="-131016" b="-38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74586" t="-161905" r="-103039" b="-38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65499" t="-161905" r="-539" b="-38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96157"/>
                      </a:ext>
                    </a:extLst>
                  </a:tr>
                  <a:tr h="61233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1" t="-272277" r="-300000" b="-3049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7184" t="-272277" r="-131016" b="-3049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74586" t="-272277" r="-103039" b="-3049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65499" t="-272277" r="-539" b="-3049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1504872"/>
                      </a:ext>
                    </a:extLst>
                  </a:tr>
                  <a:tr h="61239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1" t="-372277" r="-300000" b="-2049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7184" t="-372277" r="-131016" b="-2049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74586" t="-372277" r="-103039" b="-2049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65499" t="-372277" r="-539" b="-2049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1660476"/>
                      </a:ext>
                    </a:extLst>
                  </a:tr>
                  <a:tr h="60680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1" t="-481818" r="-300000" b="-1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7184" t="-481818" r="-131016" b="-1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74586" t="-481818" r="-103039" b="-1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65499" t="-481818" r="-539" b="-10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7145655"/>
                      </a:ext>
                    </a:extLst>
                  </a:tr>
                  <a:tr h="64192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1" t="-543396" r="-300000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7184" t="-543396" r="-131016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74586" t="-543396" r="-103039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65499" t="-543396" r="-539" b="-18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599409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75733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D7C2263-9E6F-4383-B58F-EF20FE159D0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Epsilon expansion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model</a:t>
                </a:r>
                <a:endParaRPr lang="ko-KR" alt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D7C2263-9E6F-4383-B58F-EF20FE159D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7">
                <a:extLst>
                  <a:ext uri="{FF2B5EF4-FFF2-40B4-BE49-F238E27FC236}">
                    <a16:creationId xmlns:a16="http://schemas.microsoft.com/office/drawing/2014/main" id="{88EEF8FE-3B80-99BD-CA1A-1EA6BFDC72F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99182536"/>
                  </p:ext>
                </p:extLst>
              </p:nvPr>
            </p:nvGraphicFramePr>
            <p:xfrm>
              <a:off x="838199" y="2606548"/>
              <a:ext cx="10515600" cy="3054541"/>
            </p:xfrm>
            <a:graphic>
              <a:graphicData uri="http://schemas.openxmlformats.org/drawingml/2006/table">
                <a:tbl>
                  <a:tblPr firstRow="1" bandRow="1">
                    <a:tableStyleId>{793D81CF-94F2-401A-BA57-92F5A7B2D0C5}</a:tableStyleId>
                  </a:tblPr>
                  <a:tblGrid>
                    <a:gridCol w="2321170">
                      <a:extLst>
                        <a:ext uri="{9D8B030D-6E8A-4147-A177-3AD203B41FA5}">
                          <a16:colId xmlns:a16="http://schemas.microsoft.com/office/drawing/2014/main" val="1744919996"/>
                        </a:ext>
                      </a:extLst>
                    </a:gridCol>
                    <a:gridCol w="4900246">
                      <a:extLst>
                        <a:ext uri="{9D8B030D-6E8A-4147-A177-3AD203B41FA5}">
                          <a16:colId xmlns:a16="http://schemas.microsoft.com/office/drawing/2014/main" val="1240273208"/>
                        </a:ext>
                      </a:extLst>
                    </a:gridCol>
                    <a:gridCol w="3294184">
                      <a:extLst>
                        <a:ext uri="{9D8B030D-6E8A-4147-A177-3AD203B41FA5}">
                          <a16:colId xmlns:a16="http://schemas.microsoft.com/office/drawing/2014/main" val="413848163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b="1" dirty="0"/>
                            <a:t>Scaling dimensions</a:t>
                          </a:r>
                          <a:endParaRPr lang="ko-KR" altLang="en-US" sz="2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sz="2000" b="1" smtClean="0"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</m:oMath>
                          </a14:m>
                          <a:r>
                            <a:rPr lang="ko-KR" altLang="en-US" sz="2000" b="1" dirty="0"/>
                            <a:t> </a:t>
                          </a:r>
                          <a:r>
                            <a:rPr lang="en-US" altLang="ko-KR" sz="2000" b="1" dirty="0"/>
                            <a:t>expansion of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  <m:d>
                                <m:dPr>
                                  <m:ctrlPr>
                                    <a:rPr lang="en-US" altLang="ko-KR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ko-KR" sz="2000" b="1" dirty="0"/>
                            <a:t> model at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2000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000" b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US" altLang="ko-KR" sz="2000" b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2000" b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altLang="ko-KR" sz="2000" b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000" b="1" smtClean="0"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</m:oMath>
                          </a14:m>
                          <a:endParaRPr lang="ko-KR" altLang="en-US" sz="2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1" smtClean="0">
                                    <a:latin typeface="Cambria Math" panose="02040503050406030204" pitchFamily="18" charset="0"/>
                                  </a:rPr>
                                  <m:t>𝜺</m:t>
                                </m:r>
                                <m:r>
                                  <a:rPr lang="en-US" altLang="ko-KR" sz="2000" b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2000" b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ko-KR" sz="2000" b="1" smtClean="0">
                                    <a:latin typeface="Cambria Math" panose="02040503050406030204" pitchFamily="18" charset="0"/>
                                  </a:rPr>
                                  <m:t>↔</m:t>
                                </m:r>
                                <m:r>
                                  <a:rPr lang="en-US" altLang="ko-KR" sz="2000" b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  <m:r>
                                  <a:rPr lang="en-US" altLang="ko-KR" sz="2000" b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2000" b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ko-KR" altLang="en-US" sz="20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75734286"/>
                      </a:ext>
                    </a:extLst>
                  </a:tr>
                  <a:tr h="466972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0" smtClean="0">
                                        <a:latin typeface="Cambria Math" panose="02040503050406030204" pitchFamily="18" charset="0"/>
                                      </a:rPr>
                                      <m:t>𝚫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𝓽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i="1" smtClean="0">
                                    <a:latin typeface="Cambria Math" panose="02040503050406030204" pitchFamily="18" charset="0"/>
                                  </a:rPr>
                                  <m:t>2−</m:t>
                                </m:r>
                                <m:f>
                                  <m:f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</m:num>
                                  <m:den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+8</m:t>
                                    </m:r>
                                  </m:den>
                                </m:f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+2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13</m:t>
                                        </m:r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+44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ko-K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+8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p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−⋯</m:t>
                                </m:r>
                              </m:oMath>
                            </m:oMathPara>
                          </a14:m>
                          <a:endParaRPr lang="ko-KR" altLang="en-US" sz="180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2−</m:t>
                                </m:r>
                                <m:f>
                                  <m:f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+2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+45</m:t>
                                        </m:r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+172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ko-K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+8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ko-KR" altLang="en-US" sz="1800" i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995789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0" smtClean="0">
                                        <a:latin typeface="Cambria Math" panose="02040503050406030204" pitchFamily="18" charset="0"/>
                                      </a:rPr>
                                      <m:t>𝚫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𝓱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3−</m:t>
                                </m:r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+8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−…</m:t>
                                </m:r>
                              </m:oMath>
                            </m:oMathPara>
                          </a14:m>
                          <a:endParaRPr lang="ko-KR" altLang="en-US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+8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ko-KR" altLang="en-US" i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54881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0" smtClean="0">
                                        <a:latin typeface="Cambria Math" panose="02040503050406030204" pitchFamily="18" charset="0"/>
                                      </a:rPr>
                                      <m:t>𝚫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𝓽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2−</m:t>
                                </m:r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+8</m:t>
                                    </m:r>
                                  </m:den>
                                </m:f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+2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13</m:t>
                                        </m:r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+44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ko-K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+8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+⋯</m:t>
                                </m:r>
                              </m:oMath>
                            </m:oMathPara>
                          </a14:m>
                          <a:endParaRPr lang="ko-KR" altLang="en-US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+2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+45</m:t>
                                        </m:r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+172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ko-K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+8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ko-KR" altLang="en-US" i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851498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0" smtClean="0">
                                        <a:latin typeface="Cambria Math" panose="02040503050406030204" pitchFamily="18" charset="0"/>
                                      </a:rPr>
                                      <m:t>𝚫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𝓱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+8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+⋯</m:t>
                                </m:r>
                              </m:oMath>
                            </m:oMathPara>
                          </a14:m>
                          <a:endParaRPr lang="ko-KR" altLang="en-US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+8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ko-KR" altLang="en-US" i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4899211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7">
                <a:extLst>
                  <a:ext uri="{FF2B5EF4-FFF2-40B4-BE49-F238E27FC236}">
                    <a16:creationId xmlns:a16="http://schemas.microsoft.com/office/drawing/2014/main" id="{88EEF8FE-3B80-99BD-CA1A-1EA6BFDC72F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99182536"/>
                  </p:ext>
                </p:extLst>
              </p:nvPr>
            </p:nvGraphicFramePr>
            <p:xfrm>
              <a:off x="838199" y="2606548"/>
              <a:ext cx="10515600" cy="3054541"/>
            </p:xfrm>
            <a:graphic>
              <a:graphicData uri="http://schemas.openxmlformats.org/drawingml/2006/table">
                <a:tbl>
                  <a:tblPr firstRow="1" bandRow="1">
                    <a:tableStyleId>{793D81CF-94F2-401A-BA57-92F5A7B2D0C5}</a:tableStyleId>
                  </a:tblPr>
                  <a:tblGrid>
                    <a:gridCol w="2321170">
                      <a:extLst>
                        <a:ext uri="{9D8B030D-6E8A-4147-A177-3AD203B41FA5}">
                          <a16:colId xmlns:a16="http://schemas.microsoft.com/office/drawing/2014/main" val="1744919996"/>
                        </a:ext>
                      </a:extLst>
                    </a:gridCol>
                    <a:gridCol w="4900246">
                      <a:extLst>
                        <a:ext uri="{9D8B030D-6E8A-4147-A177-3AD203B41FA5}">
                          <a16:colId xmlns:a16="http://schemas.microsoft.com/office/drawing/2014/main" val="1240273208"/>
                        </a:ext>
                      </a:extLst>
                    </a:gridCol>
                    <a:gridCol w="3294184">
                      <a:extLst>
                        <a:ext uri="{9D8B030D-6E8A-4147-A177-3AD203B41FA5}">
                          <a16:colId xmlns:a16="http://schemas.microsoft.com/office/drawing/2014/main" val="4138481630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b="1" dirty="0"/>
                            <a:t>Scaling dimensions</a:t>
                          </a:r>
                          <a:endParaRPr lang="ko-KR" altLang="en-US" sz="2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7512" t="-7692" r="-67537" b="-67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19224" t="-7692" r="-370" b="-675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5734286"/>
                      </a:ext>
                    </a:extLst>
                  </a:tr>
                  <a:tr h="6807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62" t="-62500" r="-353543" b="-2919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7512" t="-62500" r="-67537" b="-2919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19224" t="-62500" r="-370" b="-2919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99578992"/>
                      </a:ext>
                    </a:extLst>
                  </a:tr>
                  <a:tr h="65119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62" t="-170093" r="-353543" b="-2056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7512" t="-170093" r="-67537" b="-2056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19224" t="-170093" r="-370" b="-2056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488101"/>
                      </a:ext>
                    </a:extLst>
                  </a:tr>
                  <a:tr h="6807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62" t="-258036" r="-353543" b="-96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7512" t="-258036" r="-67537" b="-96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19224" t="-258036" r="-370" b="-96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5149833"/>
                      </a:ext>
                    </a:extLst>
                  </a:tr>
                  <a:tr h="64566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62" t="-378302" r="-353543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7512" t="-378302" r="-67537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19224" t="-378302" r="-370" b="-18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899211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81348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896DF9B-8157-8B6E-B5A1-B18570611F3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Epsilon expansion of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model</a:t>
                </a:r>
                <a:endParaRPr lang="ko-KR" alt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896DF9B-8157-8B6E-B5A1-B18570611F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25651D6F-1B4A-FA06-06F5-B8F6CBFE99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6057006"/>
                  </p:ext>
                </p:extLst>
              </p:nvPr>
            </p:nvGraphicFramePr>
            <p:xfrm>
              <a:off x="838200" y="1825625"/>
              <a:ext cx="10515601" cy="4445508"/>
            </p:xfrm>
            <a:graphic>
              <a:graphicData uri="http://schemas.openxmlformats.org/drawingml/2006/table">
                <a:tbl>
                  <a:tblPr firstRow="1" bandRow="1">
                    <a:tableStyleId>{793D81CF-94F2-401A-BA57-92F5A7B2D0C5}</a:tableStyleId>
                  </a:tblPr>
                  <a:tblGrid>
                    <a:gridCol w="2209800">
                      <a:extLst>
                        <a:ext uri="{9D8B030D-6E8A-4147-A177-3AD203B41FA5}">
                          <a16:colId xmlns:a16="http://schemas.microsoft.com/office/drawing/2014/main" val="451483803"/>
                        </a:ext>
                      </a:extLst>
                    </a:gridCol>
                    <a:gridCol w="5064369">
                      <a:extLst>
                        <a:ext uri="{9D8B030D-6E8A-4147-A177-3AD203B41FA5}">
                          <a16:colId xmlns:a16="http://schemas.microsoft.com/office/drawing/2014/main" val="2707212861"/>
                        </a:ext>
                      </a:extLst>
                    </a:gridCol>
                    <a:gridCol w="3241432">
                      <a:extLst>
                        <a:ext uri="{9D8B030D-6E8A-4147-A177-3AD203B41FA5}">
                          <a16:colId xmlns:a16="http://schemas.microsoft.com/office/drawing/2014/main" val="3363145924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b="1" dirty="0"/>
                            <a:t>Critical exponents</a:t>
                          </a:r>
                          <a:endParaRPr lang="ko-KR" altLang="en-US" sz="2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sz="2000" b="1" smtClean="0"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</m:oMath>
                          </a14:m>
                          <a:r>
                            <a:rPr lang="ko-KR" altLang="en-US" sz="2000" b="1" dirty="0"/>
                            <a:t> </a:t>
                          </a:r>
                          <a:r>
                            <a:rPr lang="en-US" altLang="ko-KR" sz="2000" b="1" dirty="0"/>
                            <a:t>expansion of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  <m:d>
                                <m:dPr>
                                  <m:ctrlPr>
                                    <a:rPr lang="en-US" altLang="ko-KR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ko-KR" sz="2000" b="1" dirty="0"/>
                            <a:t> model at </a:t>
                          </a:r>
                          <a:r>
                            <a:rPr lang="en-US" altLang="ko-KR" sz="2000" b="1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2000" b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US" altLang="ko-KR" sz="2000" b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2000" b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altLang="ko-KR" sz="2000" b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000" b="1" smtClean="0"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</m:oMath>
                          </a14:m>
                          <a:endParaRPr lang="ko-KR" altLang="en-US" sz="2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1" smtClean="0">
                                    <a:latin typeface="Cambria Math" panose="02040503050406030204" pitchFamily="18" charset="0"/>
                                  </a:rPr>
                                  <m:t>𝜺</m:t>
                                </m:r>
                                <m:r>
                                  <a:rPr lang="en-US" altLang="ko-KR" sz="2000" b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2000" b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ko-KR" sz="2000" b="1" smtClean="0">
                                    <a:latin typeface="Cambria Math" panose="02040503050406030204" pitchFamily="18" charset="0"/>
                                  </a:rPr>
                                  <m:t>↔</m:t>
                                </m:r>
                                <m:r>
                                  <a:rPr lang="en-US" altLang="ko-KR" sz="2000" b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  <m:r>
                                  <a:rPr lang="en-US" altLang="ko-KR" sz="2000" b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2000" b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ko-KR" altLang="en-US" sz="20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351061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1" i="1" smtClean="0"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oMath>
                            </m:oMathPara>
                          </a14:m>
                          <a:endParaRPr lang="ko-KR" altLang="en-US" sz="20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4−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+8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+2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+28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+8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+⋯</m:t>
                                </m:r>
                              </m:oMath>
                            </m:oMathPara>
                          </a14:m>
                          <a:endParaRPr lang="ko-KR" altLang="en-US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−56</m:t>
                                    </m:r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−116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+400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+8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ko-KR" altLang="en-US" i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865491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1" i="1" smtClean="0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oMath>
                            </m:oMathPara>
                          </a14:m>
                          <a:endParaRPr lang="ko-KR" altLang="en-US" sz="20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+8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+2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+8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+⋯</m:t>
                                </m:r>
                              </m:oMath>
                            </m:oMathPara>
                          </a14:m>
                          <a:endParaRPr lang="ko-KR" altLang="en-US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+46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+190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+8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ko-KR" altLang="en-US" i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3961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1" i="1" smtClean="0">
                                    <a:latin typeface="Cambria Math" panose="02040503050406030204" pitchFamily="18" charset="0"/>
                                  </a:rPr>
                                  <m:t>𝜸</m:t>
                                </m:r>
                              </m:oMath>
                            </m:oMathPara>
                          </a14:m>
                          <a:endParaRPr lang="ko-KR" altLang="en-US" sz="20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+8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+2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+22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+52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+8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+⋯</m:t>
                                </m:r>
                              </m:oMath>
                            </m:oMathPara>
                          </a14:m>
                          <a:endParaRPr lang="ko-KR" altLang="en-US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+2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+18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+60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+8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ko-KR" altLang="en-US" i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015048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1" i="1" smtClean="0">
                                    <a:latin typeface="Cambria Math" panose="02040503050406030204" pitchFamily="18" charset="0"/>
                                  </a:rPr>
                                  <m:t>𝜹</m:t>
                                </m:r>
                              </m:oMath>
                            </m:oMathPara>
                          </a14:m>
                          <a:endParaRPr lang="ko-KR" altLang="en-US" sz="20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3+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+14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+60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+8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+⋯</m:t>
                                </m:r>
                              </m:oMath>
                            </m:oMathPara>
                          </a14:m>
                          <a:endParaRPr lang="ko-KR" altLang="en-US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4+</m:t>
                                </m:r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+14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+60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+8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ko-KR" altLang="en-US" i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516604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1" i="1" smtClean="0">
                                    <a:latin typeface="Cambria Math" panose="02040503050406030204" pitchFamily="18" charset="0"/>
                                  </a:rPr>
                                  <m:t>𝝂</m:t>
                                </m:r>
                              </m:oMath>
                            </m:oMathPara>
                          </a14:m>
                          <a:endParaRPr lang="ko-KR" altLang="en-US" sz="20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+8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+2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+23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+60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+8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+⋯</m:t>
                                </m:r>
                              </m:oMath>
                            </m:oMathPara>
                          </a14:m>
                          <a:endParaRPr lang="ko-KR" altLang="en-US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+2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+55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+188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+8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ko-KR" altLang="en-US" i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371456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1" i="1" smtClean="0"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oMath>
                            </m:oMathPara>
                          </a14:m>
                          <a:endParaRPr lang="ko-KR" altLang="en-US" sz="20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+8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+⋯</m:t>
                                </m:r>
                              </m:oMath>
                            </m:oMathPara>
                          </a14:m>
                          <a:endParaRPr lang="ko-KR" altLang="en-US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+8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ko-KR" altLang="en-US" i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1599409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25651D6F-1B4A-FA06-06F5-B8F6CBFE99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6057006"/>
                  </p:ext>
                </p:extLst>
              </p:nvPr>
            </p:nvGraphicFramePr>
            <p:xfrm>
              <a:off x="838200" y="1825625"/>
              <a:ext cx="10515601" cy="4445508"/>
            </p:xfrm>
            <a:graphic>
              <a:graphicData uri="http://schemas.openxmlformats.org/drawingml/2006/table">
                <a:tbl>
                  <a:tblPr firstRow="1" bandRow="1">
                    <a:tableStyleId>{793D81CF-94F2-401A-BA57-92F5A7B2D0C5}</a:tableStyleId>
                  </a:tblPr>
                  <a:tblGrid>
                    <a:gridCol w="2209800">
                      <a:extLst>
                        <a:ext uri="{9D8B030D-6E8A-4147-A177-3AD203B41FA5}">
                          <a16:colId xmlns:a16="http://schemas.microsoft.com/office/drawing/2014/main" val="451483803"/>
                        </a:ext>
                      </a:extLst>
                    </a:gridCol>
                    <a:gridCol w="5064369">
                      <a:extLst>
                        <a:ext uri="{9D8B030D-6E8A-4147-A177-3AD203B41FA5}">
                          <a16:colId xmlns:a16="http://schemas.microsoft.com/office/drawing/2014/main" val="2707212861"/>
                        </a:ext>
                      </a:extLst>
                    </a:gridCol>
                    <a:gridCol w="3241432">
                      <a:extLst>
                        <a:ext uri="{9D8B030D-6E8A-4147-A177-3AD203B41FA5}">
                          <a16:colId xmlns:a16="http://schemas.microsoft.com/office/drawing/2014/main" val="3363145924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b="1" dirty="0"/>
                            <a:t>Critical exponents</a:t>
                          </a:r>
                          <a:endParaRPr lang="ko-KR" altLang="en-US" sz="2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3803" t="-7692" r="-64260" b="-10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24624" t="-7692" r="-376" b="-102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5106129"/>
                      </a:ext>
                    </a:extLst>
                  </a:tr>
                  <a:tr h="6807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75" t="-62500" r="-376033" b="-4955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3803" t="-62500" r="-64260" b="-4955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24624" t="-62500" r="-376" b="-4955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6549148"/>
                      </a:ext>
                    </a:extLst>
                  </a:tr>
                  <a:tr h="6807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75" t="-162500" r="-376033" b="-3955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3803" t="-162500" r="-64260" b="-3955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24624" t="-162500" r="-376" b="-3955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96157"/>
                      </a:ext>
                    </a:extLst>
                  </a:tr>
                  <a:tr h="6807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75" t="-264865" r="-376033" b="-299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3803" t="-264865" r="-64260" b="-299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24624" t="-264865" r="-376" b="-2990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1504872"/>
                      </a:ext>
                    </a:extLst>
                  </a:tr>
                  <a:tr h="6807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75" t="-361607" r="-376033" b="-196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3803" t="-361607" r="-64260" b="-196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24624" t="-361607" r="-376" b="-196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1660476"/>
                      </a:ext>
                    </a:extLst>
                  </a:tr>
                  <a:tr h="6807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75" t="-461607" r="-376033" b="-96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3803" t="-461607" r="-64260" b="-96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24624" t="-461607" r="-376" b="-96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7145655"/>
                      </a:ext>
                    </a:extLst>
                  </a:tr>
                  <a:tr h="64566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75" t="-593396" r="-376033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3803" t="-593396" r="-64260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24624" t="-593396" r="-376" b="-18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599409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6528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DC2CAD1-5F0F-A3E7-7271-0D2E73426F6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=0, ∞</m:t>
                        </m:r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model at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DC2CAD1-5F0F-A3E7-7271-0D2E73426F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A679695A-C065-7D2C-79A5-06E0451101A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5619648"/>
                  </p:ext>
                </p:extLst>
              </p:nvPr>
            </p:nvGraphicFramePr>
            <p:xfrm>
              <a:off x="838200" y="1874389"/>
              <a:ext cx="10515600" cy="4500880"/>
            </p:xfrm>
            <a:graphic>
              <a:graphicData uri="http://schemas.openxmlformats.org/drawingml/2006/table">
                <a:tbl>
                  <a:tblPr firstRow="1" bandRow="1">
                    <a:tableStyleId>{793D81CF-94F2-401A-BA57-92F5A7B2D0C5}</a:tableStyleId>
                  </a:tblPr>
                  <a:tblGrid>
                    <a:gridCol w="3505200">
                      <a:extLst>
                        <a:ext uri="{9D8B030D-6E8A-4147-A177-3AD203B41FA5}">
                          <a16:colId xmlns:a16="http://schemas.microsoft.com/office/drawing/2014/main" val="817749264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1391012440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21092277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Scaling dimensions and </a:t>
                          </a:r>
                        </a:p>
                        <a:p>
                          <a:pPr algn="ctr" latinLnBrk="1"/>
                          <a:r>
                            <a:rPr lang="en-US" altLang="ko-KR" dirty="0"/>
                            <a:t>critical exponents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𝜺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↔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altLang="ko-KR" b="1" dirty="0"/>
                        </a:p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  <m:d>
                                <m:dPr>
                                  <m:ctrlP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d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  <a:r>
                            <a:rPr lang="en-US" altLang="ko-KR" dirty="0"/>
                            <a:t>model at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oMath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𝜺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↔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altLang="ko-KR" b="1" dirty="0"/>
                        </a:p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  <m:d>
                                <m:dPr>
                                  <m:ctrlP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d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  <a:r>
                            <a:rPr lang="en-US" altLang="ko-KR" dirty="0"/>
                            <a:t>model at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=∞</m:t>
                              </m:r>
                            </m:oMath>
                          </a14:m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57851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0" smtClean="0">
                                        <a:latin typeface="Cambria Math" panose="02040503050406030204" pitchFamily="18" charset="0"/>
                                      </a:rPr>
                                      <m:t>𝚫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𝓽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kumimoji="0" lang="ko-KR" alt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ko-KR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213</m:t>
                                    </m:r>
                                  </m:num>
                                  <m:den>
                                    <m:r>
                                      <a:rPr kumimoji="0" lang="en-US" altLang="ko-KR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128</m:t>
                                    </m:r>
                                  </m:den>
                                </m:f>
                                <m:r>
                                  <a:rPr kumimoji="0" lang="en-US" altLang="ko-K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=1.664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61235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0" smtClean="0">
                                        <a:latin typeface="Cambria Math" panose="02040503050406030204" pitchFamily="18" charset="0"/>
                                      </a:rPr>
                                      <m:t>𝚫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𝓱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kumimoji="0" lang="ko-KR" alt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ko-KR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319</m:t>
                                    </m:r>
                                  </m:num>
                                  <m:den>
                                    <m:r>
                                      <a:rPr kumimoji="0" lang="en-US" altLang="ko-KR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128</m:t>
                                    </m:r>
                                  </m:den>
                                </m:f>
                                <m:r>
                                  <a:rPr kumimoji="0" lang="en-US" altLang="ko-K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=2.492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kumimoji="0" lang="ko-KR" alt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ko-KR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kumimoji="0" lang="en-US" altLang="ko-KR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63049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0" smtClean="0">
                                        <a:latin typeface="Cambria Math" panose="02040503050406030204" pitchFamily="18" charset="0"/>
                                      </a:rPr>
                                      <m:t>𝚫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𝓽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kumimoji="0" lang="ko-KR" alt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ko-KR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171</m:t>
                                    </m:r>
                                  </m:num>
                                  <m:den>
                                    <m:r>
                                      <a:rPr kumimoji="0" lang="en-US" altLang="ko-KR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128</m:t>
                                    </m:r>
                                  </m:den>
                                </m:f>
                                <m:r>
                                  <a:rPr kumimoji="0" lang="en-US" altLang="ko-K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=1.336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39276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0" smtClean="0">
                                        <a:latin typeface="Cambria Math" panose="02040503050406030204" pitchFamily="18" charset="0"/>
                                      </a:rPr>
                                      <m:t>𝚫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𝓱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kumimoji="0" lang="ko-KR" alt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ko-KR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65</m:t>
                                    </m:r>
                                  </m:num>
                                  <m:den>
                                    <m:r>
                                      <a:rPr kumimoji="0" lang="en-US" altLang="ko-KR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128</m:t>
                                    </m:r>
                                  </m:den>
                                </m:f>
                                <m:r>
                                  <a:rPr kumimoji="0" lang="en-US" altLang="ko-K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=0.508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kumimoji="0" lang="ko-KR" alt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ko-KR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kumimoji="0" lang="en-US" altLang="ko-KR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81650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1" i="1" smtClean="0"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oMath>
                            </m:oMathPara>
                          </a14:m>
                          <a:endParaRPr lang="ko-KR" altLang="en-US" sz="20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kumimoji="0" lang="ko-KR" alt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ko-KR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25</m:t>
                                    </m:r>
                                  </m:num>
                                  <m:den>
                                    <m:r>
                                      <a:rPr kumimoji="0" lang="en-US" altLang="ko-KR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128</m:t>
                                    </m:r>
                                  </m:den>
                                </m:f>
                                <m:r>
                                  <a:rPr kumimoji="0" lang="en-US" altLang="ko-K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=0.195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  <m:f>
                                  <m:fPr>
                                    <m:type m:val="lin"/>
                                    <m:ctrlPr>
                                      <a:rPr kumimoji="0" lang="ko-KR" alt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ko-KR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kumimoji="0" lang="en-US" altLang="ko-KR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891434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1" i="1" smtClean="0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oMath>
                            </m:oMathPara>
                          </a14:m>
                          <a:endParaRPr lang="ko-KR" altLang="en-US" sz="20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kumimoji="0" lang="ko-KR" alt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ko-KR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161</m:t>
                                    </m:r>
                                  </m:num>
                                  <m:den>
                                    <m:r>
                                      <a:rPr kumimoji="0" lang="en-US" altLang="ko-KR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512</m:t>
                                    </m:r>
                                  </m:den>
                                </m:f>
                                <m:r>
                                  <a:rPr kumimoji="0" lang="en-US" altLang="ko-K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=0.314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kumimoji="0" lang="ko-KR" alt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ko-KR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kumimoji="0" lang="en-US" altLang="ko-KR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18267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1" i="1" smtClean="0">
                                    <a:latin typeface="Cambria Math" panose="02040503050406030204" pitchFamily="18" charset="0"/>
                                  </a:rPr>
                                  <m:t>𝜸</m:t>
                                </m:r>
                              </m:oMath>
                            </m:oMathPara>
                          </a14:m>
                          <a:endParaRPr lang="ko-KR" altLang="en-US" sz="20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kumimoji="0" lang="ko-KR" alt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ko-KR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301</m:t>
                                    </m:r>
                                  </m:num>
                                  <m:den>
                                    <m:r>
                                      <a:rPr kumimoji="0" lang="en-US" altLang="ko-KR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256</m:t>
                                    </m:r>
                                  </m:den>
                                </m:f>
                                <m:r>
                                  <a:rPr kumimoji="0" lang="en-US" altLang="ko-K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=1.176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kumimoji="0" lang="ko-KR" alt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ko-KR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kumimoji="0" lang="en-US" altLang="ko-KR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948509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1" i="1" smtClean="0">
                                    <a:latin typeface="Cambria Math" panose="02040503050406030204" pitchFamily="18" charset="0"/>
                                  </a:rPr>
                                  <m:t>𝜹</m:t>
                                </m:r>
                              </m:oMath>
                            </m:oMathPara>
                          </a14:m>
                          <a:endParaRPr lang="ko-KR" altLang="en-US" sz="20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kumimoji="0" lang="ko-KR" alt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ko-KR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143</m:t>
                                    </m:r>
                                  </m:num>
                                  <m:den>
                                    <m:r>
                                      <a:rPr kumimoji="0" lang="en-US" altLang="ko-KR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32</m:t>
                                    </m:r>
                                  </m:den>
                                </m:f>
                                <m:r>
                                  <a:rPr kumimoji="0" lang="en-US" altLang="ko-K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=4.469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kumimoji="0" lang="ko-KR" alt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ko-KR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9</m:t>
                                    </m:r>
                                  </m:num>
                                  <m:den>
                                    <m:r>
                                      <a:rPr kumimoji="0" lang="en-US" altLang="ko-KR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0339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1" i="1" smtClean="0">
                                    <a:latin typeface="Cambria Math" panose="02040503050406030204" pitchFamily="18" charset="0"/>
                                  </a:rPr>
                                  <m:t>𝝂</m:t>
                                </m:r>
                              </m:oMath>
                            </m:oMathPara>
                          </a14:m>
                          <a:endParaRPr lang="ko-KR" altLang="en-US" sz="20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kumimoji="0" lang="ko-KR" alt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ko-KR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303</m:t>
                                    </m:r>
                                  </m:num>
                                  <m:den>
                                    <m:r>
                                      <a:rPr kumimoji="0" lang="en-US" altLang="ko-KR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512</m:t>
                                    </m:r>
                                  </m:den>
                                </m:f>
                                <m:r>
                                  <a:rPr kumimoji="0" lang="en-US" altLang="ko-K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=0.592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kumimoji="0" lang="ko-KR" alt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ko-KR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kumimoji="0" lang="en-US" altLang="ko-KR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30069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1" i="1" smtClean="0"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oMath>
                            </m:oMathPara>
                          </a14:m>
                          <a:endParaRPr lang="ko-KR" altLang="en-US" sz="20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kumimoji="0" lang="ko-KR" alt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ko-KR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kumimoji="0" lang="en-US" altLang="ko-KR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64</m:t>
                                    </m:r>
                                  </m:den>
                                </m:f>
                                <m:r>
                                  <a:rPr kumimoji="0" lang="en-US" altLang="ko-K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=0.016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330517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A679695A-C065-7D2C-79A5-06E0451101A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5619648"/>
                  </p:ext>
                </p:extLst>
              </p:nvPr>
            </p:nvGraphicFramePr>
            <p:xfrm>
              <a:off x="838200" y="1874389"/>
              <a:ext cx="10515600" cy="4500880"/>
            </p:xfrm>
            <a:graphic>
              <a:graphicData uri="http://schemas.openxmlformats.org/drawingml/2006/table">
                <a:tbl>
                  <a:tblPr firstRow="1" bandRow="1">
                    <a:tableStyleId>{793D81CF-94F2-401A-BA57-92F5A7B2D0C5}</a:tableStyleId>
                  </a:tblPr>
                  <a:tblGrid>
                    <a:gridCol w="3505200">
                      <a:extLst>
                        <a:ext uri="{9D8B030D-6E8A-4147-A177-3AD203B41FA5}">
                          <a16:colId xmlns:a16="http://schemas.microsoft.com/office/drawing/2014/main" val="817749264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1391012440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2109227712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Scaling dimensions and </a:t>
                          </a:r>
                        </a:p>
                        <a:p>
                          <a:pPr algn="ctr" latinLnBrk="1"/>
                          <a:r>
                            <a:rPr lang="en-US" altLang="ko-KR" dirty="0"/>
                            <a:t>critical exponents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000" t="-4762" r="-100174" b="-7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348" t="-4762" r="-348" b="-70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7851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74" t="-180328" r="-200522" b="-11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80328" r="-100174" b="-11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0348" t="-180328" r="-348" b="-11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61235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74" t="-280328" r="-200522" b="-10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280328" r="-100174" b="-10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0348" t="-280328" r="-348" b="-10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63049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74" t="-380328" r="-200522" b="-9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380328" r="-100174" b="-9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0348" t="-380328" r="-348" b="-9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39276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74" t="-480328" r="-200522" b="-8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480328" r="-100174" b="-8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0348" t="-480328" r="-348" b="-8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816508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74" t="-544615" r="-200522" b="-6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544615" r="-100174" b="-6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0348" t="-544615" r="-348" b="-66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914345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74" t="-644615" r="-200522" b="-5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644615" r="-100174" b="-5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0348" t="-644615" r="-348" b="-56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182679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74" t="-744615" r="-200522" b="-4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744615" r="-100174" b="-4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0348" t="-744615" r="-348" b="-46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485093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74" t="-844615" r="-200522" b="-3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844615" r="-100174" b="-3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0348" t="-844615" r="-348" b="-36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03392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74" t="-944615" r="-200522" b="-2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944615" r="-100174" b="-2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0348" t="-944615" r="-348" b="-26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300694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74" t="-1044615" r="-200522" b="-1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044615" r="-100174" b="-1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0348" t="-1044615" r="-348" b="-16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330517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3504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 / 맑은 고딕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665AAFCE-F443-416F-BA89-5FE1C6665B40}" vid="{555AA057-F5C0-46DA-A7D3-D0B2B12596F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Fonts</Template>
  <TotalTime>16433</TotalTime>
  <Words>981</Words>
  <Application>Microsoft Office PowerPoint</Application>
  <PresentationFormat>Widescreen</PresentationFormat>
  <Paragraphs>284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Cambria Math</vt:lpstr>
      <vt:lpstr>Times New Roman</vt:lpstr>
      <vt:lpstr>Office Theme</vt:lpstr>
      <vt:lpstr>Universality Class</vt:lpstr>
      <vt:lpstr>Critical Exponents</vt:lpstr>
      <vt:lpstr>Scaling Dimensions</vt:lpstr>
      <vt:lpstr>Scaling Relations</vt:lpstr>
      <vt:lpstr>Epsilon expansion :d=4-ε</vt:lpstr>
      <vt:lpstr>Epsilon expansion :d=4-ε</vt:lpstr>
      <vt:lpstr>Epsilon expansion of O(N) model</vt:lpstr>
      <vt:lpstr>Epsilon expansion of O(N) model</vt:lpstr>
      <vt:lpstr>O(n=0, ∞) model at d=3</vt:lpstr>
      <vt:lpstr>Representation of Virasoro Algebra</vt:lpstr>
      <vt:lpstr>Unitary Representation of Virasoro Algebra</vt:lpstr>
      <vt:lpstr>Conformal Field Theory</vt:lpstr>
      <vt:lpstr>Conformal Bootstrap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Universality Class</dc:title>
  <dc:creator>rqtoe@seoul.ac.kr</dc:creator>
  <cp:lastModifiedBy>이성빈</cp:lastModifiedBy>
  <cp:revision>196</cp:revision>
  <dcterms:created xsi:type="dcterms:W3CDTF">2022-04-03T17:40:50Z</dcterms:created>
  <dcterms:modified xsi:type="dcterms:W3CDTF">2023-06-17T17:22:02Z</dcterms:modified>
</cp:coreProperties>
</file>