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4" r:id="rId4"/>
    <p:sldId id="275" r:id="rId5"/>
    <p:sldId id="267" r:id="rId6"/>
    <p:sldId id="271" r:id="rId7"/>
    <p:sldId id="272" r:id="rId8"/>
    <p:sldId id="278" r:id="rId9"/>
    <p:sldId id="279" r:id="rId10"/>
    <p:sldId id="280" r:id="rId11"/>
    <p:sldId id="270" r:id="rId12"/>
    <p:sldId id="269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93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SungBin LEE</a:t>
            </a:r>
          </a:p>
          <a:p>
            <a:pPr algn="r"/>
            <a:r>
              <a:rPr lang="en-US" altLang="ko-KR" dirty="0"/>
              <a:t>Dept. of Physics and Astronomy</a:t>
            </a:r>
          </a:p>
          <a:p>
            <a:pPr algn="r"/>
            <a:r>
              <a:rPr lang="en-US" altLang="ko-KR" dirty="0"/>
              <a:t>Seoul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C2CAD1-5F0F-A3E7-7271-0D2E73426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=0, ∞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C2CAD1-5F0F-A3E7-7271-0D2E7342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79695A-C065-7D2C-79A5-06E0451101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436347"/>
                  </p:ext>
                </p:extLst>
              </p:nvPr>
            </p:nvGraphicFramePr>
            <p:xfrm>
              <a:off x="838200" y="1874389"/>
              <a:ext cx="10515600" cy="450088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81774926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9101244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0922771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00062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Scaling dimensions and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Critical exponents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model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model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model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Spherical model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85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=1.664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123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319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=2.492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04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=1.336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2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=0.508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6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=0.195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143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=0.314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82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256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=1.176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85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=4.469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33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303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512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=0.592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kumimoji="0" lang="en-US" altLang="ko-K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3006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kumimoji="0" lang="ko-KR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=0.016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305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679695A-C065-7D2C-79A5-06E0451101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436347"/>
                  </p:ext>
                </p:extLst>
              </p:nvPr>
            </p:nvGraphicFramePr>
            <p:xfrm>
              <a:off x="838200" y="1874389"/>
              <a:ext cx="10515600" cy="450088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81774926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9101244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0922771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000620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Scaling dimensions and 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Critical exponents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64" t="-4762" r="-200696" b="-7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762" r="-100231" b="-7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696" t="-4762" r="-464" b="-7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85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80328" r="-300000" b="-1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180328" r="-200696" b="-1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80328" r="-100231" b="-1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180328" r="-464" b="-1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123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80328" r="-300000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280328" r="-200696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80328" r="-100231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280328" r="-464" b="-10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4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80328" r="-300000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380328" r="-200696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80328" r="-100231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380328" r="-464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2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480328" r="-300000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480328" r="-200696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80328" r="-100231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480328" r="-464" b="-8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65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544615" r="-300000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544615" r="-200696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44615" r="-100231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544615" r="-464" b="-6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1434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644615" r="-300000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644615" r="-200696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44615" r="-100231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644615" r="-464" b="-5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8267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44615" r="-300000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744615" r="-200696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44615" r="-100231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744615" r="-464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8509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844615" r="-300000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844615" r="-200696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44615" r="-10023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844615" r="-464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339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944615" r="-300000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944615" r="-200696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44615" r="-100231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944615" r="-464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30069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044615" r="-30000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1044615" r="-200696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4615" r="-100231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1044615" r="-464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305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50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three-state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  <a:blipFill>
                <a:blip r:embed="rId2"/>
                <a:stretch>
                  <a:fillRect l="-967" t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5C6-60C0-132B-4F15-5111442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Field 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Conformal Weights and Scaling Dimensions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−2×2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Two-dimensional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Two-dimensional three-state Potts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endParaRPr lang="ko-KR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  <a:blipFill>
                <a:blip r:embed="rId2"/>
                <a:stretch>
                  <a:fillRect l="-919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2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55A9-AC18-36EB-F944-B41140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Bootstrap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8694-DC51-0256-8229-FE9A3C39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2227-AE06-DC9A-BBF7-6C59C02F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 err="1"/>
              <a:t>Ising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square</a:t>
            </a:r>
            <a:r>
              <a:rPr lang="ko-KR" altLang="en-US" dirty="0"/>
              <a:t> </a:t>
            </a:r>
            <a:r>
              <a:rPr lang="en-US" altLang="ko-KR" dirty="0"/>
              <a:t>lattice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CDB47-9916-96D6-90EC-22ED1FF5F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053" cy="4351338"/>
              </a:xfrm>
            </p:spPr>
            <p:txBody>
              <a:bodyPr/>
              <a:lstStyle/>
              <a:p>
                <a:r>
                  <a:rPr lang="en-US" altLang="ko-KR" dirty="0"/>
                  <a:t>Free energy density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func>
                  </m:oMath>
                </a14:m>
                <a:r>
                  <a:rPr lang="en-US" altLang="ko-KR" dirty="0"/>
                  <a:t> for partition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𝒥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</m:oMath>
                </a14:m>
                <a:r>
                  <a:rPr lang="en-US" altLang="ko-KR" sz="2800" dirty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cosh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sinh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sinh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ko-KR" b="0" dirty="0"/>
                  <a:t> for scaling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CDB47-9916-96D6-90EC-22ED1FF5F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053" cy="4351338"/>
              </a:xfrm>
              <a:blipFill>
                <a:blip r:embed="rId2"/>
                <a:stretch>
                  <a:fillRect l="-96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483-4831-D9DE-C50F-9AC83E4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Critical Exponents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US" altLang="ko-KR" sz="1600" b="1" dirty="0"/>
                            <a:t>0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𝟑𝟐𝟔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𝟐𝟑𝟕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𝟕𝟗𝟎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𝟔𝟑𝟎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𝟎𝟑𝟔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0667" r="-600000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0667" r="-502791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r="-4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67" r="-3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667" r="-2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0667" r="-101395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0667" r="-926" b="-6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36066" r="-600000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36066" r="-502791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36066" r="-4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36066" r="-3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36066" r="-2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36066" r="-101395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36066" r="-926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36066" r="-600000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36066" r="-502791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6066" r="-4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36066" r="-3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36066" r="-2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36066" r="-101395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36066" r="-926" b="-6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36066" r="-600000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36066" r="-502791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36066" r="-4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36066" r="-3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36066" r="-2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36066" r="-101395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36066" r="-926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36066" r="-6000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36066" r="-502791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36066" r="-4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6066" r="-3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36066" r="-2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36066" r="-101395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36066" r="-926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45000" r="-600000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45000" r="-502791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5000" r="-4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45000" r="-3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45000" r="-2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45000" r="-101395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45000" r="-926" b="-3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34426" r="-60000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34426" r="-502791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34426" r="-4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34426" r="-3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34426" r="-2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34426" r="-101395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34426" r="-92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734426" r="-600000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34426" r="-502791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34426" r="-4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34426" r="-3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34426" r="-2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34426" r="-101395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34426" r="-926" b="-1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834426" r="-502791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4426" r="-4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4426" r="-3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4426" r="-2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834426" r="-101395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834426" r="-926" b="-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09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1D-24FF-1A6F-0888-65A8189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en-US" altLang="ko-KR" dirty="0"/>
              <a:t>Dimensions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sz="1600" b="1" i="0" smtClean="0">
                                    <a:latin typeface="Cambria Math" panose="02040503050406030204" pitchFamily="18" charset="0"/>
                                  </a:rPr>
                                  <m:t>𝟖𝟕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𝟒𝟖</m:t>
                              </m:r>
                            </m:oMath>
                          </a14:m>
                          <a:r>
                            <a:rPr lang="en-US" altLang="ko-KR" sz="1600" b="1" dirty="0"/>
                            <a:t>2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~3/2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~5/2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67" r="-200000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667" r="-100464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667" r="-464" b="-6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6066" r="-200000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36066" r="-100464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36066" r="-464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6066" r="-20000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36066" r="-100464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36066" r="-464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6066" r="-20000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36066" r="-100464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36066" r="-464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6066" r="-20000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36066" r="-100464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36066" r="-464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45000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45000" r="-10046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45000" r="-46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34426" r="-20000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34426" r="-10046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34426" r="-46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34426" r="-2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834426" r="-10046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834426" r="-46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4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Laws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" t="-6061" r="-300000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6061" r="-200901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061" r="-100299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061" r="-601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6061" r="-200225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6061" r="-100676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061" r="-449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375" r="-200225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9375" r="-100676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375" r="-449" b="-1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641770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𝟓𝟖𝟕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0.86 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1.96 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1.875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𝟒𝟏𝟑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1.14 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𝟓𝟏𝟖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641770"/>
                  </p:ext>
                </p:extLst>
              </p:nvPr>
            </p:nvGraphicFramePr>
            <p:xfrm>
              <a:off x="838200" y="2606548"/>
              <a:ext cx="10515600" cy="289356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6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6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3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31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0377" r="-300000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0377" r="-131016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0377" r="-103039" b="-19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0377" r="-539" b="-19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878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878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878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878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5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53774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53774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53774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679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523731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𝟎𝟖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𝟏𝟏𝟎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−0.02 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𝟑𝟐𝟔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1.64 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𝟕𝟗𝟎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6.85 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𝟔𝟑𝟎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𝟎𝟑𝟔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0.08 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523731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94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5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1905" r="-300000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1905" r="-131016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1905" r="-103039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1905" r="-539" b="-3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2277" r="-300000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2277" r="-131016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2277" r="-103039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2277" r="-539" b="-3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72277" r="-300000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72277" r="-131016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72277" r="-103039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72277" r="-539" b="-2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48181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48181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48181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48181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543396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543396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543396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543396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3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7C2263-9E6F-4383-B58F-EF20FE159D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Epsilon expansion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7C2263-9E6F-4383-B58F-EF20FE159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88EEF8FE-3B80-99BD-CA1A-1EA6BFDC7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182536"/>
                  </p:ext>
                </p:extLst>
              </p:nvPr>
            </p:nvGraphicFramePr>
            <p:xfrm>
              <a:off x="838199" y="2606548"/>
              <a:ext cx="10515600" cy="3054541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321170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4900246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3294184">
                      <a:extLst>
                        <a:ext uri="{9D8B030D-6E8A-4147-A177-3AD203B41FA5}">
                          <a16:colId xmlns:a16="http://schemas.microsoft.com/office/drawing/2014/main" val="4138481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2000" b="1" dirty="0"/>
                            <a:t> model at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+45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+172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+44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+45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+172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88EEF8FE-3B80-99BD-CA1A-1EA6BFDC72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182536"/>
                  </p:ext>
                </p:extLst>
              </p:nvPr>
            </p:nvGraphicFramePr>
            <p:xfrm>
              <a:off x="838199" y="2606548"/>
              <a:ext cx="10515600" cy="3054541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321170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4900246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3294184">
                      <a:extLst>
                        <a:ext uri="{9D8B030D-6E8A-4147-A177-3AD203B41FA5}">
                          <a16:colId xmlns:a16="http://schemas.microsoft.com/office/drawing/2014/main" val="4138481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7692" r="-67537" b="-67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7692" r="-370" b="-67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62500" r="-353543" b="-291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62500" r="-67537" b="-291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62500" r="-370" b="-291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511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170093" r="-353543" b="-2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170093" r="-67537" b="-205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170093" r="-370" b="-205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258036" r="-353543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258036" r="-67537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258036" r="-370" b="-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149833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2" t="-378302" r="-35354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512" t="-378302" r="-6753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9224" t="-378302" r="-370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992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134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Epsilon expansion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57006"/>
                  </p:ext>
                </p:extLst>
              </p:nvPr>
            </p:nvGraphicFramePr>
            <p:xfrm>
              <a:off x="838200" y="1825625"/>
              <a:ext cx="10515601" cy="444550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50643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3241432">
                      <a:extLst>
                        <a:ext uri="{9D8B030D-6E8A-4147-A177-3AD203B41FA5}">
                          <a16:colId xmlns:a16="http://schemas.microsoft.com/office/drawing/2014/main" val="33631459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2000" b="1" dirty="0"/>
                            <a:t> model at </a:t>
                          </a:r>
                          <a:r>
                            <a:rPr lang="en-US" altLang="ko-KR" sz="2000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+28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−56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−116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+400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+46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+190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+52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+18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+60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+60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+14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+60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+8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+23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+60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+55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+188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+8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057006"/>
                  </p:ext>
                </p:extLst>
              </p:nvPr>
            </p:nvGraphicFramePr>
            <p:xfrm>
              <a:off x="838200" y="1825625"/>
              <a:ext cx="10515601" cy="4445508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50643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3241432">
                      <a:extLst>
                        <a:ext uri="{9D8B030D-6E8A-4147-A177-3AD203B41FA5}">
                          <a16:colId xmlns:a16="http://schemas.microsoft.com/office/drawing/2014/main" val="33631459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Critical exponents</a:t>
                          </a:r>
                          <a:endParaRPr lang="ko-KR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7692" r="-64260" b="-10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7692" r="-376" b="-10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62500" r="-376033" b="-4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62500" r="-64260" b="-4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62500" r="-376" b="-495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162500" r="-376033" b="-3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162500" r="-64260" b="-395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162500" r="-376" b="-395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264865" r="-376033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264865" r="-64260" b="-299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264865" r="-376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361607" r="-376033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361607" r="-64260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361607" r="-376" b="-1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461607" r="-376033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461607" r="-64260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461607" r="-376" b="-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" t="-593396" r="-3760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803" t="-593396" r="-6426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4624" t="-593396" r="-376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52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17776</TotalTime>
  <Words>1066</Words>
  <Application>Microsoft Office PowerPoint</Application>
  <PresentationFormat>Widescreen</PresentationFormat>
  <Paragraphs>303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Times New Roman</vt:lpstr>
      <vt:lpstr>Office Theme</vt:lpstr>
      <vt:lpstr>Universality Class</vt:lpstr>
      <vt:lpstr>2D Ising model on square lattice</vt:lpstr>
      <vt:lpstr>Critical Exponents</vt:lpstr>
      <vt:lpstr>Scaling Dimensions</vt:lpstr>
      <vt:lpstr>Scaling Laws</vt:lpstr>
      <vt:lpstr>Epsilon expansion :d=4-ε</vt:lpstr>
      <vt:lpstr>Epsilon expansion :d=4-ε</vt:lpstr>
      <vt:lpstr>Epsilon expansion of O(N) model</vt:lpstr>
      <vt:lpstr>Epsilon expansion of O(N) model</vt:lpstr>
      <vt:lpstr>O(n=0, ∞) model at d=3</vt:lpstr>
      <vt:lpstr>Representation of Virasoro Algebra</vt:lpstr>
      <vt:lpstr>Unitary Representation of Virasoro Algebra</vt:lpstr>
      <vt:lpstr>Conformal Field Theory</vt:lpstr>
      <vt:lpstr>Conformal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이성빈</cp:lastModifiedBy>
  <cp:revision>206</cp:revision>
  <dcterms:created xsi:type="dcterms:W3CDTF">2022-04-03T17:40:50Z</dcterms:created>
  <dcterms:modified xsi:type="dcterms:W3CDTF">2023-06-27T15:31:48Z</dcterms:modified>
</cp:coreProperties>
</file>