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7" r:id="rId5"/>
    <p:sldId id="271" r:id="rId6"/>
    <p:sldId id="272" r:id="rId7"/>
    <p:sldId id="270" r:id="rId8"/>
    <p:sldId id="269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Universality Class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93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SungBin LEE</a:t>
            </a:r>
          </a:p>
          <a:p>
            <a:pPr algn="r"/>
            <a:r>
              <a:rPr lang="en-US" altLang="ko-KR" dirty="0"/>
              <a:t>Dept. of Physics and Astronomy</a:t>
            </a:r>
          </a:p>
          <a:p>
            <a:pPr algn="r"/>
            <a:r>
              <a:rPr lang="en-US" altLang="ko-KR" dirty="0"/>
              <a:t>Seoul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55A9-AC18-36EB-F944-B411403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Bootstrap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8694-DC51-0256-8229-FE9A3C39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7483-4831-D9DE-C50F-9AC83E4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Critical Exponents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oMath>
                          </a14:m>
                          <a:r>
                            <a:rPr lang="en-US" altLang="ko-KR" sz="1600" b="1" dirty="0"/>
                            <a:t>0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−0.02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−0.12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0667" r="-600000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0667" r="-502791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r="-4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667" r="-3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667" r="-2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0667" r="-101395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0667" r="-926" b="-6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36066" r="-600000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36066" r="-502791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36066" r="-4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36066" r="-3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36066" r="-2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36066" r="-101395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36066" r="-926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236066" r="-600000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236066" r="-502791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6066" r="-4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36066" r="-3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36066" r="-2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236066" r="-101395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236066" r="-926" b="-6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336066" r="-600000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336066" r="-502791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36066" r="-4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36066" r="-3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36066" r="-2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336066" r="-101395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336066" r="-926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436066" r="-6000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436066" r="-502791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36066" r="-4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36066" r="-3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36066" r="-2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436066" r="-101395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436066" r="-926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545000" r="-600000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545000" r="-502791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5000" r="-4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45000" r="-3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45000" r="-2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545000" r="-101395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545000" r="-926" b="-3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634426" r="-600000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634426" r="-502791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34426" r="-4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34426" r="-3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34426" r="-2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634426" r="-101395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634426" r="-926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734426" r="-600000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734426" r="-502791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34426" r="-4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34426" r="-3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34426" r="-2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734426" r="-101395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734426" r="-926" b="-1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834426" r="-502791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4426" r="-4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4426" r="-3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4426" r="-2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834426" r="-101395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834426" r="-926" b="-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09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1D-24FF-1A6F-0888-65A8189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Scaling</a:t>
            </a:r>
            <a:r>
              <a:rPr lang="ko-KR" altLang="en-US" dirty="0"/>
              <a:t> </a:t>
            </a:r>
            <a:r>
              <a:rPr lang="en-US" altLang="ko-KR" dirty="0"/>
              <a:t>Dimensions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sz="1600" b="1" i="0" smtClean="0">
                                    <a:latin typeface="Cambria Math" panose="02040503050406030204" pitchFamily="18" charset="0"/>
                                  </a:rPr>
                                  <m:t>𝟖𝟕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𝟒𝟖</m:t>
                              </m:r>
                            </m:oMath>
                          </a14:m>
                          <a:r>
                            <a:rPr lang="en-US" altLang="ko-KR" sz="1600" b="1" dirty="0"/>
                            <a:t>2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1.49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~3/2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~5/2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67" r="-200000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0667" r="-100464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0667" r="-464" b="-6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6066" r="-200000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36066" r="-100464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36066" r="-464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6066" r="-200000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36066" r="-100464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36066" r="-464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6066" r="-200000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36066" r="-100464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36066" r="-464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36066" r="-200000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36066" r="-100464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36066" r="-464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45000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45000" r="-10046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45000" r="-46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34426" r="-20000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634426" r="-10046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634426" r="-46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34426" r="-2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834426" r="-10046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834426" r="-46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4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6F85-A0F1-4970-B612-A5083A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Relations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" t="-6061" r="-300000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6061" r="-200901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061" r="-100299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01" t="-6061" r="-601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4754" r="-3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14754" r="-20090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1002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14754" r="-601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/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/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i="1" smtClean="0"/>
                                  <m:t>−</m:t>
                                </m:r>
                                <m:r>
                                  <a:rPr lang="en-US" altLang="ko-KR" sz="2000" b="1" i="1" smtClean="0"/>
                                  <m:t>𝟐</m:t>
                                </m:r>
                                <m:r>
                                  <a:rPr lang="en-US" altLang="ko-KR" sz="2000" b="1" i="1" smtClean="0"/>
                                  <m:t>+</m:t>
                                </m:r>
                                <m:r>
                                  <a:rPr lang="en-US" altLang="ko-KR" sz="2000" b="1" i="1" smtClean="0"/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mtClean="0"/>
                                    </m:ctrlPr>
                                  </m:fPr>
                                  <m:num>
                                    <m:r>
                                      <a:rPr lang="en-US" altLang="ko-KR" b="0" smtClean="0"/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smtClean="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/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/>
                                  <m:t>𝑑</m:t>
                                </m:r>
                                <m:r>
                                  <a:rPr lang="en-US" altLang="ko-KR" b="0" smtClean="0"/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ko-KR" b="0" smtClean="0"/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smtClean="0"/>
                                  <m:t>+2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/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R" b="0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𝑑</m:t>
                                    </m:r>
                                    <m:r>
                                      <a:rPr lang="en-US" altLang="ko-KR" b="0" smtClean="0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smtClean="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/>
                                          <m:t>𝒽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6061" r="-200225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6061" r="-100676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061" r="-449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9375" r="-200225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9375" r="-100676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375" r="-449" b="-1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0447721"/>
                  </p:ext>
                </p:extLst>
              </p:nvPr>
            </p:nvGraphicFramePr>
            <p:xfrm>
              <a:off x="838200" y="2606548"/>
              <a:ext cx="10515600" cy="289356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4669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smtClean="0">
                                    <a:latin typeface="Cambria Math" panose="02040503050406030204" pitchFamily="18" charset="0"/>
                                  </a:rPr>
                                  <m:t>−⋯</m:t>
                                </m:r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𝟖𝟕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0.86 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−…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1.96 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1.875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𝟒𝟏𝟑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1.14 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𝟓𝟏𝟖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0447721"/>
                  </p:ext>
                </p:extLst>
              </p:nvPr>
            </p:nvGraphicFramePr>
            <p:xfrm>
              <a:off x="838200" y="2606548"/>
              <a:ext cx="10515600" cy="289356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6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6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63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31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0377" r="-300000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0377" r="-131016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0377" r="-103039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0377" r="-539" b="-19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878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878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878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878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5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53774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53774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53774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679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990846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𝟎𝟖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𝟏𝟏𝟎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−0.02 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𝟑𝟐𝟔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𝟐𝟑𝟕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1.64 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𝟕𝟗𝟎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6.85 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𝟔𝟑𝟎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𝟎𝟑𝟔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0.08 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990846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94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5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1905" r="-300000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1905" r="-131016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1905" r="-103039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1905" r="-539" b="-38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2277" r="-300000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2277" r="-131016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2277" r="-103039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2277" r="-539" b="-3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72277" r="-300000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72277" r="-131016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72277" r="-103039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72277" r="-539" b="-2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48181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48181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48181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48181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543396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543396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543396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543396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3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1B-D5E9-466C-9470-A88E519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coprime integers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Trivial CFT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Representation is unitary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E4B-2AD9-4C33-AB13-9D488DD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Unitary 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3,4,5,…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Critical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Critical three-state Potts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  <a:blipFill>
                <a:blip r:embed="rId2"/>
                <a:stretch>
                  <a:fillRect l="-967" t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3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5C6-60C0-132B-4F15-51114429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Field Theory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Conformal Weights and Scaling Dimensions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−2×2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r>
                  <a:rPr lang="en-US" altLang="ko-KR" dirty="0"/>
                  <a:t>Two-dimensional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Two-dimensional three-state Potts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i="1" dirty="0"/>
              </a:p>
              <a:p>
                <a:endParaRPr lang="ko-KR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  <a:blipFill>
                <a:blip r:embed="rId2"/>
                <a:stretch>
                  <a:fillRect l="-919" t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42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16296</TotalTime>
  <Words>713</Words>
  <Application>Microsoft Office PowerPoint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Times New Roman</vt:lpstr>
      <vt:lpstr>Office Theme</vt:lpstr>
      <vt:lpstr>Universality Class</vt:lpstr>
      <vt:lpstr>Critical Exponents</vt:lpstr>
      <vt:lpstr>Scaling Dimensions</vt:lpstr>
      <vt:lpstr>Scaling Relations</vt:lpstr>
      <vt:lpstr>Epsilon expansion :d=4-ε</vt:lpstr>
      <vt:lpstr>Epsilon expansion :d=4-ε</vt:lpstr>
      <vt:lpstr>Representation of Virasoro Algebra</vt:lpstr>
      <vt:lpstr>Unitary Representation of Virasoro Algebra</vt:lpstr>
      <vt:lpstr>Conformal Field Theory</vt:lpstr>
      <vt:lpstr>Conformal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Universality Class</dc:title>
  <dc:creator>rqtoe@seoul.ac.kr</dc:creator>
  <cp:lastModifiedBy>이성빈</cp:lastModifiedBy>
  <cp:revision>142</cp:revision>
  <dcterms:created xsi:type="dcterms:W3CDTF">2022-04-03T17:40:50Z</dcterms:created>
  <dcterms:modified xsi:type="dcterms:W3CDTF">2023-06-14T05:02:04Z</dcterms:modified>
</cp:coreProperties>
</file>