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notesMasterIdLst>
    <p:notesMasterId r:id="rId21"/>
  </p:notesMasterIdLst>
  <p:sldIdLst>
    <p:sldId id="256" r:id="rId5"/>
    <p:sldId id="258" r:id="rId6"/>
    <p:sldId id="263" r:id="rId7"/>
    <p:sldId id="264" r:id="rId8"/>
    <p:sldId id="271" r:id="rId9"/>
    <p:sldId id="265" r:id="rId10"/>
    <p:sldId id="259" r:id="rId11"/>
    <p:sldId id="272" r:id="rId12"/>
    <p:sldId id="273" r:id="rId13"/>
    <p:sldId id="275" r:id="rId14"/>
    <p:sldId id="267" r:id="rId15"/>
    <p:sldId id="268" r:id="rId16"/>
    <p:sldId id="261" r:id="rId17"/>
    <p:sldId id="262" r:id="rId18"/>
    <p:sldId id="266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071"/>
    <a:srgbClr val="C96731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8" autoAdjust="0"/>
    <p:restoredTop sz="82885" autoAdjust="0"/>
  </p:normalViewPr>
  <p:slideViewPr>
    <p:cSldViewPr snapToGrid="0" snapToObjects="1">
      <p:cViewPr varScale="1">
        <p:scale>
          <a:sx n="72" d="100"/>
          <a:sy n="72" d="100"/>
        </p:scale>
        <p:origin x="144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圖片來源：</a:t>
            </a:r>
            <a:endParaRPr lang="en-US" altLang="zh-TW" dirty="0" smtClean="0"/>
          </a:p>
          <a:p>
            <a:r>
              <a:rPr lang="en-US" altLang="zh-TW" dirty="0" smtClean="0"/>
              <a:t>https://www.rfi.fr/tw/%E4%B8%AD%E5%9C%8B/20170527-%E6%9F%AF%E6%BD%94%E4%B8%8D%E6%95%B5alphago-%E5%9C%8D%E6%A3%8B%E4%B8%89%E5%B1%80%E7%A8%B1%E8%87%A3</a:t>
            </a:r>
          </a:p>
          <a:p>
            <a:r>
              <a:rPr lang="en-US" altLang="zh-TW" dirty="0" smtClean="0"/>
              <a:t>https://internationalbanker.com/brokerage/driverless-cars-disruptive-technology-time/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0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12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57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2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5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1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479" r:id="rId12"/>
    <p:sldLayoutId id="2147493480" r:id="rId13"/>
    <p:sldLayoutId id="2147493481" r:id="rId14"/>
    <p:sldLayoutId id="2147493482" r:id="rId15"/>
    <p:sldLayoutId id="2147493483" r:id="rId16"/>
    <p:sldLayoutId id="2147493484" r:id="rId17"/>
    <p:sldLayoutId id="214749348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617" y="1059845"/>
            <a:ext cx="7522397" cy="25092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Reinforcement </a:t>
            </a:r>
            <a:r>
              <a:rPr lang="en-US" dirty="0" smtClean="0">
                <a:latin typeface="Times New Roman" panose="02020603050405020304" pitchFamily="18" charset="0"/>
              </a:rPr>
              <a:t>Learning</a:t>
            </a:r>
            <a:r>
              <a:rPr lang="zh-TW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</a:rPr>
              <a:t>of Pacman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43666"/>
            <a:ext cx="9143999" cy="3014333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陳亭禎、郭冠宏、李宗穎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Team09</a:t>
            </a:r>
          </a:p>
          <a:p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電腦與通訊工程系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l"/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l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2021.11.08</a:t>
            </a:r>
            <a:endParaRPr lang="en-US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13" y="1594577"/>
            <a:ext cx="7773339" cy="3424107"/>
          </a:xfrm>
        </p:spPr>
        <p:txBody>
          <a:bodyPr/>
          <a:lstStyle/>
          <a:p>
            <a:pPr marL="342000" indent="-342000"/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Qlearning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/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SARSA</a:t>
            </a: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之</a:t>
            </a: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state&amp;action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Potential Solutions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819673" y="648866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81835"/>
              </p:ext>
            </p:extLst>
          </p:nvPr>
        </p:nvGraphicFramePr>
        <p:xfrm>
          <a:off x="1524001" y="3014595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40695061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7102964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902599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807002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9373825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620624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14746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input</a:t>
                      </a:r>
                      <a:endParaRPr lang="zh-TW" altLang="en-US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state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b="0" baseline="0" dirty="0" err="1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x,y</a:t>
                      </a:r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2740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action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上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下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左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右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停止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06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output</a:t>
                      </a:r>
                      <a:endParaRPr lang="zh-TW" altLang="en-US" b="0" baseline="0" dirty="0" smtClean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state</a:t>
                      </a:r>
                      <a:endParaRPr lang="zh-TW" altLang="en-US" b="0" baseline="0" dirty="0" smtClean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(x,y+1)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(x,y-1)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(x-1,y)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(x+1,y)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b="0" baseline="0" dirty="0" err="1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x,y</a:t>
                      </a:r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b="0" baseline="0" dirty="0" smtClean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69796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20873"/>
              </p:ext>
            </p:extLst>
          </p:nvPr>
        </p:nvGraphicFramePr>
        <p:xfrm>
          <a:off x="1524001" y="4812745"/>
          <a:ext cx="6095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28905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26316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568985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213210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6689439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8452091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793145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input</a:t>
                      </a:r>
                      <a:endParaRPr lang="zh-TW" altLang="en-US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state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b="0" baseline="0" dirty="0" err="1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x,y</a:t>
                      </a:r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b="0" baseline="0" dirty="0" smtClean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baseline="0" dirty="0" smtClean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359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action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上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下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左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右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停止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47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output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state</a:t>
                      </a:r>
                      <a:endParaRPr lang="zh-TW" altLang="en-US" b="0" baseline="0" dirty="0" smtClean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(x,y+1)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(x,y-1)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(x-1,y)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(x+1,y)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b="0" baseline="0" dirty="0" err="1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x,y</a:t>
                      </a:r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b="0" baseline="0" dirty="0" smtClean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94293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933017" y="2543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ea typeface="微軟正黑體" panose="020B0604030504040204" pitchFamily="34" charset="-120"/>
              </a:rPr>
              <a:t>小精靈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33016" y="4319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怪物</a:t>
            </a:r>
          </a:p>
        </p:txBody>
      </p:sp>
    </p:spTree>
    <p:extLst>
      <p:ext uri="{BB962C8B-B14F-4D97-AF65-F5344CB8AC3E}">
        <p14:creationId xmlns:p14="http://schemas.microsoft.com/office/powerpoint/2010/main" val="10637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 14"/>
          <p:cNvSpPr/>
          <p:nvPr/>
        </p:nvSpPr>
        <p:spPr>
          <a:xfrm>
            <a:off x="820881" y="3048001"/>
            <a:ext cx="1988710" cy="2443018"/>
          </a:xfrm>
          <a:custGeom>
            <a:avLst/>
            <a:gdLst>
              <a:gd name="connsiteX0" fmla="*/ 984828 w 1988710"/>
              <a:gd name="connsiteY0" fmla="*/ 0 h 2443018"/>
              <a:gd name="connsiteX1" fmla="*/ 1604665 w 1988710"/>
              <a:gd name="connsiteY1" fmla="*/ 689555 h 2443018"/>
              <a:gd name="connsiteX2" fmla="*/ 1611482 w 1988710"/>
              <a:gd name="connsiteY2" fmla="*/ 781862 h 2443018"/>
              <a:gd name="connsiteX3" fmla="*/ 1839193 w 1988710"/>
              <a:gd name="connsiteY3" fmla="*/ 770566 h 2443018"/>
              <a:gd name="connsiteX4" fmla="*/ 1829956 w 1988710"/>
              <a:gd name="connsiteY4" fmla="*/ 1129759 h 2443018"/>
              <a:gd name="connsiteX5" fmla="*/ 1756914 w 1988710"/>
              <a:gd name="connsiteY5" fmla="*/ 1374676 h 2443018"/>
              <a:gd name="connsiteX6" fmla="*/ 1750331 w 1988710"/>
              <a:gd name="connsiteY6" fmla="*/ 1382219 h 2443018"/>
              <a:gd name="connsiteX7" fmla="*/ 1963193 w 1988710"/>
              <a:gd name="connsiteY7" fmla="*/ 2233665 h 2443018"/>
              <a:gd name="connsiteX8" fmla="*/ 1967252 w 1988710"/>
              <a:gd name="connsiteY8" fmla="*/ 2237713 h 2443018"/>
              <a:gd name="connsiteX9" fmla="*/ 1988710 w 1988710"/>
              <a:gd name="connsiteY9" fmla="*/ 2295236 h 2443018"/>
              <a:gd name="connsiteX10" fmla="*/ 1715659 w 1988710"/>
              <a:gd name="connsiteY10" fmla="*/ 2443018 h 2443018"/>
              <a:gd name="connsiteX11" fmla="*/ 1489241 w 1988710"/>
              <a:gd name="connsiteY11" fmla="*/ 2377863 h 2443018"/>
              <a:gd name="connsiteX12" fmla="*/ 1466701 w 1988710"/>
              <a:gd name="connsiteY12" fmla="*/ 2355388 h 2443018"/>
              <a:gd name="connsiteX13" fmla="*/ 1448793 w 1988710"/>
              <a:gd name="connsiteY13" fmla="*/ 2373245 h 2443018"/>
              <a:gd name="connsiteX14" fmla="*/ 1222375 w 1988710"/>
              <a:gd name="connsiteY14" fmla="*/ 2438400 h 2443018"/>
              <a:gd name="connsiteX15" fmla="*/ 995957 w 1988710"/>
              <a:gd name="connsiteY15" fmla="*/ 2373245 h 2443018"/>
              <a:gd name="connsiteX16" fmla="*/ 982945 w 1988710"/>
              <a:gd name="connsiteY16" fmla="*/ 2360270 h 2443018"/>
              <a:gd name="connsiteX17" fmla="*/ 974564 w 1988710"/>
              <a:gd name="connsiteY17" fmla="*/ 2368627 h 2443018"/>
              <a:gd name="connsiteX18" fmla="*/ 748146 w 1988710"/>
              <a:gd name="connsiteY18" fmla="*/ 2433782 h 2443018"/>
              <a:gd name="connsiteX19" fmla="*/ 521728 w 1988710"/>
              <a:gd name="connsiteY19" fmla="*/ 2368627 h 2443018"/>
              <a:gd name="connsiteX20" fmla="*/ 508283 w 1988710"/>
              <a:gd name="connsiteY20" fmla="*/ 2355220 h 2443018"/>
              <a:gd name="connsiteX21" fmla="*/ 499469 w 1988710"/>
              <a:gd name="connsiteY21" fmla="*/ 2364009 h 2443018"/>
              <a:gd name="connsiteX22" fmla="*/ 273051 w 1988710"/>
              <a:gd name="connsiteY22" fmla="*/ 2429164 h 2443018"/>
              <a:gd name="connsiteX23" fmla="*/ 0 w 1988710"/>
              <a:gd name="connsiteY23" fmla="*/ 2281382 h 2443018"/>
              <a:gd name="connsiteX24" fmla="*/ 4072 w 1988710"/>
              <a:gd name="connsiteY24" fmla="*/ 2259518 h 2443018"/>
              <a:gd name="connsiteX25" fmla="*/ 0 w 1988710"/>
              <a:gd name="connsiteY25" fmla="*/ 2259518 h 2443018"/>
              <a:gd name="connsiteX26" fmla="*/ 203459 w 1988710"/>
              <a:gd name="connsiteY26" fmla="*/ 1445685 h 2443018"/>
              <a:gd name="connsiteX27" fmla="*/ 165368 w 1988710"/>
              <a:gd name="connsiteY27" fmla="*/ 1416970 h 2443018"/>
              <a:gd name="connsiteX28" fmla="*/ 55418 w 1988710"/>
              <a:gd name="connsiteY28" fmla="*/ 1129759 h 2443018"/>
              <a:gd name="connsiteX29" fmla="*/ 46181 w 1988710"/>
              <a:gd name="connsiteY29" fmla="*/ 770566 h 2443018"/>
              <a:gd name="connsiteX30" fmla="*/ 304800 w 1988710"/>
              <a:gd name="connsiteY30" fmla="*/ 783395 h 2443018"/>
              <a:gd name="connsiteX31" fmla="*/ 355059 w 1988710"/>
              <a:gd name="connsiteY31" fmla="*/ 790432 h 2443018"/>
              <a:gd name="connsiteX32" fmla="*/ 357464 w 1988710"/>
              <a:gd name="connsiteY32" fmla="*/ 791469 h 2443018"/>
              <a:gd name="connsiteX33" fmla="*/ 364991 w 1988710"/>
              <a:gd name="connsiteY33" fmla="*/ 689555 h 2443018"/>
              <a:gd name="connsiteX34" fmla="*/ 984828 w 1988710"/>
              <a:gd name="connsiteY34" fmla="*/ 0 h 244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88710" h="2443018">
                <a:moveTo>
                  <a:pt x="984828" y="0"/>
                </a:moveTo>
                <a:cubicBezTo>
                  <a:pt x="1290576" y="0"/>
                  <a:pt x="1545669" y="296027"/>
                  <a:pt x="1604665" y="689555"/>
                </a:cubicBezTo>
                <a:lnTo>
                  <a:pt x="1611482" y="781862"/>
                </a:lnTo>
                <a:lnTo>
                  <a:pt x="1839193" y="770566"/>
                </a:lnTo>
                <a:cubicBezTo>
                  <a:pt x="1833035" y="890297"/>
                  <a:pt x="1829956" y="1010028"/>
                  <a:pt x="1829956" y="1129759"/>
                </a:cubicBezTo>
                <a:cubicBezTo>
                  <a:pt x="1829956" y="1225405"/>
                  <a:pt x="1802043" y="1311996"/>
                  <a:pt x="1756914" y="1374676"/>
                </a:cubicBezTo>
                <a:lnTo>
                  <a:pt x="1750331" y="1382219"/>
                </a:lnTo>
                <a:lnTo>
                  <a:pt x="1963193" y="2233665"/>
                </a:lnTo>
                <a:lnTo>
                  <a:pt x="1967252" y="2237713"/>
                </a:lnTo>
                <a:cubicBezTo>
                  <a:pt x="1981070" y="2255393"/>
                  <a:pt x="1988710" y="2274832"/>
                  <a:pt x="1988710" y="2295236"/>
                </a:cubicBezTo>
                <a:cubicBezTo>
                  <a:pt x="1988710" y="2376854"/>
                  <a:pt x="1866461" y="2443018"/>
                  <a:pt x="1715659" y="2443018"/>
                </a:cubicBezTo>
                <a:cubicBezTo>
                  <a:pt x="1621408" y="2443018"/>
                  <a:pt x="1538310" y="2417173"/>
                  <a:pt x="1489241" y="2377863"/>
                </a:cubicBezTo>
                <a:lnTo>
                  <a:pt x="1466701" y="2355388"/>
                </a:lnTo>
                <a:lnTo>
                  <a:pt x="1448793" y="2373245"/>
                </a:lnTo>
                <a:cubicBezTo>
                  <a:pt x="1399724" y="2412555"/>
                  <a:pt x="1316626" y="2438400"/>
                  <a:pt x="1222375" y="2438400"/>
                </a:cubicBezTo>
                <a:cubicBezTo>
                  <a:pt x="1128124" y="2438400"/>
                  <a:pt x="1045026" y="2412555"/>
                  <a:pt x="995957" y="2373245"/>
                </a:cubicBezTo>
                <a:lnTo>
                  <a:pt x="982945" y="2360270"/>
                </a:lnTo>
                <a:lnTo>
                  <a:pt x="974564" y="2368627"/>
                </a:lnTo>
                <a:cubicBezTo>
                  <a:pt x="925495" y="2407937"/>
                  <a:pt x="842397" y="2433782"/>
                  <a:pt x="748146" y="2433782"/>
                </a:cubicBezTo>
                <a:cubicBezTo>
                  <a:pt x="653895" y="2433782"/>
                  <a:pt x="570797" y="2407937"/>
                  <a:pt x="521728" y="2368627"/>
                </a:cubicBezTo>
                <a:lnTo>
                  <a:pt x="508283" y="2355220"/>
                </a:lnTo>
                <a:lnTo>
                  <a:pt x="499469" y="2364009"/>
                </a:lnTo>
                <a:cubicBezTo>
                  <a:pt x="450400" y="2403319"/>
                  <a:pt x="367302" y="2429164"/>
                  <a:pt x="273051" y="2429164"/>
                </a:cubicBezTo>
                <a:cubicBezTo>
                  <a:pt x="122249" y="2429164"/>
                  <a:pt x="0" y="2363000"/>
                  <a:pt x="0" y="2281382"/>
                </a:cubicBezTo>
                <a:lnTo>
                  <a:pt x="4072" y="2259518"/>
                </a:lnTo>
                <a:lnTo>
                  <a:pt x="0" y="2259518"/>
                </a:lnTo>
                <a:lnTo>
                  <a:pt x="203459" y="1445685"/>
                </a:lnTo>
                <a:lnTo>
                  <a:pt x="165368" y="1416970"/>
                </a:lnTo>
                <a:cubicBezTo>
                  <a:pt x="99032" y="1354726"/>
                  <a:pt x="55418" y="1249317"/>
                  <a:pt x="55418" y="1129759"/>
                </a:cubicBezTo>
                <a:cubicBezTo>
                  <a:pt x="55418" y="1010028"/>
                  <a:pt x="52339" y="890297"/>
                  <a:pt x="46181" y="770566"/>
                </a:cubicBezTo>
                <a:cubicBezTo>
                  <a:pt x="132387" y="779119"/>
                  <a:pt x="218593" y="783395"/>
                  <a:pt x="304800" y="783395"/>
                </a:cubicBezTo>
                <a:cubicBezTo>
                  <a:pt x="322016" y="783395"/>
                  <a:pt x="338825" y="785818"/>
                  <a:pt x="355059" y="790432"/>
                </a:cubicBezTo>
                <a:lnTo>
                  <a:pt x="357464" y="791469"/>
                </a:lnTo>
                <a:lnTo>
                  <a:pt x="364991" y="689555"/>
                </a:lnTo>
                <a:cubicBezTo>
                  <a:pt x="423987" y="296027"/>
                  <a:pt x="679080" y="0"/>
                  <a:pt x="984828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3629891" y="3812310"/>
            <a:ext cx="840509" cy="914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66483"/>
            <a:ext cx="4349149" cy="2982886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>
            <a:off x="6241312" y="3444949"/>
            <a:ext cx="6830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932967" y="3646967"/>
            <a:ext cx="12227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794744" y="3863181"/>
            <a:ext cx="15204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794744" y="4136065"/>
            <a:ext cx="1520456" cy="2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784111" y="4401860"/>
            <a:ext cx="1520456" cy="2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784111" y="4752772"/>
            <a:ext cx="1520456" cy="2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654972" y="5013234"/>
            <a:ext cx="1800000" cy="2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608339" y="5217078"/>
            <a:ext cx="1872000" cy="2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486400" y="4051005"/>
            <a:ext cx="297711" cy="350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7283519" y="4063384"/>
            <a:ext cx="329393" cy="394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標題 1"/>
          <p:cNvSpPr txBox="1">
            <a:spLocks/>
          </p:cNvSpPr>
          <p:nvPr/>
        </p:nvSpPr>
        <p:spPr>
          <a:xfrm>
            <a:off x="685332" y="40585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</a:rPr>
              <a:t>Potential Solutions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>
          <a:xfrm>
            <a:off x="464609" y="1594578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000" indent="-342000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繪圖技術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怪物：因不是幾何圖形，故使用座標點建構出圖形。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將會試著使用圖片方式載入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761966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Potential Solutions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64609" y="1594578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000" indent="-342000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繪圖技術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小精靈：使用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內建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circle 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函式描繪。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將會試著使用圖片方式載入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豆子：使用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內建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circle(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函式描繪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初始畫面：利用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Pygame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函式庫建立文字選單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：開始、結束、關於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766262" y="6488668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Resource Required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4609" y="1594578"/>
            <a:ext cx="7773339" cy="511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000" indent="-342000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介紹專題需要的軟硬體設備和開發工具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軟體：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Python3.6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硬體：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Intel(R) Core (TM) i7-2600CPU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3.4GHz</a:t>
            </a:r>
          </a:p>
          <a:p>
            <a:pPr indent="-342000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人員的工作</a:t>
            </a: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分配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演算法設計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郭冠宏、李宗穎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動畫圖畫設計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陳亭禎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成果簡報製作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陳亭禎、郭冠宏、李宗穎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indent="-342000"/>
            <a:endParaRPr lang="zh-TW" altLang="en-US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761966" y="6488668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Schedule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內容版面配置區 2"/>
          <p:cNvSpPr txBox="1">
            <a:spLocks/>
          </p:cNvSpPr>
          <p:nvPr/>
        </p:nvSpPr>
        <p:spPr>
          <a:xfrm>
            <a:off x="464609" y="1594578"/>
            <a:ext cx="7773339" cy="511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000" indent="-342000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專題的規畫時程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79263"/>
              </p:ext>
            </p:extLst>
          </p:nvPr>
        </p:nvGraphicFramePr>
        <p:xfrm>
          <a:off x="1205346" y="2970524"/>
          <a:ext cx="7680036" cy="32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363">
                  <a:extLst>
                    <a:ext uri="{9D8B030D-6E8A-4147-A177-3AD203B41FA5}">
                      <a16:colId xmlns:a16="http://schemas.microsoft.com/office/drawing/2014/main" val="2458185715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1209612910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664117120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609869805"/>
                    </a:ext>
                  </a:extLst>
                </a:gridCol>
              </a:tblGrid>
              <a:tr h="40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11/08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11/22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11/29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55929"/>
                  </a:ext>
                </a:extLst>
              </a:tr>
              <a:tr h="9365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98351"/>
                  </a:ext>
                </a:extLst>
              </a:tr>
              <a:tr h="93658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19940"/>
                  </a:ext>
                </a:extLst>
              </a:tr>
              <a:tr h="93658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1899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9601" y="3631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陳亭禎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006764" y="3477334"/>
            <a:ext cx="3666836" cy="2578428"/>
          </a:xfrm>
          <a:prstGeom prst="roundRect">
            <a:avLst>
              <a:gd name="adj" fmla="val 10785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59092" y="4433014"/>
            <a:ext cx="272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對於所分配程式進行了解與討論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4756728" y="4378106"/>
            <a:ext cx="4119418" cy="71821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756728" y="5337552"/>
            <a:ext cx="4119418" cy="71821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56728" y="4547969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針對怪物演算法進行撰寫與修正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56728" y="5511991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針對小精靈演算法進行撰寫與修正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756728" y="3477334"/>
            <a:ext cx="4119418" cy="71821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56728" y="3517891"/>
            <a:ext cx="411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針對怪物、小精靈與地圖產生進行撰寫與修正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9601" y="46702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郭冠宏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129601" y="56354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李宗穎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761966" y="6488668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  <p:bldP spid="15" grpId="0" animBg="1"/>
      <p:bldP spid="16" grpId="0"/>
      <p:bldP spid="17" grpId="0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Schedule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1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35473"/>
              </p:ext>
            </p:extLst>
          </p:nvPr>
        </p:nvGraphicFramePr>
        <p:xfrm>
          <a:off x="1205346" y="2970526"/>
          <a:ext cx="7910945" cy="32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36">
                  <a:extLst>
                    <a:ext uri="{9D8B030D-6E8A-4147-A177-3AD203B41FA5}">
                      <a16:colId xmlns:a16="http://schemas.microsoft.com/office/drawing/2014/main" val="2952341681"/>
                    </a:ext>
                  </a:extLst>
                </a:gridCol>
                <a:gridCol w="1580342">
                  <a:extLst>
                    <a:ext uri="{9D8B030D-6E8A-4147-A177-3AD203B41FA5}">
                      <a16:colId xmlns:a16="http://schemas.microsoft.com/office/drawing/2014/main" val="3509677097"/>
                    </a:ext>
                  </a:extLst>
                </a:gridCol>
                <a:gridCol w="1582189">
                  <a:extLst>
                    <a:ext uri="{9D8B030D-6E8A-4147-A177-3AD203B41FA5}">
                      <a16:colId xmlns:a16="http://schemas.microsoft.com/office/drawing/2014/main" val="847562878"/>
                    </a:ext>
                  </a:extLst>
                </a:gridCol>
                <a:gridCol w="1582189">
                  <a:extLst>
                    <a:ext uri="{9D8B030D-6E8A-4147-A177-3AD203B41FA5}">
                      <a16:colId xmlns:a16="http://schemas.microsoft.com/office/drawing/2014/main" val="679744230"/>
                    </a:ext>
                  </a:extLst>
                </a:gridCol>
                <a:gridCol w="1582189">
                  <a:extLst>
                    <a:ext uri="{9D8B030D-6E8A-4147-A177-3AD203B41FA5}">
                      <a16:colId xmlns:a16="http://schemas.microsoft.com/office/drawing/2014/main" val="1192051976"/>
                    </a:ext>
                  </a:extLst>
                </a:gridCol>
              </a:tblGrid>
              <a:tr h="400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12/06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12/13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12/20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12/27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01/03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5757"/>
                  </a:ext>
                </a:extLst>
              </a:tr>
              <a:tr h="9365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18264"/>
                  </a:ext>
                </a:extLst>
              </a:tr>
              <a:tr h="93658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00837"/>
                  </a:ext>
                </a:extLst>
              </a:tr>
              <a:tr h="93658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812392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129601" y="36311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陳亭禎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9601" y="46702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郭冠宏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29601" y="56354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李宗穎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006764" y="3481018"/>
            <a:ext cx="3352800" cy="2578428"/>
          </a:xfrm>
          <a:prstGeom prst="roundRect">
            <a:avLst>
              <a:gd name="adj" fmla="val 10785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92131" y="4670229"/>
            <a:ext cx="25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串接各個程式與修正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442691" y="3481018"/>
            <a:ext cx="3094182" cy="2578428"/>
          </a:xfrm>
          <a:prstGeom prst="roundRect">
            <a:avLst>
              <a:gd name="adj" fmla="val 10785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98749" y="4531685"/>
            <a:ext cx="258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報告撰寫及程式最後確認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最後期限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7596909" y="3481018"/>
            <a:ext cx="1445491" cy="2578428"/>
          </a:xfrm>
          <a:prstGeom prst="roundRect">
            <a:avLst>
              <a:gd name="adj" fmla="val 10785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028621" y="4585566"/>
            <a:ext cx="25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期末報告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464609" y="1594578"/>
            <a:ext cx="7773339" cy="511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000" indent="-342000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專題的規畫時程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761966" y="6488668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3843666"/>
            <a:ext cx="9143999" cy="3014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陳亭禎、郭冠宏、李宗穎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Team09</a:t>
            </a:r>
          </a:p>
          <a:p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電腦與通訊工程系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l"/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l"/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2021.11.08</a:t>
            </a:r>
            <a:endParaRPr lang="en-US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617" y="1059845"/>
            <a:ext cx="7522397" cy="25092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Reinforcement </a:t>
            </a:r>
            <a:r>
              <a:rPr lang="en-US" dirty="0" smtClean="0">
                <a:latin typeface="Times New Roman" panose="02020603050405020304" pitchFamily="18" charset="0"/>
              </a:rPr>
              <a:t>Learning</a:t>
            </a:r>
            <a:r>
              <a:rPr lang="zh-TW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</a:rPr>
              <a:t>of Pacman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2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5149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發現問題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如何使電腦擁有自我學習的</a:t>
            </a: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能力？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lvl="1" indent="0" algn="just">
              <a:buNone/>
            </a:pPr>
            <a:endParaRPr lang="en-US" altLang="zh-TW" sz="1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Background</a:t>
            </a:r>
            <a:r>
              <a:rPr lang="en-US" dirty="0" smtClean="0">
                <a:latin typeface="Times New Roman" panose="02020603050405020304" pitchFamily="18" charset="0"/>
              </a:rPr>
              <a:t> or Trend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5321" y="2134772"/>
            <a:ext cx="789874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目前所學：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Informed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Search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UnInformed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Search</a:t>
            </a: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還不算是讓電腦擁有自我學習的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能力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BerkeleyCS188 Pacman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程式中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Project3 Reinforcement learning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的部份當成我們期末專題的實作內容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14063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416491"/>
            <a:ext cx="7773338" cy="15961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Motivation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0209"/>
          </a:xfrm>
        </p:spPr>
        <p:txBody>
          <a:bodyPr>
            <a:normAutofit/>
          </a:bodyPr>
          <a:lstStyle/>
          <a:p>
            <a:pPr marL="342000" indent="-342000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根據前頁的問題，說明解問題的</a:t>
            </a: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方向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近些年因人工智慧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AlphaGO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Driverless Car)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應用的風行，許多人工智慧相關的應用也接連不斷的出現於生活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中，而我們團隊在本次的期末專題採用強化學習的動機主要有兩大重點：</a:t>
            </a:r>
          </a:p>
          <a:p>
            <a:pPr marL="857250" lvl="2" indent="0" algn="just">
              <a:buNone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lvl="1" indent="0" algn="just">
              <a:buNone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柯潔不敵AlphaGo 圍棋三局完敗稱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9" y="3518603"/>
            <a:ext cx="4003675" cy="25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iverless Cars: the Most Disruptive Technology of Our Ti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97" y="3617004"/>
            <a:ext cx="4147910" cy="230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77358" y="3872186"/>
            <a:ext cx="8409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342900" algn="just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利用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強化學習作出行為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(action)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與環境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(Environment)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互動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接收不同的反饋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獎勵、懲罰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來對未知環境做出最好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(optimal)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的決策。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819673" y="648866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圓形圖 7"/>
          <p:cNvSpPr/>
          <p:nvPr/>
        </p:nvSpPr>
        <p:spPr>
          <a:xfrm>
            <a:off x="5097045" y="5237790"/>
            <a:ext cx="826723" cy="804868"/>
          </a:xfrm>
          <a:prstGeom prst="pie">
            <a:avLst>
              <a:gd name="adj1" fmla="val 1086742"/>
              <a:gd name="adj2" fmla="val 19828677"/>
            </a:avLst>
          </a:prstGeom>
          <a:solidFill>
            <a:srgbClr val="355071"/>
          </a:solidFill>
          <a:ln>
            <a:solidFill>
              <a:srgbClr val="3550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557587" y="5037498"/>
            <a:ext cx="986004" cy="1211250"/>
          </a:xfrm>
          <a:custGeom>
            <a:avLst/>
            <a:gdLst>
              <a:gd name="connsiteX0" fmla="*/ 984828 w 1988710"/>
              <a:gd name="connsiteY0" fmla="*/ 0 h 2443018"/>
              <a:gd name="connsiteX1" fmla="*/ 1604665 w 1988710"/>
              <a:gd name="connsiteY1" fmla="*/ 689555 h 2443018"/>
              <a:gd name="connsiteX2" fmla="*/ 1611482 w 1988710"/>
              <a:gd name="connsiteY2" fmla="*/ 781862 h 2443018"/>
              <a:gd name="connsiteX3" fmla="*/ 1839193 w 1988710"/>
              <a:gd name="connsiteY3" fmla="*/ 770566 h 2443018"/>
              <a:gd name="connsiteX4" fmla="*/ 1829956 w 1988710"/>
              <a:gd name="connsiteY4" fmla="*/ 1129759 h 2443018"/>
              <a:gd name="connsiteX5" fmla="*/ 1756914 w 1988710"/>
              <a:gd name="connsiteY5" fmla="*/ 1374676 h 2443018"/>
              <a:gd name="connsiteX6" fmla="*/ 1750331 w 1988710"/>
              <a:gd name="connsiteY6" fmla="*/ 1382219 h 2443018"/>
              <a:gd name="connsiteX7" fmla="*/ 1963193 w 1988710"/>
              <a:gd name="connsiteY7" fmla="*/ 2233665 h 2443018"/>
              <a:gd name="connsiteX8" fmla="*/ 1967252 w 1988710"/>
              <a:gd name="connsiteY8" fmla="*/ 2237713 h 2443018"/>
              <a:gd name="connsiteX9" fmla="*/ 1988710 w 1988710"/>
              <a:gd name="connsiteY9" fmla="*/ 2295236 h 2443018"/>
              <a:gd name="connsiteX10" fmla="*/ 1715659 w 1988710"/>
              <a:gd name="connsiteY10" fmla="*/ 2443018 h 2443018"/>
              <a:gd name="connsiteX11" fmla="*/ 1489241 w 1988710"/>
              <a:gd name="connsiteY11" fmla="*/ 2377863 h 2443018"/>
              <a:gd name="connsiteX12" fmla="*/ 1466701 w 1988710"/>
              <a:gd name="connsiteY12" fmla="*/ 2355388 h 2443018"/>
              <a:gd name="connsiteX13" fmla="*/ 1448793 w 1988710"/>
              <a:gd name="connsiteY13" fmla="*/ 2373245 h 2443018"/>
              <a:gd name="connsiteX14" fmla="*/ 1222375 w 1988710"/>
              <a:gd name="connsiteY14" fmla="*/ 2438400 h 2443018"/>
              <a:gd name="connsiteX15" fmla="*/ 995957 w 1988710"/>
              <a:gd name="connsiteY15" fmla="*/ 2373245 h 2443018"/>
              <a:gd name="connsiteX16" fmla="*/ 982945 w 1988710"/>
              <a:gd name="connsiteY16" fmla="*/ 2360270 h 2443018"/>
              <a:gd name="connsiteX17" fmla="*/ 974564 w 1988710"/>
              <a:gd name="connsiteY17" fmla="*/ 2368627 h 2443018"/>
              <a:gd name="connsiteX18" fmla="*/ 748146 w 1988710"/>
              <a:gd name="connsiteY18" fmla="*/ 2433782 h 2443018"/>
              <a:gd name="connsiteX19" fmla="*/ 521728 w 1988710"/>
              <a:gd name="connsiteY19" fmla="*/ 2368627 h 2443018"/>
              <a:gd name="connsiteX20" fmla="*/ 508283 w 1988710"/>
              <a:gd name="connsiteY20" fmla="*/ 2355220 h 2443018"/>
              <a:gd name="connsiteX21" fmla="*/ 499469 w 1988710"/>
              <a:gd name="connsiteY21" fmla="*/ 2364009 h 2443018"/>
              <a:gd name="connsiteX22" fmla="*/ 273051 w 1988710"/>
              <a:gd name="connsiteY22" fmla="*/ 2429164 h 2443018"/>
              <a:gd name="connsiteX23" fmla="*/ 0 w 1988710"/>
              <a:gd name="connsiteY23" fmla="*/ 2281382 h 2443018"/>
              <a:gd name="connsiteX24" fmla="*/ 4072 w 1988710"/>
              <a:gd name="connsiteY24" fmla="*/ 2259518 h 2443018"/>
              <a:gd name="connsiteX25" fmla="*/ 0 w 1988710"/>
              <a:gd name="connsiteY25" fmla="*/ 2259518 h 2443018"/>
              <a:gd name="connsiteX26" fmla="*/ 203459 w 1988710"/>
              <a:gd name="connsiteY26" fmla="*/ 1445685 h 2443018"/>
              <a:gd name="connsiteX27" fmla="*/ 165368 w 1988710"/>
              <a:gd name="connsiteY27" fmla="*/ 1416970 h 2443018"/>
              <a:gd name="connsiteX28" fmla="*/ 55418 w 1988710"/>
              <a:gd name="connsiteY28" fmla="*/ 1129759 h 2443018"/>
              <a:gd name="connsiteX29" fmla="*/ 46181 w 1988710"/>
              <a:gd name="connsiteY29" fmla="*/ 770566 h 2443018"/>
              <a:gd name="connsiteX30" fmla="*/ 304800 w 1988710"/>
              <a:gd name="connsiteY30" fmla="*/ 783395 h 2443018"/>
              <a:gd name="connsiteX31" fmla="*/ 355059 w 1988710"/>
              <a:gd name="connsiteY31" fmla="*/ 790432 h 2443018"/>
              <a:gd name="connsiteX32" fmla="*/ 357464 w 1988710"/>
              <a:gd name="connsiteY32" fmla="*/ 791469 h 2443018"/>
              <a:gd name="connsiteX33" fmla="*/ 364991 w 1988710"/>
              <a:gd name="connsiteY33" fmla="*/ 689555 h 2443018"/>
              <a:gd name="connsiteX34" fmla="*/ 984828 w 1988710"/>
              <a:gd name="connsiteY34" fmla="*/ 0 h 244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88710" h="2443018">
                <a:moveTo>
                  <a:pt x="984828" y="0"/>
                </a:moveTo>
                <a:cubicBezTo>
                  <a:pt x="1290576" y="0"/>
                  <a:pt x="1545669" y="296027"/>
                  <a:pt x="1604665" y="689555"/>
                </a:cubicBezTo>
                <a:lnTo>
                  <a:pt x="1611482" y="781862"/>
                </a:lnTo>
                <a:lnTo>
                  <a:pt x="1839193" y="770566"/>
                </a:lnTo>
                <a:cubicBezTo>
                  <a:pt x="1833035" y="890297"/>
                  <a:pt x="1829956" y="1010028"/>
                  <a:pt x="1829956" y="1129759"/>
                </a:cubicBezTo>
                <a:cubicBezTo>
                  <a:pt x="1829956" y="1225405"/>
                  <a:pt x="1802043" y="1311996"/>
                  <a:pt x="1756914" y="1374676"/>
                </a:cubicBezTo>
                <a:lnTo>
                  <a:pt x="1750331" y="1382219"/>
                </a:lnTo>
                <a:lnTo>
                  <a:pt x="1963193" y="2233665"/>
                </a:lnTo>
                <a:lnTo>
                  <a:pt x="1967252" y="2237713"/>
                </a:lnTo>
                <a:cubicBezTo>
                  <a:pt x="1981070" y="2255393"/>
                  <a:pt x="1988710" y="2274832"/>
                  <a:pt x="1988710" y="2295236"/>
                </a:cubicBezTo>
                <a:cubicBezTo>
                  <a:pt x="1988710" y="2376854"/>
                  <a:pt x="1866461" y="2443018"/>
                  <a:pt x="1715659" y="2443018"/>
                </a:cubicBezTo>
                <a:cubicBezTo>
                  <a:pt x="1621408" y="2443018"/>
                  <a:pt x="1538310" y="2417173"/>
                  <a:pt x="1489241" y="2377863"/>
                </a:cubicBezTo>
                <a:lnTo>
                  <a:pt x="1466701" y="2355388"/>
                </a:lnTo>
                <a:lnTo>
                  <a:pt x="1448793" y="2373245"/>
                </a:lnTo>
                <a:cubicBezTo>
                  <a:pt x="1399724" y="2412555"/>
                  <a:pt x="1316626" y="2438400"/>
                  <a:pt x="1222375" y="2438400"/>
                </a:cubicBezTo>
                <a:cubicBezTo>
                  <a:pt x="1128124" y="2438400"/>
                  <a:pt x="1045026" y="2412555"/>
                  <a:pt x="995957" y="2373245"/>
                </a:cubicBezTo>
                <a:lnTo>
                  <a:pt x="982945" y="2360270"/>
                </a:lnTo>
                <a:lnTo>
                  <a:pt x="974564" y="2368627"/>
                </a:lnTo>
                <a:cubicBezTo>
                  <a:pt x="925495" y="2407937"/>
                  <a:pt x="842397" y="2433782"/>
                  <a:pt x="748146" y="2433782"/>
                </a:cubicBezTo>
                <a:cubicBezTo>
                  <a:pt x="653895" y="2433782"/>
                  <a:pt x="570797" y="2407937"/>
                  <a:pt x="521728" y="2368627"/>
                </a:cubicBezTo>
                <a:lnTo>
                  <a:pt x="508283" y="2355220"/>
                </a:lnTo>
                <a:lnTo>
                  <a:pt x="499469" y="2364009"/>
                </a:lnTo>
                <a:cubicBezTo>
                  <a:pt x="450400" y="2403319"/>
                  <a:pt x="367302" y="2429164"/>
                  <a:pt x="273051" y="2429164"/>
                </a:cubicBezTo>
                <a:cubicBezTo>
                  <a:pt x="122249" y="2429164"/>
                  <a:pt x="0" y="2363000"/>
                  <a:pt x="0" y="2281382"/>
                </a:cubicBezTo>
                <a:lnTo>
                  <a:pt x="4072" y="2259518"/>
                </a:lnTo>
                <a:lnTo>
                  <a:pt x="0" y="2259518"/>
                </a:lnTo>
                <a:lnTo>
                  <a:pt x="203459" y="1445685"/>
                </a:lnTo>
                <a:lnTo>
                  <a:pt x="165368" y="1416970"/>
                </a:lnTo>
                <a:cubicBezTo>
                  <a:pt x="99032" y="1354726"/>
                  <a:pt x="55418" y="1249317"/>
                  <a:pt x="55418" y="1129759"/>
                </a:cubicBezTo>
                <a:cubicBezTo>
                  <a:pt x="55418" y="1010028"/>
                  <a:pt x="52339" y="890297"/>
                  <a:pt x="46181" y="770566"/>
                </a:cubicBezTo>
                <a:cubicBezTo>
                  <a:pt x="132387" y="779119"/>
                  <a:pt x="218593" y="783395"/>
                  <a:pt x="304800" y="783395"/>
                </a:cubicBezTo>
                <a:cubicBezTo>
                  <a:pt x="322016" y="783395"/>
                  <a:pt x="338825" y="785818"/>
                  <a:pt x="355059" y="790432"/>
                </a:cubicBezTo>
                <a:lnTo>
                  <a:pt x="357464" y="791469"/>
                </a:lnTo>
                <a:lnTo>
                  <a:pt x="364991" y="689555"/>
                </a:lnTo>
                <a:cubicBezTo>
                  <a:pt x="423987" y="296027"/>
                  <a:pt x="679080" y="0"/>
                  <a:pt x="984828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75566" y="5405768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怪物抓到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小精靈，給予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獎勵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怪物沒抓到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小精靈，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給予懲罰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23768" y="5319957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小精靈吃到豆子，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給予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獎勵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小精靈被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怪物抓到，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給予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懲罰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743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6732" y="1599777"/>
            <a:ext cx="7773339" cy="3424107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根據動機，說明解問題的方式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4856" y="2134092"/>
            <a:ext cx="8750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342900" algn="just"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大家可能會問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那為何不用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Supervised learning? Unsupervised learning?</a:t>
            </a:r>
          </a:p>
          <a:p>
            <a:pPr marL="857250" lvl="2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Objective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5175" y="2489712"/>
            <a:ext cx="8598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監督式學習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有特定答案讓電腦學習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非監督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式學習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特定答案讓電腦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學習，從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中尋找關聯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95118"/>
              </p:ext>
            </p:extLst>
          </p:nvPr>
        </p:nvGraphicFramePr>
        <p:xfrm>
          <a:off x="996816" y="2890406"/>
          <a:ext cx="3280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8618">
                  <a:extLst>
                    <a:ext uri="{9D8B030D-6E8A-4147-A177-3AD203B41FA5}">
                      <a16:colId xmlns:a16="http://schemas.microsoft.com/office/drawing/2014/main" val="95819299"/>
                    </a:ext>
                  </a:extLst>
                </a:gridCol>
                <a:gridCol w="1135118">
                  <a:extLst>
                    <a:ext uri="{9D8B030D-6E8A-4147-A177-3AD203B41FA5}">
                      <a16:colId xmlns:a16="http://schemas.microsoft.com/office/drawing/2014/main" val="4122110488"/>
                    </a:ext>
                  </a:extLst>
                </a:gridCol>
                <a:gridCol w="1177158">
                  <a:extLst>
                    <a:ext uri="{9D8B030D-6E8A-4147-A177-3AD203B41FA5}">
                      <a16:colId xmlns:a16="http://schemas.microsoft.com/office/drawing/2014/main" val="671352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身高</a:t>
                      </a:r>
                      <a:endParaRPr lang="zh-TW" altLang="en-US" sz="1600" b="1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體重</a:t>
                      </a:r>
                      <a:endParaRPr lang="zh-TW" altLang="en-US" sz="1600" b="1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600" b="1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9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162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60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女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54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172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60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172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55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92157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51874"/>
              </p:ext>
            </p:extLst>
          </p:nvPr>
        </p:nvGraphicFramePr>
        <p:xfrm>
          <a:off x="5408341" y="3273040"/>
          <a:ext cx="3000433" cy="741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1426">
                  <a:extLst>
                    <a:ext uri="{9D8B030D-6E8A-4147-A177-3AD203B41FA5}">
                      <a16:colId xmlns:a16="http://schemas.microsoft.com/office/drawing/2014/main" val="323229182"/>
                    </a:ext>
                  </a:extLst>
                </a:gridCol>
                <a:gridCol w="1038863">
                  <a:extLst>
                    <a:ext uri="{9D8B030D-6E8A-4147-A177-3AD203B41FA5}">
                      <a16:colId xmlns:a16="http://schemas.microsoft.com/office/drawing/2014/main" val="1692680735"/>
                    </a:ext>
                  </a:extLst>
                </a:gridCol>
                <a:gridCol w="1000144">
                  <a:extLst>
                    <a:ext uri="{9D8B030D-6E8A-4147-A177-3AD203B41FA5}">
                      <a16:colId xmlns:a16="http://schemas.microsoft.com/office/drawing/2014/main" val="141637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身高</a:t>
                      </a:r>
                      <a:endParaRPr lang="zh-TW" altLang="en-US" sz="1600" b="1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體重</a:t>
                      </a:r>
                      <a:endParaRPr lang="zh-TW" altLang="en-US" sz="1600" b="1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600" b="1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9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152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48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？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72227"/>
                  </a:ext>
                </a:extLst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2978262" y="2902200"/>
            <a:ext cx="1299448" cy="14833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6271"/>
              </p:ext>
            </p:extLst>
          </p:nvPr>
        </p:nvGraphicFramePr>
        <p:xfrm>
          <a:off x="996816" y="4904251"/>
          <a:ext cx="32808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224">
                  <a:extLst>
                    <a:ext uri="{9D8B030D-6E8A-4147-A177-3AD203B41FA5}">
                      <a16:colId xmlns:a16="http://schemas.microsoft.com/office/drawing/2014/main" val="3233612765"/>
                    </a:ext>
                  </a:extLst>
                </a:gridCol>
                <a:gridCol w="820224">
                  <a:extLst>
                    <a:ext uri="{9D8B030D-6E8A-4147-A177-3AD203B41FA5}">
                      <a16:colId xmlns:a16="http://schemas.microsoft.com/office/drawing/2014/main" val="206851345"/>
                    </a:ext>
                  </a:extLst>
                </a:gridCol>
                <a:gridCol w="820224">
                  <a:extLst>
                    <a:ext uri="{9D8B030D-6E8A-4147-A177-3AD203B41FA5}">
                      <a16:colId xmlns:a16="http://schemas.microsoft.com/office/drawing/2014/main" val="4228860058"/>
                    </a:ext>
                  </a:extLst>
                </a:gridCol>
                <a:gridCol w="820224">
                  <a:extLst>
                    <a:ext uri="{9D8B030D-6E8A-4147-A177-3AD203B41FA5}">
                      <a16:colId xmlns:a16="http://schemas.microsoft.com/office/drawing/2014/main" val="33972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數學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物理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國文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英文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8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6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3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3932"/>
                  </a:ext>
                </a:extLst>
              </a:tr>
            </a:tbl>
          </a:graphicData>
        </a:graphic>
      </p:graphicFrame>
      <p:sp>
        <p:nvSpPr>
          <p:cNvPr id="17" name="向右箭號 16"/>
          <p:cNvSpPr/>
          <p:nvPr/>
        </p:nvSpPr>
        <p:spPr>
          <a:xfrm>
            <a:off x="4572001" y="5502488"/>
            <a:ext cx="679115" cy="65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620348" y="5502488"/>
            <a:ext cx="2788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b="1" dirty="0" smtClean="0">
                <a:latin typeface="+mj-ea"/>
              </a:rPr>
              <a:t>數學好 可能 物理好</a:t>
            </a:r>
            <a:endParaRPr lang="en-US" altLang="zh-TW" b="1" dirty="0" smtClean="0">
              <a:latin typeface="+mj-ea"/>
            </a:endParaRPr>
          </a:p>
          <a:p>
            <a:pPr algn="dist"/>
            <a:r>
              <a:rPr lang="zh-TW" altLang="en-US" b="1" dirty="0">
                <a:latin typeface="+mj-ea"/>
              </a:rPr>
              <a:t>國文</a:t>
            </a:r>
            <a:r>
              <a:rPr lang="zh-TW" altLang="en-US" b="1" dirty="0" smtClean="0">
                <a:latin typeface="+mj-ea"/>
              </a:rPr>
              <a:t>好 可能 英文好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819673" y="648866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6732" y="1599777"/>
            <a:ext cx="7773339" cy="3424107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根據動機，說明解問題的方式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Objective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2140" y="2155919"/>
            <a:ext cx="8581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強化式學習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根據所處環境學習，無特定特徵，只設定所需達成目標，並建立獎懲機制以利學習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756334" y="2977127"/>
            <a:ext cx="5494422" cy="3482263"/>
            <a:chOff x="2292361" y="2974422"/>
            <a:chExt cx="7010401" cy="4491790"/>
          </a:xfrm>
        </p:grpSpPr>
        <p:sp>
          <p:nvSpPr>
            <p:cNvPr id="20" name="圓角矩形 19"/>
            <p:cNvSpPr/>
            <p:nvPr/>
          </p:nvSpPr>
          <p:spPr>
            <a:xfrm>
              <a:off x="2292361" y="2974422"/>
              <a:ext cx="7010400" cy="4491790"/>
            </a:xfrm>
            <a:prstGeom prst="roundRect">
              <a:avLst>
                <a:gd name="adj" fmla="val 7738"/>
              </a:avLst>
            </a:prstGeom>
            <a:solidFill>
              <a:srgbClr val="C96731"/>
            </a:solidFill>
            <a:ln>
              <a:solidFill>
                <a:srgbClr val="C9673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2292361" y="3406613"/>
              <a:ext cx="7010401" cy="4059596"/>
            </a:xfrm>
            <a:custGeom>
              <a:avLst/>
              <a:gdLst>
                <a:gd name="connsiteX0" fmla="*/ 1443790 w 7010401"/>
                <a:gd name="connsiteY0" fmla="*/ 623825 h 4059596"/>
                <a:gd name="connsiteX1" fmla="*/ 1443790 w 7010401"/>
                <a:gd name="connsiteY1" fmla="*/ 1361762 h 4059596"/>
                <a:gd name="connsiteX2" fmla="*/ 4860759 w 7010401"/>
                <a:gd name="connsiteY2" fmla="*/ 1361762 h 4059596"/>
                <a:gd name="connsiteX3" fmla="*/ 4860759 w 7010401"/>
                <a:gd name="connsiteY3" fmla="*/ 623825 h 4059596"/>
                <a:gd name="connsiteX4" fmla="*/ 0 w 7010401"/>
                <a:gd name="connsiteY4" fmla="*/ 0 h 4059596"/>
                <a:gd name="connsiteX5" fmla="*/ 7010401 w 7010401"/>
                <a:gd name="connsiteY5" fmla="*/ 0 h 4059596"/>
                <a:gd name="connsiteX6" fmla="*/ 7010401 w 7010401"/>
                <a:gd name="connsiteY6" fmla="*/ 623825 h 4059596"/>
                <a:gd name="connsiteX7" fmla="*/ 5582653 w 7010401"/>
                <a:gd name="connsiteY7" fmla="*/ 623825 h 4059596"/>
                <a:gd name="connsiteX8" fmla="*/ 5582653 w 7010401"/>
                <a:gd name="connsiteY8" fmla="*/ 1361762 h 4059596"/>
                <a:gd name="connsiteX9" fmla="*/ 7010400 w 7010401"/>
                <a:gd name="connsiteY9" fmla="*/ 1361762 h 4059596"/>
                <a:gd name="connsiteX10" fmla="*/ 7010400 w 7010401"/>
                <a:gd name="connsiteY10" fmla="*/ 2260120 h 4059596"/>
                <a:gd name="connsiteX11" fmla="*/ 3513222 w 7010401"/>
                <a:gd name="connsiteY11" fmla="*/ 2260120 h 4059596"/>
                <a:gd name="connsiteX12" fmla="*/ 3513222 w 7010401"/>
                <a:gd name="connsiteY12" fmla="*/ 2933890 h 4059596"/>
                <a:gd name="connsiteX13" fmla="*/ 7010400 w 7010401"/>
                <a:gd name="connsiteY13" fmla="*/ 2933890 h 4059596"/>
                <a:gd name="connsiteX14" fmla="*/ 7010400 w 7010401"/>
                <a:gd name="connsiteY14" fmla="*/ 3591617 h 4059596"/>
                <a:gd name="connsiteX15" fmla="*/ 3513222 w 7010401"/>
                <a:gd name="connsiteY15" fmla="*/ 3591617 h 4059596"/>
                <a:gd name="connsiteX16" fmla="*/ 3513222 w 7010401"/>
                <a:gd name="connsiteY16" fmla="*/ 4059596 h 4059596"/>
                <a:gd name="connsiteX17" fmla="*/ 2743201 w 7010401"/>
                <a:gd name="connsiteY17" fmla="*/ 4059596 h 4059596"/>
                <a:gd name="connsiteX18" fmla="*/ 2743201 w 7010401"/>
                <a:gd name="connsiteY18" fmla="*/ 2260120 h 4059596"/>
                <a:gd name="connsiteX19" fmla="*/ 1443790 w 7010401"/>
                <a:gd name="connsiteY19" fmla="*/ 2260120 h 4059596"/>
                <a:gd name="connsiteX20" fmla="*/ 1443790 w 7010401"/>
                <a:gd name="connsiteY20" fmla="*/ 4059596 h 4059596"/>
                <a:gd name="connsiteX21" fmla="*/ 689811 w 7010401"/>
                <a:gd name="connsiteY21" fmla="*/ 4059596 h 4059596"/>
                <a:gd name="connsiteX22" fmla="*/ 689811 w 7010401"/>
                <a:gd name="connsiteY22" fmla="*/ 3495364 h 4059596"/>
                <a:gd name="connsiteX23" fmla="*/ 0 w 7010401"/>
                <a:gd name="connsiteY23" fmla="*/ 3495364 h 4059596"/>
                <a:gd name="connsiteX24" fmla="*/ 0 w 7010401"/>
                <a:gd name="connsiteY24" fmla="*/ 2901806 h 4059596"/>
                <a:gd name="connsiteX25" fmla="*/ 689811 w 7010401"/>
                <a:gd name="connsiteY25" fmla="*/ 2901806 h 4059596"/>
                <a:gd name="connsiteX26" fmla="*/ 689811 w 7010401"/>
                <a:gd name="connsiteY26" fmla="*/ 623825 h 4059596"/>
                <a:gd name="connsiteX27" fmla="*/ 0 w 7010401"/>
                <a:gd name="connsiteY27" fmla="*/ 623825 h 405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010401" h="4059596">
                  <a:moveTo>
                    <a:pt x="1443790" y="623825"/>
                  </a:moveTo>
                  <a:lnTo>
                    <a:pt x="1443790" y="1361762"/>
                  </a:lnTo>
                  <a:lnTo>
                    <a:pt x="4860759" y="1361762"/>
                  </a:lnTo>
                  <a:lnTo>
                    <a:pt x="4860759" y="623825"/>
                  </a:lnTo>
                  <a:close/>
                  <a:moveTo>
                    <a:pt x="0" y="0"/>
                  </a:moveTo>
                  <a:lnTo>
                    <a:pt x="7010401" y="0"/>
                  </a:lnTo>
                  <a:lnTo>
                    <a:pt x="7010401" y="623825"/>
                  </a:lnTo>
                  <a:lnTo>
                    <a:pt x="5582653" y="623825"/>
                  </a:lnTo>
                  <a:lnTo>
                    <a:pt x="5582653" y="1361762"/>
                  </a:lnTo>
                  <a:lnTo>
                    <a:pt x="7010400" y="1361762"/>
                  </a:lnTo>
                  <a:lnTo>
                    <a:pt x="7010400" y="2260120"/>
                  </a:lnTo>
                  <a:lnTo>
                    <a:pt x="3513222" y="2260120"/>
                  </a:lnTo>
                  <a:lnTo>
                    <a:pt x="3513222" y="2933890"/>
                  </a:lnTo>
                  <a:lnTo>
                    <a:pt x="7010400" y="2933890"/>
                  </a:lnTo>
                  <a:lnTo>
                    <a:pt x="7010400" y="3591617"/>
                  </a:lnTo>
                  <a:lnTo>
                    <a:pt x="3513222" y="3591617"/>
                  </a:lnTo>
                  <a:lnTo>
                    <a:pt x="3513222" y="4059596"/>
                  </a:lnTo>
                  <a:lnTo>
                    <a:pt x="2743201" y="4059596"/>
                  </a:lnTo>
                  <a:lnTo>
                    <a:pt x="2743201" y="2260120"/>
                  </a:lnTo>
                  <a:lnTo>
                    <a:pt x="1443790" y="2260120"/>
                  </a:lnTo>
                  <a:lnTo>
                    <a:pt x="1443790" y="4059596"/>
                  </a:lnTo>
                  <a:lnTo>
                    <a:pt x="689811" y="4059596"/>
                  </a:lnTo>
                  <a:lnTo>
                    <a:pt x="689811" y="3495364"/>
                  </a:lnTo>
                  <a:lnTo>
                    <a:pt x="0" y="3495364"/>
                  </a:lnTo>
                  <a:lnTo>
                    <a:pt x="0" y="2901806"/>
                  </a:lnTo>
                  <a:lnTo>
                    <a:pt x="689811" y="2901806"/>
                  </a:lnTo>
                  <a:lnTo>
                    <a:pt x="689811" y="623825"/>
                  </a:lnTo>
                  <a:lnTo>
                    <a:pt x="0" y="623825"/>
                  </a:lnTo>
                  <a:close/>
                </a:path>
              </a:pathLst>
            </a:custGeom>
            <a:solidFill>
              <a:srgbClr val="F6A21D"/>
            </a:solidFill>
            <a:ln>
              <a:solidFill>
                <a:srgbClr val="F6A2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3062382" y="6625379"/>
              <a:ext cx="561474" cy="5614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梯形 22"/>
            <p:cNvSpPr/>
            <p:nvPr/>
          </p:nvSpPr>
          <p:spPr>
            <a:xfrm>
              <a:off x="7185203" y="3465993"/>
              <a:ext cx="561474" cy="495491"/>
            </a:xfrm>
            <a:prstGeom prst="trapezoid">
              <a:avLst/>
            </a:prstGeom>
            <a:ln>
              <a:solidFill>
                <a:srgbClr val="F6A21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/>
            <p:cNvCxnSpPr/>
            <p:nvPr/>
          </p:nvCxnSpPr>
          <p:spPr>
            <a:xfrm flipH="1">
              <a:off x="3623856" y="3713738"/>
              <a:ext cx="3561347" cy="291164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3780265" y="6625379"/>
              <a:ext cx="3212434" cy="2768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五角星形 25"/>
            <p:cNvSpPr/>
            <p:nvPr/>
          </p:nvSpPr>
          <p:spPr>
            <a:xfrm>
              <a:off x="7289477" y="6456685"/>
              <a:ext cx="497306" cy="445548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8819673" y="648866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4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4610" y="1594577"/>
            <a:ext cx="7773339" cy="3424107"/>
          </a:xfrm>
        </p:spPr>
        <p:txBody>
          <a:bodyPr/>
          <a:lstStyle/>
          <a:p>
            <a:pPr marL="342000" indent="-342000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這類</a:t>
            </a: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問題有什麼普遍的挑戰或解這問題方式的挑戰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如何定義獎懲機制？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達成目標後，如何判斷是不是最佳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的？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如何互換怪物以及小精靈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的學習成果，並加以訓練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是否好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收斂？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Challenge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819673" y="648866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13" y="1594577"/>
            <a:ext cx="7773339" cy="3424107"/>
          </a:xfrm>
        </p:spPr>
        <p:txBody>
          <a:bodyPr/>
          <a:lstStyle/>
          <a:p>
            <a:pPr marL="342000" indent="-342000"/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你會採取的演算法、技術等等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演算法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小精靈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---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QLearning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怪物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---SARSA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繪圖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技術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小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精靈、豆子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怪物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初始畫面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Potential Solutions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819673" y="648866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Potential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13" y="1594577"/>
            <a:ext cx="7773339" cy="5263423"/>
          </a:xfrm>
        </p:spPr>
        <p:txBody>
          <a:bodyPr>
            <a:normAutofit/>
          </a:bodyPr>
          <a:lstStyle/>
          <a:p>
            <a:pPr marL="342000" indent="-342000"/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Qlearning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/ SARSA</a:t>
            </a:r>
          </a:p>
          <a:p>
            <a:pPr marL="457200" lvl="1" indent="0" algn="just">
              <a:buNone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演算法方面我們將會使用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Q_learning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SARSA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來實作</a:t>
            </a:r>
          </a:p>
          <a:p>
            <a:pPr marL="457200" lvl="1" indent="0" algn="just">
              <a:buNone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首先兩演算法內部基礎概念來源於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TD(Temporal Difference)-update rule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，由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下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圖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所示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lvl="1" indent="0" algn="just">
              <a:buNone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藉由應用該公式，我們能透過程式在每一次的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state-transition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中進行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Q value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的更新，使得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Q value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能夠被逐漸訓練成在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pacman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遊戲中能表現出最好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(optimal)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成效的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Q value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。而實作過程中，我們也會應用到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Epsilon Greedy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以機率決定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agent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state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上擁有隨機選擇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action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的能力能夠來探索地圖世界。</a:t>
            </a:r>
          </a:p>
          <a:p>
            <a:pPr marL="0" indent="0" algn="just">
              <a:buNone/>
            </a:pP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774806" y="3636308"/>
            <a:ext cx="5705317" cy="684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947202" y="3828028"/>
                <a:ext cx="53629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02" y="3828028"/>
                <a:ext cx="5362943" cy="307777"/>
              </a:xfrm>
              <a:prstGeom prst="rect">
                <a:avLst/>
              </a:prstGeom>
              <a:blipFill>
                <a:blip r:embed="rId2"/>
                <a:stretch>
                  <a:fillRect l="-909" t="-2000" r="-1136" b="-3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8819673" y="648866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13" y="1594577"/>
            <a:ext cx="7773339" cy="3424107"/>
          </a:xfrm>
        </p:spPr>
        <p:txBody>
          <a:bodyPr/>
          <a:lstStyle/>
          <a:p>
            <a:pPr marL="342000" indent="-342000"/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Qlearning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/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SARSA</a:t>
            </a:r>
          </a:p>
          <a:p>
            <a:pPr marL="457200" lvl="1" indent="0" algn="just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對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各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agent(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怪獸及小精靈的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演算法差異說明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05858"/>
            <a:ext cx="7773338" cy="159617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Potential Solutions</a:t>
            </a:r>
          </a:p>
        </p:txBody>
      </p:sp>
      <p:pic>
        <p:nvPicPr>
          <p:cNvPr id="8" name="圖片 7" descr="機器產生的替代文字:&#10;Q-Learnin&#10;0POy&#10;一Sarsa&#10;On-policy&#10;InitializeQ(s,a)b|y&#10;Repeat(foreachepisode):&#10;Initialize&#10;Repeahstepofepisode):&#10;ChooseafromsusingpolicyderivedfromQ(e.g.,E-greedy)&#10;Takeactiona,observer,,'&#10;un8isterminal&#10;|Q(),)arbitrarily&#10;Repeat(e丨叩d:&#10;Ch“罒,ug|deri、ulfromQ(eg,E-greedy)&#10;R(foreach叩。fel,面):&#10;Takeactionobseru'r,s&#10;Chooseu'from'usingpolicyderi、edfromQ(e.g.,E-greedy)&#10;|川Ⅲterminal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9" y="2524206"/>
            <a:ext cx="7459804" cy="41216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8819673" y="648866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1882</TotalTime>
  <Words>910</Words>
  <Application>Microsoft Office PowerPoint</Application>
  <PresentationFormat>如螢幕大小 (4:3)</PresentationFormat>
  <Paragraphs>219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Cambria Math</vt:lpstr>
      <vt:lpstr>Times New Roman</vt:lpstr>
      <vt:lpstr>Tw Cen MT</vt:lpstr>
      <vt:lpstr>Wingdings</vt:lpstr>
      <vt:lpstr>小水滴</vt:lpstr>
      <vt:lpstr>Reinforcement Learning of Pacman</vt:lpstr>
      <vt:lpstr>Background or Trend</vt:lpstr>
      <vt:lpstr>Motivation</vt:lpstr>
      <vt:lpstr>Objective</vt:lpstr>
      <vt:lpstr>Objective</vt:lpstr>
      <vt:lpstr>Challenge</vt:lpstr>
      <vt:lpstr>Potential Solutions</vt:lpstr>
      <vt:lpstr>Potential Solutions</vt:lpstr>
      <vt:lpstr>Potential Solutions</vt:lpstr>
      <vt:lpstr>Potential Solutions</vt:lpstr>
      <vt:lpstr>PowerPoint 簡報</vt:lpstr>
      <vt:lpstr>Potential Solutions</vt:lpstr>
      <vt:lpstr>Resource Required</vt:lpstr>
      <vt:lpstr>Schedule</vt:lpstr>
      <vt:lpstr>Schedule</vt:lpstr>
      <vt:lpstr>Reinforcement Learning of Pacman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TTC</cp:lastModifiedBy>
  <cp:revision>169</cp:revision>
  <dcterms:created xsi:type="dcterms:W3CDTF">2010-04-12T23:12:02Z</dcterms:created>
  <dcterms:modified xsi:type="dcterms:W3CDTF">2021-11-12T11:34:47Z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