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4" r:id="rId7"/>
    <p:sldId id="279" r:id="rId8"/>
    <p:sldId id="267" r:id="rId9"/>
    <p:sldId id="268" r:id="rId10"/>
    <p:sldId id="27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27C"/>
    <a:srgbClr val="48A1AE"/>
    <a:srgbClr val="78B89F"/>
    <a:srgbClr val="868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436"/>
  </p:normalViewPr>
  <p:slideViewPr>
    <p:cSldViewPr snapToGrid="0" snapToObjects="1">
      <p:cViewPr>
        <p:scale>
          <a:sx n="75" d="100"/>
          <a:sy n="75" d="100"/>
        </p:scale>
        <p:origin x="91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8F2C3-09C0-4131-BFA9-372F7259C6BD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407E-BB2A-4279-85B3-B62C975A0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07E-BB2A-4279-85B3-B62C975A01E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2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9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6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個人, 橙色 的圖片&#10;&#10;自動產生的描述">
            <a:extLst>
              <a:ext uri="{FF2B5EF4-FFF2-40B4-BE49-F238E27FC236}">
                <a16:creationId xmlns:a16="http://schemas.microsoft.com/office/drawing/2014/main" id="{6D95E38E-B64F-6540-BE4B-0F1A116D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07407" cy="6858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8DDD60-9EB7-3944-BDCE-DAB4C2555701}"/>
              </a:ext>
            </a:extLst>
          </p:cNvPr>
          <p:cNvSpPr/>
          <p:nvPr/>
        </p:nvSpPr>
        <p:spPr>
          <a:xfrm>
            <a:off x="-930443" y="-601579"/>
            <a:ext cx="13337849" cy="813334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0D36D9C6-15B3-C948-A232-5A67530EAB48}"/>
              </a:ext>
            </a:extLst>
          </p:cNvPr>
          <p:cNvSpPr/>
          <p:nvPr/>
        </p:nvSpPr>
        <p:spPr>
          <a:xfrm>
            <a:off x="-2679192" y="-601579"/>
            <a:ext cx="8309971" cy="8566484"/>
          </a:xfrm>
          <a:prstGeom prst="parallelogram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cc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5291D-782D-C74D-93EC-42190727EF2E}"/>
              </a:ext>
            </a:extLst>
          </p:cNvPr>
          <p:cNvSpPr txBox="1"/>
          <p:nvPr/>
        </p:nvSpPr>
        <p:spPr>
          <a:xfrm>
            <a:off x="189297" y="757785"/>
            <a:ext cx="4572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AIOT</a:t>
            </a:r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生理量測與分析系統</a:t>
            </a:r>
            <a:endParaRPr lang="zh-TW" altLang="zh-TW" b="1" dirty="0"/>
          </a:p>
          <a:p>
            <a:endParaRPr kumimoji="1" lang="en-US" altLang="zh-TW" sz="32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教授：曾士桓</a:t>
            </a:r>
            <a:endParaRPr kumimoji="1" lang="en-US" altLang="zh-TW" sz="32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組員：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李宗穎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關柏龍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葉韋均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張政祺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5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沙發, 個人, 男人, 室內 的圖片&#10;&#10;自動產生的描述">
            <a:extLst>
              <a:ext uri="{FF2B5EF4-FFF2-40B4-BE49-F238E27FC236}">
                <a16:creationId xmlns:a16="http://schemas.microsoft.com/office/drawing/2014/main" id="{A1E1ABFD-DD8B-624C-9C8E-3DD6485F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平行四邊形 1">
            <a:extLst>
              <a:ext uri="{FF2B5EF4-FFF2-40B4-BE49-F238E27FC236}">
                <a16:creationId xmlns:a16="http://schemas.microsoft.com/office/drawing/2014/main" id="{58E4C6C5-6AEB-5040-A335-207B7FB9048A}"/>
              </a:ext>
            </a:extLst>
          </p:cNvPr>
          <p:cNvSpPr/>
          <p:nvPr/>
        </p:nvSpPr>
        <p:spPr>
          <a:xfrm rot="2420903">
            <a:off x="6766877" y="-580999"/>
            <a:ext cx="6981965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422E270C-B73E-014F-ABC7-8199CCFDDC1B}"/>
              </a:ext>
            </a:extLst>
          </p:cNvPr>
          <p:cNvSpPr/>
          <p:nvPr/>
        </p:nvSpPr>
        <p:spPr>
          <a:xfrm rot="2420903">
            <a:off x="-1564984" y="-4001386"/>
            <a:ext cx="7011326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752A7F-DFC6-A44F-A6E3-5A959F30A66A}"/>
              </a:ext>
            </a:extLst>
          </p:cNvPr>
          <p:cNvSpPr txBox="1"/>
          <p:nvPr/>
        </p:nvSpPr>
        <p:spPr>
          <a:xfrm>
            <a:off x="7949251" y="5287289"/>
            <a:ext cx="3745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The End</a:t>
            </a:r>
            <a:endParaRPr kumimoji="1" lang="zh-TW" altLang="en-US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EDC4DE-F751-554B-A7ED-CC0717B26FCD}"/>
              </a:ext>
            </a:extLst>
          </p:cNvPr>
          <p:cNvSpPr txBox="1"/>
          <p:nvPr/>
        </p:nvSpPr>
        <p:spPr>
          <a:xfrm>
            <a:off x="0" y="0"/>
            <a:ext cx="5261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0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839612" y="-569495"/>
            <a:ext cx="8566644" cy="8566484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839612" y="-569495"/>
            <a:ext cx="8358096" cy="8566484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1339436" y="2966880"/>
            <a:ext cx="20294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摘要</a:t>
            </a:r>
            <a:endParaRPr kumimoji="1" lang="en-US" altLang="zh-TW" sz="48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sz="6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360A7A-2D8D-A044-A85F-F563CC7C40F9}"/>
              </a:ext>
            </a:extLst>
          </p:cNvPr>
          <p:cNvSpPr txBox="1"/>
          <p:nvPr/>
        </p:nvSpPr>
        <p:spPr>
          <a:xfrm>
            <a:off x="5518484" y="2328752"/>
            <a:ext cx="63366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平均壽命已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達</a:t>
            </a:r>
            <a:r>
              <a:rPr lang="en-US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80.9</a:t>
            </a: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歲</a:t>
            </a:r>
            <a:endParaRPr lang="en-US" altLang="zh-TW" sz="3600" dirty="0">
              <a:solidFill>
                <a:srgbClr val="5C727C"/>
              </a:solidFill>
              <a:effectLst/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照護人力缺口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醫療費用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高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機器人的重要性？</a:t>
            </a:r>
          </a:p>
        </p:txBody>
      </p:sp>
    </p:spTree>
    <p:extLst>
      <p:ext uri="{BB962C8B-B14F-4D97-AF65-F5344CB8AC3E}">
        <p14:creationId xmlns:p14="http://schemas.microsoft.com/office/powerpoint/2010/main" val="24455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研究動機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5067660" y="1818959"/>
            <a:ext cx="5009790" cy="204320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5306286" y="2249941"/>
            <a:ext cx="47711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AIOT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智慧型機器人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5067660" y="1279129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台灣的高齡化程度超過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16%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3565FB-532C-0046-8049-E7954B742BAC}"/>
              </a:ext>
            </a:extLst>
          </p:cNvPr>
          <p:cNvSpPr/>
          <p:nvPr/>
        </p:nvSpPr>
        <p:spPr>
          <a:xfrm>
            <a:off x="1951210" y="1539004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E962CF-D767-BB4F-842E-31CDF0054CF9}"/>
              </a:ext>
            </a:extLst>
          </p:cNvPr>
          <p:cNvSpPr txBox="1"/>
          <p:nvPr/>
        </p:nvSpPr>
        <p:spPr>
          <a:xfrm>
            <a:off x="2603422" y="2111047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49E8C23-4660-6D4D-8EC6-EB2E06B2259A}"/>
              </a:ext>
            </a:extLst>
          </p:cNvPr>
          <p:cNvSpPr/>
          <p:nvPr/>
        </p:nvSpPr>
        <p:spPr>
          <a:xfrm>
            <a:off x="2045959" y="4007169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1FCCB7-3022-6E45-908C-7B4DFAC6E6E3}"/>
              </a:ext>
            </a:extLst>
          </p:cNvPr>
          <p:cNvSpPr txBox="1"/>
          <p:nvPr/>
        </p:nvSpPr>
        <p:spPr>
          <a:xfrm>
            <a:off x="2381714" y="4616126"/>
            <a:ext cx="135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高齡健康友善環境</a:t>
            </a:r>
          </a:p>
        </p:txBody>
      </p: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8B191411-B353-0E46-B630-F9B868A0E616}"/>
              </a:ext>
            </a:extLst>
          </p:cNvPr>
          <p:cNvSpPr/>
          <p:nvPr/>
        </p:nvSpPr>
        <p:spPr>
          <a:xfrm>
            <a:off x="1010858" y="4081000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FA63F51E-5AE7-8B4F-A81A-36B800CE4B9D}"/>
              </a:ext>
            </a:extLst>
          </p:cNvPr>
          <p:cNvSpPr/>
          <p:nvPr/>
        </p:nvSpPr>
        <p:spPr>
          <a:xfrm rot="10800000">
            <a:off x="988047" y="1539004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80D9AC-2B45-4147-BA63-027B1B00B890}"/>
              </a:ext>
            </a:extLst>
          </p:cNvPr>
          <p:cNvSpPr txBox="1"/>
          <p:nvPr/>
        </p:nvSpPr>
        <p:spPr>
          <a:xfrm>
            <a:off x="1192334" y="2141825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上升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0528DA-F397-C340-B266-F948E8A3CA57}"/>
              </a:ext>
            </a:extLst>
          </p:cNvPr>
          <p:cNvSpPr txBox="1"/>
          <p:nvPr/>
        </p:nvSpPr>
        <p:spPr>
          <a:xfrm>
            <a:off x="1227880" y="4646904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下降</a:t>
            </a:r>
          </a:p>
        </p:txBody>
      </p:sp>
    </p:spTree>
    <p:extLst>
      <p:ext uri="{BB962C8B-B14F-4D97-AF65-F5344CB8AC3E}">
        <p14:creationId xmlns:p14="http://schemas.microsoft.com/office/powerpoint/2010/main" val="42103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</a:t>
            </a:r>
            <a:r>
              <a:rPr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目的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5" y="1742678"/>
            <a:ext cx="5149561" cy="200117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808630" y="2076892"/>
            <a:ext cx="5149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Zenbo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Junior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樹莓派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藍芽設備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ZeroMQ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通訊函式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MySQL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庫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Django 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網頁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238887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F66EF-C7F0-8347-ABDB-ACEBE964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9248559" y="2507984"/>
            <a:ext cx="2352468" cy="11762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4E564E-867A-B844-93DB-2E5CA64F77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6233810" y="3315417"/>
            <a:ext cx="3014749" cy="12115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9F3F576-FFB7-924B-8F3C-705A4DE51C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6096000" y="1700552"/>
            <a:ext cx="3152559" cy="161486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41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4"/>
            <a:ext cx="10260210" cy="204915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系統架構圖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66CF427-6734-A94A-8268-A70B7CD5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367" y="1961121"/>
            <a:ext cx="2439080" cy="1214120"/>
          </a:xfrm>
          <a:prstGeom prst="rect">
            <a:avLst/>
          </a:prstGeom>
        </p:spPr>
      </p:pic>
      <p:grpSp>
        <p:nvGrpSpPr>
          <p:cNvPr id="1080" name="群組 1079">
            <a:extLst>
              <a:ext uri="{FF2B5EF4-FFF2-40B4-BE49-F238E27FC236}">
                <a16:creationId xmlns:a16="http://schemas.microsoft.com/office/drawing/2014/main" id="{80360EB0-9E9E-4040-8257-6F1525D896B0}"/>
              </a:ext>
            </a:extLst>
          </p:cNvPr>
          <p:cNvGrpSpPr/>
          <p:nvPr/>
        </p:nvGrpSpPr>
        <p:grpSpPr>
          <a:xfrm>
            <a:off x="657726" y="2029966"/>
            <a:ext cx="11010992" cy="4604782"/>
            <a:chOff x="83424" y="2153317"/>
            <a:chExt cx="11010992" cy="460478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65A2C4B-01D1-5E45-9A4C-61D251AC9393}"/>
                </a:ext>
              </a:extLst>
            </p:cNvPr>
            <p:cNvSpPr txBox="1"/>
            <p:nvPr/>
          </p:nvSpPr>
          <p:spPr>
            <a:xfrm>
              <a:off x="2579636" y="3043513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server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pic>
          <p:nvPicPr>
            <p:cNvPr id="22" name="圖片 21" descr="一張含有 杯子, 室內, 咖啡, 餐具 的圖片&#10;&#10;自動產生的描述">
              <a:extLst>
                <a:ext uri="{FF2B5EF4-FFF2-40B4-BE49-F238E27FC236}">
                  <a16:creationId xmlns:a16="http://schemas.microsoft.com/office/drawing/2014/main" id="{1443B10F-71E9-434D-B3C3-88422DA4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94" b="89950" l="7418" r="90797">
                          <a14:foregroundMark x1="9066" y1="7915" x2="32280" y2="1884"/>
                          <a14:foregroundMark x1="32280" y1="1884" x2="46429" y2="251"/>
                          <a14:foregroundMark x1="46429" y1="251" x2="79533" y2="4397"/>
                          <a14:foregroundMark x1="79533" y1="4397" x2="87363" y2="6784"/>
                          <a14:foregroundMark x1="87363" y1="6784" x2="93956" y2="11683"/>
                          <a14:foregroundMark x1="93956" y1="11683" x2="93407" y2="60427"/>
                          <a14:foregroundMark x1="93407" y1="60427" x2="80220" y2="68467"/>
                          <a14:foregroundMark x1="80220" y1="68467" x2="6731" y2="60302"/>
                          <a14:foregroundMark x1="6731" y1="60302" x2="7418" y2="8920"/>
                          <a14:foregroundMark x1="7418" y1="8920" x2="10027" y2="7412"/>
                          <a14:foregroundMark x1="14973" y1="23995" x2="19368" y2="13065"/>
                          <a14:foregroundMark x1="19368" y1="13065" x2="42995" y2="11935"/>
                          <a14:foregroundMark x1="42995" y1="11935" x2="72390" y2="21231"/>
                          <a14:foregroundMark x1="72390" y1="21231" x2="79121" y2="30653"/>
                          <a14:foregroundMark x1="79121" y1="30653" x2="71978" y2="42965"/>
                          <a14:foregroundMark x1="71978" y1="42965" x2="36126" y2="40452"/>
                          <a14:foregroundMark x1="36126" y1="40452" x2="15934" y2="29523"/>
                          <a14:foregroundMark x1="15934" y1="29523" x2="18407" y2="12688"/>
                          <a14:foregroundMark x1="18407" y1="12688" x2="39148" y2="4020"/>
                          <a14:foregroundMark x1="39148" y1="4020" x2="72665" y2="10930"/>
                          <a14:foregroundMark x1="72665" y1="10930" x2="76374" y2="13317"/>
                          <a14:foregroundMark x1="10852" y1="60302" x2="8791" y2="69472"/>
                          <a14:foregroundMark x1="8791" y1="69472" x2="16621" y2="78392"/>
                          <a14:foregroundMark x1="16621" y1="78392" x2="45330" y2="86055"/>
                          <a14:foregroundMark x1="45330" y1="86055" x2="54121" y2="86181"/>
                          <a14:foregroundMark x1="54121" y1="86181" x2="90797" y2="75126"/>
                          <a14:foregroundMark x1="90797" y1="75126" x2="39148" y2="65955"/>
                          <a14:foregroundMark x1="39148" y1="65955" x2="9066" y2="65452"/>
                          <a14:foregroundMark x1="9066" y1="65452" x2="9066" y2="654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850794" y="3843284"/>
              <a:ext cx="973073" cy="106396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845D883-8817-9D4E-8EAD-0D1E3D8B7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569032" y="5227127"/>
              <a:ext cx="1063966" cy="106396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4CC4DB0-7164-F444-8530-58E24D3F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40000"/>
            </a:blip>
            <a:stretch>
              <a:fillRect/>
            </a:stretch>
          </p:blipFill>
          <p:spPr>
            <a:xfrm>
              <a:off x="3772074" y="5353767"/>
              <a:ext cx="1541361" cy="77068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E47F1A0-A7CA-5140-A17A-6FCB08B8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5822" y="2748838"/>
              <a:ext cx="660178" cy="121412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F83582-1B70-E143-94E8-F568CE902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574" y="2719894"/>
              <a:ext cx="1063966" cy="106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F8546A5-6F15-A348-9727-4731C8557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140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2E3B819-0F3C-5D40-BC11-63EC0688C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45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67417B1-82E4-E643-ACE2-5AC51AB1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550" y="5155196"/>
              <a:ext cx="846661" cy="846661"/>
            </a:xfrm>
            <a:prstGeom prst="rect">
              <a:avLst/>
            </a:prstGeom>
            <a:solidFill>
              <a:srgbClr val="48A1AE">
                <a:alpha val="40000"/>
              </a:srgbClr>
            </a:solidFill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3878BF-BB6B-344F-8243-19B487876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342" y="5086167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61CC91DB-2B6C-9D4C-AED5-A921C9A71DA0}"/>
                </a:ext>
              </a:extLst>
            </p:cNvPr>
            <p:cNvCxnSpPr>
              <a:stCxn id="1028" idx="2"/>
              <a:endCxn id="25" idx="2"/>
            </p:cNvCxnSpPr>
            <p:nvPr/>
          </p:nvCxnSpPr>
          <p:spPr>
            <a:xfrm rot="5400000">
              <a:off x="5886564" y="4718335"/>
              <a:ext cx="62304" cy="2749922"/>
            </a:xfrm>
            <a:prstGeom prst="bentConnector3">
              <a:avLst>
                <a:gd name="adj1" fmla="val 4669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>
              <a:extLst>
                <a:ext uri="{FF2B5EF4-FFF2-40B4-BE49-F238E27FC236}">
                  <a16:creationId xmlns:a16="http://schemas.microsoft.com/office/drawing/2014/main" id="{7D422C84-6F92-B14D-9619-4445643D9C12}"/>
                </a:ext>
              </a:extLst>
            </p:cNvPr>
            <p:cNvCxnSpPr>
              <a:stCxn id="1030" idx="2"/>
              <a:endCxn id="25" idx="2"/>
            </p:cNvCxnSpPr>
            <p:nvPr/>
          </p:nvCxnSpPr>
          <p:spPr>
            <a:xfrm rot="5400000">
              <a:off x="6460167" y="4144733"/>
              <a:ext cx="62304" cy="3897127"/>
            </a:xfrm>
            <a:prstGeom prst="bentConnector3">
              <a:avLst>
                <a:gd name="adj1" fmla="val 4669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>
              <a:extLst>
                <a:ext uri="{FF2B5EF4-FFF2-40B4-BE49-F238E27FC236}">
                  <a16:creationId xmlns:a16="http://schemas.microsoft.com/office/drawing/2014/main" id="{12BEC147-910A-B845-BEF0-4855DCF23D77}"/>
                </a:ext>
              </a:extLst>
            </p:cNvPr>
            <p:cNvCxnSpPr>
              <a:stCxn id="1032" idx="2"/>
              <a:endCxn id="25" idx="2"/>
            </p:cNvCxnSpPr>
            <p:nvPr/>
          </p:nvCxnSpPr>
          <p:spPr>
            <a:xfrm rot="5400000">
              <a:off x="6972023" y="3572589"/>
              <a:ext cx="122591" cy="4981126"/>
            </a:xfrm>
            <a:prstGeom prst="bentConnector3">
              <a:avLst>
                <a:gd name="adj1" fmla="val 2864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A5B01D5F-65BA-EB48-A557-FA4CE2406A11}"/>
                </a:ext>
              </a:extLst>
            </p:cNvPr>
            <p:cNvCxnSpPr>
              <a:stCxn id="1034" idx="2"/>
              <a:endCxn id="25" idx="2"/>
            </p:cNvCxnSpPr>
            <p:nvPr/>
          </p:nvCxnSpPr>
          <p:spPr>
            <a:xfrm rot="5400000">
              <a:off x="7542714" y="3059282"/>
              <a:ext cx="65207" cy="6065124"/>
            </a:xfrm>
            <a:prstGeom prst="bentConnector3">
              <a:avLst>
                <a:gd name="adj1" fmla="val 45057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1F942D35-5C10-4948-864E-B5DB28D7D621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649688" y="2493344"/>
              <a:ext cx="1786134" cy="86255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>
              <a:extLst>
                <a:ext uri="{FF2B5EF4-FFF2-40B4-BE49-F238E27FC236}">
                  <a16:creationId xmlns:a16="http://schemas.microsoft.com/office/drawing/2014/main" id="{777C820E-974D-E447-ABAE-44D5C7F5D6C8}"/>
                </a:ext>
              </a:extLst>
            </p:cNvPr>
            <p:cNvCxnSpPr>
              <a:stCxn id="6" idx="2"/>
              <a:endCxn id="25" idx="0"/>
            </p:cNvCxnSpPr>
            <p:nvPr/>
          </p:nvCxnSpPr>
          <p:spPr>
            <a:xfrm rot="16200000" flipH="1">
              <a:off x="2805618" y="3616630"/>
              <a:ext cx="1940922" cy="1533351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>
              <a:extLst>
                <a:ext uri="{FF2B5EF4-FFF2-40B4-BE49-F238E27FC236}">
                  <a16:creationId xmlns:a16="http://schemas.microsoft.com/office/drawing/2014/main" id="{E883D223-7393-854A-B11B-C4915746AC0C}"/>
                </a:ext>
              </a:extLst>
            </p:cNvPr>
            <p:cNvCxnSpPr>
              <a:cxnSpLocks/>
              <a:stCxn id="25" idx="1"/>
              <a:endCxn id="22" idx="2"/>
            </p:cNvCxnSpPr>
            <p:nvPr/>
          </p:nvCxnSpPr>
          <p:spPr>
            <a:xfrm rot="10800000">
              <a:off x="2337330" y="4907250"/>
              <a:ext cx="1434744" cy="83185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>
              <a:extLst>
                <a:ext uri="{FF2B5EF4-FFF2-40B4-BE49-F238E27FC236}">
                  <a16:creationId xmlns:a16="http://schemas.microsoft.com/office/drawing/2014/main" id="{6D51A488-BC89-B947-8E47-EE2442F58E6D}"/>
                </a:ext>
              </a:extLst>
            </p:cNvPr>
            <p:cNvCxnSpPr>
              <a:stCxn id="22" idx="3"/>
              <a:endCxn id="24" idx="0"/>
            </p:cNvCxnSpPr>
            <p:nvPr/>
          </p:nvCxnSpPr>
          <p:spPr>
            <a:xfrm rot="10800000" flipV="1">
              <a:off x="1101016" y="4375267"/>
              <a:ext cx="749779" cy="8518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箭頭接點 1032">
              <a:extLst>
                <a:ext uri="{FF2B5EF4-FFF2-40B4-BE49-F238E27FC236}">
                  <a16:creationId xmlns:a16="http://schemas.microsoft.com/office/drawing/2014/main" id="{A42C654B-AF67-B34E-837E-B64287A601B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072" y="3340048"/>
              <a:ext cx="18288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肘形接點 1036">
              <a:extLst>
                <a:ext uri="{FF2B5EF4-FFF2-40B4-BE49-F238E27FC236}">
                  <a16:creationId xmlns:a16="http://schemas.microsoft.com/office/drawing/2014/main" id="{95E4E108-EE56-EE46-B2F4-DCB3F7970BA2}"/>
                </a:ext>
              </a:extLst>
            </p:cNvPr>
            <p:cNvCxnSpPr>
              <a:stCxn id="1028" idx="0"/>
              <a:endCxn id="1026" idx="2"/>
            </p:cNvCxnSpPr>
            <p:nvPr/>
          </p:nvCxnSpPr>
          <p:spPr>
            <a:xfrm rot="5400000" flipH="1" flipV="1">
              <a:off x="7421512" y="3655025"/>
              <a:ext cx="1305210" cy="1562880"/>
            </a:xfrm>
            <a:prstGeom prst="bentConnector3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肘形接點 1038">
              <a:extLst>
                <a:ext uri="{FF2B5EF4-FFF2-40B4-BE49-F238E27FC236}">
                  <a16:creationId xmlns:a16="http://schemas.microsoft.com/office/drawing/2014/main" id="{32DF879F-995B-3C46-B199-F92E62DE1744}"/>
                </a:ext>
              </a:extLst>
            </p:cNvPr>
            <p:cNvCxnSpPr>
              <a:stCxn id="1030" idx="0"/>
              <a:endCxn id="1026" idx="2"/>
            </p:cNvCxnSpPr>
            <p:nvPr/>
          </p:nvCxnSpPr>
          <p:spPr>
            <a:xfrm rot="5400000" flipH="1" flipV="1">
              <a:off x="7995114" y="4228628"/>
              <a:ext cx="1305210" cy="415675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肘形接點 1044">
              <a:extLst>
                <a:ext uri="{FF2B5EF4-FFF2-40B4-BE49-F238E27FC236}">
                  <a16:creationId xmlns:a16="http://schemas.microsoft.com/office/drawing/2014/main" id="{2BA8FF7B-C8EC-6643-AFD6-2B6327ABC544}"/>
                </a:ext>
              </a:extLst>
            </p:cNvPr>
            <p:cNvCxnSpPr>
              <a:stCxn id="1034" idx="0"/>
              <a:endCxn id="1026" idx="2"/>
            </p:cNvCxnSpPr>
            <p:nvPr/>
          </p:nvCxnSpPr>
          <p:spPr>
            <a:xfrm rot="16200000" flipV="1">
              <a:off x="9080565" y="3558853"/>
              <a:ext cx="1302307" cy="1752322"/>
            </a:xfrm>
            <a:prstGeom prst="bentConnector3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線接點 1060">
              <a:extLst>
                <a:ext uri="{FF2B5EF4-FFF2-40B4-BE49-F238E27FC236}">
                  <a16:creationId xmlns:a16="http://schemas.microsoft.com/office/drawing/2014/main" id="{3878F7CC-8953-E347-937A-CC259C11A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623" y="4428829"/>
              <a:ext cx="1" cy="6573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文字方塊 1063">
              <a:extLst>
                <a:ext uri="{FF2B5EF4-FFF2-40B4-BE49-F238E27FC236}">
                  <a16:creationId xmlns:a16="http://schemas.microsoft.com/office/drawing/2014/main" id="{57B8E286-96C9-7140-A93A-75D6B52D7EB3}"/>
                </a:ext>
              </a:extLst>
            </p:cNvPr>
            <p:cNvSpPr txBox="1"/>
            <p:nvPr/>
          </p:nvSpPr>
          <p:spPr>
            <a:xfrm>
              <a:off x="5120639" y="6374138"/>
              <a:ext cx="5487240" cy="38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數據傳送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溫度計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血壓計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體重計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讀卡機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)</a:t>
              </a:r>
              <a:endParaRPr kumimoji="1"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65" name="文字方塊 1064">
              <a:extLst>
                <a:ext uri="{FF2B5EF4-FFF2-40B4-BE49-F238E27FC236}">
                  <a16:creationId xmlns:a16="http://schemas.microsoft.com/office/drawing/2014/main" id="{0CAC7ED5-E902-A645-A4F9-EA6CCFF96E9F}"/>
                </a:ext>
              </a:extLst>
            </p:cNvPr>
            <p:cNvSpPr txBox="1"/>
            <p:nvPr/>
          </p:nvSpPr>
          <p:spPr>
            <a:xfrm>
              <a:off x="2794925" y="4365047"/>
              <a:ext cx="181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數據哪些已輸入</a:t>
              </a:r>
            </a:p>
          </p:txBody>
        </p:sp>
        <p:sp>
          <p:nvSpPr>
            <p:cNvPr id="1066" name="文字方塊 1065">
              <a:extLst>
                <a:ext uri="{FF2B5EF4-FFF2-40B4-BE49-F238E27FC236}">
                  <a16:creationId xmlns:a16="http://schemas.microsoft.com/office/drawing/2014/main" id="{B4530BF0-80AB-EC42-9B29-4E616E1BEA1E}"/>
                </a:ext>
              </a:extLst>
            </p:cNvPr>
            <p:cNvSpPr txBox="1"/>
            <p:nvPr/>
          </p:nvSpPr>
          <p:spPr>
            <a:xfrm rot="1549418">
              <a:off x="3742800" y="2600460"/>
              <a:ext cx="2118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已完成哪些動作</a:t>
              </a:r>
            </a:p>
          </p:txBody>
        </p:sp>
        <p:sp>
          <p:nvSpPr>
            <p:cNvPr id="1067" name="文字方塊 1066">
              <a:extLst>
                <a:ext uri="{FF2B5EF4-FFF2-40B4-BE49-F238E27FC236}">
                  <a16:creationId xmlns:a16="http://schemas.microsoft.com/office/drawing/2014/main" id="{88F173BC-E897-C741-91AD-F4512A11D04C}"/>
                </a:ext>
              </a:extLst>
            </p:cNvPr>
            <p:cNvSpPr txBox="1"/>
            <p:nvPr/>
          </p:nvSpPr>
          <p:spPr>
            <a:xfrm>
              <a:off x="6306516" y="3387087"/>
              <a:ext cx="178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互動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詢問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提醒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68" name="文字方塊 1067">
              <a:extLst>
                <a:ext uri="{FF2B5EF4-FFF2-40B4-BE49-F238E27FC236}">
                  <a16:creationId xmlns:a16="http://schemas.microsoft.com/office/drawing/2014/main" id="{DC97C25C-FB2B-B343-855D-C15DC1024242}"/>
                </a:ext>
              </a:extLst>
            </p:cNvPr>
            <p:cNvSpPr txBox="1"/>
            <p:nvPr/>
          </p:nvSpPr>
          <p:spPr>
            <a:xfrm>
              <a:off x="643364" y="3973554"/>
              <a:ext cx="298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資料匯入</a:t>
              </a:r>
            </a:p>
          </p:txBody>
        </p:sp>
        <p:sp>
          <p:nvSpPr>
            <p:cNvPr id="1069" name="文字方塊 1068">
              <a:extLst>
                <a:ext uri="{FF2B5EF4-FFF2-40B4-BE49-F238E27FC236}">
                  <a16:creationId xmlns:a16="http://schemas.microsoft.com/office/drawing/2014/main" id="{42B5E50C-560C-8F41-9134-00E09BB20C40}"/>
                </a:ext>
              </a:extLst>
            </p:cNvPr>
            <p:cNvSpPr txBox="1"/>
            <p:nvPr/>
          </p:nvSpPr>
          <p:spPr>
            <a:xfrm>
              <a:off x="6636811" y="4084734"/>
              <a:ext cx="30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做出動作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插入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量測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70" name="文字方塊 1069">
              <a:extLst>
                <a:ext uri="{FF2B5EF4-FFF2-40B4-BE49-F238E27FC236}">
                  <a16:creationId xmlns:a16="http://schemas.microsoft.com/office/drawing/2014/main" id="{617EBA95-A147-DB46-933F-F13EAFB04C3E}"/>
                </a:ext>
              </a:extLst>
            </p:cNvPr>
            <p:cNvSpPr txBox="1"/>
            <p:nvPr/>
          </p:nvSpPr>
          <p:spPr>
            <a:xfrm>
              <a:off x="676820" y="6344337"/>
              <a:ext cx="68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網頁</a:t>
              </a:r>
            </a:p>
          </p:txBody>
        </p:sp>
        <p:sp>
          <p:nvSpPr>
            <p:cNvPr id="1071" name="文字方塊 1070">
              <a:extLst>
                <a:ext uri="{FF2B5EF4-FFF2-40B4-BE49-F238E27FC236}">
                  <a16:creationId xmlns:a16="http://schemas.microsoft.com/office/drawing/2014/main" id="{08076900-974E-AD4D-9635-BA86D685909B}"/>
                </a:ext>
              </a:extLst>
            </p:cNvPr>
            <p:cNvSpPr txBox="1"/>
            <p:nvPr/>
          </p:nvSpPr>
          <p:spPr>
            <a:xfrm>
              <a:off x="1647812" y="3485229"/>
              <a:ext cx="137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Data base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72" name="文字方塊 1071">
              <a:extLst>
                <a:ext uri="{FF2B5EF4-FFF2-40B4-BE49-F238E27FC236}">
                  <a16:creationId xmlns:a16="http://schemas.microsoft.com/office/drawing/2014/main" id="{9C2F07CF-F0DC-F144-8BD3-E2DF708BFE38}"/>
                </a:ext>
              </a:extLst>
            </p:cNvPr>
            <p:cNvSpPr txBox="1"/>
            <p:nvPr/>
          </p:nvSpPr>
          <p:spPr>
            <a:xfrm>
              <a:off x="2334579" y="5759110"/>
              <a:ext cx="136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資料輸入</a:t>
              </a:r>
            </a:p>
          </p:txBody>
        </p:sp>
        <p:cxnSp>
          <p:nvCxnSpPr>
            <p:cNvPr id="1074" name="肘形接點 1073">
              <a:extLst>
                <a:ext uri="{FF2B5EF4-FFF2-40B4-BE49-F238E27FC236}">
                  <a16:creationId xmlns:a16="http://schemas.microsoft.com/office/drawing/2014/main" id="{3FC79462-8CCA-F947-AEB1-0460958BE202}"/>
                </a:ext>
              </a:extLst>
            </p:cNvPr>
            <p:cNvCxnSpPr>
              <a:cxnSpLocks/>
              <a:stCxn id="24" idx="1"/>
              <a:endCxn id="4" idx="1"/>
            </p:cNvCxnSpPr>
            <p:nvPr/>
          </p:nvCxnSpPr>
          <p:spPr>
            <a:xfrm rot="10800000" flipH="1">
              <a:off x="569031" y="2691532"/>
              <a:ext cx="1231033" cy="3067578"/>
            </a:xfrm>
            <a:prstGeom prst="bentConnector3">
              <a:avLst>
                <a:gd name="adj1" fmla="val -1857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文字方塊 1076">
              <a:extLst>
                <a:ext uri="{FF2B5EF4-FFF2-40B4-BE49-F238E27FC236}">
                  <a16:creationId xmlns:a16="http://schemas.microsoft.com/office/drawing/2014/main" id="{06A0D38C-54B8-194C-8F52-333142FBFA3C}"/>
                </a:ext>
              </a:extLst>
            </p:cNvPr>
            <p:cNvSpPr txBox="1"/>
            <p:nvPr/>
          </p:nvSpPr>
          <p:spPr>
            <a:xfrm>
              <a:off x="83424" y="2153317"/>
              <a:ext cx="215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分析資料結果回傳</a:t>
              </a:r>
            </a:p>
          </p:txBody>
        </p:sp>
        <p:sp>
          <p:nvSpPr>
            <p:cNvPr id="1078" name="文字方塊 1077">
              <a:extLst>
                <a:ext uri="{FF2B5EF4-FFF2-40B4-BE49-F238E27FC236}">
                  <a16:creationId xmlns:a16="http://schemas.microsoft.com/office/drawing/2014/main" id="{3CCFD60C-4B47-294B-831E-CC52CB563BD7}"/>
                </a:ext>
              </a:extLst>
            </p:cNvPr>
            <p:cNvSpPr txBox="1"/>
            <p:nvPr/>
          </p:nvSpPr>
          <p:spPr>
            <a:xfrm rot="1549143">
              <a:off x="3623692" y="2877884"/>
              <a:ext cx="1574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分析結果傳遞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0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有限狀態機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針對每一大類所需要真正反應狀態來做出區分，在狀態間轉換的訊號稱之為一個事件，在經由不同事件來觸發各式狀態，可藉由定義清楚狀態間的動作</a:t>
            </a:r>
            <a:r>
              <a:rPr lang="zh-TW" altLang="en-US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進入動作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退出動作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輸入動作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轉移動作 </a:t>
            </a:r>
            <a:endParaRPr kumimoji="1" lang="zh-TW" altLang="en-US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6933CB-D95A-654B-8188-FF73E181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58" y="2133913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有限狀態機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E15E0CC0-5A21-49FF-8FE5-97B655F0ED2C}"/>
              </a:ext>
            </a:extLst>
          </p:cNvPr>
          <p:cNvGrpSpPr/>
          <p:nvPr/>
        </p:nvGrpSpPr>
        <p:grpSpPr>
          <a:xfrm>
            <a:off x="93814" y="1118892"/>
            <a:ext cx="12004372" cy="5388361"/>
            <a:chOff x="152423" y="1150103"/>
            <a:chExt cx="12004372" cy="5388361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8CC2E1C3-4697-4F76-B385-065C066A6ED7}"/>
                </a:ext>
              </a:extLst>
            </p:cNvPr>
            <p:cNvSpPr/>
            <p:nvPr/>
          </p:nvSpPr>
          <p:spPr>
            <a:xfrm>
              <a:off x="2434497" y="3523541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Device=0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Waiting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</a:t>
              </a:r>
              <a:endParaRPr lang="zh-TW" altLang="en-US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CFA9DD46-1BE7-4A35-9BC5-9DDC39995D3E}"/>
                </a:ext>
              </a:extLst>
            </p:cNvPr>
            <p:cNvSpPr/>
            <p:nvPr/>
          </p:nvSpPr>
          <p:spPr>
            <a:xfrm>
              <a:off x="10550648" y="3523539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</a:t>
              </a:r>
              <a:r>
                <a:rPr lang="en-US" altLang="zh-TW" sz="16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QRCode</a:t>
              </a:r>
              <a:endParaRPr lang="zh-TW" altLang="en-US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E6B23D89-DFBE-46A1-961E-B50A565F6292}"/>
                </a:ext>
              </a:extLst>
            </p:cNvPr>
            <p:cNvSpPr/>
            <p:nvPr/>
          </p:nvSpPr>
          <p:spPr>
            <a:xfrm>
              <a:off x="8479348" y="3523539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C=1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T=1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W=1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P=1</a:t>
              </a:r>
            </a:p>
            <a:p>
              <a:pPr algn="ctr"/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197B0FD-8F1E-40BB-8E65-45FB9E4E4BB6}"/>
                </a:ext>
              </a:extLst>
            </p:cNvPr>
            <p:cNvSpPr/>
            <p:nvPr/>
          </p:nvSpPr>
          <p:spPr>
            <a:xfrm>
              <a:off x="6660901" y="4723412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C=1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T=1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</a:rPr>
                <a:t>P=1</a:t>
              </a:r>
            </a:p>
            <a:p>
              <a:pPr algn="ctr"/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4F593B8E-3C8B-45D3-A439-A46439BAD9CE}"/>
                </a:ext>
              </a:extLst>
            </p:cNvPr>
            <p:cNvSpPr/>
            <p:nvPr/>
          </p:nvSpPr>
          <p:spPr>
            <a:xfrm>
              <a:off x="6651887" y="1966921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W=1</a:t>
              </a:r>
            </a:p>
            <a:p>
              <a:pPr algn="ctr"/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64B6A4FB-F5F1-49F0-B914-E8270892090B}"/>
                </a:ext>
              </a:extLst>
            </p:cNvPr>
            <p:cNvSpPr/>
            <p:nvPr/>
          </p:nvSpPr>
          <p:spPr>
            <a:xfrm>
              <a:off x="4790711" y="3529892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C=1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T=0</a:t>
              </a:r>
            </a:p>
            <a:p>
              <a:pPr algn="ctr"/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1A77F3C9-D56B-4D8A-9046-9A54FF5116A6}"/>
                </a:ext>
              </a:extLst>
            </p:cNvPr>
            <p:cNvSpPr/>
            <p:nvPr/>
          </p:nvSpPr>
          <p:spPr>
            <a:xfrm>
              <a:off x="152423" y="3523541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Waiting</a:t>
              </a:r>
            </a:p>
            <a:p>
              <a:pPr algn="ctr"/>
              <a:r>
                <a:rPr lang="en-US" altLang="zh-TW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Card</a:t>
              </a:r>
              <a:endParaRPr lang="zh-TW" altLang="en-US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493B9414-4091-414A-9D38-398C6F3A2A30}"/>
                </a:ext>
              </a:extLst>
            </p:cNvPr>
            <p:cNvCxnSpPr>
              <a:cxnSpLocks/>
              <a:stCxn id="118" idx="7"/>
              <a:endCxn id="112" idx="1"/>
            </p:cNvCxnSpPr>
            <p:nvPr/>
          </p:nvCxnSpPr>
          <p:spPr>
            <a:xfrm>
              <a:off x="1523355" y="3753851"/>
              <a:ext cx="1146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82B182B3-56FB-40EB-80BF-0DF98B1E6A04}"/>
                </a:ext>
              </a:extLst>
            </p:cNvPr>
            <p:cNvCxnSpPr>
              <a:cxnSpLocks/>
              <a:stCxn id="112" idx="3"/>
              <a:endCxn id="118" idx="5"/>
            </p:cNvCxnSpPr>
            <p:nvPr/>
          </p:nvCxnSpPr>
          <p:spPr>
            <a:xfrm flipH="1">
              <a:off x="1523355" y="4865886"/>
              <a:ext cx="1146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63D46A8-DEA2-4FC3-9219-2C82C4110D50}"/>
                </a:ext>
              </a:extLst>
            </p:cNvPr>
            <p:cNvSpPr txBox="1"/>
            <p:nvPr/>
          </p:nvSpPr>
          <p:spPr>
            <a:xfrm>
              <a:off x="1485011" y="341529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插入健保卡</a:t>
              </a: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70A6C9A9-BD35-4417-B033-5941F4F8AD9D}"/>
                </a:ext>
              </a:extLst>
            </p:cNvPr>
            <p:cNvSpPr txBox="1"/>
            <p:nvPr/>
          </p:nvSpPr>
          <p:spPr>
            <a:xfrm>
              <a:off x="1485011" y="490011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76E2B8B-50AB-4EDF-A57C-A167318FCA2B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>
              <a:off x="4040644" y="4309869"/>
              <a:ext cx="750067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11456E42-67E7-4CDA-A8BC-B267F1EAB9B4}"/>
                </a:ext>
              </a:extLst>
            </p:cNvPr>
            <p:cNvSpPr txBox="1"/>
            <p:nvPr/>
          </p:nvSpPr>
          <p:spPr>
            <a:xfrm>
              <a:off x="4012816" y="3731444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成功量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測體溫</a:t>
              </a:r>
            </a:p>
          </p:txBody>
        </p: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id="{785A8B56-0005-47B9-BDDB-46C094B61E3B}"/>
                </a:ext>
              </a:extLst>
            </p:cNvPr>
            <p:cNvCxnSpPr>
              <a:cxnSpLocks/>
              <a:stCxn id="117" idx="4"/>
              <a:endCxn id="118" idx="4"/>
            </p:cNvCxnSpPr>
            <p:nvPr/>
          </p:nvCxnSpPr>
          <p:spPr>
            <a:xfrm rot="5400000" flipH="1">
              <a:off x="3271465" y="2780228"/>
              <a:ext cx="6351" cy="4638288"/>
            </a:xfrm>
            <a:prstGeom prst="bentConnector3">
              <a:avLst>
                <a:gd name="adj1" fmla="val -35994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50DBC55-B87A-4AD8-AA44-A3128C1A6DF6}"/>
                </a:ext>
              </a:extLst>
            </p:cNvPr>
            <p:cNvSpPr/>
            <p:nvPr/>
          </p:nvSpPr>
          <p:spPr>
            <a:xfrm>
              <a:off x="3166686" y="5325074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B2BC797E-B459-4EEB-829E-773AC302F2E1}"/>
                </a:ext>
              </a:extLst>
            </p:cNvPr>
            <p:cNvCxnSpPr>
              <a:stCxn id="117" idx="7"/>
              <a:endCxn id="116" idx="2"/>
            </p:cNvCxnSpPr>
            <p:nvPr/>
          </p:nvCxnSpPr>
          <p:spPr>
            <a:xfrm flipV="1">
              <a:off x="6161643" y="2753249"/>
              <a:ext cx="490244" cy="1006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17FE25A9-A64B-4E09-8B8F-FE19583FA283}"/>
                </a:ext>
              </a:extLst>
            </p:cNvPr>
            <p:cNvCxnSpPr>
              <a:stCxn id="117" idx="5"/>
              <a:endCxn id="115" idx="2"/>
            </p:cNvCxnSpPr>
            <p:nvPr/>
          </p:nvCxnSpPr>
          <p:spPr>
            <a:xfrm>
              <a:off x="6161643" y="4872237"/>
              <a:ext cx="499258" cy="63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接點: 肘形 128">
              <a:extLst>
                <a:ext uri="{FF2B5EF4-FFF2-40B4-BE49-F238E27FC236}">
                  <a16:creationId xmlns:a16="http://schemas.microsoft.com/office/drawing/2014/main" id="{EC8E34CC-9574-41A9-A4A5-F71FF3D7BD6D}"/>
                </a:ext>
              </a:extLst>
            </p:cNvPr>
            <p:cNvCxnSpPr>
              <a:stCxn id="117" idx="1"/>
              <a:endCxn id="117" idx="7"/>
            </p:cNvCxnSpPr>
            <p:nvPr/>
          </p:nvCxnSpPr>
          <p:spPr>
            <a:xfrm rot="5400000" flipH="1" flipV="1">
              <a:off x="5593784" y="3192344"/>
              <a:ext cx="12700" cy="1135717"/>
            </a:xfrm>
            <a:prstGeom prst="bentConnector3">
              <a:avLst>
                <a:gd name="adj1" fmla="val 36134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EC250348-5D51-4AA2-8630-B461D96A6FD1}"/>
                </a:ext>
              </a:extLst>
            </p:cNvPr>
            <p:cNvSpPr txBox="1"/>
            <p:nvPr/>
          </p:nvSpPr>
          <p:spPr>
            <a:xfrm>
              <a:off x="5163283" y="2697221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重複量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測體溫</a:t>
              </a:r>
            </a:p>
          </p:txBody>
        </p:sp>
        <p:cxnSp>
          <p:nvCxnSpPr>
            <p:cNvPr id="131" name="接點: 肘形 130">
              <a:extLst>
                <a:ext uri="{FF2B5EF4-FFF2-40B4-BE49-F238E27FC236}">
                  <a16:creationId xmlns:a16="http://schemas.microsoft.com/office/drawing/2014/main" id="{F36E164A-D59E-4B33-866B-4B82BE6636F7}"/>
                </a:ext>
              </a:extLst>
            </p:cNvPr>
            <p:cNvCxnSpPr>
              <a:stCxn id="116" idx="1"/>
              <a:endCxn id="116" idx="7"/>
            </p:cNvCxnSpPr>
            <p:nvPr/>
          </p:nvCxnSpPr>
          <p:spPr>
            <a:xfrm rot="5400000" flipH="1" flipV="1">
              <a:off x="7454960" y="1629373"/>
              <a:ext cx="12700" cy="1135717"/>
            </a:xfrm>
            <a:prstGeom prst="bentConnector3">
              <a:avLst>
                <a:gd name="adj1" fmla="val 36134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接點: 肘形 131">
              <a:extLst>
                <a:ext uri="{FF2B5EF4-FFF2-40B4-BE49-F238E27FC236}">
                  <a16:creationId xmlns:a16="http://schemas.microsoft.com/office/drawing/2014/main" id="{442FC615-DEF4-42D2-9736-3D1B58542866}"/>
                </a:ext>
              </a:extLst>
            </p:cNvPr>
            <p:cNvCxnSpPr>
              <a:stCxn id="115" idx="1"/>
              <a:endCxn id="115" idx="7"/>
            </p:cNvCxnSpPr>
            <p:nvPr/>
          </p:nvCxnSpPr>
          <p:spPr>
            <a:xfrm rot="5400000" flipH="1" flipV="1">
              <a:off x="7463974" y="4385864"/>
              <a:ext cx="12700" cy="1135717"/>
            </a:xfrm>
            <a:prstGeom prst="bentConnector3">
              <a:avLst>
                <a:gd name="adj1" fmla="val 36134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BE0FEE62-F229-4CD3-B730-A15779D0693C}"/>
                </a:ext>
              </a:extLst>
            </p:cNvPr>
            <p:cNvSpPr txBox="1"/>
            <p:nvPr/>
          </p:nvSpPr>
          <p:spPr>
            <a:xfrm rot="17770279">
              <a:off x="5973834" y="329818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量測體重</a:t>
              </a: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828B22FC-E390-43A4-BD65-BE12944C8B43}"/>
                </a:ext>
              </a:extLst>
            </p:cNvPr>
            <p:cNvSpPr txBox="1"/>
            <p:nvPr/>
          </p:nvSpPr>
          <p:spPr>
            <a:xfrm rot="3173348">
              <a:off x="5794582" y="514803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量測血壓</a:t>
              </a: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E13FFC95-ED0D-4AC2-8D9C-92380E46732B}"/>
                </a:ext>
              </a:extLst>
            </p:cNvPr>
            <p:cNvSpPr txBox="1"/>
            <p:nvPr/>
          </p:nvSpPr>
          <p:spPr>
            <a:xfrm>
              <a:off x="7071492" y="1150103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重複量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測體重</a:t>
              </a: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5AFC9D2A-9E24-452A-B624-3663568D4D1B}"/>
                </a:ext>
              </a:extLst>
            </p:cNvPr>
            <p:cNvSpPr txBox="1"/>
            <p:nvPr/>
          </p:nvSpPr>
          <p:spPr>
            <a:xfrm>
              <a:off x="7071492" y="390232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重複量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測血壓</a:t>
              </a:r>
            </a:p>
          </p:txBody>
        </p:sp>
        <p:cxnSp>
          <p:nvCxnSpPr>
            <p:cNvPr id="137" name="接點: 肘形 136">
              <a:extLst>
                <a:ext uri="{FF2B5EF4-FFF2-40B4-BE49-F238E27FC236}">
                  <a16:creationId xmlns:a16="http://schemas.microsoft.com/office/drawing/2014/main" id="{9AA2ABD1-CD47-4E38-BA9A-F3954B7A4DB4}"/>
                </a:ext>
              </a:extLst>
            </p:cNvPr>
            <p:cNvCxnSpPr>
              <a:cxnSpLocks/>
              <a:stCxn id="115" idx="4"/>
            </p:cNvCxnSpPr>
            <p:nvPr/>
          </p:nvCxnSpPr>
          <p:spPr>
            <a:xfrm rot="5400000" flipH="1">
              <a:off x="5692941" y="4525033"/>
              <a:ext cx="963210" cy="2578858"/>
            </a:xfrm>
            <a:prstGeom prst="bentConnector4">
              <a:avLst>
                <a:gd name="adj1" fmla="val -23733"/>
                <a:gd name="adj2" fmla="val 999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75E8318-7D84-4127-A326-D047B514C221}"/>
                </a:ext>
              </a:extLst>
            </p:cNvPr>
            <p:cNvSpPr/>
            <p:nvPr/>
          </p:nvSpPr>
          <p:spPr>
            <a:xfrm>
              <a:off x="5455623" y="619991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39" name="接點: 肘形 138">
              <a:extLst>
                <a:ext uri="{FF2B5EF4-FFF2-40B4-BE49-F238E27FC236}">
                  <a16:creationId xmlns:a16="http://schemas.microsoft.com/office/drawing/2014/main" id="{3B11139A-81A6-444E-82EA-68EB4AEB9AD3}"/>
                </a:ext>
              </a:extLst>
            </p:cNvPr>
            <p:cNvCxnSpPr>
              <a:cxnSpLocks/>
              <a:stCxn id="116" idx="1"/>
              <a:endCxn id="118" idx="0"/>
            </p:cNvCxnSpPr>
            <p:nvPr/>
          </p:nvCxnSpPr>
          <p:spPr>
            <a:xfrm rot="16200000" flipH="1" flipV="1">
              <a:off x="3258145" y="-105417"/>
              <a:ext cx="1326310" cy="5931605"/>
            </a:xfrm>
            <a:prstGeom prst="bentConnector3">
              <a:avLst>
                <a:gd name="adj1" fmla="val 5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FE9F72F-E6BD-4200-9457-8FA82A8165DD}"/>
                </a:ext>
              </a:extLst>
            </p:cNvPr>
            <p:cNvSpPr/>
            <p:nvPr/>
          </p:nvSpPr>
          <p:spPr>
            <a:xfrm>
              <a:off x="3746262" y="2196032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C9F6AC7D-7009-435E-87A9-68FD11B83453}"/>
                </a:ext>
              </a:extLst>
            </p:cNvPr>
            <p:cNvCxnSpPr>
              <a:stCxn id="115" idx="6"/>
              <a:endCxn id="114" idx="3"/>
            </p:cNvCxnSpPr>
            <p:nvPr/>
          </p:nvCxnSpPr>
          <p:spPr>
            <a:xfrm flipV="1">
              <a:off x="8267048" y="4865884"/>
              <a:ext cx="447515" cy="64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9D99489D-24E3-4B86-980F-17CB894AAE6C}"/>
                </a:ext>
              </a:extLst>
            </p:cNvPr>
            <p:cNvCxnSpPr>
              <a:stCxn id="116" idx="5"/>
              <a:endCxn id="114" idx="1"/>
            </p:cNvCxnSpPr>
            <p:nvPr/>
          </p:nvCxnSpPr>
          <p:spPr>
            <a:xfrm>
              <a:off x="8022819" y="3309266"/>
              <a:ext cx="691744" cy="4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接點: 肘形 142">
              <a:extLst>
                <a:ext uri="{FF2B5EF4-FFF2-40B4-BE49-F238E27FC236}">
                  <a16:creationId xmlns:a16="http://schemas.microsoft.com/office/drawing/2014/main" id="{9906B010-29E2-4555-B346-E8CDD61E5582}"/>
                </a:ext>
              </a:extLst>
            </p:cNvPr>
            <p:cNvCxnSpPr>
              <a:cxnSpLocks/>
              <a:stCxn id="113" idx="4"/>
              <a:endCxn id="118" idx="3"/>
            </p:cNvCxnSpPr>
            <p:nvPr/>
          </p:nvCxnSpPr>
          <p:spPr>
            <a:xfrm rot="5400000" flipH="1">
              <a:off x="5755526" y="-502002"/>
              <a:ext cx="230308" cy="10966084"/>
            </a:xfrm>
            <a:prstGeom prst="bentConnector3">
              <a:avLst>
                <a:gd name="adj1" fmla="val -714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58C71DBC-F6FB-4F6F-B1D5-59D88EB32D50}"/>
                </a:ext>
              </a:extLst>
            </p:cNvPr>
            <p:cNvCxnSpPr>
              <a:stCxn id="114" idx="6"/>
              <a:endCxn id="113" idx="2"/>
            </p:cNvCxnSpPr>
            <p:nvPr/>
          </p:nvCxnSpPr>
          <p:spPr>
            <a:xfrm>
              <a:off x="10085495" y="4309867"/>
              <a:ext cx="465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94C0F99-7F95-4799-97E7-ACA4453989D6}"/>
                </a:ext>
              </a:extLst>
            </p:cNvPr>
            <p:cNvSpPr/>
            <p:nvPr/>
          </p:nvSpPr>
          <p:spPr>
            <a:xfrm rot="2059170">
              <a:off x="7964157" y="3323906"/>
              <a:ext cx="1249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量測血壓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2D91492-DD51-4BE0-B564-95A5A5C4EF37}"/>
                </a:ext>
              </a:extLst>
            </p:cNvPr>
            <p:cNvSpPr/>
            <p:nvPr/>
          </p:nvSpPr>
          <p:spPr>
            <a:xfrm>
              <a:off x="9995459" y="4375298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健保卡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F4115999-13AD-4375-A9B0-959BBC34FBE3}"/>
                </a:ext>
              </a:extLst>
            </p:cNvPr>
            <p:cNvSpPr/>
            <p:nvPr/>
          </p:nvSpPr>
          <p:spPr>
            <a:xfrm>
              <a:off x="10395568" y="5509739"/>
              <a:ext cx="1061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成功顯示</a:t>
              </a:r>
              <a:r>
                <a:rPr lang="en-US" altLang="zh-TW" sz="16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QRCode</a:t>
              </a:r>
              <a:endParaRPr lang="zh-TW" altLang="en-US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F716DBB-80B4-4E78-BD40-C3F91486DEDD}"/>
                </a:ext>
              </a:extLst>
            </p:cNvPr>
            <p:cNvSpPr/>
            <p:nvPr/>
          </p:nvSpPr>
          <p:spPr>
            <a:xfrm>
              <a:off x="10418500" y="1689213"/>
              <a:ext cx="1569597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Temperature:T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Weight:W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Pressure:P</a:t>
              </a:r>
              <a:endParaRPr lang="en-US" altLang="zh-TW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Card:C</a:t>
              </a:r>
              <a:endParaRPr lang="zh-TW" altLang="en-US" sz="16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使用者登入系統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資料查詢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圖表顯示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zh-TW" altLang="zh-TW" sz="3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55E45-14C1-824A-ABF3-5EF1A34D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4" y="1666828"/>
            <a:ext cx="5625966" cy="4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7535298" cy="180859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68945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支持向量機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Support Vector Classifier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）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低維度帶入函數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Kernel function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轉換成高維度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能容忍分類錯誤的特性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能夠綜觀大局給出較為合理的分類結果。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10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387</Words>
  <Application>Microsoft Office PowerPoint</Application>
  <PresentationFormat>寬螢幕</PresentationFormat>
  <Paragraphs>114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Heiti TC Medium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電通系一甲-關柏龍</dc:creator>
  <cp:lastModifiedBy> </cp:lastModifiedBy>
  <cp:revision>70</cp:revision>
  <dcterms:created xsi:type="dcterms:W3CDTF">2021-01-03T09:09:29Z</dcterms:created>
  <dcterms:modified xsi:type="dcterms:W3CDTF">2021-04-24T08:00:38Z</dcterms:modified>
</cp:coreProperties>
</file>