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21599525"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1" userDrawn="1">
          <p15:clr>
            <a:srgbClr val="A4A3A4"/>
          </p15:clr>
        </p15:guide>
        <p15:guide id="2" pos="68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電通系一甲-張政祺" initials="電通系一甲-張政祺" lastIdx="1" clrIdx="0">
    <p:extLst>
      <p:ext uri="{19B8F6BF-5375-455C-9EA6-DF929625EA0E}">
        <p15:presenceInfo xmlns:p15="http://schemas.microsoft.com/office/powerpoint/2012/main" userId="電通系一甲-張政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1FE"/>
    <a:srgbClr val="93CCFB"/>
    <a:srgbClr val="CFE8FD"/>
    <a:srgbClr val="9FD1FB"/>
    <a:srgbClr val="D5E8D4"/>
    <a:srgbClr val="E3F1F2"/>
    <a:srgbClr val="DEEFF0"/>
    <a:srgbClr val="28889A"/>
    <a:srgbClr val="D6ECEE"/>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5256" autoAdjust="0"/>
  </p:normalViewPr>
  <p:slideViewPr>
    <p:cSldViewPr>
      <p:cViewPr>
        <p:scale>
          <a:sx n="66" d="100"/>
          <a:sy n="66" d="100"/>
        </p:scale>
        <p:origin x="492" y="-4254"/>
      </p:cViewPr>
      <p:guideLst>
        <p:guide orient="horz" pos="9071"/>
        <p:guide pos="6804"/>
      </p:guideLst>
    </p:cSldViewPr>
  </p:slideViewPr>
  <p:outlineViewPr>
    <p:cViewPr>
      <p:scale>
        <a:sx n="33" d="100"/>
        <a:sy n="33" d="100"/>
      </p:scale>
      <p:origin x="0" y="0"/>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713405"/>
            <a:ext cx="18359596" cy="10026815"/>
          </a:xfrm>
        </p:spPr>
        <p:txBody>
          <a:bodyPr anchor="b"/>
          <a:lstStyle>
            <a:lvl1pPr algn="ctr">
              <a:defRPr sz="14173"/>
            </a:lvl1pPr>
          </a:lstStyle>
          <a:p>
            <a:r>
              <a:rPr lang="zh-TW" altLang="en-US"/>
              <a:t>按一下以編輯母片標題樣式</a:t>
            </a:r>
            <a:endParaRPr lang="en-US" dirty="0"/>
          </a:p>
        </p:txBody>
      </p:sp>
      <p:sp>
        <p:nvSpPr>
          <p:cNvPr id="3" name="Subtitle 2"/>
          <p:cNvSpPr>
            <a:spLocks noGrp="1"/>
          </p:cNvSpPr>
          <p:nvPr>
            <p:ph type="subTitle" idx="1"/>
          </p:nvPr>
        </p:nvSpPr>
        <p:spPr>
          <a:xfrm>
            <a:off x="2699941" y="15126892"/>
            <a:ext cx="16199644" cy="6953434"/>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6966F82-7304-43F8-A283-372AC7E9F1AE}" type="slidenum">
              <a:rPr lang="en-US" altLang="zh-TW" smtClean="0"/>
              <a:pPr/>
              <a:t>‹#›</a:t>
            </a:fld>
            <a:endParaRPr lang="en-US" altLang="zh-TW"/>
          </a:p>
        </p:txBody>
      </p:sp>
    </p:spTree>
    <p:extLst>
      <p:ext uri="{BB962C8B-B14F-4D97-AF65-F5344CB8AC3E}">
        <p14:creationId xmlns:p14="http://schemas.microsoft.com/office/powerpoint/2010/main" val="29432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A346395-59F3-4185-8D36-60638CEB8B01}" type="slidenum">
              <a:rPr lang="en-US" altLang="zh-TW" smtClean="0"/>
              <a:pPr/>
              <a:t>‹#›</a:t>
            </a:fld>
            <a:endParaRPr lang="en-US" altLang="zh-TW"/>
          </a:p>
        </p:txBody>
      </p:sp>
    </p:spTree>
    <p:extLst>
      <p:ext uri="{BB962C8B-B14F-4D97-AF65-F5344CB8AC3E}">
        <p14:creationId xmlns:p14="http://schemas.microsoft.com/office/powerpoint/2010/main" val="163570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533356"/>
            <a:ext cx="4657398" cy="2440702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968" y="1533356"/>
            <a:ext cx="13702199" cy="2440702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5E87D5C9-73E6-49E8-AFE7-9F8E083BC581}" type="slidenum">
              <a:rPr lang="en-US" altLang="zh-TW" smtClean="0"/>
              <a:pPr/>
              <a:t>‹#›</a:t>
            </a:fld>
            <a:endParaRPr lang="en-US" altLang="zh-TW"/>
          </a:p>
        </p:txBody>
      </p:sp>
    </p:spTree>
    <p:extLst>
      <p:ext uri="{BB962C8B-B14F-4D97-AF65-F5344CB8AC3E}">
        <p14:creationId xmlns:p14="http://schemas.microsoft.com/office/powerpoint/2010/main" val="296193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10505C81-B3E0-45F2-90C3-809B24B4059C}" type="slidenum">
              <a:rPr lang="en-US" altLang="zh-TW" smtClean="0"/>
              <a:pPr/>
              <a:t>‹#›</a:t>
            </a:fld>
            <a:endParaRPr lang="en-US" altLang="zh-TW"/>
          </a:p>
        </p:txBody>
      </p:sp>
    </p:spTree>
    <p:extLst>
      <p:ext uri="{BB962C8B-B14F-4D97-AF65-F5344CB8AC3E}">
        <p14:creationId xmlns:p14="http://schemas.microsoft.com/office/powerpoint/2010/main" val="139540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73719" y="7180114"/>
            <a:ext cx="18629590" cy="11980175"/>
          </a:xfrm>
        </p:spPr>
        <p:txBody>
          <a:bodyPr anchor="b"/>
          <a:lstStyle>
            <a:lvl1pPr>
              <a:defRPr sz="14173"/>
            </a:lvl1pPr>
          </a:lstStyle>
          <a:p>
            <a:r>
              <a:rPr lang="zh-TW" altLang="en-US"/>
              <a:t>按一下以編輯母片標題樣式</a:t>
            </a:r>
            <a:endParaRPr lang="en-US" dirty="0"/>
          </a:p>
        </p:txBody>
      </p:sp>
      <p:sp>
        <p:nvSpPr>
          <p:cNvPr id="3" name="Text Placeholder 2"/>
          <p:cNvSpPr>
            <a:spLocks noGrp="1"/>
          </p:cNvSpPr>
          <p:nvPr>
            <p:ph type="body" idx="1"/>
          </p:nvPr>
        </p:nvSpPr>
        <p:spPr>
          <a:xfrm>
            <a:off x="1473719" y="19273626"/>
            <a:ext cx="18629590" cy="630009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D1D0F77-8DDC-412F-A762-9A7EB86C19B4}" type="slidenum">
              <a:rPr lang="en-US" altLang="zh-TW" smtClean="0"/>
              <a:pPr/>
              <a:t>‹#›</a:t>
            </a:fld>
            <a:endParaRPr lang="en-US" altLang="zh-TW"/>
          </a:p>
        </p:txBody>
      </p:sp>
    </p:spTree>
    <p:extLst>
      <p:ext uri="{BB962C8B-B14F-4D97-AF65-F5344CB8AC3E}">
        <p14:creationId xmlns:p14="http://schemas.microsoft.com/office/powerpoint/2010/main" val="422530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967"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934760"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3C2C64FF-C2B0-41A2-801B-5382742EDCFF}" type="slidenum">
              <a:rPr lang="en-US" altLang="zh-TW" smtClean="0"/>
              <a:pPr/>
              <a:t>‹#›</a:t>
            </a:fld>
            <a:endParaRPr lang="en-US" altLang="zh-TW"/>
          </a:p>
        </p:txBody>
      </p:sp>
    </p:spTree>
    <p:extLst>
      <p:ext uri="{BB962C8B-B14F-4D97-AF65-F5344CB8AC3E}">
        <p14:creationId xmlns:p14="http://schemas.microsoft.com/office/powerpoint/2010/main" val="336848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87781" y="1533362"/>
            <a:ext cx="18629590" cy="556675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87783" y="7060106"/>
            <a:ext cx="9137610"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4" name="Content Placeholder 3"/>
          <p:cNvSpPr>
            <a:spLocks noGrp="1"/>
          </p:cNvSpPr>
          <p:nvPr>
            <p:ph sz="half" idx="2"/>
          </p:nvPr>
        </p:nvSpPr>
        <p:spPr>
          <a:xfrm>
            <a:off x="1487783" y="10520155"/>
            <a:ext cx="9137610"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934761" y="7060106"/>
            <a:ext cx="9182611"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6" name="Content Placeholder 5"/>
          <p:cNvSpPr>
            <a:spLocks noGrp="1"/>
          </p:cNvSpPr>
          <p:nvPr>
            <p:ph sz="quarter" idx="4"/>
          </p:nvPr>
        </p:nvSpPr>
        <p:spPr>
          <a:xfrm>
            <a:off x="10934761" y="10520155"/>
            <a:ext cx="9182611"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D6B46992-E573-49D2-88BC-69BC76A8F2D8}" type="slidenum">
              <a:rPr lang="en-US" altLang="zh-TW" smtClean="0"/>
              <a:pPr/>
              <a:t>‹#›</a:t>
            </a:fld>
            <a:endParaRPr lang="en-US" altLang="zh-TW"/>
          </a:p>
        </p:txBody>
      </p:sp>
    </p:spTree>
    <p:extLst>
      <p:ext uri="{BB962C8B-B14F-4D97-AF65-F5344CB8AC3E}">
        <p14:creationId xmlns:p14="http://schemas.microsoft.com/office/powerpoint/2010/main" val="373498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B7BECFD1-9624-47CB-B59F-BA131CA4899D}" type="slidenum">
              <a:rPr lang="en-US" altLang="zh-TW" smtClean="0"/>
              <a:pPr/>
              <a:t>‹#›</a:t>
            </a:fld>
            <a:endParaRPr lang="en-US" altLang="zh-TW"/>
          </a:p>
        </p:txBody>
      </p:sp>
    </p:spTree>
    <p:extLst>
      <p:ext uri="{BB962C8B-B14F-4D97-AF65-F5344CB8AC3E}">
        <p14:creationId xmlns:p14="http://schemas.microsoft.com/office/powerpoint/2010/main" val="237141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89DF9B31-9D2C-4A41-8835-99C0C006CFDF}" type="slidenum">
              <a:rPr lang="en-US" altLang="zh-TW" smtClean="0"/>
              <a:pPr/>
              <a:t>‹#›</a:t>
            </a:fld>
            <a:endParaRPr lang="en-US" altLang="zh-TW"/>
          </a:p>
        </p:txBody>
      </p:sp>
    </p:spTree>
    <p:extLst>
      <p:ext uri="{BB962C8B-B14F-4D97-AF65-F5344CB8AC3E}">
        <p14:creationId xmlns:p14="http://schemas.microsoft.com/office/powerpoint/2010/main" val="37825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Content Placeholder 2"/>
          <p:cNvSpPr>
            <a:spLocks noGrp="1"/>
          </p:cNvSpPr>
          <p:nvPr>
            <p:ph idx="1"/>
          </p:nvPr>
        </p:nvSpPr>
        <p:spPr>
          <a:xfrm>
            <a:off x="9182611" y="4146734"/>
            <a:ext cx="10934760" cy="20466969"/>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F7DB71E2-CA2B-468F-A9B0-C4191898F487}" type="slidenum">
              <a:rPr lang="en-US" altLang="zh-TW" smtClean="0"/>
              <a:pPr/>
              <a:t>‹#›</a:t>
            </a:fld>
            <a:endParaRPr lang="en-US" altLang="zh-TW"/>
          </a:p>
        </p:txBody>
      </p:sp>
    </p:spTree>
    <p:extLst>
      <p:ext uri="{BB962C8B-B14F-4D97-AF65-F5344CB8AC3E}">
        <p14:creationId xmlns:p14="http://schemas.microsoft.com/office/powerpoint/2010/main" val="419341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82611" y="4146734"/>
            <a:ext cx="10934760" cy="20466969"/>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zh-TW" altLang="en-US"/>
              <a:t>按一下圖示以新增圖片</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DCD3C6FB-3960-4FF9-A82F-A495499655E7}" type="slidenum">
              <a:rPr lang="en-US" altLang="zh-TW" smtClean="0"/>
              <a:pPr/>
              <a:t>‹#›</a:t>
            </a:fld>
            <a:endParaRPr lang="en-US" altLang="zh-TW"/>
          </a:p>
        </p:txBody>
      </p:sp>
    </p:spTree>
    <p:extLst>
      <p:ext uri="{BB962C8B-B14F-4D97-AF65-F5344CB8AC3E}">
        <p14:creationId xmlns:p14="http://schemas.microsoft.com/office/powerpoint/2010/main" val="274958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533362"/>
            <a:ext cx="18629590" cy="556675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968" y="7666780"/>
            <a:ext cx="18629590" cy="1827360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84967" y="26693734"/>
            <a:ext cx="4859893" cy="1533356"/>
          </a:xfrm>
          <a:prstGeom prst="rect">
            <a:avLst/>
          </a:prstGeom>
        </p:spPr>
        <p:txBody>
          <a:bodyPr vert="horz" lIns="91440" tIns="45720" rIns="91440" bIns="45720" rtlCol="0" anchor="ctr"/>
          <a:lstStyle>
            <a:lvl1pPr algn="l">
              <a:defRPr sz="2835">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7154843" y="26693734"/>
            <a:ext cx="7289840" cy="153335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15254665" y="26693734"/>
            <a:ext cx="4859893" cy="1533356"/>
          </a:xfrm>
          <a:prstGeom prst="rect">
            <a:avLst/>
          </a:prstGeom>
        </p:spPr>
        <p:txBody>
          <a:bodyPr vert="horz" lIns="91440" tIns="45720" rIns="91440" bIns="45720" rtlCol="0" anchor="ctr"/>
          <a:lstStyle>
            <a:lvl1pPr algn="r">
              <a:defRPr sz="2835">
                <a:solidFill>
                  <a:schemeClr val="tx1">
                    <a:tint val="75000"/>
                  </a:schemeClr>
                </a:solidFill>
              </a:defRPr>
            </a:lvl1pPr>
          </a:lstStyle>
          <a:p>
            <a:fld id="{58CA4EA2-7E2F-40BC-98CE-9D705D575A74}" type="slidenum">
              <a:rPr lang="en-US" altLang="zh-TW" smtClean="0"/>
              <a:pPr/>
              <a:t>‹#›</a:t>
            </a:fld>
            <a:endParaRPr lang="en-US" altLang="zh-TW"/>
          </a:p>
        </p:txBody>
      </p:sp>
    </p:spTree>
    <p:extLst>
      <p:ext uri="{BB962C8B-B14F-4D97-AF65-F5344CB8AC3E}">
        <p14:creationId xmlns:p14="http://schemas.microsoft.com/office/powerpoint/2010/main" val="155431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8.tm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microsoft.com/office/2007/relationships/hdphoto" Target="../media/hdphoto2.wdp"/><Relationship Id="rId4" Type="http://schemas.openxmlformats.org/officeDocument/2006/relationships/image" Target="../media/image3.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tm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3CCFB"/>
            </a:gs>
            <a:gs pos="49000">
              <a:srgbClr val="E2F1FE"/>
            </a:gs>
            <a:gs pos="98052">
              <a:srgbClr val="93CCFB"/>
            </a:gs>
          </a:gsLst>
          <a:lin ang="0" scaled="1"/>
          <a:tileRect/>
        </a:gradFill>
        <a:effectLst/>
      </p:bgPr>
    </p:bg>
    <p:spTree>
      <p:nvGrpSpPr>
        <p:cNvPr id="1" name=""/>
        <p:cNvGrpSpPr/>
        <p:nvPr/>
      </p:nvGrpSpPr>
      <p:grpSpPr>
        <a:xfrm>
          <a:off x="0" y="0"/>
          <a:ext cx="0" cy="0"/>
          <a:chOff x="0" y="0"/>
          <a:chExt cx="0" cy="0"/>
        </a:xfrm>
      </p:grpSpPr>
      <p:sp>
        <p:nvSpPr>
          <p:cNvPr id="363" name="AutoShape 2">
            <a:extLst>
              <a:ext uri="{FF2B5EF4-FFF2-40B4-BE49-F238E27FC236}">
                <a16:creationId xmlns:a16="http://schemas.microsoft.com/office/drawing/2014/main" id="{E6D9100E-3765-4052-90AC-A99080A43516}"/>
              </a:ext>
            </a:extLst>
          </p:cNvPr>
          <p:cNvSpPr>
            <a:spLocks noChangeArrowheads="1"/>
          </p:cNvSpPr>
          <p:nvPr/>
        </p:nvSpPr>
        <p:spPr bwMode="auto">
          <a:xfrm>
            <a:off x="10961939" y="4145718"/>
            <a:ext cx="9667922" cy="6366728"/>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4" name="AutoShape 2">
            <a:extLst>
              <a:ext uri="{FF2B5EF4-FFF2-40B4-BE49-F238E27FC236}">
                <a16:creationId xmlns:a16="http://schemas.microsoft.com/office/drawing/2014/main" id="{34F0A9C1-6A36-4FB2-8248-3BAB253EF3D7}"/>
              </a:ext>
            </a:extLst>
          </p:cNvPr>
          <p:cNvSpPr>
            <a:spLocks noChangeArrowheads="1"/>
          </p:cNvSpPr>
          <p:nvPr/>
        </p:nvSpPr>
        <p:spPr bwMode="auto">
          <a:xfrm>
            <a:off x="925044" y="4145718"/>
            <a:ext cx="9782695" cy="6395996"/>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6" name="Rectangle 4">
            <a:extLst>
              <a:ext uri="{FF2B5EF4-FFF2-40B4-BE49-F238E27FC236}">
                <a16:creationId xmlns:a16="http://schemas.microsoft.com/office/drawing/2014/main" id="{D486C89C-2E3C-4904-89BF-46CE4E1B90A3}"/>
              </a:ext>
            </a:extLst>
          </p:cNvPr>
          <p:cNvSpPr>
            <a:spLocks noGrp="1" noChangeArrowheads="1"/>
          </p:cNvSpPr>
          <p:nvPr>
            <p:ph type="ctrTitle"/>
          </p:nvPr>
        </p:nvSpPr>
        <p:spPr>
          <a:xfrm>
            <a:off x="1614509" y="401095"/>
            <a:ext cx="17965433" cy="2290362"/>
          </a:xfrm>
          <a:noFill/>
        </p:spPr>
        <p:txBody>
          <a:bodyPr anchor="ctr"/>
          <a:lstStyle/>
          <a:p>
            <a:r>
              <a:rPr lang="zh-TW" altLang="en-US" sz="5174" b="1" dirty="0">
                <a:ea typeface="標楷體" panose="03000509000000000000" pitchFamily="65" charset="-120"/>
              </a:rPr>
              <a:t> </a:t>
            </a:r>
            <a:r>
              <a:rPr lang="en-US" altLang="zh-TW" sz="6761" b="1" dirty="0">
                <a:latin typeface="Microsoft YaHei UI" panose="020B0503020204020204" pitchFamily="34" charset="-122"/>
                <a:ea typeface="Microsoft YaHei UI" panose="020B0503020204020204" pitchFamily="34" charset="-122"/>
              </a:rPr>
              <a:t>AIOT</a:t>
            </a:r>
            <a:r>
              <a:rPr lang="zh-TW" altLang="en-US" sz="6761" b="1" dirty="0">
                <a:latin typeface="Microsoft YaHei UI" panose="020B0503020204020204" pitchFamily="34" charset="-122"/>
                <a:ea typeface="Microsoft YaHei UI" panose="020B0503020204020204" pitchFamily="34" charset="-122"/>
              </a:rPr>
              <a:t>生理量測與分析系統</a:t>
            </a:r>
            <a:endParaRPr lang="zh-TW" altLang="en-US" sz="5174" b="1" dirty="0">
              <a:latin typeface="Microsoft YaHei UI" panose="020B0503020204020204" pitchFamily="34" charset="-122"/>
              <a:ea typeface="Microsoft YaHei UI" panose="020B0503020204020204" pitchFamily="34" charset="-122"/>
            </a:endParaRPr>
          </a:p>
        </p:txBody>
      </p:sp>
      <p:sp>
        <p:nvSpPr>
          <p:cNvPr id="3079" name="Text Box 7">
            <a:extLst>
              <a:ext uri="{FF2B5EF4-FFF2-40B4-BE49-F238E27FC236}">
                <a16:creationId xmlns:a16="http://schemas.microsoft.com/office/drawing/2014/main" id="{519036E8-3040-4D73-B343-CFC26CDC9234}"/>
              </a:ext>
            </a:extLst>
          </p:cNvPr>
          <p:cNvSpPr txBox="1">
            <a:spLocks noChangeArrowheads="1"/>
          </p:cNvSpPr>
          <p:nvPr/>
        </p:nvSpPr>
        <p:spPr bwMode="auto">
          <a:xfrm>
            <a:off x="4611332" y="4239562"/>
            <a:ext cx="2369693"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專題簡介</a:t>
            </a:r>
          </a:p>
        </p:txBody>
      </p:sp>
      <p:sp>
        <p:nvSpPr>
          <p:cNvPr id="3324" name="Text Box 252">
            <a:extLst>
              <a:ext uri="{FF2B5EF4-FFF2-40B4-BE49-F238E27FC236}">
                <a16:creationId xmlns:a16="http://schemas.microsoft.com/office/drawing/2014/main" id="{EF5F1A7A-E03D-46B0-B0D0-CDA1192E6229}"/>
              </a:ext>
            </a:extLst>
          </p:cNvPr>
          <p:cNvSpPr txBox="1">
            <a:spLocks noChangeArrowheads="1"/>
          </p:cNvSpPr>
          <p:nvPr/>
        </p:nvSpPr>
        <p:spPr bwMode="auto">
          <a:xfrm>
            <a:off x="1783301" y="5354418"/>
            <a:ext cx="8252395" cy="49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587" b="1" dirty="0"/>
              <a:t>       </a:t>
            </a:r>
            <a:endParaRPr lang="zh-TW" altLang="en-US" sz="2587" b="1" dirty="0">
              <a:latin typeface="華康娃娃體" pitchFamily="49" charset="-120"/>
              <a:ea typeface="華康娃娃體" pitchFamily="49" charset="-120"/>
            </a:endParaRPr>
          </a:p>
        </p:txBody>
      </p:sp>
      <p:pic>
        <p:nvPicPr>
          <p:cNvPr id="28" name="圖片 27">
            <a:extLst>
              <a:ext uri="{FF2B5EF4-FFF2-40B4-BE49-F238E27FC236}">
                <a16:creationId xmlns:a16="http://schemas.microsoft.com/office/drawing/2014/main" id="{A6C96EB7-6C9C-4A4E-A9E7-CF1EEA06F57F}"/>
              </a:ext>
            </a:extLst>
          </p:cNvPr>
          <p:cNvPicPr>
            <a:picLocks noChangeAspect="1"/>
          </p:cNvPicPr>
          <p:nvPr/>
        </p:nvPicPr>
        <p:blipFill>
          <a:blip r:embed="rId2" cstate="email">
            <a:alphaModFix amt="70000"/>
            <a:extLst>
              <a:ext uri="{28A0092B-C50C-407E-A947-70E740481C1C}">
                <a14:useLocalDpi xmlns:a14="http://schemas.microsoft.com/office/drawing/2010/main"/>
              </a:ext>
            </a:extLst>
          </a:blip>
          <a:stretch>
            <a:fillRect/>
          </a:stretch>
        </p:blipFill>
        <p:spPr>
          <a:xfrm>
            <a:off x="16721564" y="1287834"/>
            <a:ext cx="3500241" cy="1937272"/>
          </a:xfrm>
          <a:prstGeom prst="rect">
            <a:avLst/>
          </a:prstGeom>
        </p:spPr>
      </p:pic>
      <p:sp>
        <p:nvSpPr>
          <p:cNvPr id="2" name="文字方塊 1">
            <a:extLst>
              <a:ext uri="{FF2B5EF4-FFF2-40B4-BE49-F238E27FC236}">
                <a16:creationId xmlns:a16="http://schemas.microsoft.com/office/drawing/2014/main" id="{FDBA20DE-975F-4EF8-BC41-056B0D8FB6B7}"/>
              </a:ext>
            </a:extLst>
          </p:cNvPr>
          <p:cNvSpPr txBox="1"/>
          <p:nvPr/>
        </p:nvSpPr>
        <p:spPr>
          <a:xfrm>
            <a:off x="5872528" y="2318185"/>
            <a:ext cx="9908407" cy="1395126"/>
          </a:xfrm>
          <a:prstGeom prst="rect">
            <a:avLst/>
          </a:prstGeom>
          <a:noFill/>
        </p:spPr>
        <p:txBody>
          <a:bodyPr wrap="square" rtlCol="0">
            <a:spAutoFit/>
          </a:bodyPr>
          <a:lstStyle/>
          <a:p>
            <a:pPr algn="ctr"/>
            <a:r>
              <a:rPr lang="zh-TW" altLang="en-US" sz="4233" dirty="0">
                <a:latin typeface="Microsoft YaHei UI" panose="020B0503020204020204" pitchFamily="34" charset="-122"/>
                <a:ea typeface="Microsoft YaHei UI" panose="020B0503020204020204" pitchFamily="34" charset="-122"/>
              </a:rPr>
              <a:t>指導教授</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曾士桓 教授</a:t>
            </a:r>
            <a:endParaRPr lang="en-US" altLang="zh-TW" sz="4233" dirty="0">
              <a:latin typeface="Microsoft YaHei UI" panose="020B0503020204020204" pitchFamily="34" charset="-122"/>
              <a:ea typeface="Microsoft YaHei UI" panose="020B0503020204020204" pitchFamily="34" charset="-122"/>
            </a:endParaRPr>
          </a:p>
          <a:p>
            <a:pPr algn="ctr"/>
            <a:r>
              <a:rPr lang="zh-TW" altLang="en-US" sz="4233" dirty="0">
                <a:latin typeface="Microsoft YaHei UI" panose="020B0503020204020204" pitchFamily="34" charset="-122"/>
                <a:ea typeface="Microsoft YaHei UI" panose="020B0503020204020204" pitchFamily="34" charset="-122"/>
              </a:rPr>
              <a:t>組員姓名</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李宗穎 關柏龍 葉韋均 張政祺</a:t>
            </a:r>
          </a:p>
        </p:txBody>
      </p:sp>
      <p:grpSp>
        <p:nvGrpSpPr>
          <p:cNvPr id="110" name="群組 109">
            <a:extLst>
              <a:ext uri="{FF2B5EF4-FFF2-40B4-BE49-F238E27FC236}">
                <a16:creationId xmlns:a16="http://schemas.microsoft.com/office/drawing/2014/main" id="{2FEDA222-ACE9-43C5-A6C5-F2661E0FAC42}"/>
              </a:ext>
            </a:extLst>
          </p:cNvPr>
          <p:cNvGrpSpPr>
            <a:grpSpLocks noChangeAspect="1"/>
          </p:cNvGrpSpPr>
          <p:nvPr/>
        </p:nvGrpSpPr>
        <p:grpSpPr>
          <a:xfrm>
            <a:off x="10932891" y="5212025"/>
            <a:ext cx="10299855" cy="4840420"/>
            <a:chOff x="17993467" y="9337813"/>
            <a:chExt cx="16654906" cy="7702727"/>
          </a:xfrm>
        </p:grpSpPr>
        <p:grpSp>
          <p:nvGrpSpPr>
            <p:cNvPr id="3241" name="群組 3240">
              <a:extLst>
                <a:ext uri="{FF2B5EF4-FFF2-40B4-BE49-F238E27FC236}">
                  <a16:creationId xmlns:a16="http://schemas.microsoft.com/office/drawing/2014/main" id="{2B12DD35-5EBA-48D2-AEBE-4D51992DDCC0}"/>
                </a:ext>
              </a:extLst>
            </p:cNvPr>
            <p:cNvGrpSpPr/>
            <p:nvPr/>
          </p:nvGrpSpPr>
          <p:grpSpPr>
            <a:xfrm>
              <a:off x="17993467" y="9337813"/>
              <a:ext cx="16654906" cy="7702727"/>
              <a:chOff x="15488816" y="9436962"/>
              <a:chExt cx="19729984" cy="8191111"/>
            </a:xfrm>
          </p:grpSpPr>
          <p:cxnSp>
            <p:nvCxnSpPr>
              <p:cNvPr id="3202" name="接點: 肘形 3201">
                <a:extLst>
                  <a:ext uri="{FF2B5EF4-FFF2-40B4-BE49-F238E27FC236}">
                    <a16:creationId xmlns:a16="http://schemas.microsoft.com/office/drawing/2014/main" id="{DF922004-D902-4CCF-BFD7-780A46A4E2AC}"/>
                  </a:ext>
                </a:extLst>
              </p:cNvPr>
              <p:cNvCxnSpPr>
                <a:stCxn id="79" idx="2"/>
                <a:endCxn id="80" idx="0"/>
              </p:cNvCxnSpPr>
              <p:nvPr/>
            </p:nvCxnSpPr>
            <p:spPr bwMode="auto">
              <a:xfrm rot="5400000">
                <a:off x="27733998" y="12578974"/>
                <a:ext cx="2159948" cy="25863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2" name="接點: 肘形 3221">
                <a:extLst>
                  <a:ext uri="{FF2B5EF4-FFF2-40B4-BE49-F238E27FC236}">
                    <a16:creationId xmlns:a16="http://schemas.microsoft.com/office/drawing/2014/main" id="{13D36846-D77D-4141-8D73-77BDEACA7931}"/>
                  </a:ext>
                </a:extLst>
              </p:cNvPr>
              <p:cNvCxnSpPr>
                <a:stCxn id="79" idx="2"/>
                <a:endCxn id="83" idx="0"/>
              </p:cNvCxnSpPr>
              <p:nvPr/>
            </p:nvCxnSpPr>
            <p:spPr bwMode="auto">
              <a:xfrm rot="16200000" flipH="1">
                <a:off x="30479506" y="12419822"/>
                <a:ext cx="2155144" cy="28998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7" name="直線單箭頭接點 3226">
                <a:extLst>
                  <a:ext uri="{FF2B5EF4-FFF2-40B4-BE49-F238E27FC236}">
                    <a16:creationId xmlns:a16="http://schemas.microsoft.com/office/drawing/2014/main" id="{33F149B2-1803-440F-BF3E-168AF56F0537}"/>
                  </a:ext>
                </a:extLst>
              </p:cNvPr>
              <p:cNvCxnSpPr/>
              <p:nvPr/>
            </p:nvCxnSpPr>
            <p:spPr bwMode="auto">
              <a:xfrm flipH="1">
                <a:off x="29417708" y="13872152"/>
                <a:ext cx="1556" cy="107517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2" name="直線單箭頭接點 3231">
                <a:extLst>
                  <a:ext uri="{FF2B5EF4-FFF2-40B4-BE49-F238E27FC236}">
                    <a16:creationId xmlns:a16="http://schemas.microsoft.com/office/drawing/2014/main" id="{2764E6D5-0811-40F0-911B-4CB7A83F62C2}"/>
                  </a:ext>
                </a:extLst>
              </p:cNvPr>
              <p:cNvCxnSpPr/>
              <p:nvPr/>
            </p:nvCxnSpPr>
            <p:spPr bwMode="auto">
              <a:xfrm>
                <a:off x="31193573" y="13872152"/>
                <a:ext cx="19562" cy="1138976"/>
              </a:xfrm>
              <a:prstGeom prst="straightConnector1">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4" name="接點: 肘形 3233">
                <a:extLst>
                  <a:ext uri="{FF2B5EF4-FFF2-40B4-BE49-F238E27FC236}">
                    <a16:creationId xmlns:a16="http://schemas.microsoft.com/office/drawing/2014/main" id="{19508D49-3D36-483D-B3DF-B36BE6283E09}"/>
                  </a:ext>
                </a:extLst>
              </p:cNvPr>
              <p:cNvCxnSpPr>
                <a:cxnSpLocks/>
                <a:stCxn id="3248" idx="2"/>
                <a:endCxn id="103" idx="2"/>
              </p:cNvCxnSpPr>
              <p:nvPr/>
            </p:nvCxnSpPr>
            <p:spPr bwMode="auto">
              <a:xfrm rot="5400000">
                <a:off x="23647988" y="10957072"/>
                <a:ext cx="202870" cy="12949987"/>
              </a:xfrm>
              <a:prstGeom prst="bentConnector3">
                <a:avLst>
                  <a:gd name="adj1" fmla="val 219828"/>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群組 70">
                <a:extLst>
                  <a:ext uri="{FF2B5EF4-FFF2-40B4-BE49-F238E27FC236}">
                    <a16:creationId xmlns:a16="http://schemas.microsoft.com/office/drawing/2014/main" id="{DCA3B73D-F038-4C97-B39D-186BEEDC85EC}"/>
                  </a:ext>
                </a:extLst>
              </p:cNvPr>
              <p:cNvGrpSpPr>
                <a:grpSpLocks noChangeAspect="1"/>
              </p:cNvGrpSpPr>
              <p:nvPr/>
            </p:nvGrpSpPr>
            <p:grpSpPr>
              <a:xfrm>
                <a:off x="15488816" y="9436962"/>
                <a:ext cx="19729984" cy="8191111"/>
                <a:chOff x="596309" y="1633025"/>
                <a:chExt cx="11922412" cy="4949711"/>
              </a:xfrm>
            </p:grpSpPr>
            <p:pic>
              <p:nvPicPr>
                <p:cNvPr id="72" name="圖形 71">
                  <a:extLst>
                    <a:ext uri="{FF2B5EF4-FFF2-40B4-BE49-F238E27FC236}">
                      <a16:creationId xmlns:a16="http://schemas.microsoft.com/office/drawing/2014/main" id="{41DB3FA7-5C82-419A-B95A-84BBC09926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5431" y="1633025"/>
                  <a:ext cx="2687619" cy="1337838"/>
                </a:xfrm>
                <a:prstGeom prst="rect">
                  <a:avLst/>
                </a:prstGeom>
              </p:spPr>
            </p:pic>
            <p:grpSp>
              <p:nvGrpSpPr>
                <p:cNvPr id="73" name="群組 72">
                  <a:extLst>
                    <a:ext uri="{FF2B5EF4-FFF2-40B4-BE49-F238E27FC236}">
                      <a16:creationId xmlns:a16="http://schemas.microsoft.com/office/drawing/2014/main" id="{5510E9AB-FE1D-47F3-A754-A953C03C0E3F}"/>
                    </a:ext>
                  </a:extLst>
                </p:cNvPr>
                <p:cNvGrpSpPr>
                  <a:grpSpLocks noChangeAspect="1"/>
                </p:cNvGrpSpPr>
                <p:nvPr/>
              </p:nvGrpSpPr>
              <p:grpSpPr>
                <a:xfrm>
                  <a:off x="596309" y="1888648"/>
                  <a:ext cx="11922412" cy="4694088"/>
                  <a:chOff x="22007" y="2011999"/>
                  <a:chExt cx="11922412" cy="4694088"/>
                </a:xfrm>
              </p:grpSpPr>
              <p:sp>
                <p:nvSpPr>
                  <p:cNvPr id="74" name="文字方塊 73">
                    <a:extLst>
                      <a:ext uri="{FF2B5EF4-FFF2-40B4-BE49-F238E27FC236}">
                        <a16:creationId xmlns:a16="http://schemas.microsoft.com/office/drawing/2014/main" id="{7D025451-19CD-41B5-BE99-825C55C8718C}"/>
                      </a:ext>
                    </a:extLst>
                  </p:cNvPr>
                  <p:cNvSpPr txBox="1"/>
                  <p:nvPr/>
                </p:nvSpPr>
                <p:spPr>
                  <a:xfrm>
                    <a:off x="2540959" y="2907129"/>
                    <a:ext cx="859536" cy="296662"/>
                  </a:xfrm>
                  <a:prstGeom prst="rect">
                    <a:avLst/>
                  </a:prstGeom>
                  <a:noFill/>
                </p:spPr>
                <p:txBody>
                  <a:bodyPr wrap="square" rtlCol="0">
                    <a:normAutofit fontScale="92500" lnSpcReduction="20000"/>
                  </a:bodyPr>
                  <a:lstStyle/>
                  <a:p>
                    <a:r>
                      <a:rPr lang="en-US" altLang="zh-TW" sz="1600" dirty="0">
                        <a:latin typeface="微軟正黑體" panose="020B0604030504040204" pitchFamily="34" charset="-120"/>
                        <a:ea typeface="微軟正黑體" panose="020B0604030504040204" pitchFamily="34" charset="-120"/>
                      </a:rPr>
                      <a:t>server</a:t>
                    </a:r>
                    <a:endParaRPr lang="zh-TW" altLang="en-US" sz="1600" dirty="0">
                      <a:latin typeface="微軟正黑體" panose="020B0604030504040204" pitchFamily="34" charset="-120"/>
                      <a:ea typeface="微軟正黑體" panose="020B0604030504040204" pitchFamily="34" charset="-120"/>
                    </a:endParaRPr>
                  </a:p>
                </p:txBody>
              </p:sp>
              <p:pic>
                <p:nvPicPr>
                  <p:cNvPr id="75" name="圖片 74" descr="一張含有 杯子, 室內, 咖啡, 餐具 的圖片&#10;&#10;自動產生的描述">
                    <a:extLst>
                      <a:ext uri="{FF2B5EF4-FFF2-40B4-BE49-F238E27FC236}">
                        <a16:creationId xmlns:a16="http://schemas.microsoft.com/office/drawing/2014/main" id="{4A4AD734-4AB6-43FA-893D-8A3AAAAD73D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894" b="89950" l="7418" r="90797">
                                <a14:foregroundMark x1="9066" y1="7915" x2="32280" y2="1884"/>
                                <a14:foregroundMark x1="32280" y1="1884" x2="46429" y2="251"/>
                                <a14:foregroundMark x1="46429" y1="251" x2="79533" y2="4397"/>
                                <a14:foregroundMark x1="79533" y1="4397" x2="87363" y2="6784"/>
                                <a14:foregroundMark x1="87363" y1="6784" x2="93956" y2="11683"/>
                                <a14:foregroundMark x1="93956" y1="11683" x2="93407" y2="60427"/>
                                <a14:foregroundMark x1="93407" y1="60427" x2="80220" y2="68467"/>
                                <a14:foregroundMark x1="80220" y1="68467" x2="6731" y2="60302"/>
                                <a14:foregroundMark x1="6731" y1="60302" x2="7418" y2="8920"/>
                                <a14:foregroundMark x1="7418" y1="8920" x2="10027" y2="7412"/>
                                <a14:foregroundMark x1="14973" y1="23995" x2="19368" y2="13065"/>
                                <a14:foregroundMark x1="19368" y1="13065" x2="42995" y2="11935"/>
                                <a14:foregroundMark x1="42995" y1="11935" x2="72390" y2="21231"/>
                                <a14:foregroundMark x1="72390" y1="21231" x2="79121" y2="30653"/>
                                <a14:foregroundMark x1="79121" y1="30653" x2="71978" y2="42965"/>
                                <a14:foregroundMark x1="71978" y1="42965" x2="36126" y2="40452"/>
                                <a14:foregroundMark x1="36126" y1="40452" x2="15934" y2="29523"/>
                                <a14:foregroundMark x1="15934" y1="29523" x2="18407" y2="12688"/>
                                <a14:foregroundMark x1="18407" y1="12688" x2="39148" y2="4020"/>
                                <a14:foregroundMark x1="39148" y1="4020" x2="72665" y2="10930"/>
                                <a14:foregroundMark x1="72665" y1="10930" x2="76374" y2="13317"/>
                                <a14:foregroundMark x1="10852" y1="60302" x2="8791" y2="69472"/>
                                <a14:foregroundMark x1="8791" y1="69472" x2="16621" y2="78392"/>
                                <a14:foregroundMark x1="16621" y1="78392" x2="45330" y2="86055"/>
                                <a14:foregroundMark x1="45330" y1="86055" x2="54121" y2="86181"/>
                                <a14:foregroundMark x1="54121" y1="86181" x2="90797" y2="75126"/>
                                <a14:foregroundMark x1="90797" y1="75126" x2="39148" y2="65955"/>
                                <a14:foregroundMark x1="39148" y1="65955" x2="9066" y2="65452"/>
                                <a14:foregroundMark x1="9066" y1="65452" x2="9066" y2="65452"/>
                              </a14:backgroundRemoval>
                            </a14:imgEffect>
                          </a14:imgLayer>
                        </a14:imgProps>
                      </a:ext>
                    </a:extLst>
                  </a:blip>
                  <a:stretch>
                    <a:fillRect/>
                  </a:stretch>
                </p:blipFill>
                <p:spPr>
                  <a:xfrm flipH="1">
                    <a:off x="1850794" y="3843284"/>
                    <a:ext cx="973073" cy="1063966"/>
                  </a:xfrm>
                  <a:prstGeom prst="rect">
                    <a:avLst/>
                  </a:prstGeom>
                </p:spPr>
              </p:pic>
              <p:pic>
                <p:nvPicPr>
                  <p:cNvPr id="76" name="圖片 75">
                    <a:extLst>
                      <a:ext uri="{FF2B5EF4-FFF2-40B4-BE49-F238E27FC236}">
                        <a16:creationId xmlns:a16="http://schemas.microsoft.com/office/drawing/2014/main" id="{F3551153-53DA-42CB-AA1C-B39A8B45FF3A}"/>
                      </a:ext>
                    </a:extLst>
                  </p:cNvPr>
                  <p:cNvPicPr>
                    <a:picLocks noChangeAspect="1"/>
                  </p:cNvPicPr>
                  <p:nvPr/>
                </p:nvPicPr>
                <p:blipFill>
                  <a:blip r:embed="rId7">
                    <a:alphaModFix amt="70000"/>
                  </a:blip>
                  <a:stretch>
                    <a:fillRect/>
                  </a:stretch>
                </p:blipFill>
                <p:spPr>
                  <a:xfrm>
                    <a:off x="569032" y="5227127"/>
                    <a:ext cx="1063966" cy="1063966"/>
                  </a:xfrm>
                  <a:prstGeom prst="rect">
                    <a:avLst/>
                  </a:prstGeom>
                </p:spPr>
              </p:pic>
              <p:pic>
                <p:nvPicPr>
                  <p:cNvPr id="77" name="圖片 76">
                    <a:extLst>
                      <a:ext uri="{FF2B5EF4-FFF2-40B4-BE49-F238E27FC236}">
                        <a16:creationId xmlns:a16="http://schemas.microsoft.com/office/drawing/2014/main" id="{A8912B7F-4268-4102-919E-EFD49C6B4DDF}"/>
                      </a:ext>
                    </a:extLst>
                  </p:cNvPr>
                  <p:cNvPicPr>
                    <a:picLocks noChangeAspect="1"/>
                  </p:cNvPicPr>
                  <p:nvPr/>
                </p:nvPicPr>
                <p:blipFill>
                  <a:blip r:embed="rId8">
                    <a:alphaModFix amt="40000"/>
                  </a:blip>
                  <a:stretch>
                    <a:fillRect/>
                  </a:stretch>
                </p:blipFill>
                <p:spPr>
                  <a:xfrm>
                    <a:off x="3772074" y="5353767"/>
                    <a:ext cx="1541361" cy="770681"/>
                  </a:xfrm>
                  <a:prstGeom prst="rect">
                    <a:avLst/>
                  </a:prstGeom>
                </p:spPr>
              </p:pic>
              <p:pic>
                <p:nvPicPr>
                  <p:cNvPr id="78" name="圖片 77">
                    <a:extLst>
                      <a:ext uri="{FF2B5EF4-FFF2-40B4-BE49-F238E27FC236}">
                        <a16:creationId xmlns:a16="http://schemas.microsoft.com/office/drawing/2014/main" id="{78341E72-EA74-4921-8408-B0394AC5FA62}"/>
                      </a:ext>
                    </a:extLst>
                  </p:cNvPr>
                  <p:cNvPicPr>
                    <a:picLocks noChangeAspect="1"/>
                  </p:cNvPicPr>
                  <p:nvPr/>
                </p:nvPicPr>
                <p:blipFill>
                  <a:blip r:embed="rId9"/>
                  <a:stretch>
                    <a:fillRect/>
                  </a:stretch>
                </p:blipFill>
                <p:spPr>
                  <a:xfrm>
                    <a:off x="5435822" y="2748838"/>
                    <a:ext cx="660178" cy="1214120"/>
                  </a:xfrm>
                  <a:prstGeom prst="rect">
                    <a:avLst/>
                  </a:prstGeom>
                </p:spPr>
              </p:pic>
              <p:pic>
                <p:nvPicPr>
                  <p:cNvPr id="79" name="Picture 2">
                    <a:extLst>
                      <a:ext uri="{FF2B5EF4-FFF2-40B4-BE49-F238E27FC236}">
                        <a16:creationId xmlns:a16="http://schemas.microsoft.com/office/drawing/2014/main" id="{FEC1AC4B-C0E4-4ECC-B247-EDCEE40766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3574" y="2719894"/>
                    <a:ext cx="1063966" cy="106396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a:extLst>
                      <a:ext uri="{FF2B5EF4-FFF2-40B4-BE49-F238E27FC236}">
                        <a16:creationId xmlns:a16="http://schemas.microsoft.com/office/drawing/2014/main" id="{5B0D0FA1-9080-4243-9E32-E08F1977F1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6140"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a:extLst>
                      <a:ext uri="{FF2B5EF4-FFF2-40B4-BE49-F238E27FC236}">
                        <a16:creationId xmlns:a16="http://schemas.microsoft.com/office/drawing/2014/main" id="{C6BDAE69-6138-4AF8-BA00-4A2F91ADCB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3345"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a:extLst>
                      <a:ext uri="{FF2B5EF4-FFF2-40B4-BE49-F238E27FC236}">
                        <a16:creationId xmlns:a16="http://schemas.microsoft.com/office/drawing/2014/main" id="{BEADA187-E96B-415D-ADE5-5809469930A0}"/>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9100550" y="5155196"/>
                    <a:ext cx="846661" cy="846661"/>
                  </a:xfrm>
                  <a:prstGeom prst="rect">
                    <a:avLst/>
                  </a:prstGeom>
                  <a:solidFill>
                    <a:srgbClr val="48A1AE">
                      <a:alpha val="40000"/>
                    </a:srgbClr>
                  </a:solidFill>
                </p:spPr>
              </p:pic>
              <p:pic>
                <p:nvPicPr>
                  <p:cNvPr id="83" name="Picture 10">
                    <a:extLst>
                      <a:ext uri="{FF2B5EF4-FFF2-40B4-BE49-F238E27FC236}">
                        <a16:creationId xmlns:a16="http://schemas.microsoft.com/office/drawing/2014/main" id="{91368517-575A-4389-A095-11BAC08C05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21342" y="5086167"/>
                    <a:ext cx="973074" cy="973074"/>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直線箭頭接點 44">
                    <a:extLst>
                      <a:ext uri="{FF2B5EF4-FFF2-40B4-BE49-F238E27FC236}">
                        <a16:creationId xmlns:a16="http://schemas.microsoft.com/office/drawing/2014/main" id="{48354ACA-DD03-4FF8-AA5D-AFC5634F09F1}"/>
                      </a:ext>
                    </a:extLst>
                  </p:cNvPr>
                  <p:cNvCxnSpPr>
                    <a:cxnSpLocks/>
                    <a:endCxn id="78" idx="1"/>
                  </p:cNvCxnSpPr>
                  <p:nvPr/>
                </p:nvCxnSpPr>
                <p:spPr>
                  <a:xfrm>
                    <a:off x="3649688" y="2493344"/>
                    <a:ext cx="1786134" cy="862554"/>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肘形接點 50">
                    <a:extLst>
                      <a:ext uri="{FF2B5EF4-FFF2-40B4-BE49-F238E27FC236}">
                        <a16:creationId xmlns:a16="http://schemas.microsoft.com/office/drawing/2014/main" id="{E57ABA02-F89C-4A6E-8E8F-512A189E44C1}"/>
                      </a:ext>
                    </a:extLst>
                  </p:cNvPr>
                  <p:cNvCxnSpPr>
                    <a:stCxn id="74" idx="2"/>
                    <a:endCxn id="77" idx="0"/>
                  </p:cNvCxnSpPr>
                  <p:nvPr/>
                </p:nvCxnSpPr>
                <p:spPr>
                  <a:xfrm rot="16200000" flipH="1">
                    <a:off x="2681753" y="3492765"/>
                    <a:ext cx="2149976" cy="1572028"/>
                  </a:xfrm>
                  <a:prstGeom prst="bentConnector3">
                    <a:avLst>
                      <a:gd name="adj1" fmla="val 50000"/>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肘形接點 60">
                    <a:extLst>
                      <a:ext uri="{FF2B5EF4-FFF2-40B4-BE49-F238E27FC236}">
                        <a16:creationId xmlns:a16="http://schemas.microsoft.com/office/drawing/2014/main" id="{B4EBF3EA-3D70-4217-8484-0A4FBEFC7675}"/>
                      </a:ext>
                    </a:extLst>
                  </p:cNvPr>
                  <p:cNvCxnSpPr>
                    <a:cxnSpLocks/>
                    <a:stCxn id="77" idx="1"/>
                    <a:endCxn id="75" idx="2"/>
                  </p:cNvCxnSpPr>
                  <p:nvPr/>
                </p:nvCxnSpPr>
                <p:spPr>
                  <a:xfrm rot="10800000">
                    <a:off x="2337330" y="4907250"/>
                    <a:ext cx="1434744" cy="83185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接點 62">
                    <a:extLst>
                      <a:ext uri="{FF2B5EF4-FFF2-40B4-BE49-F238E27FC236}">
                        <a16:creationId xmlns:a16="http://schemas.microsoft.com/office/drawing/2014/main" id="{2A2036D2-9418-4520-B0BE-2B9F068214ED}"/>
                      </a:ext>
                    </a:extLst>
                  </p:cNvPr>
                  <p:cNvCxnSpPr>
                    <a:stCxn id="75" idx="3"/>
                    <a:endCxn id="76" idx="0"/>
                  </p:cNvCxnSpPr>
                  <p:nvPr/>
                </p:nvCxnSpPr>
                <p:spPr>
                  <a:xfrm rot="10800000" flipV="1">
                    <a:off x="1101016" y="4375267"/>
                    <a:ext cx="749779" cy="8518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箭頭接點 1032">
                    <a:extLst>
                      <a:ext uri="{FF2B5EF4-FFF2-40B4-BE49-F238E27FC236}">
                        <a16:creationId xmlns:a16="http://schemas.microsoft.com/office/drawing/2014/main" id="{819B6E2A-25FA-49E7-8FE5-CF2EC5CF4F07}"/>
                      </a:ext>
                    </a:extLst>
                  </p:cNvPr>
                  <p:cNvCxnSpPr>
                    <a:cxnSpLocks/>
                  </p:cNvCxnSpPr>
                  <p:nvPr/>
                </p:nvCxnSpPr>
                <p:spPr>
                  <a:xfrm>
                    <a:off x="6291072" y="3340048"/>
                    <a:ext cx="1828800" cy="0"/>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文字方塊 96">
                    <a:extLst>
                      <a:ext uri="{FF2B5EF4-FFF2-40B4-BE49-F238E27FC236}">
                        <a16:creationId xmlns:a16="http://schemas.microsoft.com/office/drawing/2014/main" id="{DFF02E98-E0EA-464C-8ABF-FAFD639D6E4B}"/>
                      </a:ext>
                    </a:extLst>
                  </p:cNvPr>
                  <p:cNvSpPr txBox="1">
                    <a:spLocks/>
                  </p:cNvSpPr>
                  <p:nvPr/>
                </p:nvSpPr>
                <p:spPr>
                  <a:xfrm>
                    <a:off x="6111937" y="6409425"/>
                    <a:ext cx="5487240" cy="296662"/>
                  </a:xfrm>
                  <a:prstGeom prst="rect">
                    <a:avLst/>
                  </a:prstGeom>
                  <a:noFill/>
                </p:spPr>
                <p:txBody>
                  <a:bodyPr wrap="square" rtlCol="0">
                    <a:normAutofit lnSpcReduction="10000"/>
                  </a:bodyPr>
                  <a:lstStyle/>
                  <a:p>
                    <a:endParaRPr lang="zh-TW" altLang="en-US" sz="1411" dirty="0">
                      <a:solidFill>
                        <a:srgbClr val="5C727C"/>
                      </a:solidFill>
                      <a:latin typeface="微軟正黑體" panose="020B0604030504040204" pitchFamily="34" charset="-120"/>
                      <a:ea typeface="微軟正黑體" panose="020B0604030504040204" pitchFamily="34" charset="-120"/>
                    </a:endParaRPr>
                  </a:p>
                </p:txBody>
              </p:sp>
              <p:sp>
                <p:nvSpPr>
                  <p:cNvPr id="98" name="文字方塊 97">
                    <a:extLst>
                      <a:ext uri="{FF2B5EF4-FFF2-40B4-BE49-F238E27FC236}">
                        <a16:creationId xmlns:a16="http://schemas.microsoft.com/office/drawing/2014/main" id="{BDEDAF73-34D1-4E3C-B1A6-71F1727218B7}"/>
                      </a:ext>
                    </a:extLst>
                  </p:cNvPr>
                  <p:cNvSpPr txBox="1"/>
                  <p:nvPr/>
                </p:nvSpPr>
                <p:spPr>
                  <a:xfrm>
                    <a:off x="3010467" y="3945003"/>
                    <a:ext cx="2143920"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數據哪些已輸入</a:t>
                    </a:r>
                  </a:p>
                </p:txBody>
              </p:sp>
              <p:sp>
                <p:nvSpPr>
                  <p:cNvPr id="99" name="文字方塊 98">
                    <a:extLst>
                      <a:ext uri="{FF2B5EF4-FFF2-40B4-BE49-F238E27FC236}">
                        <a16:creationId xmlns:a16="http://schemas.microsoft.com/office/drawing/2014/main" id="{ECD4D5DE-BF51-4652-B95F-E3A4FEE42376}"/>
                      </a:ext>
                    </a:extLst>
                  </p:cNvPr>
                  <p:cNvSpPr txBox="1"/>
                  <p:nvPr/>
                </p:nvSpPr>
                <p:spPr>
                  <a:xfrm rot="1723293">
                    <a:off x="3701023" y="2629011"/>
                    <a:ext cx="2118874"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已完成哪些動作</a:t>
                    </a:r>
                  </a:p>
                </p:txBody>
              </p:sp>
              <p:sp>
                <p:nvSpPr>
                  <p:cNvPr id="100" name="文字方塊 99">
                    <a:extLst>
                      <a:ext uri="{FF2B5EF4-FFF2-40B4-BE49-F238E27FC236}">
                        <a16:creationId xmlns:a16="http://schemas.microsoft.com/office/drawing/2014/main" id="{A02F1E80-4EA3-436C-A8EB-8B36A28FB55E}"/>
                      </a:ext>
                    </a:extLst>
                  </p:cNvPr>
                  <p:cNvSpPr txBox="1"/>
                  <p:nvPr/>
                </p:nvSpPr>
                <p:spPr>
                  <a:xfrm>
                    <a:off x="6306515" y="3387089"/>
                    <a:ext cx="1783045"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互動</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詢問</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提醒</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1" name="文字方塊 100">
                    <a:extLst>
                      <a:ext uri="{FF2B5EF4-FFF2-40B4-BE49-F238E27FC236}">
                        <a16:creationId xmlns:a16="http://schemas.microsoft.com/office/drawing/2014/main" id="{17038E64-3C65-4705-8714-9E9175F297D6}"/>
                      </a:ext>
                    </a:extLst>
                  </p:cNvPr>
                  <p:cNvSpPr txBox="1"/>
                  <p:nvPr/>
                </p:nvSpPr>
                <p:spPr>
                  <a:xfrm>
                    <a:off x="576158" y="3472635"/>
                    <a:ext cx="298126" cy="1008651"/>
                  </a:xfrm>
                  <a:prstGeom prst="rect">
                    <a:avLst/>
                  </a:prstGeom>
                  <a:noFill/>
                </p:spPr>
                <p:txBody>
                  <a:bodyPr wrap="square" rtlCol="0">
                    <a:normAutofit fontScale="92500" lnSpcReduction="10000"/>
                  </a:bodyPr>
                  <a:lstStyle/>
                  <a:p>
                    <a:r>
                      <a:rPr lang="zh-TW" altLang="en-US" sz="1600" b="1" dirty="0">
                        <a:latin typeface="微軟正黑體" panose="020B0604030504040204" pitchFamily="34" charset="-120"/>
                        <a:ea typeface="微軟正黑體" panose="020B0604030504040204" pitchFamily="34" charset="-120"/>
                      </a:rPr>
                      <a:t>資料匯入</a:t>
                    </a:r>
                  </a:p>
                </p:txBody>
              </p:sp>
              <p:sp>
                <p:nvSpPr>
                  <p:cNvPr id="102" name="文字方塊 101">
                    <a:extLst>
                      <a:ext uri="{FF2B5EF4-FFF2-40B4-BE49-F238E27FC236}">
                        <a16:creationId xmlns:a16="http://schemas.microsoft.com/office/drawing/2014/main" id="{4A4B7F9E-B3E0-46F7-B9C7-D2C0836BDDA1}"/>
                      </a:ext>
                    </a:extLst>
                  </p:cNvPr>
                  <p:cNvSpPr txBox="1"/>
                  <p:nvPr/>
                </p:nvSpPr>
                <p:spPr>
                  <a:xfrm>
                    <a:off x="8849511" y="4042846"/>
                    <a:ext cx="3094908"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做出動作</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插入</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量測</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3" name="文字方塊 102">
                    <a:extLst>
                      <a:ext uri="{FF2B5EF4-FFF2-40B4-BE49-F238E27FC236}">
                        <a16:creationId xmlns:a16="http://schemas.microsoft.com/office/drawing/2014/main" id="{317561B2-BB21-40A5-AE0F-F72BAC498FCA}"/>
                      </a:ext>
                    </a:extLst>
                  </p:cNvPr>
                  <p:cNvSpPr txBox="1"/>
                  <p:nvPr/>
                </p:nvSpPr>
                <p:spPr>
                  <a:xfrm>
                    <a:off x="756255" y="6352277"/>
                    <a:ext cx="689521"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網頁</a:t>
                    </a:r>
                  </a:p>
                </p:txBody>
              </p:sp>
              <p:sp>
                <p:nvSpPr>
                  <p:cNvPr id="104" name="文字方塊 103">
                    <a:extLst>
                      <a:ext uri="{FF2B5EF4-FFF2-40B4-BE49-F238E27FC236}">
                        <a16:creationId xmlns:a16="http://schemas.microsoft.com/office/drawing/2014/main" id="{B1D44501-3AD4-429D-BEAD-DC611FA242C4}"/>
                      </a:ext>
                    </a:extLst>
                  </p:cNvPr>
                  <p:cNvSpPr txBox="1"/>
                  <p:nvPr/>
                </p:nvSpPr>
                <p:spPr>
                  <a:xfrm>
                    <a:off x="1647812" y="3485229"/>
                    <a:ext cx="1373534" cy="296662"/>
                  </a:xfrm>
                  <a:prstGeom prst="rect">
                    <a:avLst/>
                  </a:prstGeom>
                  <a:noFill/>
                </p:spPr>
                <p:txBody>
                  <a:bodyPr wrap="square" rtlCol="0">
                    <a:normAutofit fontScale="92500" lnSpcReduction="20000"/>
                  </a:bodyPr>
                  <a:lstStyle/>
                  <a:p>
                    <a:r>
                      <a:rPr lang="en-US" altLang="zh-TW" sz="1600" b="1" dirty="0">
                        <a:latin typeface="微軟正黑體" panose="020B0604030504040204" pitchFamily="34" charset="-120"/>
                        <a:ea typeface="微軟正黑體" panose="020B0604030504040204" pitchFamily="34" charset="-120"/>
                      </a:rPr>
                      <a:t>Data base</a:t>
                    </a:r>
                    <a:endParaRPr lang="zh-TW" altLang="en-US" sz="1600" b="1" dirty="0">
                      <a:latin typeface="微軟正黑體" panose="020B0604030504040204" pitchFamily="34" charset="-120"/>
                      <a:ea typeface="微軟正黑體" panose="020B0604030504040204" pitchFamily="34" charset="-120"/>
                    </a:endParaRPr>
                  </a:p>
                </p:txBody>
              </p:sp>
              <p:sp>
                <p:nvSpPr>
                  <p:cNvPr id="105" name="文字方塊 104">
                    <a:extLst>
                      <a:ext uri="{FF2B5EF4-FFF2-40B4-BE49-F238E27FC236}">
                        <a16:creationId xmlns:a16="http://schemas.microsoft.com/office/drawing/2014/main" id="{AD8D51CB-D005-49BC-9CD8-2C29FE516955}"/>
                      </a:ext>
                    </a:extLst>
                  </p:cNvPr>
                  <p:cNvSpPr txBox="1"/>
                  <p:nvPr/>
                </p:nvSpPr>
                <p:spPr>
                  <a:xfrm>
                    <a:off x="2499014" y="5766696"/>
                    <a:ext cx="136544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資料輸入</a:t>
                    </a:r>
                  </a:p>
                </p:txBody>
              </p:sp>
              <p:cxnSp>
                <p:nvCxnSpPr>
                  <p:cNvPr id="106" name="肘形接點 1073">
                    <a:extLst>
                      <a:ext uri="{FF2B5EF4-FFF2-40B4-BE49-F238E27FC236}">
                        <a16:creationId xmlns:a16="http://schemas.microsoft.com/office/drawing/2014/main" id="{5A2702DC-E699-4E56-A266-EE0FB04DFC53}"/>
                      </a:ext>
                    </a:extLst>
                  </p:cNvPr>
                  <p:cNvCxnSpPr>
                    <a:cxnSpLocks/>
                    <a:stCxn id="76" idx="1"/>
                    <a:endCxn id="72" idx="1"/>
                  </p:cNvCxnSpPr>
                  <p:nvPr/>
                </p:nvCxnSpPr>
                <p:spPr>
                  <a:xfrm rot="10800000" flipH="1">
                    <a:off x="569032" y="2425295"/>
                    <a:ext cx="1042097" cy="3333815"/>
                  </a:xfrm>
                  <a:prstGeom prst="bentConnector3">
                    <a:avLst>
                      <a:gd name="adj1" fmla="val -1325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63F8A704-EADB-48EA-8C49-C8EEC7E54309}"/>
                      </a:ext>
                    </a:extLst>
                  </p:cNvPr>
                  <p:cNvSpPr txBox="1"/>
                  <p:nvPr/>
                </p:nvSpPr>
                <p:spPr>
                  <a:xfrm>
                    <a:off x="22007" y="2011999"/>
                    <a:ext cx="2158016"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分析資料結果回傳</a:t>
                    </a:r>
                  </a:p>
                </p:txBody>
              </p:sp>
              <p:sp>
                <p:nvSpPr>
                  <p:cNvPr id="108" name="文字方塊 107">
                    <a:extLst>
                      <a:ext uri="{FF2B5EF4-FFF2-40B4-BE49-F238E27FC236}">
                        <a16:creationId xmlns:a16="http://schemas.microsoft.com/office/drawing/2014/main" id="{6D01229B-431E-4754-8C20-7E0794A00565}"/>
                      </a:ext>
                    </a:extLst>
                  </p:cNvPr>
                  <p:cNvSpPr txBox="1"/>
                  <p:nvPr/>
                </p:nvSpPr>
                <p:spPr>
                  <a:xfrm rot="1658416">
                    <a:off x="3639037" y="2945240"/>
                    <a:ext cx="167843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分析結果傳遞</a:t>
                    </a:r>
                  </a:p>
                </p:txBody>
              </p:sp>
            </p:grpSp>
          </p:grpSp>
        </p:grpSp>
        <p:sp>
          <p:nvSpPr>
            <p:cNvPr id="3248" name="文字方塊 3247">
              <a:extLst>
                <a:ext uri="{FF2B5EF4-FFF2-40B4-BE49-F238E27FC236}">
                  <a16:creationId xmlns:a16="http://schemas.microsoft.com/office/drawing/2014/main" id="{18665A70-7E9F-4B4C-85C9-8CE4C750C3E3}"/>
                </a:ext>
              </a:extLst>
            </p:cNvPr>
            <p:cNvSpPr txBox="1"/>
            <p:nvPr/>
          </p:nvSpPr>
          <p:spPr>
            <a:xfrm>
              <a:off x="27280993" y="16222836"/>
              <a:ext cx="6302828" cy="538005"/>
            </a:xfrm>
            <a:prstGeom prst="rect">
              <a:avLst/>
            </a:prstGeom>
            <a:noFill/>
          </p:spPr>
          <p:txBody>
            <a:bodyPr wrap="square" rtlCol="0">
              <a:normAutofit fontScale="70000" lnSpcReduction="20000"/>
            </a:bodyPr>
            <a:lstStyle/>
            <a:p>
              <a:r>
                <a:rPr lang="zh-TW" altLang="en-US" sz="2200" b="1" dirty="0">
                  <a:latin typeface="微軟正黑體" panose="020B0604030504040204" pitchFamily="34" charset="-120"/>
                  <a:ea typeface="微軟正黑體" panose="020B0604030504040204" pitchFamily="34" charset="-120"/>
                </a:rPr>
                <a:t>數據傳送</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溫度計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血壓計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體重計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讀卡機</a:t>
              </a:r>
              <a:r>
                <a:rPr lang="en-US" altLang="zh-TW" sz="2200" b="1" dirty="0">
                  <a:latin typeface="微軟正黑體" panose="020B0604030504040204" pitchFamily="34" charset="-120"/>
                  <a:ea typeface="微軟正黑體" panose="020B0604030504040204" pitchFamily="34" charset="-120"/>
                </a:rPr>
                <a:t>)</a:t>
              </a:r>
              <a:endParaRPr lang="zh-TW" altLang="en-US" sz="2200" dirty="0">
                <a:solidFill>
                  <a:srgbClr val="5C727C"/>
                </a:solidFill>
                <a:latin typeface="微軟正黑體" panose="020B0604030504040204" pitchFamily="34" charset="-120"/>
                <a:ea typeface="微軟正黑體" panose="020B0604030504040204" pitchFamily="34" charset="-120"/>
              </a:endParaRPr>
            </a:p>
            <a:p>
              <a:endParaRPr lang="zh-TW" altLang="en-US" sz="3058" dirty="0"/>
            </a:p>
          </p:txBody>
        </p:sp>
      </p:grpSp>
      <p:sp>
        <p:nvSpPr>
          <p:cNvPr id="3257" name="文字方塊 3256">
            <a:extLst>
              <a:ext uri="{FF2B5EF4-FFF2-40B4-BE49-F238E27FC236}">
                <a16:creationId xmlns:a16="http://schemas.microsoft.com/office/drawing/2014/main" id="{50E79B93-0DA8-4502-9F04-BE3019A22317}"/>
              </a:ext>
            </a:extLst>
          </p:cNvPr>
          <p:cNvSpPr txBox="1"/>
          <p:nvPr/>
        </p:nvSpPr>
        <p:spPr>
          <a:xfrm>
            <a:off x="1322842" y="4846257"/>
            <a:ext cx="8983567" cy="5733557"/>
          </a:xfrm>
          <a:prstGeom prst="rect">
            <a:avLst/>
          </a:prstGeom>
          <a:noFill/>
        </p:spPr>
        <p:txBody>
          <a:bodyPr wrap="square" rtlCol="0">
            <a:spAutoFit/>
          </a:bodyPr>
          <a:lstStyle/>
          <a:p>
            <a:pPr algn="just" defTabSz="2539486">
              <a:lnSpc>
                <a:spcPct val="150000"/>
              </a:lnSpc>
            </a:pPr>
            <a:r>
              <a:rPr lang="zh-TW" altLang="zh-TW" sz="2800" b="1" dirty="0">
                <a:latin typeface="微軟正黑體" panose="020B0604030504040204" pitchFamily="34" charset="-120"/>
                <a:ea typeface="微軟正黑體" panose="020B0604030504040204" pitchFamily="34" charset="-120"/>
              </a:rPr>
              <a:t>本</a:t>
            </a:r>
            <a:r>
              <a:rPr lang="zh-TW" altLang="en-US" sz="2800" b="1" dirty="0">
                <a:latin typeface="微軟正黑體" panose="020B0604030504040204" pitchFamily="34" charset="-120"/>
                <a:ea typeface="微軟正黑體" panose="020B0604030504040204" pitchFamily="34" charset="-120"/>
              </a:rPr>
              <a:t>專題</a:t>
            </a:r>
            <a:r>
              <a:rPr lang="zh-TW" altLang="zh-TW" sz="2800" b="1" dirty="0">
                <a:latin typeface="微軟正黑體" panose="020B0604030504040204" pitchFamily="34" charset="-120"/>
                <a:ea typeface="微軟正黑體" panose="020B0604030504040204" pitchFamily="34" charset="-120"/>
              </a:rPr>
              <a:t>以</a:t>
            </a:r>
            <a:r>
              <a:rPr lang="en-US" altLang="zh-TW" sz="2800" b="1" dirty="0" err="1">
                <a:latin typeface="微軟正黑體" panose="020B0604030504040204" pitchFamily="34" charset="-120"/>
                <a:ea typeface="微軟正黑體" panose="020B0604030504040204" pitchFamily="34" charset="-120"/>
              </a:rPr>
              <a:t>Zenbo</a:t>
            </a:r>
            <a:r>
              <a:rPr lang="en-US" altLang="zh-TW" sz="2800" b="1" dirty="0">
                <a:latin typeface="微軟正黑體" panose="020B0604030504040204" pitchFamily="34" charset="-120"/>
                <a:ea typeface="微軟正黑體" panose="020B0604030504040204" pitchFamily="34" charset="-120"/>
              </a:rPr>
              <a:t> Junior</a:t>
            </a:r>
            <a:r>
              <a:rPr lang="zh-TW" altLang="zh-TW" sz="2800" b="1" dirty="0">
                <a:latin typeface="微軟正黑體" panose="020B0604030504040204" pitchFamily="34" charset="-120"/>
                <a:ea typeface="微軟正黑體" panose="020B0604030504040204" pitchFamily="34" charset="-120"/>
              </a:rPr>
              <a:t>機器人、</a:t>
            </a:r>
            <a:r>
              <a:rPr lang="en-US" altLang="zh-TW" sz="2800" b="1" dirty="0">
                <a:latin typeface="微軟正黑體" panose="020B0604030504040204" pitchFamily="34" charset="-120"/>
                <a:ea typeface="微軟正黑體" panose="020B0604030504040204" pitchFamily="34" charset="-120"/>
              </a:rPr>
              <a:t>Raspberry Pi</a:t>
            </a:r>
            <a:r>
              <a:rPr lang="zh-TW" altLang="zh-TW" sz="2800" b="1" dirty="0">
                <a:latin typeface="微軟正黑體" panose="020B0604030504040204" pitchFamily="34" charset="-120"/>
                <a:ea typeface="微軟正黑體" panose="020B0604030504040204" pitchFamily="34" charset="-120"/>
              </a:rPr>
              <a:t>、讀卡機和生理量測設備開發</a:t>
            </a:r>
            <a:r>
              <a:rPr lang="en-US" altLang="zh-TW" sz="2800" b="1" dirty="0">
                <a:latin typeface="微軟正黑體" panose="020B0604030504040204" pitchFamily="34" charset="-120"/>
                <a:ea typeface="微軟正黑體" panose="020B0604030504040204" pitchFamily="34" charset="-120"/>
              </a:rPr>
              <a:t>AIOT</a:t>
            </a:r>
            <a:r>
              <a:rPr lang="zh-TW" altLang="zh-TW" sz="2800" b="1" dirty="0">
                <a:latin typeface="微軟正黑體" panose="020B0604030504040204" pitchFamily="34" charset="-120"/>
                <a:ea typeface="微軟正黑體" panose="020B0604030504040204" pitchFamily="34" charset="-120"/>
              </a:rPr>
              <a:t>生理量測與分析系統</a:t>
            </a:r>
            <a:r>
              <a:rPr lang="zh-TW" altLang="en-US" sz="2800" b="1" dirty="0">
                <a:latin typeface="微軟正黑體" panose="020B0604030504040204" pitchFamily="34" charset="-120"/>
                <a:ea typeface="微軟正黑體" panose="020B0604030504040204" pitchFamily="34" charset="-120"/>
              </a:rPr>
              <a:t>，實現以下幾項目的</a:t>
            </a:r>
            <a:r>
              <a:rPr lang="en-US" altLang="zh-TW" sz="2800" b="1" dirty="0">
                <a:latin typeface="微軟正黑體" panose="020B0604030504040204" pitchFamily="34" charset="-120"/>
                <a:ea typeface="微軟正黑體" panose="020B0604030504040204" pitchFamily="34" charset="-120"/>
              </a:rPr>
              <a:t>:</a:t>
            </a:r>
          </a:p>
          <a:p>
            <a:pPr marL="537576" indent="-537576" algn="just" defTabSz="2539486">
              <a:lnSpc>
                <a:spcPct val="150000"/>
              </a:lnSpc>
              <a:buAutoNum type="arabicPeriod"/>
            </a:pPr>
            <a:r>
              <a:rPr lang="zh-TW" altLang="zh-TW" sz="2800" b="1" dirty="0">
                <a:latin typeface="微軟正黑體" panose="020B0604030504040204" pitchFamily="34" charset="-120"/>
                <a:ea typeface="微軟正黑體" panose="020B0604030504040204" pitchFamily="34" charset="-120"/>
              </a:rPr>
              <a:t>系統利用使用者的歷史生理量測資料分析出的結果以網頁或機器人給予使用者健康上的建議。</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2.</a:t>
            </a:r>
            <a:r>
              <a:rPr lang="zh-TW" altLang="en-US" sz="2800" b="1" dirty="0">
                <a:latin typeface="微軟正黑體" panose="020B0604030504040204" pitchFamily="34" charset="-120"/>
                <a:ea typeface="微軟正黑體" panose="020B0604030504040204" pitchFamily="34" charset="-120"/>
              </a:rPr>
              <a:t>  使用多個演算法</a:t>
            </a:r>
            <a:r>
              <a:rPr lang="zh-TW" altLang="zh-TW" sz="2800" b="1" dirty="0">
                <a:latin typeface="微軟正黑體" panose="020B0604030504040204" pitchFamily="34" charset="-120"/>
                <a:ea typeface="微軟正黑體" panose="020B0604030504040204" pitchFamily="34" charset="-120"/>
              </a:rPr>
              <a:t>進行資料的分析及推算，</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3.</a:t>
            </a: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將建議的內容、生理指標的周</a:t>
            </a:r>
            <a:r>
              <a:rPr lang="en-US" altLang="zh-TW" sz="2800" b="1" dirty="0">
                <a:latin typeface="微軟正黑體" panose="020B0604030504040204" pitchFamily="34" charset="-120"/>
                <a:ea typeface="微軟正黑體" panose="020B0604030504040204" pitchFamily="34" charset="-120"/>
              </a:rPr>
              <a:t>/</a:t>
            </a:r>
            <a:r>
              <a:rPr lang="zh-TW" altLang="zh-TW" sz="2800" b="1" dirty="0">
                <a:latin typeface="微軟正黑體" panose="020B0604030504040204" pitchFamily="34" charset="-120"/>
                <a:ea typeface="微軟正黑體" panose="020B0604030504040204" pitchFamily="34" charset="-120"/>
              </a:rPr>
              <a:t>月趨勢圖表呈現</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在網頁上，供使用者、照護者、主治醫生方便查詢。</a:t>
            </a:r>
          </a:p>
          <a:p>
            <a:endParaRPr lang="zh-TW" altLang="en-US" sz="3058" dirty="0"/>
          </a:p>
        </p:txBody>
      </p:sp>
      <p:sp>
        <p:nvSpPr>
          <p:cNvPr id="323" name="AutoShape 22">
            <a:extLst>
              <a:ext uri="{FF2B5EF4-FFF2-40B4-BE49-F238E27FC236}">
                <a16:creationId xmlns:a16="http://schemas.microsoft.com/office/drawing/2014/main" id="{7BF342A7-5905-442E-8264-71691A32BA0D}"/>
              </a:ext>
            </a:extLst>
          </p:cNvPr>
          <p:cNvSpPr>
            <a:spLocks noChangeArrowheads="1"/>
          </p:cNvSpPr>
          <p:nvPr/>
        </p:nvSpPr>
        <p:spPr bwMode="auto">
          <a:xfrm>
            <a:off x="2804693" y="15829801"/>
            <a:ext cx="6473040" cy="737940"/>
          </a:xfrm>
          <a:prstGeom prst="roundRect">
            <a:avLst>
              <a:gd name="adj" fmla="val 39153"/>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62868" tIns="31434" rIns="62868" bIns="31434" anchor="ctr">
            <a:flatTx/>
          </a:bodyPr>
          <a:lstStyle>
            <a:lvl1pPr defTabSz="4570413">
              <a:defRPr kumimoji="1">
                <a:solidFill>
                  <a:schemeClr val="tx1"/>
                </a:solidFill>
                <a:latin typeface="Arial" panose="020B0604020202020204" pitchFamily="34" charset="0"/>
                <a:ea typeface="新細明體" panose="02020500000000000000" pitchFamily="18" charset="-120"/>
              </a:defRPr>
            </a:lvl1pPr>
            <a:lvl2pPr marL="530225" defTabSz="4570413">
              <a:defRPr kumimoji="1">
                <a:solidFill>
                  <a:schemeClr val="tx1"/>
                </a:solidFill>
                <a:latin typeface="Arial" panose="020B0604020202020204" pitchFamily="34" charset="0"/>
                <a:ea typeface="新細明體" panose="02020500000000000000" pitchFamily="18" charset="-120"/>
              </a:defRPr>
            </a:lvl2pPr>
            <a:lvl3pPr marL="1071563" defTabSz="4570413">
              <a:defRPr kumimoji="1">
                <a:solidFill>
                  <a:schemeClr val="tx1"/>
                </a:solidFill>
                <a:latin typeface="Arial" panose="020B0604020202020204" pitchFamily="34" charset="0"/>
                <a:ea typeface="新細明體" panose="02020500000000000000" pitchFamily="18" charset="-120"/>
              </a:defRPr>
            </a:lvl3pPr>
            <a:lvl4pPr marL="1604963" defTabSz="4570413">
              <a:defRPr kumimoji="1">
                <a:solidFill>
                  <a:schemeClr val="tx1"/>
                </a:solidFill>
                <a:latin typeface="Arial" panose="020B0604020202020204" pitchFamily="34" charset="0"/>
                <a:ea typeface="新細明體" panose="02020500000000000000" pitchFamily="18" charset="-120"/>
              </a:defRPr>
            </a:lvl4pPr>
            <a:lvl5pPr marL="2135188" defTabSz="4570413">
              <a:defRPr kumimoji="1">
                <a:solidFill>
                  <a:schemeClr val="tx1"/>
                </a:solidFill>
                <a:latin typeface="Arial" panose="020B0604020202020204" pitchFamily="34" charset="0"/>
                <a:ea typeface="新細明體" panose="02020500000000000000" pitchFamily="18" charset="-120"/>
              </a:defRPr>
            </a:lvl5pPr>
            <a:lvl6pPr marL="25923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30495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5067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9639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4233" b="1" dirty="0">
                <a:latin typeface="Microsoft YaHei UI" panose="020B0503020204020204" pitchFamily="34" charset="-122"/>
                <a:ea typeface="Microsoft YaHei UI" panose="020B0503020204020204" pitchFamily="34" charset="-122"/>
              </a:rPr>
              <a:t>有限狀態機</a:t>
            </a:r>
          </a:p>
        </p:txBody>
      </p:sp>
      <mc:AlternateContent xmlns:mc="http://schemas.openxmlformats.org/markup-compatibility/2006">
        <mc:Choice xmlns:a14="http://schemas.microsoft.com/office/drawing/2010/main" Requires="a14">
          <p:sp>
            <p:nvSpPr>
              <p:cNvPr id="336" name="矩形: 圓角 335">
                <a:extLst>
                  <a:ext uri="{FF2B5EF4-FFF2-40B4-BE49-F238E27FC236}">
                    <a16:creationId xmlns:a16="http://schemas.microsoft.com/office/drawing/2014/main" id="{68383854-D6B0-40C8-8ED4-AAF27F72900C}"/>
                  </a:ext>
                </a:extLst>
              </p:cNvPr>
              <p:cNvSpPr/>
              <p:nvPr/>
            </p:nvSpPr>
            <p:spPr bwMode="auto">
              <a:xfrm>
                <a:off x="945588" y="10730092"/>
                <a:ext cx="19708348" cy="12627999"/>
              </a:xfrm>
              <a:prstGeom prst="roundRect">
                <a:avLst>
                  <a:gd name="adj" fmla="val 5070"/>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vert="horz" wrap="square" lIns="53759" tIns="26880" rIns="53759" bIns="26880" numCol="1" rtlCol="0" anchor="b"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𝑃𝑟𝑒𝑐𝑖𝑠𝑖𝑜𝑛</m:t>
                      </m:r>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i="1">
                              <a:effectLst/>
                              <a:latin typeface="Cambria Math" panose="02040503050406030204" pitchFamily="18" charset="0"/>
                            </a:rPr>
                          </m:ctrlPr>
                        </m:fPr>
                        <m:num>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num>
                        <m:den>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𝐹𝑃</m:t>
                          </m:r>
                        </m:den>
                      </m:f>
                    </m:oMath>
                  </m:oMathPara>
                </a14:m>
                <a:endParaRPr lang="zh-TW" altLang="en-US" sz="1800" b="1" dirty="0">
                  <a:latin typeface="Microsoft YaHei UI" panose="020B0503020204020204" pitchFamily="34" charset="-122"/>
                  <a:ea typeface="Microsoft YaHei UI" panose="020B0503020204020204" pitchFamily="34" charset="-122"/>
                </a:endParaRPr>
              </a:p>
            </p:txBody>
          </p:sp>
        </mc:Choice>
        <mc:Fallback>
          <p:sp>
            <p:nvSpPr>
              <p:cNvPr id="336" name="矩形: 圓角 335">
                <a:extLst>
                  <a:ext uri="{FF2B5EF4-FFF2-40B4-BE49-F238E27FC236}">
                    <a16:creationId xmlns:a16="http://schemas.microsoft.com/office/drawing/2014/main" id="{68383854-D6B0-40C8-8ED4-AAF27F72900C}"/>
                  </a:ext>
                </a:extLst>
              </p:cNvPr>
              <p:cNvSpPr>
                <a:spLocks noRot="1" noChangeAspect="1" noMove="1" noResize="1" noEditPoints="1" noAdjustHandles="1" noChangeArrowheads="1" noChangeShapeType="1" noTextEdit="1"/>
              </p:cNvSpPr>
              <p:nvPr/>
            </p:nvSpPr>
            <p:spPr bwMode="auto">
              <a:xfrm>
                <a:off x="945588" y="10730092"/>
                <a:ext cx="19708348" cy="12627999"/>
              </a:xfrm>
              <a:prstGeom prst="roundRect">
                <a:avLst>
                  <a:gd name="adj" fmla="val 5070"/>
                </a:avLst>
              </a:prstGeom>
              <a:blipFill>
                <a:blip r:embed="rId15"/>
                <a:stretch>
                  <a:fillRect/>
                </a:stretch>
              </a:blipFill>
              <a:ln>
                <a:noFill/>
              </a:ln>
            </p:spPr>
            <p:txBody>
              <a:bodyPr/>
              <a:lstStyle/>
              <a:p>
                <a:r>
                  <a:rPr lang="zh-TW" altLang="en-US">
                    <a:noFill/>
                  </a:rPr>
                  <a:t> </a:t>
                </a:r>
              </a:p>
            </p:txBody>
          </p:sp>
        </mc:Fallback>
      </mc:AlternateContent>
      <p:pic>
        <p:nvPicPr>
          <p:cNvPr id="25" name="圖片 24">
            <a:extLst>
              <a:ext uri="{FF2B5EF4-FFF2-40B4-BE49-F238E27FC236}">
                <a16:creationId xmlns:a16="http://schemas.microsoft.com/office/drawing/2014/main" id="{6102DC3B-30EC-4A74-A731-9D15727B1DA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0181" y="597195"/>
            <a:ext cx="2447836" cy="3181097"/>
          </a:xfrm>
          <a:prstGeom prst="rect">
            <a:avLst/>
          </a:prstGeom>
        </p:spPr>
      </p:pic>
      <p:sp>
        <p:nvSpPr>
          <p:cNvPr id="360" name="Text Box 7">
            <a:extLst>
              <a:ext uri="{FF2B5EF4-FFF2-40B4-BE49-F238E27FC236}">
                <a16:creationId xmlns:a16="http://schemas.microsoft.com/office/drawing/2014/main" id="{66A7685B-A46D-4529-B0F3-74D666501FB3}"/>
              </a:ext>
            </a:extLst>
          </p:cNvPr>
          <p:cNvSpPr txBox="1">
            <a:spLocks noChangeArrowheads="1"/>
          </p:cNvSpPr>
          <p:nvPr/>
        </p:nvSpPr>
        <p:spPr bwMode="auto">
          <a:xfrm>
            <a:off x="14569578" y="4267628"/>
            <a:ext cx="3067602"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系統架構圖</a:t>
            </a:r>
          </a:p>
        </p:txBody>
      </p:sp>
      <p:sp>
        <p:nvSpPr>
          <p:cNvPr id="361" name="Text Box 7">
            <a:extLst>
              <a:ext uri="{FF2B5EF4-FFF2-40B4-BE49-F238E27FC236}">
                <a16:creationId xmlns:a16="http://schemas.microsoft.com/office/drawing/2014/main" id="{8BF2D036-FCF4-4545-BC19-70ED1029F78F}"/>
              </a:ext>
            </a:extLst>
          </p:cNvPr>
          <p:cNvSpPr txBox="1">
            <a:spLocks noChangeArrowheads="1"/>
          </p:cNvSpPr>
          <p:nvPr/>
        </p:nvSpPr>
        <p:spPr bwMode="auto">
          <a:xfrm>
            <a:off x="3949863" y="14490595"/>
            <a:ext cx="2972632" cy="65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en-US" altLang="zh-TW" sz="3880" b="1" dirty="0">
                <a:latin typeface="Microsoft YaHei UI" panose="020B0503020204020204" pitchFamily="34" charset="-122"/>
                <a:ea typeface="Microsoft YaHei UI" panose="020B0503020204020204" pitchFamily="34" charset="-122"/>
              </a:rPr>
              <a:t>FSM</a:t>
            </a:r>
            <a:r>
              <a:rPr lang="zh-TW" altLang="en-US" sz="3880" b="1" dirty="0">
                <a:latin typeface="Microsoft YaHei UI" panose="020B0503020204020204" pitchFamily="34" charset="-122"/>
                <a:ea typeface="Microsoft YaHei UI" panose="020B0503020204020204" pitchFamily="34" charset="-122"/>
              </a:rPr>
              <a:t>狀態機</a:t>
            </a:r>
          </a:p>
        </p:txBody>
      </p:sp>
      <p:pic>
        <p:nvPicPr>
          <p:cNvPr id="362" name="圖片 361">
            <a:extLst>
              <a:ext uri="{FF2B5EF4-FFF2-40B4-BE49-F238E27FC236}">
                <a16:creationId xmlns:a16="http://schemas.microsoft.com/office/drawing/2014/main" id="{5FCB5447-E432-48CC-B91B-E21611FA55DF}"/>
              </a:ext>
              <a:ext uri="{C183D7F6-B498-43B3-948B-1728B52AA6E4}">
                <adec:decorative xmlns:adec="http://schemas.microsoft.com/office/drawing/2017/decorative" val="1"/>
              </a:ext>
            </a:extLst>
          </p:cNvPr>
          <p:cNvPicPr/>
          <p:nvPr/>
        </p:nvPicPr>
        <p:blipFill>
          <a:blip r:embed="rId17" cstate="print">
            <a:extLst>
              <a:ext uri="{28A0092B-C50C-407E-A947-70E740481C1C}">
                <a14:useLocalDpi xmlns:a14="http://schemas.microsoft.com/office/drawing/2010/main" val="0"/>
              </a:ext>
            </a:extLst>
          </a:blip>
          <a:stretch>
            <a:fillRect/>
          </a:stretch>
        </p:blipFill>
        <p:spPr>
          <a:xfrm>
            <a:off x="2131450" y="12355652"/>
            <a:ext cx="7313458" cy="2294909"/>
          </a:xfrm>
          <a:prstGeom prst="rect">
            <a:avLst/>
          </a:prstGeom>
        </p:spPr>
      </p:pic>
      <p:sp>
        <p:nvSpPr>
          <p:cNvPr id="3" name="文字方塊 2">
            <a:extLst>
              <a:ext uri="{FF2B5EF4-FFF2-40B4-BE49-F238E27FC236}">
                <a16:creationId xmlns:a16="http://schemas.microsoft.com/office/drawing/2014/main" id="{0E0B49B6-BCE5-4D0F-8766-48BC68270EA2}"/>
              </a:ext>
            </a:extLst>
          </p:cNvPr>
          <p:cNvSpPr txBox="1"/>
          <p:nvPr/>
        </p:nvSpPr>
        <p:spPr>
          <a:xfrm>
            <a:off x="4104883" y="11259949"/>
            <a:ext cx="3370346" cy="689420"/>
          </a:xfrm>
          <a:prstGeom prst="rect">
            <a:avLst/>
          </a:prstGeom>
          <a:noFill/>
        </p:spPr>
        <p:txBody>
          <a:bodyPr wrap="none" rtlCol="0">
            <a:spAutoFit/>
          </a:bodyPr>
          <a:lstStyle/>
          <a:p>
            <a:r>
              <a:rPr lang="en-US" altLang="zh-TW" sz="3880" b="1" dirty="0">
                <a:latin typeface="Microsoft YaHei UI" panose="020B0503020204020204" pitchFamily="34" charset="-122"/>
                <a:ea typeface="Microsoft YaHei UI" panose="020B0503020204020204" pitchFamily="34" charset="-122"/>
              </a:rPr>
              <a:t>Raspberry Pi</a:t>
            </a:r>
            <a:endParaRPr lang="zh-TW" altLang="en-US" sz="3880" b="1" dirty="0">
              <a:latin typeface="Microsoft YaHei UI" panose="020B0503020204020204" pitchFamily="34" charset="-122"/>
              <a:ea typeface="Microsoft YaHei UI" panose="020B0503020204020204" pitchFamily="34" charset="-122"/>
            </a:endParaRPr>
          </a:p>
        </p:txBody>
      </p:sp>
      <p:sp>
        <p:nvSpPr>
          <p:cNvPr id="4" name="文字方塊 3">
            <a:extLst>
              <a:ext uri="{FF2B5EF4-FFF2-40B4-BE49-F238E27FC236}">
                <a16:creationId xmlns:a16="http://schemas.microsoft.com/office/drawing/2014/main" id="{8A6E36C9-66D2-4BEC-ACAA-F51A53175118}"/>
              </a:ext>
            </a:extLst>
          </p:cNvPr>
          <p:cNvSpPr txBox="1"/>
          <p:nvPr/>
        </p:nvSpPr>
        <p:spPr>
          <a:xfrm>
            <a:off x="2299276" y="11971702"/>
            <a:ext cx="7268593"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使用藍芽套件</a:t>
            </a:r>
            <a:r>
              <a:rPr lang="en-US" altLang="zh-TW" sz="2200" b="1" dirty="0" err="1">
                <a:latin typeface="微軟正黑體" panose="020B0604030504040204" pitchFamily="34" charset="-120"/>
                <a:ea typeface="微軟正黑體" panose="020B0604030504040204" pitchFamily="34" charset="-120"/>
              </a:rPr>
              <a:t>Gatttool</a:t>
            </a:r>
            <a:r>
              <a:rPr lang="zh-TW" altLang="en-US" sz="2200" b="1" dirty="0">
                <a:latin typeface="微軟正黑體" panose="020B0604030504040204" pitchFamily="34" charset="-120"/>
                <a:ea typeface="微軟正黑體" panose="020B0604030504040204" pitchFamily="34" charset="-120"/>
              </a:rPr>
              <a:t>連結</a:t>
            </a:r>
            <a:r>
              <a:rPr lang="en-US" altLang="zh-TW" sz="2200" b="1" dirty="0">
                <a:latin typeface="微軟正黑體" panose="020B0604030504040204" pitchFamily="34" charset="-120"/>
                <a:ea typeface="微軟正黑體" panose="020B0604030504040204" pitchFamily="34" charset="-120"/>
              </a:rPr>
              <a:t>Raspberry Pi</a:t>
            </a:r>
            <a:r>
              <a:rPr lang="zh-TW" altLang="en-US" sz="2200" b="1" dirty="0">
                <a:latin typeface="微軟正黑體" panose="020B0604030504040204" pitchFamily="34" charset="-120"/>
                <a:ea typeface="微軟正黑體" panose="020B0604030504040204" pitchFamily="34" charset="-120"/>
              </a:rPr>
              <a:t>，並收取資料。</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F6B21315-01E0-4D34-B3B3-EC819F89432F}"/>
              </a:ext>
            </a:extLst>
          </p:cNvPr>
          <p:cNvSpPr txBox="1"/>
          <p:nvPr/>
        </p:nvSpPr>
        <p:spPr>
          <a:xfrm>
            <a:off x="9515599" y="1068037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專題架構</a:t>
            </a:r>
          </a:p>
        </p:txBody>
      </p:sp>
      <p:grpSp>
        <p:nvGrpSpPr>
          <p:cNvPr id="7" name="群組 6">
            <a:extLst>
              <a:ext uri="{FF2B5EF4-FFF2-40B4-BE49-F238E27FC236}">
                <a16:creationId xmlns:a16="http://schemas.microsoft.com/office/drawing/2014/main" id="{5A100CBA-CD7B-4663-A5AE-FDF9484EF53E}"/>
              </a:ext>
            </a:extLst>
          </p:cNvPr>
          <p:cNvGrpSpPr/>
          <p:nvPr/>
        </p:nvGrpSpPr>
        <p:grpSpPr>
          <a:xfrm>
            <a:off x="12465103" y="21168207"/>
            <a:ext cx="6548821" cy="2001054"/>
            <a:chOff x="10686121" y="10911922"/>
            <a:chExt cx="8024334" cy="4847261"/>
          </a:xfrm>
        </p:grpSpPr>
        <p:sp>
          <p:nvSpPr>
            <p:cNvPr id="59" name="矩形 58">
              <a:extLst>
                <a:ext uri="{FF2B5EF4-FFF2-40B4-BE49-F238E27FC236}">
                  <a16:creationId xmlns:a16="http://schemas.microsoft.com/office/drawing/2014/main" id="{53367019-6EF4-4005-BE81-52D13AB05887}"/>
                </a:ext>
              </a:extLst>
            </p:cNvPr>
            <p:cNvSpPr/>
            <p:nvPr/>
          </p:nvSpPr>
          <p:spPr>
            <a:xfrm>
              <a:off x="10686121" y="11393371"/>
              <a:ext cx="3680013" cy="436581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a:extLst>
                <a:ext uri="{FF2B5EF4-FFF2-40B4-BE49-F238E27FC236}">
                  <a16:creationId xmlns:a16="http://schemas.microsoft.com/office/drawing/2014/main" id="{6FA70E6E-D47F-401D-9EAB-DFC88B4A445B}"/>
                </a:ext>
              </a:extLst>
            </p:cNvPr>
            <p:cNvSpPr/>
            <p:nvPr/>
          </p:nvSpPr>
          <p:spPr>
            <a:xfrm>
              <a:off x="11531045" y="119378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使用者登入</a:t>
              </a:r>
            </a:p>
          </p:txBody>
        </p:sp>
        <p:sp>
          <p:nvSpPr>
            <p:cNvPr id="61" name="矩形 60">
              <a:extLst>
                <a:ext uri="{FF2B5EF4-FFF2-40B4-BE49-F238E27FC236}">
                  <a16:creationId xmlns:a16="http://schemas.microsoft.com/office/drawing/2014/main" id="{961B3EEF-6C87-475C-B8A5-64F20300219F}"/>
                </a:ext>
              </a:extLst>
            </p:cNvPr>
            <p:cNvSpPr/>
            <p:nvPr/>
          </p:nvSpPr>
          <p:spPr>
            <a:xfrm>
              <a:off x="11531045" y="137666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圖表顯示</a:t>
              </a:r>
            </a:p>
          </p:txBody>
        </p:sp>
        <p:sp>
          <p:nvSpPr>
            <p:cNvPr id="62" name="矩形 61">
              <a:extLst>
                <a:ext uri="{FF2B5EF4-FFF2-40B4-BE49-F238E27FC236}">
                  <a16:creationId xmlns:a16="http://schemas.microsoft.com/office/drawing/2014/main" id="{94D854BF-E1A7-4D3E-A092-F78340B1727D}"/>
                </a:ext>
              </a:extLst>
            </p:cNvPr>
            <p:cNvSpPr/>
            <p:nvPr/>
          </p:nvSpPr>
          <p:spPr>
            <a:xfrm>
              <a:off x="11531045" y="12874699"/>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當日量測</a:t>
              </a:r>
            </a:p>
          </p:txBody>
        </p:sp>
        <p:sp>
          <p:nvSpPr>
            <p:cNvPr id="63" name="矩形 62">
              <a:extLst>
                <a:ext uri="{FF2B5EF4-FFF2-40B4-BE49-F238E27FC236}">
                  <a16:creationId xmlns:a16="http://schemas.microsoft.com/office/drawing/2014/main" id="{C2AA69BC-A773-4289-8315-D8B84B4C6F9A}"/>
                </a:ext>
              </a:extLst>
            </p:cNvPr>
            <p:cNvSpPr/>
            <p:nvPr/>
          </p:nvSpPr>
          <p:spPr>
            <a:xfrm>
              <a:off x="11531045" y="14658675"/>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身體建議</a:t>
              </a:r>
            </a:p>
          </p:txBody>
        </p:sp>
        <p:pic>
          <p:nvPicPr>
            <p:cNvPr id="64" name="圖片 63">
              <a:extLst>
                <a:ext uri="{FF2B5EF4-FFF2-40B4-BE49-F238E27FC236}">
                  <a16:creationId xmlns:a16="http://schemas.microsoft.com/office/drawing/2014/main" id="{5EA46934-3461-49EC-8A03-27D48C4AD694}"/>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foregroundMark x1="49121" y1="34766" x2="49121" y2="34766"/>
                        </a14:backgroundRemoval>
                      </a14:imgEffect>
                    </a14:imgLayer>
                  </a14:imgProps>
                </a:ext>
                <a:ext uri="{28A0092B-C50C-407E-A947-70E740481C1C}">
                  <a14:useLocalDpi xmlns:a14="http://schemas.microsoft.com/office/drawing/2010/main" val="0"/>
                </a:ext>
              </a:extLst>
            </a:blip>
            <a:stretch>
              <a:fillRect/>
            </a:stretch>
          </p:blipFill>
          <p:spPr>
            <a:xfrm>
              <a:off x="15589303" y="10911922"/>
              <a:ext cx="3121152" cy="4519643"/>
            </a:xfrm>
            <a:prstGeom prst="rect">
              <a:avLst/>
            </a:prstGeom>
          </p:spPr>
        </p:pic>
        <p:sp>
          <p:nvSpPr>
            <p:cNvPr id="65" name="文字方塊 64">
              <a:extLst>
                <a:ext uri="{FF2B5EF4-FFF2-40B4-BE49-F238E27FC236}">
                  <a16:creationId xmlns:a16="http://schemas.microsoft.com/office/drawing/2014/main" id="{68E9007C-FE77-4DE2-850D-900830A01E7D}"/>
                </a:ext>
              </a:extLst>
            </p:cNvPr>
            <p:cNvSpPr txBox="1"/>
            <p:nvPr/>
          </p:nvSpPr>
          <p:spPr>
            <a:xfrm>
              <a:off x="11612494" y="11210831"/>
              <a:ext cx="2026024"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網頁</a:t>
              </a:r>
            </a:p>
          </p:txBody>
        </p:sp>
        <p:cxnSp>
          <p:nvCxnSpPr>
            <p:cNvPr id="66" name="直線單箭頭接點 65">
              <a:extLst>
                <a:ext uri="{FF2B5EF4-FFF2-40B4-BE49-F238E27FC236}">
                  <a16:creationId xmlns:a16="http://schemas.microsoft.com/office/drawing/2014/main" id="{53E348EE-7485-4D5C-BDA1-8AB482CC3A9C}"/>
                </a:ext>
              </a:extLst>
            </p:cNvPr>
            <p:cNvCxnSpPr>
              <a:cxnSpLocks/>
            </p:cNvCxnSpPr>
            <p:nvPr/>
          </p:nvCxnSpPr>
          <p:spPr>
            <a:xfrm flipH="1">
              <a:off x="14585973" y="13717151"/>
              <a:ext cx="128492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1EDF2AFF-AE9E-4C40-A3C6-09E0332DCA84}"/>
                </a:ext>
              </a:extLst>
            </p:cNvPr>
            <p:cNvSpPr txBox="1"/>
            <p:nvPr/>
          </p:nvSpPr>
          <p:spPr>
            <a:xfrm>
              <a:off x="16404455" y="14642444"/>
              <a:ext cx="1371601"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使用者</a:t>
              </a:r>
            </a:p>
          </p:txBody>
        </p:sp>
      </p:grpSp>
      <p:sp>
        <p:nvSpPr>
          <p:cNvPr id="93" name="AutoShape 2">
            <a:extLst>
              <a:ext uri="{FF2B5EF4-FFF2-40B4-BE49-F238E27FC236}">
                <a16:creationId xmlns:a16="http://schemas.microsoft.com/office/drawing/2014/main" id="{210D09BF-4732-4ACA-9730-8C227A359498}"/>
              </a:ext>
            </a:extLst>
          </p:cNvPr>
          <p:cNvSpPr>
            <a:spLocks noChangeArrowheads="1"/>
          </p:cNvSpPr>
          <p:nvPr/>
        </p:nvSpPr>
        <p:spPr bwMode="auto">
          <a:xfrm>
            <a:off x="925044" y="23446007"/>
            <a:ext cx="9712541" cy="4953323"/>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4" name="AutoShape 2">
            <a:extLst>
              <a:ext uri="{FF2B5EF4-FFF2-40B4-BE49-F238E27FC236}">
                <a16:creationId xmlns:a16="http://schemas.microsoft.com/office/drawing/2014/main" id="{040D7AB2-D739-47E9-8EAA-2E7DF82B1273}"/>
              </a:ext>
            </a:extLst>
          </p:cNvPr>
          <p:cNvSpPr>
            <a:spLocks noChangeArrowheads="1"/>
          </p:cNvSpPr>
          <p:nvPr/>
        </p:nvSpPr>
        <p:spPr bwMode="auto">
          <a:xfrm>
            <a:off x="10799762" y="23428368"/>
            <a:ext cx="9830099" cy="4970962"/>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6" name="文字方塊 95">
            <a:extLst>
              <a:ext uri="{FF2B5EF4-FFF2-40B4-BE49-F238E27FC236}">
                <a16:creationId xmlns:a16="http://schemas.microsoft.com/office/drawing/2014/main" id="{A26634F7-F9CE-4223-9A27-AFEE0A8C6764}"/>
              </a:ext>
            </a:extLst>
          </p:cNvPr>
          <p:cNvSpPr txBox="1"/>
          <p:nvPr/>
        </p:nvSpPr>
        <p:spPr>
          <a:xfrm>
            <a:off x="4824998" y="2340751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實際操作</a:t>
            </a:r>
          </a:p>
        </p:txBody>
      </p:sp>
      <p:sp>
        <p:nvSpPr>
          <p:cNvPr id="109" name="文字方塊 108">
            <a:extLst>
              <a:ext uri="{FF2B5EF4-FFF2-40B4-BE49-F238E27FC236}">
                <a16:creationId xmlns:a16="http://schemas.microsoft.com/office/drawing/2014/main" id="{15E3A0D3-1C6F-4985-A584-012CF31A5CA7}"/>
              </a:ext>
            </a:extLst>
          </p:cNvPr>
          <p:cNvSpPr txBox="1"/>
          <p:nvPr/>
        </p:nvSpPr>
        <p:spPr>
          <a:xfrm>
            <a:off x="14404876" y="23407518"/>
            <a:ext cx="3306427"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結果與討論</a:t>
            </a:r>
          </a:p>
        </p:txBody>
      </p:sp>
      <p:sp>
        <p:nvSpPr>
          <p:cNvPr id="8" name="文字方塊 7">
            <a:extLst>
              <a:ext uri="{FF2B5EF4-FFF2-40B4-BE49-F238E27FC236}">
                <a16:creationId xmlns:a16="http://schemas.microsoft.com/office/drawing/2014/main" id="{A02128BF-0B7A-4E46-A699-FA6E530A5038}"/>
              </a:ext>
            </a:extLst>
          </p:cNvPr>
          <p:cNvSpPr txBox="1"/>
          <p:nvPr/>
        </p:nvSpPr>
        <p:spPr>
          <a:xfrm>
            <a:off x="11223392" y="24575694"/>
            <a:ext cx="9145016" cy="4230774"/>
          </a:xfrm>
          <a:prstGeom prst="rect">
            <a:avLst/>
          </a:prstGeom>
          <a:noFill/>
        </p:spPr>
        <p:txBody>
          <a:bodyPr wrap="square" rtlCol="0">
            <a:spAutoFit/>
          </a:bodyPr>
          <a:lstStyle/>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本</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專題</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成功</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利用藍芽</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設備</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Raspberry Pi</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人性化機器人</a:t>
            </a:r>
            <a:r>
              <a:rPr lang="en-US" altLang="zh-TW" sz="2800" b="1" dirty="0" err="1">
                <a:effectLst/>
                <a:latin typeface="微軟正黑體" panose="020B0604030504040204" pitchFamily="34" charset="-120"/>
                <a:ea typeface="微軟正黑體" panose="020B0604030504040204" pitchFamily="34" charset="-120"/>
                <a:cs typeface="Times New Roman" panose="02020603050405020304" pitchFamily="18" charset="0"/>
              </a:rPr>
              <a:t>Zenbo</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Junior</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以及網頁</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創造出能對人體生理指標進行</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量測及查看</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的系統</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但系統之間的資料傳送存在延遲，</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及分析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的問題。</a:t>
            </a:r>
            <a:endPar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endParaRPr>
          </a:p>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為了解決上述問題，我們將持續更新程式的精簡度、並加強</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FSM</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的架構、</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而分析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的部分，我們將新增更多筆資料，以達到分析的精準度</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200000"/>
              </a:lnSpc>
            </a:pPr>
            <a:endParaRPr lang="zh-TW" altLang="en-US" sz="2400" b="1" dirty="0">
              <a:latin typeface="微軟正黑體" panose="020B0604030504040204" pitchFamily="34" charset="-120"/>
              <a:ea typeface="微軟正黑體" panose="020B0604030504040204" pitchFamily="34" charset="-120"/>
            </a:endParaRPr>
          </a:p>
        </p:txBody>
      </p:sp>
      <p:sp>
        <p:nvSpPr>
          <p:cNvPr id="131" name="文字方塊 130">
            <a:extLst>
              <a:ext uri="{FF2B5EF4-FFF2-40B4-BE49-F238E27FC236}">
                <a16:creationId xmlns:a16="http://schemas.microsoft.com/office/drawing/2014/main" id="{046F20DF-3918-49E2-B57C-8656AB313414}"/>
              </a:ext>
            </a:extLst>
          </p:cNvPr>
          <p:cNvSpPr txBox="1"/>
          <p:nvPr/>
        </p:nvSpPr>
        <p:spPr>
          <a:xfrm>
            <a:off x="14630882" y="11263997"/>
            <a:ext cx="3491661" cy="689420"/>
          </a:xfrm>
          <a:prstGeom prst="rect">
            <a:avLst/>
          </a:prstGeom>
          <a:noFill/>
        </p:spPr>
        <p:txBody>
          <a:bodyPr wrap="none" rtlCol="0">
            <a:spAutoFit/>
          </a:bodyPr>
          <a:lstStyle/>
          <a:p>
            <a:r>
              <a:rPr lang="en-US" altLang="zh-TW" sz="3880" b="1" dirty="0" err="1">
                <a:latin typeface="Microsoft YaHei UI" panose="020B0503020204020204" pitchFamily="34" charset="-122"/>
                <a:ea typeface="Microsoft YaHei UI" panose="020B0503020204020204" pitchFamily="34" charset="-122"/>
              </a:rPr>
              <a:t>Zenbo</a:t>
            </a:r>
            <a:r>
              <a:rPr lang="en-US" altLang="zh-TW" sz="3880" b="1" dirty="0">
                <a:latin typeface="Microsoft YaHei UI" panose="020B0503020204020204" pitchFamily="34" charset="-122"/>
                <a:ea typeface="Microsoft YaHei UI" panose="020B0503020204020204" pitchFamily="34" charset="-122"/>
              </a:rPr>
              <a:t> Junior</a:t>
            </a:r>
            <a:endParaRPr lang="zh-TW" altLang="en-US" sz="3880" b="1" dirty="0">
              <a:latin typeface="Microsoft YaHei UI" panose="020B0503020204020204" pitchFamily="34" charset="-122"/>
              <a:ea typeface="Microsoft YaHei UI" panose="020B0503020204020204" pitchFamily="34" charset="-122"/>
            </a:endParaRPr>
          </a:p>
        </p:txBody>
      </p:sp>
      <p:sp>
        <p:nvSpPr>
          <p:cNvPr id="132" name="文字方塊 131">
            <a:extLst>
              <a:ext uri="{FF2B5EF4-FFF2-40B4-BE49-F238E27FC236}">
                <a16:creationId xmlns:a16="http://schemas.microsoft.com/office/drawing/2014/main" id="{94139046-B082-460B-882A-6DE4B99D62C8}"/>
              </a:ext>
            </a:extLst>
          </p:cNvPr>
          <p:cNvSpPr txBox="1"/>
          <p:nvPr/>
        </p:nvSpPr>
        <p:spPr>
          <a:xfrm>
            <a:off x="13843511" y="11874800"/>
            <a:ext cx="5010538"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機器人配合</a:t>
            </a:r>
            <a:r>
              <a:rPr lang="en-US" altLang="zh-TW" sz="2200" b="1" dirty="0">
                <a:latin typeface="微軟正黑體" panose="020B0604030504040204" pitchFamily="34" charset="-120"/>
                <a:ea typeface="微軟正黑體" panose="020B0604030504040204" pitchFamily="34" charset="-120"/>
              </a:rPr>
              <a:t>FSM</a:t>
            </a:r>
            <a:r>
              <a:rPr lang="zh-TW" altLang="en-US" sz="2200" b="1" dirty="0">
                <a:latin typeface="微軟正黑體" panose="020B0604030504040204" pitchFamily="34" charset="-120"/>
                <a:ea typeface="微軟正黑體" panose="020B0604030504040204" pitchFamily="34" charset="-120"/>
              </a:rPr>
              <a:t>狀態機所做出的動作。</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133" name="文字方塊 132">
            <a:extLst>
              <a:ext uri="{FF2B5EF4-FFF2-40B4-BE49-F238E27FC236}">
                <a16:creationId xmlns:a16="http://schemas.microsoft.com/office/drawing/2014/main" id="{D29AD4EB-35E3-45A8-851C-19CA47675C43}"/>
              </a:ext>
            </a:extLst>
          </p:cNvPr>
          <p:cNvSpPr txBox="1"/>
          <p:nvPr/>
        </p:nvSpPr>
        <p:spPr>
          <a:xfrm>
            <a:off x="1189373" y="15205140"/>
            <a:ext cx="9201366" cy="769441"/>
          </a:xfrm>
          <a:prstGeom prst="rect">
            <a:avLst/>
          </a:prstGeom>
          <a:noFill/>
        </p:spPr>
        <p:txBody>
          <a:bodyPr wrap="square">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本專題利用</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有限狀態機來當作溝通的橋樑，所謂的狀態機就是</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經由不同事件來觸發各式狀態，可藉由定義清楚狀態間的動作</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來決定要做出什麼反應。</a:t>
            </a:r>
            <a:endParaRPr lang="zh-TW" altLang="en-US" sz="2200" b="1" dirty="0">
              <a:latin typeface="微軟正黑體" panose="020B0604030504040204" pitchFamily="34" charset="-120"/>
              <a:ea typeface="微軟正黑體" panose="020B0604030504040204" pitchFamily="34" charset="-120"/>
            </a:endParaRPr>
          </a:p>
        </p:txBody>
      </p:sp>
      <p:sp>
        <p:nvSpPr>
          <p:cNvPr id="134" name="文字方塊 133">
            <a:extLst>
              <a:ext uri="{FF2B5EF4-FFF2-40B4-BE49-F238E27FC236}">
                <a16:creationId xmlns:a16="http://schemas.microsoft.com/office/drawing/2014/main" id="{260A37EF-172C-4ADF-A7CF-B8DA4F5B02EB}"/>
              </a:ext>
            </a:extLst>
          </p:cNvPr>
          <p:cNvSpPr txBox="1"/>
          <p:nvPr/>
        </p:nvSpPr>
        <p:spPr>
          <a:xfrm>
            <a:off x="13264500" y="15165176"/>
            <a:ext cx="6107842" cy="689420"/>
          </a:xfrm>
          <a:prstGeom prst="rect">
            <a:avLst/>
          </a:prstGeom>
          <a:noFill/>
        </p:spPr>
        <p:txBody>
          <a:bodyPr wrap="square" rtlCol="0">
            <a:spAutoFit/>
          </a:bodyPr>
          <a:lstStyle/>
          <a:p>
            <a:r>
              <a:rPr lang="en-US" altLang="zh-TW" sz="3880" b="1" dirty="0" err="1">
                <a:solidFill>
                  <a:srgbClr val="000000"/>
                </a:solidFill>
                <a:effectLst/>
                <a:latin typeface="Microsoft YaHei UI" panose="020B0503020204020204" pitchFamily="34" charset="-122"/>
                <a:ea typeface="Microsoft YaHei UI" panose="020B0503020204020204" pitchFamily="34" charset="-122"/>
              </a:rPr>
              <a:t>SupportVectorMachine</a:t>
            </a:r>
            <a:endParaRPr lang="zh-TW" altLang="en-US" sz="3880" b="1" dirty="0">
              <a:latin typeface="Microsoft YaHei UI" panose="020B0503020204020204" pitchFamily="34" charset="-122"/>
              <a:ea typeface="Microsoft YaHei UI" panose="020B0503020204020204" pitchFamily="34" charset="-122"/>
            </a:endParaRPr>
          </a:p>
        </p:txBody>
      </p:sp>
      <p:grpSp>
        <p:nvGrpSpPr>
          <p:cNvPr id="6" name="群組 5">
            <a:extLst>
              <a:ext uri="{FF2B5EF4-FFF2-40B4-BE49-F238E27FC236}">
                <a16:creationId xmlns:a16="http://schemas.microsoft.com/office/drawing/2014/main" id="{00F98696-082B-4336-8F5A-53876E9FBF48}"/>
              </a:ext>
            </a:extLst>
          </p:cNvPr>
          <p:cNvGrpSpPr>
            <a:grpSpLocks noChangeAspect="1"/>
          </p:cNvGrpSpPr>
          <p:nvPr/>
        </p:nvGrpSpPr>
        <p:grpSpPr>
          <a:xfrm>
            <a:off x="12029624" y="12384619"/>
            <a:ext cx="7767787" cy="2820521"/>
            <a:chOff x="1005022" y="1689474"/>
            <a:chExt cx="8304575" cy="3925107"/>
          </a:xfrm>
        </p:grpSpPr>
        <p:sp>
          <p:nvSpPr>
            <p:cNvPr id="95" name="橢圓 94">
              <a:extLst>
                <a:ext uri="{FF2B5EF4-FFF2-40B4-BE49-F238E27FC236}">
                  <a16:creationId xmlns:a16="http://schemas.microsoft.com/office/drawing/2014/main" id="{46F5E8CE-7A4E-496F-AF7C-4FE0EFF21642}"/>
                </a:ext>
              </a:extLst>
            </p:cNvPr>
            <p:cNvSpPr/>
            <p:nvPr/>
          </p:nvSpPr>
          <p:spPr>
            <a:xfrm>
              <a:off x="1005022" y="3088794"/>
              <a:ext cx="1274054"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問候及人臉偵測</a:t>
              </a:r>
            </a:p>
          </p:txBody>
        </p:sp>
        <p:sp>
          <p:nvSpPr>
            <p:cNvPr id="111" name="橢圓 110">
              <a:extLst>
                <a:ext uri="{FF2B5EF4-FFF2-40B4-BE49-F238E27FC236}">
                  <a16:creationId xmlns:a16="http://schemas.microsoft.com/office/drawing/2014/main" id="{8ACDF804-CA75-4A0A-8E03-229DD6C40C48}"/>
                </a:ext>
              </a:extLst>
            </p:cNvPr>
            <p:cNvSpPr/>
            <p:nvPr/>
          </p:nvSpPr>
          <p:spPr>
            <a:xfrm>
              <a:off x="5678642" y="168947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cxnSp>
          <p:nvCxnSpPr>
            <p:cNvPr id="113" name="直線單箭頭接點 112">
              <a:extLst>
                <a:ext uri="{FF2B5EF4-FFF2-40B4-BE49-F238E27FC236}">
                  <a16:creationId xmlns:a16="http://schemas.microsoft.com/office/drawing/2014/main" id="{1FCBC5A5-CA84-48BD-90B8-946115BC4999}"/>
                </a:ext>
              </a:extLst>
            </p:cNvPr>
            <p:cNvCxnSpPr>
              <a:cxnSpLocks/>
            </p:cNvCxnSpPr>
            <p:nvPr/>
          </p:nvCxnSpPr>
          <p:spPr>
            <a:xfrm flipV="1">
              <a:off x="2250817" y="3641151"/>
              <a:ext cx="12301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a:extLst>
                <a:ext uri="{FF2B5EF4-FFF2-40B4-BE49-F238E27FC236}">
                  <a16:creationId xmlns:a16="http://schemas.microsoft.com/office/drawing/2014/main" id="{06481A2C-6EC9-4C1B-B261-6C11504F303F}"/>
                </a:ext>
              </a:extLst>
            </p:cNvPr>
            <p:cNvCxnSpPr>
              <a:cxnSpLocks/>
              <a:stCxn id="120" idx="7"/>
              <a:endCxn id="111" idx="2"/>
            </p:cNvCxnSpPr>
            <p:nvPr/>
          </p:nvCxnSpPr>
          <p:spPr>
            <a:xfrm flipV="1">
              <a:off x="4492970" y="2252708"/>
              <a:ext cx="1185672" cy="100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橢圓 117">
              <a:extLst>
                <a:ext uri="{FF2B5EF4-FFF2-40B4-BE49-F238E27FC236}">
                  <a16:creationId xmlns:a16="http://schemas.microsoft.com/office/drawing/2014/main" id="{C3867660-EDB5-4AD9-99F0-3225A7D95777}"/>
                </a:ext>
              </a:extLst>
            </p:cNvPr>
            <p:cNvSpPr/>
            <p:nvPr/>
          </p:nvSpPr>
          <p:spPr>
            <a:xfrm>
              <a:off x="5678642"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19" name="橢圓 118">
              <a:extLst>
                <a:ext uri="{FF2B5EF4-FFF2-40B4-BE49-F238E27FC236}">
                  <a16:creationId xmlns:a16="http://schemas.microsoft.com/office/drawing/2014/main" id="{CCF9A975-2196-4AD4-B50A-441608E9725A}"/>
                </a:ext>
              </a:extLst>
            </p:cNvPr>
            <p:cNvSpPr/>
            <p:nvPr/>
          </p:nvSpPr>
          <p:spPr>
            <a:xfrm>
              <a:off x="5678642" y="448811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20" name="橢圓 119">
              <a:extLst>
                <a:ext uri="{FF2B5EF4-FFF2-40B4-BE49-F238E27FC236}">
                  <a16:creationId xmlns:a16="http://schemas.microsoft.com/office/drawing/2014/main" id="{90A1E209-8AAE-4C63-A8DE-98BA0D8AE743}"/>
                </a:ext>
              </a:extLst>
            </p:cNvPr>
            <p:cNvSpPr/>
            <p:nvPr/>
          </p:nvSpPr>
          <p:spPr>
            <a:xfrm>
              <a:off x="3480936"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t>問候使用者</a:t>
              </a:r>
            </a:p>
          </p:txBody>
        </p:sp>
        <p:sp>
          <p:nvSpPr>
            <p:cNvPr id="121" name="矩形 120">
              <a:extLst>
                <a:ext uri="{FF2B5EF4-FFF2-40B4-BE49-F238E27FC236}">
                  <a16:creationId xmlns:a16="http://schemas.microsoft.com/office/drawing/2014/main" id="{41B63A25-816A-4D55-ACD5-D19DB34BF1EF}"/>
                </a:ext>
              </a:extLst>
            </p:cNvPr>
            <p:cNvSpPr/>
            <p:nvPr/>
          </p:nvSpPr>
          <p:spPr>
            <a:xfrm>
              <a:off x="2301898" y="3251326"/>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插入卡片</a:t>
              </a:r>
            </a:p>
          </p:txBody>
        </p:sp>
        <p:cxnSp>
          <p:nvCxnSpPr>
            <p:cNvPr id="122" name="直線單箭頭接點 121">
              <a:extLst>
                <a:ext uri="{FF2B5EF4-FFF2-40B4-BE49-F238E27FC236}">
                  <a16:creationId xmlns:a16="http://schemas.microsoft.com/office/drawing/2014/main" id="{06D3FEB3-37E2-497F-A8E2-BFAA16C287F4}"/>
                </a:ext>
              </a:extLst>
            </p:cNvPr>
            <p:cNvCxnSpPr>
              <a:cxnSpLocks/>
              <a:endCxn id="118" idx="2"/>
            </p:cNvCxnSpPr>
            <p:nvPr/>
          </p:nvCxnSpPr>
          <p:spPr>
            <a:xfrm>
              <a:off x="4666608" y="3652027"/>
              <a:ext cx="1012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383FFCDC-4A65-4394-B1BD-C36DB822ECE4}"/>
                </a:ext>
              </a:extLst>
            </p:cNvPr>
            <p:cNvSpPr/>
            <p:nvPr/>
          </p:nvSpPr>
          <p:spPr>
            <a:xfrm rot="19793317">
              <a:off x="4097523" y="2384401"/>
              <a:ext cx="1586962"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偵測到體溫</a:t>
              </a:r>
            </a:p>
          </p:txBody>
        </p:sp>
        <p:sp>
          <p:nvSpPr>
            <p:cNvPr id="124" name="矩形 123">
              <a:extLst>
                <a:ext uri="{FF2B5EF4-FFF2-40B4-BE49-F238E27FC236}">
                  <a16:creationId xmlns:a16="http://schemas.microsoft.com/office/drawing/2014/main" id="{DA70FABB-F77E-41A6-B901-9AFBD65CEBD3}"/>
                </a:ext>
              </a:extLst>
            </p:cNvPr>
            <p:cNvSpPr/>
            <p:nvPr/>
          </p:nvSpPr>
          <p:spPr>
            <a:xfrm>
              <a:off x="4345848" y="3245280"/>
              <a:ext cx="1645205"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偵測到體重</a:t>
              </a:r>
            </a:p>
          </p:txBody>
        </p:sp>
        <p:cxnSp>
          <p:nvCxnSpPr>
            <p:cNvPr id="125" name="直線單箭頭接點 124">
              <a:extLst>
                <a:ext uri="{FF2B5EF4-FFF2-40B4-BE49-F238E27FC236}">
                  <a16:creationId xmlns:a16="http://schemas.microsoft.com/office/drawing/2014/main" id="{2166DED7-C66F-404B-AFFC-2EADA70A8F1F}"/>
                </a:ext>
              </a:extLst>
            </p:cNvPr>
            <p:cNvCxnSpPr>
              <a:cxnSpLocks/>
              <a:stCxn id="120" idx="5"/>
              <a:endCxn id="119" idx="2"/>
            </p:cNvCxnSpPr>
            <p:nvPr/>
          </p:nvCxnSpPr>
          <p:spPr>
            <a:xfrm>
              <a:off x="4492970" y="4050294"/>
              <a:ext cx="118567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84C403DF-856B-4609-A450-F530728E5403}"/>
                </a:ext>
              </a:extLst>
            </p:cNvPr>
            <p:cNvSpPr/>
            <p:nvPr/>
          </p:nvSpPr>
          <p:spPr>
            <a:xfrm rot="1751192">
              <a:off x="4268739" y="4412605"/>
              <a:ext cx="135226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偵測到血壓</a:t>
              </a:r>
            </a:p>
          </p:txBody>
        </p:sp>
        <p:cxnSp>
          <p:nvCxnSpPr>
            <p:cNvPr id="128" name="直線單箭頭接點 127">
              <a:extLst>
                <a:ext uri="{FF2B5EF4-FFF2-40B4-BE49-F238E27FC236}">
                  <a16:creationId xmlns:a16="http://schemas.microsoft.com/office/drawing/2014/main" id="{2210A7D0-121B-4C99-B727-E41F8BB0A8CC}"/>
                </a:ext>
              </a:extLst>
            </p:cNvPr>
            <p:cNvCxnSpPr>
              <a:cxnSpLocks/>
              <a:endCxn id="130" idx="1"/>
            </p:cNvCxnSpPr>
            <p:nvPr/>
          </p:nvCxnSpPr>
          <p:spPr>
            <a:xfrm>
              <a:off x="6864314" y="2382457"/>
              <a:ext cx="1304912" cy="87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0FCC22FB-EE48-4E8E-A62B-D165E727C842}"/>
                </a:ext>
              </a:extLst>
            </p:cNvPr>
            <p:cNvCxnSpPr>
              <a:cxnSpLocks/>
            </p:cNvCxnSpPr>
            <p:nvPr/>
          </p:nvCxnSpPr>
          <p:spPr>
            <a:xfrm>
              <a:off x="6864314" y="3636542"/>
              <a:ext cx="1109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橢圓 129">
              <a:extLst>
                <a:ext uri="{FF2B5EF4-FFF2-40B4-BE49-F238E27FC236}">
                  <a16:creationId xmlns:a16="http://schemas.microsoft.com/office/drawing/2014/main" id="{0E4D9F23-5972-4030-BB1F-E9B453010424}"/>
                </a:ext>
              </a:extLst>
            </p:cNvPr>
            <p:cNvSpPr/>
            <p:nvPr/>
          </p:nvSpPr>
          <p:spPr>
            <a:xfrm>
              <a:off x="7973568" y="3088794"/>
              <a:ext cx="1336029" cy="112646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提醒使用者觀看網頁</a:t>
              </a:r>
            </a:p>
          </p:txBody>
        </p:sp>
        <p:cxnSp>
          <p:nvCxnSpPr>
            <p:cNvPr id="135" name="直線單箭頭接點 134">
              <a:extLst>
                <a:ext uri="{FF2B5EF4-FFF2-40B4-BE49-F238E27FC236}">
                  <a16:creationId xmlns:a16="http://schemas.microsoft.com/office/drawing/2014/main" id="{FCD8293F-EE87-4610-8250-936CA345069B}"/>
                </a:ext>
              </a:extLst>
            </p:cNvPr>
            <p:cNvCxnSpPr>
              <a:cxnSpLocks/>
              <a:stCxn id="119" idx="6"/>
              <a:endCxn id="130" idx="3"/>
            </p:cNvCxnSpPr>
            <p:nvPr/>
          </p:nvCxnSpPr>
          <p:spPr>
            <a:xfrm flipV="1">
              <a:off x="6864314" y="4050294"/>
              <a:ext cx="130491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A0AAFA8C-8E90-4773-8000-2525D0705FE1}"/>
                </a:ext>
              </a:extLst>
            </p:cNvPr>
            <p:cNvSpPr/>
            <p:nvPr/>
          </p:nvSpPr>
          <p:spPr>
            <a:xfrm rot="1414035">
              <a:off x="7031882" y="2439011"/>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7" name="矩形 136">
              <a:extLst>
                <a:ext uri="{FF2B5EF4-FFF2-40B4-BE49-F238E27FC236}">
                  <a16:creationId xmlns:a16="http://schemas.microsoft.com/office/drawing/2014/main" id="{0A4B9A7E-7EEB-46A8-93D9-60176525A75C}"/>
                </a:ext>
              </a:extLst>
            </p:cNvPr>
            <p:cNvSpPr/>
            <p:nvPr/>
          </p:nvSpPr>
          <p:spPr>
            <a:xfrm>
              <a:off x="6851158" y="3253372"/>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8" name="矩形 137">
              <a:extLst>
                <a:ext uri="{FF2B5EF4-FFF2-40B4-BE49-F238E27FC236}">
                  <a16:creationId xmlns:a16="http://schemas.microsoft.com/office/drawing/2014/main" id="{A5341AA3-B89B-42A4-8252-0B071859729F}"/>
                </a:ext>
              </a:extLst>
            </p:cNvPr>
            <p:cNvSpPr/>
            <p:nvPr/>
          </p:nvSpPr>
          <p:spPr>
            <a:xfrm rot="19927897">
              <a:off x="7021955" y="4443375"/>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grpSp>
      <p:sp>
        <p:nvSpPr>
          <p:cNvPr id="139" name="文字方塊 138">
            <a:extLst>
              <a:ext uri="{FF2B5EF4-FFF2-40B4-BE49-F238E27FC236}">
                <a16:creationId xmlns:a16="http://schemas.microsoft.com/office/drawing/2014/main" id="{D5CA62B0-2D5D-499B-8E96-9F74FA154F42}"/>
              </a:ext>
            </a:extLst>
          </p:cNvPr>
          <p:cNvSpPr txBox="1"/>
          <p:nvPr/>
        </p:nvSpPr>
        <p:spPr>
          <a:xfrm>
            <a:off x="12870175" y="20236475"/>
            <a:ext cx="6107842" cy="689420"/>
          </a:xfrm>
          <a:prstGeom prst="rect">
            <a:avLst/>
          </a:prstGeom>
          <a:noFill/>
        </p:spPr>
        <p:txBody>
          <a:bodyPr wrap="square" rtlCol="0">
            <a:spAutoFit/>
          </a:bodyPr>
          <a:lstStyle/>
          <a:p>
            <a:pPr algn="ctr"/>
            <a:r>
              <a:rPr lang="zh-TW" altLang="en-US" sz="3880" b="1" dirty="0">
                <a:solidFill>
                  <a:srgbClr val="000000"/>
                </a:solidFill>
                <a:effectLst/>
                <a:latin typeface="Microsoft YaHei UI" panose="020B0503020204020204" pitchFamily="34" charset="-122"/>
                <a:ea typeface="Microsoft YaHei UI" panose="020B0503020204020204" pitchFamily="34" charset="-122"/>
              </a:rPr>
              <a:t>網頁呈現</a:t>
            </a:r>
            <a:endParaRPr lang="zh-TW" altLang="en-US" sz="3880" b="1" dirty="0">
              <a:latin typeface="Microsoft YaHei UI" panose="020B0503020204020204" pitchFamily="34" charset="-122"/>
              <a:ea typeface="Microsoft YaHei UI" panose="020B0503020204020204" pitchFamily="34" charset="-122"/>
            </a:endParaRPr>
          </a:p>
        </p:txBody>
      </p:sp>
      <p:sp>
        <p:nvSpPr>
          <p:cNvPr id="140" name="文字方塊 139">
            <a:extLst>
              <a:ext uri="{FF2B5EF4-FFF2-40B4-BE49-F238E27FC236}">
                <a16:creationId xmlns:a16="http://schemas.microsoft.com/office/drawing/2014/main" id="{BCED36DA-7759-4BDC-B5EB-D65CE32DF267}"/>
              </a:ext>
            </a:extLst>
          </p:cNvPr>
          <p:cNvSpPr txBox="1"/>
          <p:nvPr/>
        </p:nvSpPr>
        <p:spPr>
          <a:xfrm>
            <a:off x="11629059" y="20838564"/>
            <a:ext cx="8037582" cy="430887"/>
          </a:xfrm>
          <a:prstGeom prst="rect">
            <a:avLst/>
          </a:prstGeom>
          <a:noFill/>
        </p:spPr>
        <p:txBody>
          <a:bodyPr wrap="square" rtlCol="0">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如需觀看量測數據可利用網頁查看，而網頁中包含了以下功能</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200" b="1" dirty="0">
              <a:latin typeface="微軟正黑體" panose="020B0604030504040204" pitchFamily="34" charset="-120"/>
              <a:ea typeface="微軟正黑體" panose="020B0604030504040204" pitchFamily="34" charset="-120"/>
            </a:endParaRPr>
          </a:p>
        </p:txBody>
      </p:sp>
      <p:pic>
        <p:nvPicPr>
          <p:cNvPr id="34" name="圖片 33" descr="一張含有 文字, 個人, 牆, 室內 的圖片&#10;&#10;自動產生的描述">
            <a:extLst>
              <a:ext uri="{FF2B5EF4-FFF2-40B4-BE49-F238E27FC236}">
                <a16:creationId xmlns:a16="http://schemas.microsoft.com/office/drawing/2014/main" id="{C8305C7B-3529-43AF-97AC-515B8D0DEA2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29559" y="24095349"/>
            <a:ext cx="3802772" cy="4131265"/>
          </a:xfrm>
          <a:prstGeom prst="rect">
            <a:avLst/>
          </a:prstGeom>
        </p:spPr>
      </p:pic>
      <p:pic>
        <p:nvPicPr>
          <p:cNvPr id="141" name="圖片 140">
            <a:extLst>
              <a:ext uri="{FF2B5EF4-FFF2-40B4-BE49-F238E27FC236}">
                <a16:creationId xmlns:a16="http://schemas.microsoft.com/office/drawing/2014/main" id="{B7A8453C-8FFE-4CD7-B16E-186F2EB6DB11}"/>
              </a:ext>
            </a:extLst>
          </p:cNvPr>
          <p:cNvPicPr/>
          <p:nvPr/>
        </p:nvPicPr>
        <p:blipFill rotWithShape="1">
          <a:blip r:embed="rId21" cstate="print">
            <a:extLst>
              <a:ext uri="{28A0092B-C50C-407E-A947-70E740481C1C}">
                <a14:useLocalDpi xmlns:a14="http://schemas.microsoft.com/office/drawing/2010/main" val="0"/>
              </a:ext>
            </a:extLst>
          </a:blip>
          <a:srcRect l="10165" t="3851" r="7368" b="4781"/>
          <a:stretch/>
        </p:blipFill>
        <p:spPr bwMode="auto">
          <a:xfrm>
            <a:off x="5624931" y="25892893"/>
            <a:ext cx="4881928" cy="2498090"/>
          </a:xfrm>
          <a:prstGeom prst="rect">
            <a:avLst/>
          </a:prstGeom>
          <a:ln>
            <a:noFill/>
          </a:ln>
          <a:extLst>
            <a:ext uri="{53640926-AAD7-44D8-BBD7-CCE9431645EC}">
              <a14:shadowObscured xmlns:a14="http://schemas.microsoft.com/office/drawing/2010/main"/>
            </a:ext>
          </a:extLst>
        </p:spPr>
      </p:pic>
      <p:pic>
        <p:nvPicPr>
          <p:cNvPr id="142" name="圖片 141">
            <a:extLst>
              <a:ext uri="{FF2B5EF4-FFF2-40B4-BE49-F238E27FC236}">
                <a16:creationId xmlns:a16="http://schemas.microsoft.com/office/drawing/2014/main" id="{F7EFF41D-9F1F-4F38-95D2-D433251AEF65}"/>
              </a:ext>
            </a:extLst>
          </p:cNvPr>
          <p:cNvPicPr/>
          <p:nvPr/>
        </p:nvPicPr>
        <p:blipFill rotWithShape="1">
          <a:blip r:embed="rId22" cstate="print">
            <a:extLst>
              <a:ext uri="{28A0092B-C50C-407E-A947-70E740481C1C}">
                <a14:useLocalDpi xmlns:a14="http://schemas.microsoft.com/office/drawing/2010/main" val="0"/>
              </a:ext>
            </a:extLst>
          </a:blip>
          <a:srcRect l="7223" t="657" r="6542" b="34533"/>
          <a:stretch/>
        </p:blipFill>
        <p:spPr bwMode="auto">
          <a:xfrm>
            <a:off x="5625635" y="24095349"/>
            <a:ext cx="4702035" cy="1847782"/>
          </a:xfrm>
          <a:prstGeom prst="rect">
            <a:avLst/>
          </a:prstGeom>
          <a:ln>
            <a:noFill/>
          </a:ln>
          <a:extLst>
            <a:ext uri="{53640926-AAD7-44D8-BBD7-CCE9431645EC}">
              <a14:shadowObscured xmlns:a14="http://schemas.microsoft.com/office/drawing/2010/main"/>
            </a:ext>
          </a:extLst>
        </p:spPr>
      </p:pic>
      <p:pic>
        <p:nvPicPr>
          <p:cNvPr id="10" name="圖片 9">
            <a:extLst>
              <a:ext uri="{FF2B5EF4-FFF2-40B4-BE49-F238E27FC236}">
                <a16:creationId xmlns:a16="http://schemas.microsoft.com/office/drawing/2014/main" id="{9AF4ECF8-0178-4489-9B09-D2F8F301C1E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00838" y="16099586"/>
            <a:ext cx="9007704" cy="7054620"/>
          </a:xfrm>
          <a:prstGeom prst="rect">
            <a:avLst/>
          </a:prstGeom>
        </p:spPr>
      </p:pic>
      <p:pic>
        <p:nvPicPr>
          <p:cNvPr id="115" name="Picture 4">
            <a:extLst>
              <a:ext uri="{FF2B5EF4-FFF2-40B4-BE49-F238E27FC236}">
                <a16:creationId xmlns:a16="http://schemas.microsoft.com/office/drawing/2014/main" id="{F17F1690-6958-4A8C-AB3D-0304CFCD1F0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64661" y="15951766"/>
            <a:ext cx="568977" cy="644067"/>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6">
            <a:extLst>
              <a:ext uri="{FF2B5EF4-FFF2-40B4-BE49-F238E27FC236}">
                <a16:creationId xmlns:a16="http://schemas.microsoft.com/office/drawing/2014/main" id="{8B3292AB-BD6B-4360-BF18-11EDF39074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05745" y="16822761"/>
            <a:ext cx="568977" cy="644067"/>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8">
            <a:extLst>
              <a:ext uri="{FF2B5EF4-FFF2-40B4-BE49-F238E27FC236}">
                <a16:creationId xmlns:a16="http://schemas.microsoft.com/office/drawing/2014/main" id="{5BB6C715-9E8A-4CCC-959E-C5189FBE1F46}"/>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12364661" y="17761115"/>
            <a:ext cx="495061" cy="644067"/>
          </a:xfrm>
          <a:prstGeom prst="rect">
            <a:avLst/>
          </a:prstGeom>
          <a:solidFill>
            <a:srgbClr val="48A1AE">
              <a:alpha val="40000"/>
            </a:srgbClr>
          </a:solidFill>
        </p:spPr>
      </p:pic>
      <p:sp>
        <p:nvSpPr>
          <p:cNvPr id="26" name="文字方塊 25">
            <a:extLst>
              <a:ext uri="{FF2B5EF4-FFF2-40B4-BE49-F238E27FC236}">
                <a16:creationId xmlns:a16="http://schemas.microsoft.com/office/drawing/2014/main" id="{9DC63E5B-1266-4BE7-BA1D-B980C9D9D8B0}"/>
              </a:ext>
            </a:extLst>
          </p:cNvPr>
          <p:cNvSpPr txBox="1"/>
          <p:nvPr/>
        </p:nvSpPr>
        <p:spPr>
          <a:xfrm>
            <a:off x="13495967" y="16005610"/>
            <a:ext cx="1101584" cy="523220"/>
          </a:xfrm>
          <a:prstGeom prst="rect">
            <a:avLst/>
          </a:prstGeom>
          <a:noFill/>
        </p:spPr>
        <p:txBody>
          <a:bodyPr wrap="none" rtlCol="0">
            <a:spAutoFit/>
          </a:bodyPr>
          <a:lstStyle/>
          <a:p>
            <a:r>
              <a:rPr lang="en-US" altLang="zh-TW" sz="2800" dirty="0"/>
              <a:t>36.3°C</a:t>
            </a:r>
            <a:endParaRPr lang="zh-TW" altLang="en-US" sz="2800" dirty="0"/>
          </a:p>
        </p:txBody>
      </p:sp>
      <p:sp>
        <p:nvSpPr>
          <p:cNvPr id="144" name="文字方塊 143">
            <a:extLst>
              <a:ext uri="{FF2B5EF4-FFF2-40B4-BE49-F238E27FC236}">
                <a16:creationId xmlns:a16="http://schemas.microsoft.com/office/drawing/2014/main" id="{3848D176-1B9F-4B04-86EB-27CB285E4D21}"/>
              </a:ext>
            </a:extLst>
          </p:cNvPr>
          <p:cNvSpPr txBox="1"/>
          <p:nvPr/>
        </p:nvSpPr>
        <p:spPr>
          <a:xfrm>
            <a:off x="13503841" y="16901046"/>
            <a:ext cx="2125903" cy="507831"/>
          </a:xfrm>
          <a:prstGeom prst="rect">
            <a:avLst/>
          </a:prstGeom>
          <a:noFill/>
        </p:spPr>
        <p:txBody>
          <a:bodyPr wrap="none" rtlCol="0">
            <a:spAutoFit/>
          </a:bodyPr>
          <a:lstStyle/>
          <a:p>
            <a:r>
              <a:rPr lang="en-US" altLang="zh-TW" sz="2700" dirty="0"/>
              <a:t>117/65mmHg</a:t>
            </a:r>
            <a:endParaRPr lang="zh-TW" altLang="en-US" sz="2700" dirty="0"/>
          </a:p>
        </p:txBody>
      </p:sp>
      <p:sp>
        <p:nvSpPr>
          <p:cNvPr id="146" name="文字方塊 145">
            <a:extLst>
              <a:ext uri="{FF2B5EF4-FFF2-40B4-BE49-F238E27FC236}">
                <a16:creationId xmlns:a16="http://schemas.microsoft.com/office/drawing/2014/main" id="{7942FF27-82D9-4C47-A1E9-659B959F8D94}"/>
              </a:ext>
            </a:extLst>
          </p:cNvPr>
          <p:cNvSpPr txBox="1"/>
          <p:nvPr/>
        </p:nvSpPr>
        <p:spPr>
          <a:xfrm>
            <a:off x="13480310" y="17848740"/>
            <a:ext cx="1327831" cy="523220"/>
          </a:xfrm>
          <a:prstGeom prst="rect">
            <a:avLst/>
          </a:prstGeom>
          <a:noFill/>
        </p:spPr>
        <p:txBody>
          <a:bodyPr wrap="square" rtlCol="0">
            <a:spAutoFit/>
          </a:bodyPr>
          <a:lstStyle/>
          <a:p>
            <a:r>
              <a:rPr lang="en-US" altLang="zh-TW" sz="2800" dirty="0"/>
              <a:t>57.7kg</a:t>
            </a:r>
            <a:endParaRPr lang="zh-TW" altLang="en-US" sz="2800" dirty="0"/>
          </a:p>
        </p:txBody>
      </p:sp>
      <p:sp>
        <p:nvSpPr>
          <p:cNvPr id="18" name="矩形: 圓角 17">
            <a:extLst>
              <a:ext uri="{FF2B5EF4-FFF2-40B4-BE49-F238E27FC236}">
                <a16:creationId xmlns:a16="http://schemas.microsoft.com/office/drawing/2014/main" id="{1947E3AD-A416-4A29-93D3-166350A8AE3D}"/>
              </a:ext>
            </a:extLst>
          </p:cNvPr>
          <p:cNvSpPr/>
          <p:nvPr/>
        </p:nvSpPr>
        <p:spPr>
          <a:xfrm>
            <a:off x="16261465" y="16532963"/>
            <a:ext cx="1225510" cy="1289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SVM</a:t>
            </a:r>
            <a:endParaRPr lang="zh-TW" altLang="en-US" dirty="0"/>
          </a:p>
        </p:txBody>
      </p:sp>
      <p:sp>
        <p:nvSpPr>
          <p:cNvPr id="23" name="文字方塊 22">
            <a:extLst>
              <a:ext uri="{FF2B5EF4-FFF2-40B4-BE49-F238E27FC236}">
                <a16:creationId xmlns:a16="http://schemas.microsoft.com/office/drawing/2014/main" id="{4BC8D6BA-8592-43D4-953F-F3181A15A635}"/>
              </a:ext>
            </a:extLst>
          </p:cNvPr>
          <p:cNvSpPr txBox="1"/>
          <p:nvPr/>
        </p:nvSpPr>
        <p:spPr>
          <a:xfrm>
            <a:off x="18415042" y="16344163"/>
            <a:ext cx="2007806" cy="369332"/>
          </a:xfrm>
          <a:prstGeom prst="rect">
            <a:avLst/>
          </a:prstGeom>
          <a:noFill/>
        </p:spPr>
        <p:txBody>
          <a:bodyPr wrap="square" rtlCol="0">
            <a:spAutoFit/>
          </a:bodyPr>
          <a:lstStyle/>
          <a:p>
            <a:r>
              <a:rPr lang="en-US" altLang="zh-TW" b="1" dirty="0">
                <a:latin typeface="微軟正黑體" panose="020B0604030504040204" pitchFamily="34" charset="-120"/>
                <a:ea typeface="微軟正黑體" panose="020B0604030504040204" pitchFamily="34" charset="-120"/>
              </a:rPr>
              <a:t>True</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數值異常</a:t>
            </a:r>
          </a:p>
        </p:txBody>
      </p:sp>
      <p:sp>
        <p:nvSpPr>
          <p:cNvPr id="149" name="文字方塊 148">
            <a:extLst>
              <a:ext uri="{FF2B5EF4-FFF2-40B4-BE49-F238E27FC236}">
                <a16:creationId xmlns:a16="http://schemas.microsoft.com/office/drawing/2014/main" id="{6B9FDF4C-D7C9-4428-ABC8-CC727B79EEA0}"/>
              </a:ext>
            </a:extLst>
          </p:cNvPr>
          <p:cNvSpPr txBox="1"/>
          <p:nvPr/>
        </p:nvSpPr>
        <p:spPr>
          <a:xfrm>
            <a:off x="18429766" y="17517727"/>
            <a:ext cx="2033062" cy="369332"/>
          </a:xfrm>
          <a:prstGeom prst="rect">
            <a:avLst/>
          </a:prstGeom>
          <a:noFill/>
        </p:spPr>
        <p:txBody>
          <a:bodyPr wrap="square" rtlCol="0">
            <a:spAutoFit/>
          </a:bodyPr>
          <a:lstStyle/>
          <a:p>
            <a:r>
              <a:rPr lang="en-US" altLang="zh-TW" b="1" dirty="0">
                <a:latin typeface="微軟正黑體" panose="020B0604030504040204" pitchFamily="34" charset="-120"/>
                <a:ea typeface="微軟正黑體" panose="020B0604030504040204" pitchFamily="34" charset="-120"/>
              </a:rPr>
              <a:t>False = </a:t>
            </a:r>
            <a:r>
              <a:rPr lang="zh-TW" altLang="en-US" b="1" dirty="0">
                <a:latin typeface="微軟正黑體" panose="020B0604030504040204" pitchFamily="34" charset="-120"/>
                <a:ea typeface="微軟正黑體" panose="020B0604030504040204" pitchFamily="34" charset="-120"/>
              </a:rPr>
              <a:t>健康</a:t>
            </a:r>
          </a:p>
        </p:txBody>
      </p:sp>
      <p:sp>
        <p:nvSpPr>
          <p:cNvPr id="151" name="文字方塊 150">
            <a:extLst>
              <a:ext uri="{FF2B5EF4-FFF2-40B4-BE49-F238E27FC236}">
                <a16:creationId xmlns:a16="http://schemas.microsoft.com/office/drawing/2014/main" id="{BF376287-031E-4FC4-B61C-3839E2EE2E54}"/>
              </a:ext>
            </a:extLst>
          </p:cNvPr>
          <p:cNvSpPr txBox="1"/>
          <p:nvPr/>
        </p:nvSpPr>
        <p:spPr>
          <a:xfrm>
            <a:off x="12014592" y="18922483"/>
            <a:ext cx="7818691" cy="1107996"/>
          </a:xfrm>
          <a:prstGeom prst="rect">
            <a:avLst/>
          </a:prstGeom>
          <a:noFill/>
        </p:spPr>
        <p:txBody>
          <a:bodyPr wrap="square" rtlCol="0">
            <a:spAutoFit/>
          </a:bodyPr>
          <a:lstStyle/>
          <a:p>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利用</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上述數據，並以奇美醫院的數據做判斷標準，我們得知</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精確度達到了</a:t>
            </a:r>
            <a:r>
              <a:rPr lang="en-US" altLang="zh-TW" sz="2200" b="1" dirty="0">
                <a:effectLst/>
                <a:latin typeface="微軟正黑體" panose="020B0604030504040204" pitchFamily="34" charset="-120"/>
                <a:ea typeface="微軟正黑體" panose="020B0604030504040204" pitchFamily="34" charset="-120"/>
              </a:rPr>
              <a:t>1.0</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、召回度也在</a:t>
            </a:r>
            <a:r>
              <a:rPr lang="en-US" altLang="zh-TW" sz="2200" b="1" dirty="0">
                <a:effectLst/>
                <a:latin typeface="微軟正黑體" panose="020B0604030504040204" pitchFamily="34" charset="-120"/>
                <a:ea typeface="微軟正黑體" panose="020B0604030504040204" pitchFamily="34" charset="-120"/>
              </a:rPr>
              <a:t>0.9~1.0</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區間內，對於已知樣本的評斷可以說是十分準確。</a:t>
            </a:r>
            <a:endParaRPr lang="zh-TW" altLang="en-US" sz="2200" b="1" dirty="0">
              <a:latin typeface="微軟正黑體" panose="020B0604030504040204" pitchFamily="34" charset="-120"/>
              <a:ea typeface="微軟正黑體" panose="020B0604030504040204" pitchFamily="34" charset="-120"/>
            </a:endParaRPr>
          </a:p>
        </p:txBody>
      </p:sp>
      <p:sp>
        <p:nvSpPr>
          <p:cNvPr id="218" name="文字方塊 217">
            <a:extLst>
              <a:ext uri="{FF2B5EF4-FFF2-40B4-BE49-F238E27FC236}">
                <a16:creationId xmlns:a16="http://schemas.microsoft.com/office/drawing/2014/main" id="{6A6B7F21-B3D5-40FF-B26C-2252632A54FA}"/>
              </a:ext>
            </a:extLst>
          </p:cNvPr>
          <p:cNvSpPr txBox="1"/>
          <p:nvPr/>
        </p:nvSpPr>
        <p:spPr>
          <a:xfrm>
            <a:off x="12347436" y="16512221"/>
            <a:ext cx="755982"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體溫</a:t>
            </a:r>
            <a:endParaRPr lang="en-US" altLang="zh-TW" sz="1400" b="1" dirty="0">
              <a:latin typeface="微軟正黑體" panose="020B0604030504040204" pitchFamily="34" charset="-120"/>
              <a:ea typeface="微軟正黑體" panose="020B0604030504040204" pitchFamily="34" charset="-120"/>
            </a:endParaRPr>
          </a:p>
        </p:txBody>
      </p:sp>
      <p:sp>
        <p:nvSpPr>
          <p:cNvPr id="219" name="文字方塊 218">
            <a:extLst>
              <a:ext uri="{FF2B5EF4-FFF2-40B4-BE49-F238E27FC236}">
                <a16:creationId xmlns:a16="http://schemas.microsoft.com/office/drawing/2014/main" id="{2AF9BDA8-0A31-45F8-90B6-885CCD26548C}"/>
              </a:ext>
            </a:extLst>
          </p:cNvPr>
          <p:cNvSpPr txBox="1"/>
          <p:nvPr/>
        </p:nvSpPr>
        <p:spPr>
          <a:xfrm>
            <a:off x="12347436" y="17425704"/>
            <a:ext cx="755982"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血壓</a:t>
            </a:r>
            <a:endParaRPr lang="en-US" altLang="zh-TW" sz="1400" b="1" dirty="0">
              <a:latin typeface="微軟正黑體" panose="020B0604030504040204" pitchFamily="34" charset="-120"/>
              <a:ea typeface="微軟正黑體" panose="020B0604030504040204" pitchFamily="34" charset="-120"/>
            </a:endParaRPr>
          </a:p>
        </p:txBody>
      </p:sp>
      <p:sp>
        <p:nvSpPr>
          <p:cNvPr id="220" name="文字方塊 219">
            <a:extLst>
              <a:ext uri="{FF2B5EF4-FFF2-40B4-BE49-F238E27FC236}">
                <a16:creationId xmlns:a16="http://schemas.microsoft.com/office/drawing/2014/main" id="{9C93DA77-54EE-4F94-BC2B-8E5739C809D7}"/>
              </a:ext>
            </a:extLst>
          </p:cNvPr>
          <p:cNvSpPr txBox="1"/>
          <p:nvPr/>
        </p:nvSpPr>
        <p:spPr>
          <a:xfrm>
            <a:off x="12335823" y="18366629"/>
            <a:ext cx="755982" cy="307777"/>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rPr>
              <a:t>體重</a:t>
            </a:r>
            <a:endParaRPr lang="en-US" altLang="zh-TW" sz="1400" b="1" dirty="0">
              <a:latin typeface="微軟正黑體" panose="020B0604030504040204" pitchFamily="34" charset="-120"/>
              <a:ea typeface="微軟正黑體" panose="020B0604030504040204" pitchFamily="34" charset="-120"/>
            </a:endParaRPr>
          </a:p>
        </p:txBody>
      </p:sp>
      <p:sp>
        <p:nvSpPr>
          <p:cNvPr id="3254" name="箭號: 向下 3253">
            <a:extLst>
              <a:ext uri="{FF2B5EF4-FFF2-40B4-BE49-F238E27FC236}">
                <a16:creationId xmlns:a16="http://schemas.microsoft.com/office/drawing/2014/main" id="{A8D64FC9-B487-42BC-BC52-620DD863B6CA}"/>
              </a:ext>
            </a:extLst>
          </p:cNvPr>
          <p:cNvSpPr/>
          <p:nvPr/>
        </p:nvSpPr>
        <p:spPr>
          <a:xfrm rot="17789127">
            <a:off x="15386166" y="16002431"/>
            <a:ext cx="269540" cy="1274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2" name="箭號: 向下 221">
            <a:extLst>
              <a:ext uri="{FF2B5EF4-FFF2-40B4-BE49-F238E27FC236}">
                <a16:creationId xmlns:a16="http://schemas.microsoft.com/office/drawing/2014/main" id="{CA5731E0-12E5-473E-BB52-CA12B424D851}"/>
              </a:ext>
            </a:extLst>
          </p:cNvPr>
          <p:cNvSpPr/>
          <p:nvPr/>
        </p:nvSpPr>
        <p:spPr>
          <a:xfrm rot="13995682">
            <a:off x="15411998" y="17142573"/>
            <a:ext cx="269540" cy="13073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3" name="箭號: 向下 222">
            <a:extLst>
              <a:ext uri="{FF2B5EF4-FFF2-40B4-BE49-F238E27FC236}">
                <a16:creationId xmlns:a16="http://schemas.microsoft.com/office/drawing/2014/main" id="{8B9DCCE7-6CE0-47A4-9187-2FD5007C8927}"/>
              </a:ext>
            </a:extLst>
          </p:cNvPr>
          <p:cNvSpPr/>
          <p:nvPr/>
        </p:nvSpPr>
        <p:spPr>
          <a:xfrm rot="16200000">
            <a:off x="15684283" y="16944327"/>
            <a:ext cx="324704" cy="467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4" name="箭號: 向下 223">
            <a:extLst>
              <a:ext uri="{FF2B5EF4-FFF2-40B4-BE49-F238E27FC236}">
                <a16:creationId xmlns:a16="http://schemas.microsoft.com/office/drawing/2014/main" id="{7FB570BD-7C34-4BF2-BBE4-22A279D2249C}"/>
              </a:ext>
            </a:extLst>
          </p:cNvPr>
          <p:cNvSpPr/>
          <p:nvPr/>
        </p:nvSpPr>
        <p:spPr>
          <a:xfrm rot="16200000">
            <a:off x="13077938" y="16000949"/>
            <a:ext cx="298903" cy="593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5" name="箭號: 向下 224">
            <a:extLst>
              <a:ext uri="{FF2B5EF4-FFF2-40B4-BE49-F238E27FC236}">
                <a16:creationId xmlns:a16="http://schemas.microsoft.com/office/drawing/2014/main" id="{8207DCC5-C961-46AA-8BA3-8114F61447AC}"/>
              </a:ext>
            </a:extLst>
          </p:cNvPr>
          <p:cNvSpPr/>
          <p:nvPr/>
        </p:nvSpPr>
        <p:spPr>
          <a:xfrm rot="16200000">
            <a:off x="13078849" y="16850375"/>
            <a:ext cx="298903" cy="593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6" name="箭號: 向下 225">
            <a:extLst>
              <a:ext uri="{FF2B5EF4-FFF2-40B4-BE49-F238E27FC236}">
                <a16:creationId xmlns:a16="http://schemas.microsoft.com/office/drawing/2014/main" id="{A45AE7A4-E5BF-4E1D-B0B5-4B34903EC54A}"/>
              </a:ext>
            </a:extLst>
          </p:cNvPr>
          <p:cNvSpPr/>
          <p:nvPr/>
        </p:nvSpPr>
        <p:spPr>
          <a:xfrm rot="16200000">
            <a:off x="13071683" y="17807911"/>
            <a:ext cx="298903" cy="593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7" name="箭號: 向下 226">
            <a:extLst>
              <a:ext uri="{FF2B5EF4-FFF2-40B4-BE49-F238E27FC236}">
                <a16:creationId xmlns:a16="http://schemas.microsoft.com/office/drawing/2014/main" id="{05E3101C-BBA4-4080-BE9A-A9B6E0365146}"/>
              </a:ext>
            </a:extLst>
          </p:cNvPr>
          <p:cNvSpPr/>
          <p:nvPr/>
        </p:nvSpPr>
        <p:spPr>
          <a:xfrm rot="14436225">
            <a:off x="17874478" y="16288087"/>
            <a:ext cx="335033" cy="9249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8" name="箭號: 向下 227">
            <a:extLst>
              <a:ext uri="{FF2B5EF4-FFF2-40B4-BE49-F238E27FC236}">
                <a16:creationId xmlns:a16="http://schemas.microsoft.com/office/drawing/2014/main" id="{97772389-E802-4381-99D9-80DDEC310A5C}"/>
              </a:ext>
            </a:extLst>
          </p:cNvPr>
          <p:cNvSpPr/>
          <p:nvPr/>
        </p:nvSpPr>
        <p:spPr>
          <a:xfrm rot="18415438">
            <a:off x="17862275" y="17020077"/>
            <a:ext cx="308434" cy="907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theme/theme1.xml><?xml version="1.0" encoding="utf-8"?>
<a:theme xmlns:a="http://schemas.openxmlformats.org/drawingml/2006/main" name="預設簡報設計">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1826</TotalTime>
  <Words>491</Words>
  <Application>Microsoft Office PowerPoint</Application>
  <PresentationFormat>自訂</PresentationFormat>
  <Paragraphs>72</Paragraphs>
  <Slides>1</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vt:i4>
      </vt:variant>
    </vt:vector>
  </HeadingPairs>
  <TitlesOfParts>
    <vt:vector size="10" baseType="lpstr">
      <vt:lpstr>Microsoft YaHei UI</vt:lpstr>
      <vt:lpstr>華康娃娃體</vt:lpstr>
      <vt:lpstr>微軟正黑體</vt:lpstr>
      <vt:lpstr>標楷體</vt:lpstr>
      <vt:lpstr>Arial</vt:lpstr>
      <vt:lpstr>Calibri</vt:lpstr>
      <vt:lpstr>Calibri Light</vt:lpstr>
      <vt:lpstr>Cambria Math</vt:lpstr>
      <vt:lpstr>預設簡報設計</vt:lpstr>
      <vt:lpstr> AIOT生理量測與分析系統</vt:lpstr>
    </vt:vector>
  </TitlesOfParts>
  <Company>Net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Factors Influencing Senior Students’ Perceptions of Professional Competencies in Early Childhood Care and Education (ECCE) at Technology Universities in Taiwan</dc:title>
  <dc:creator>SuperXP</dc:creator>
  <cp:lastModifiedBy>電通系一甲-張政祺</cp:lastModifiedBy>
  <cp:revision>110</cp:revision>
  <dcterms:created xsi:type="dcterms:W3CDTF">2007-11-30T06:11:08Z</dcterms:created>
  <dcterms:modified xsi:type="dcterms:W3CDTF">2021-04-27T12:35:42Z</dcterms:modified>
</cp:coreProperties>
</file>