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DFKai-SB" panose="03000509000000000000" pitchFamily="65" charset="-120"/>
      <p:regular r:id="rId13"/>
    </p:embeddedFont>
    <p:embeddedFont>
      <p:font typeface="DFKai-SB" panose="03000509000000000000" pitchFamily="65" charset="-12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tnr/XQpiPA4WBOdfoM1KjeVYmY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政祺 張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10-27T14:50:25.988" idx="1">
    <p:pos x="10" y="10"/>
    <p:text/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KXgQ9RQ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fa7b363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fa7b363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0" name="Google Shape;110;p2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20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21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21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21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26" name="Google Shape;126;p21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2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2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 rot="5400000">
            <a:off x="1679575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6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6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6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6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6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3224380" y="1372286"/>
            <a:ext cx="5743240" cy="334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80"/>
              <a:buFont typeface="Century Gothic"/>
              <a:buNone/>
            </a:pPr>
            <a:r>
              <a:rPr lang="en-US" sz="6480"/>
              <a:t>		</a:t>
            </a:r>
            <a:br>
              <a:rPr lang="en-US" sz="6480"/>
            </a:br>
            <a:br>
              <a:rPr lang="en-US" sz="6480"/>
            </a:br>
            <a:br>
              <a:rPr lang="en-US" sz="6480"/>
            </a:br>
            <a:br>
              <a:rPr lang="en-US" sz="6480"/>
            </a:br>
            <a:r>
              <a:rPr lang="en-US" sz="6480"/>
              <a:t>專題進度報告</a:t>
            </a:r>
            <a:br>
              <a:rPr lang="en-US" sz="6480"/>
            </a:br>
            <a:r>
              <a:rPr lang="en-US" sz="6480"/>
              <a:t>						</a:t>
            </a:r>
            <a:br>
              <a:rPr lang="en-US" sz="4320"/>
            </a:br>
            <a:endParaRPr sz="4320"/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2805116" y="4153097"/>
            <a:ext cx="8825658" cy="901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440"/>
              <a:buNone/>
            </a:pPr>
            <a:r>
              <a:rPr lang="en-US" sz="4300">
                <a:solidFill>
                  <a:schemeClr val="lt2"/>
                </a:solidFill>
              </a:rPr>
              <a:t> </a:t>
            </a:r>
            <a:r>
              <a:rPr lang="en-US" sz="2400">
                <a:solidFill>
                  <a:schemeClr val="lt2"/>
                </a:solidFill>
              </a:rPr>
              <a:t>組員 : 李宗穎 、 葉韋均、關柏龍 、 張政祺</a:t>
            </a:r>
            <a:endParaRPr sz="4300">
              <a:solidFill>
                <a:schemeClr val="lt2"/>
              </a:solidFill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4974055" y="3709967"/>
            <a:ext cx="22438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教授:曾士桓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/>
          </p:cNvSpPr>
          <p:nvPr>
            <p:ph type="title"/>
          </p:nvPr>
        </p:nvSpPr>
        <p:spPr>
          <a:xfrm>
            <a:off x="597494" y="541986"/>
            <a:ext cx="9404723" cy="96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Font typeface="Century Gothic"/>
              <a:buNone/>
            </a:pPr>
            <a:r>
              <a:rPr lang="en-US" sz="4300" dirty="0" err="1"/>
              <a:t>進度報告</a:t>
            </a:r>
            <a:r>
              <a:rPr lang="en-US" sz="4300"/>
              <a:t> (</a:t>
            </a:r>
            <a:r>
              <a:rPr lang="zh-TW" altLang="en-US" sz="4300"/>
              <a:t>整合</a:t>
            </a:r>
            <a:r>
              <a:rPr lang="en-US" sz="4300" dirty="0"/>
              <a:t>)</a:t>
            </a:r>
            <a:endParaRPr sz="4300" dirty="0"/>
          </a:p>
        </p:txBody>
      </p:sp>
      <p:grpSp>
        <p:nvGrpSpPr>
          <p:cNvPr id="155" name="Google Shape;155;p2"/>
          <p:cNvGrpSpPr/>
          <p:nvPr/>
        </p:nvGrpSpPr>
        <p:grpSpPr>
          <a:xfrm>
            <a:off x="1123618" y="2050121"/>
            <a:ext cx="10059043" cy="4263450"/>
            <a:chOff x="526123" y="2442"/>
            <a:chExt cx="10059043" cy="4263450"/>
          </a:xfrm>
        </p:grpSpPr>
        <p:sp>
          <p:nvSpPr>
            <p:cNvPr id="156" name="Google Shape;156;p2"/>
            <p:cNvSpPr/>
            <p:nvPr/>
          </p:nvSpPr>
          <p:spPr>
            <a:xfrm rot="5400000">
              <a:off x="1117819" y="903498"/>
              <a:ext cx="1782276" cy="2965668"/>
            </a:xfrm>
            <a:prstGeom prst="corner">
              <a:avLst>
                <a:gd name="adj1" fmla="val 16120"/>
                <a:gd name="adj2" fmla="val 16110"/>
              </a:avLst>
            </a:prstGeom>
            <a:gradFill>
              <a:gsLst>
                <a:gs pos="0">
                  <a:srgbClr val="EBC55A"/>
                </a:gs>
                <a:gs pos="100000">
                  <a:srgbClr val="B7921E"/>
                </a:gs>
              </a:gsLst>
              <a:lin ang="5400000" scaled="0"/>
            </a:gradFill>
            <a:ln w="9525" cap="rnd" cmpd="sng">
              <a:solidFill>
                <a:srgbClr val="E6B72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66145" y="1918975"/>
              <a:ext cx="2940478" cy="2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 txBox="1"/>
            <p:nvPr/>
          </p:nvSpPr>
          <p:spPr>
            <a:xfrm>
              <a:off x="778951" y="1784718"/>
              <a:ext cx="3232828" cy="2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DFKai-SB"/>
                <a:buNone/>
              </a:pPr>
              <a:r>
                <a:rPr lang="en-US" altLang="zh-TW" sz="3600" dirty="0" err="1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QRcode</a:t>
              </a:r>
              <a:r>
                <a:rPr lang="zh-TW" altLang="en-US" sz="3600" dirty="0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放圖片</a:t>
              </a:r>
              <a:endParaRPr sz="5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R="0" lvl="1" algn="l" rtl="0">
                <a:lnSpc>
                  <a:spcPct val="90000"/>
                </a:lnSpc>
                <a:spcBef>
                  <a:spcPts val="75"/>
                </a:spcBef>
                <a:spcAft>
                  <a:spcPts val="0"/>
                </a:spcAft>
                <a:buClr>
                  <a:schemeClr val="lt1"/>
                </a:buClr>
                <a:buSzPts val="1600"/>
              </a:pPr>
              <a:endParaRPr sz="1600" dirty="0">
                <a:solidFill>
                  <a:srgbClr val="FFFFFF"/>
                </a:solidFill>
                <a:latin typeface="DFKai-SB"/>
                <a:ea typeface="DFKai-SB"/>
                <a:sym typeface="DFKai-SB"/>
              </a:endParaRPr>
            </a:p>
            <a:p>
              <a:pPr marL="171450" marR="0" lvl="1" indent="-571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rPr lang="en-US" altLang="zh-TW" sz="1600" dirty="0">
                  <a:solidFill>
                    <a:srgbClr val="FFFFFF"/>
                  </a:solidFill>
                  <a:latin typeface="DFKai-SB"/>
                  <a:ea typeface="DFKai-SB"/>
                  <a:sym typeface="DFKai-SB"/>
                </a:rPr>
                <a:t>- </a:t>
              </a:r>
              <a:r>
                <a:rPr lang="zh-TW" altLang="en-US" sz="1600" dirty="0">
                  <a:solidFill>
                    <a:srgbClr val="FFFFFF"/>
                  </a:solidFill>
                  <a:latin typeface="DFKai-SB"/>
                  <a:ea typeface="DFKai-SB"/>
                  <a:sym typeface="DFKai-SB"/>
                </a:rPr>
                <a:t>已可以開啟圖片了。</a:t>
              </a:r>
              <a:endParaRPr sz="1600" dirty="0">
                <a:solidFill>
                  <a:srgbClr val="FFFFFF"/>
                </a:solidFill>
                <a:latin typeface="DFKai-SB"/>
                <a:ea typeface="DFKai-SB"/>
                <a:sym typeface="DFKai-SB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069921" y="814544"/>
              <a:ext cx="505173" cy="505173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rgbClr val="C3DD64"/>
                </a:gs>
                <a:gs pos="100000">
                  <a:srgbClr val="90AB2C"/>
                </a:gs>
              </a:gsLst>
              <a:lin ang="5400000" scaled="0"/>
            </a:gradFill>
            <a:ln w="9525" cap="rnd" cmpd="sng">
              <a:solidFill>
                <a:srgbClr val="B5D63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rot="5400000">
              <a:off x="4604395" y="221812"/>
              <a:ext cx="1782276" cy="2965668"/>
            </a:xfrm>
            <a:prstGeom prst="corner">
              <a:avLst>
                <a:gd name="adj1" fmla="val 16120"/>
                <a:gd name="adj2" fmla="val 16110"/>
              </a:avLst>
            </a:prstGeom>
            <a:gradFill>
              <a:gsLst>
                <a:gs pos="0">
                  <a:srgbClr val="8FD16E"/>
                </a:gs>
                <a:gs pos="100000">
                  <a:srgbClr val="5B9F38"/>
                </a:gs>
              </a:gsLst>
              <a:lin ang="5400000" scaled="0"/>
            </a:gradFill>
            <a:ln w="9525" cap="rnd" cmpd="sng">
              <a:solidFill>
                <a:srgbClr val="73C74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306889" y="1107908"/>
              <a:ext cx="2677421" cy="2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 txBox="1"/>
            <p:nvPr/>
          </p:nvSpPr>
          <p:spPr>
            <a:xfrm>
              <a:off x="4306889" y="1107908"/>
              <a:ext cx="2677421" cy="2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entury Gothic"/>
                <a:buNone/>
              </a:pPr>
              <a:endParaRPr sz="3600" b="0" i="0">
                <a:solidFill>
                  <a:schemeClr val="lt2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171450" marR="0" lvl="1" indent="-57150" algn="l" rtl="0">
                <a:lnSpc>
                  <a:spcPct val="90000"/>
                </a:lnSpc>
                <a:spcBef>
                  <a:spcPts val="126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171450" marR="0" lvl="1" indent="-57150" algn="l" rtl="0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479137" y="3477"/>
              <a:ext cx="505173" cy="505173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rgbClr val="7AC683"/>
                </a:gs>
                <a:gs pos="100000">
                  <a:srgbClr val="44954E"/>
                </a:gs>
              </a:gsLst>
              <a:lin ang="5400000" scaled="0"/>
            </a:gradFill>
            <a:ln w="9525" cap="rnd" cmpd="sng">
              <a:solidFill>
                <a:srgbClr val="58B96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 rot="5400000">
              <a:off x="8013611" y="-589254"/>
              <a:ext cx="1782276" cy="2965668"/>
            </a:xfrm>
            <a:prstGeom prst="corner">
              <a:avLst>
                <a:gd name="adj1" fmla="val 16120"/>
                <a:gd name="adj2" fmla="val 16110"/>
              </a:avLst>
            </a:prstGeom>
            <a:gradFill>
              <a:gsLst>
                <a:gs pos="0">
                  <a:srgbClr val="87BBA5"/>
                </a:gs>
                <a:gs pos="100000">
                  <a:srgbClr val="518A72"/>
                </a:gs>
              </a:gsLst>
              <a:lin ang="5400000" scaled="0"/>
            </a:gradFill>
            <a:ln w="9525" cap="rnd" cmpd="sng">
              <a:solidFill>
                <a:srgbClr val="68AB8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7716105" y="296841"/>
              <a:ext cx="2677421" cy="2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 txBox="1"/>
            <p:nvPr/>
          </p:nvSpPr>
          <p:spPr>
            <a:xfrm>
              <a:off x="7716105" y="207862"/>
              <a:ext cx="2869061" cy="2346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37150" rIns="137150" bIns="137150" anchor="t" anchorCtr="0">
              <a:noAutofit/>
            </a:bodyPr>
            <a:lstStyle/>
            <a:p>
              <a:pPr marL="171450" marR="0" lvl="1" indent="-69850" algn="l" rtl="0">
                <a:lnSpc>
                  <a:spcPct val="90000"/>
                </a:lnSpc>
                <a:spcBef>
                  <a:spcPts val="12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lang="en-US" altLang="zh-TW" sz="3600" dirty="0">
                  <a:solidFill>
                    <a:srgbClr val="EBEBEB"/>
                  </a:solidFill>
                  <a:latin typeface="DFKai-SB"/>
                  <a:ea typeface="DFKai-SB"/>
                  <a:sym typeface="DFKai-SB"/>
                </a:rPr>
                <a:t>Progress</a:t>
              </a:r>
            </a:p>
            <a:p>
              <a:pPr marL="387350" marR="0" lvl="1" indent="-285750" algn="l" rtl="0">
                <a:lnSpc>
                  <a:spcPct val="90000"/>
                </a:lnSpc>
                <a:spcBef>
                  <a:spcPts val="12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Tx/>
                <a:buChar char="-"/>
              </a:pPr>
              <a:r>
                <a:rPr lang="zh-TW" altLang="en-US" sz="1600" dirty="0">
                  <a:solidFill>
                    <a:srgbClr val="FFFFFF"/>
                  </a:solidFill>
                  <a:latin typeface="DFKai-SB"/>
                  <a:ea typeface="DFKai-SB"/>
                  <a:sym typeface="DFKai-SB"/>
                </a:rPr>
                <a:t>將拔卡功能加入狀態機</a:t>
              </a:r>
              <a:endParaRPr lang="en-US" altLang="zh-TW" sz="1600" dirty="0">
                <a:solidFill>
                  <a:srgbClr val="FFFFFF"/>
                </a:solidFill>
                <a:latin typeface="DFKai-SB"/>
                <a:ea typeface="DFKai-SB"/>
                <a:sym typeface="DFKai-SB"/>
              </a:endParaRPr>
            </a:p>
            <a:p>
              <a:pPr marL="387350" marR="0" lvl="1" indent="-285750" algn="l" rtl="0">
                <a:lnSpc>
                  <a:spcPct val="90000"/>
                </a:lnSpc>
                <a:spcBef>
                  <a:spcPts val="12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Tx/>
                <a:buChar char="-"/>
              </a:pPr>
              <a:r>
                <a:rPr lang="zh-TW" altLang="en-US" sz="1600" dirty="0">
                  <a:solidFill>
                    <a:srgbClr val="FFFFFF"/>
                  </a:solidFill>
                  <a:latin typeface="DFKai-SB"/>
                  <a:ea typeface="DFKai-SB"/>
                  <a:sym typeface="DFKai-SB"/>
                </a:rPr>
                <a:t>模型建立</a:t>
              </a:r>
              <a:r>
                <a:rPr lang="en-US" altLang="zh-TW" sz="1600" dirty="0">
                  <a:solidFill>
                    <a:srgbClr val="FFFFFF"/>
                  </a:solidFill>
                  <a:latin typeface="DFKai-SB"/>
                  <a:ea typeface="DFKai-SB"/>
                  <a:sym typeface="DFKai-SB"/>
                </a:rPr>
                <a:t>(SVM</a:t>
              </a:r>
              <a:r>
                <a:rPr lang="zh-TW" altLang="en-US" sz="1600" dirty="0">
                  <a:solidFill>
                    <a:srgbClr val="FFFFFF"/>
                  </a:solidFill>
                  <a:latin typeface="DFKai-SB"/>
                  <a:ea typeface="DFKai-SB"/>
                  <a:sym typeface="DFKai-SB"/>
                </a:rPr>
                <a:t>、</a:t>
              </a:r>
              <a:r>
                <a:rPr lang="en-US" altLang="zh-TW" sz="1600" dirty="0">
                  <a:solidFill>
                    <a:srgbClr val="FFFFFF"/>
                  </a:solidFill>
                  <a:latin typeface="DFKai-SB"/>
                  <a:ea typeface="DFKai-SB"/>
                  <a:sym typeface="DFKai-SB"/>
                </a:rPr>
                <a:t>Tree)</a:t>
              </a:r>
            </a:p>
            <a:p>
              <a:pPr marR="0" lvl="1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</a:pPr>
              <a:endParaRPr lang="en-US" sz="1600" dirty="0">
                <a:solidFill>
                  <a:srgbClr val="FFFFFF"/>
                </a:solidFill>
                <a:latin typeface="DFKai-SB"/>
                <a:ea typeface="DFKai-SB"/>
                <a:sym typeface="DFKai-SB"/>
              </a:endParaRPr>
            </a:p>
            <a:p>
              <a:pPr marR="0" lvl="1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</a:pPr>
              <a:endParaRPr sz="1600" dirty="0">
                <a:solidFill>
                  <a:srgbClr val="FFFFFF"/>
                </a:solidFill>
                <a:latin typeface="DFKai-SB"/>
                <a:ea typeface="DFKai-SB"/>
                <a:sym typeface="DFKai-SB"/>
              </a:endParaRPr>
            </a:p>
          </p:txBody>
        </p:sp>
      </p:grpSp>
      <p:sp>
        <p:nvSpPr>
          <p:cNvPr id="167" name="Google Shape;167;p2"/>
          <p:cNvSpPr txBox="1"/>
          <p:nvPr/>
        </p:nvSpPr>
        <p:spPr>
          <a:xfrm>
            <a:off x="4902544" y="3180584"/>
            <a:ext cx="2919283" cy="170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solidFill>
                  <a:srgbClr val="EBEBEB"/>
                </a:solidFill>
                <a:latin typeface="DFKai-SB"/>
                <a:ea typeface="DFKai-SB"/>
                <a:cs typeface="DFKai-SB"/>
                <a:sym typeface="DFKai-SB"/>
              </a:rPr>
              <a:t>狀態機結合</a:t>
            </a:r>
            <a:endParaRPr lang="zh-TW" altLang="en-US" sz="1600" dirty="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R="0" lvl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1600"/>
            </a:pPr>
            <a:r>
              <a:rPr lang="en-US" sz="1600" dirty="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  - </a:t>
            </a:r>
            <a:r>
              <a:rPr lang="en-US" sz="1600" dirty="0" err="1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Zenbo</a:t>
            </a:r>
            <a:r>
              <a:rPr lang="zh-TW" altLang="en-US" sz="1600" dirty="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狀態機測試</a:t>
            </a:r>
            <a:r>
              <a:rPr lang="en-US" altLang="zh-TW" sz="1600" dirty="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zh-TW" altLang="en-US" sz="1600" dirty="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部分狀態完成、</a:t>
            </a:r>
            <a:r>
              <a:rPr lang="en-US" altLang="zh-TW" sz="1600" dirty="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)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</a:pPr>
            <a:endParaRPr sz="1600" dirty="0">
              <a:solidFill>
                <a:srgbClr val="FFFFF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171450" marR="0" lvl="1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>
            <a:spLocks noGrp="1"/>
          </p:cNvSpPr>
          <p:nvPr>
            <p:ph type="title"/>
          </p:nvPr>
        </p:nvSpPr>
        <p:spPr>
          <a:xfrm>
            <a:off x="395257" y="399090"/>
            <a:ext cx="9404723" cy="96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300"/>
              <a:buFont typeface="Century Gothic"/>
              <a:buNone/>
            </a:pPr>
            <a:r>
              <a:rPr lang="en-US" sz="4300" dirty="0" err="1"/>
              <a:t>進度報告</a:t>
            </a:r>
            <a:r>
              <a:rPr lang="en-US" sz="4300" dirty="0"/>
              <a:t> (Client-Server)</a:t>
            </a:r>
            <a:endParaRPr sz="43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890F7E-D55C-448D-8FB8-BFA4195612F4}"/>
              </a:ext>
            </a:extLst>
          </p:cNvPr>
          <p:cNvSpPr txBox="1"/>
          <p:nvPr/>
        </p:nvSpPr>
        <p:spPr>
          <a:xfrm>
            <a:off x="395257" y="136200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2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47DCB02-7A14-4608-95CA-976F8F374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976" y="1145539"/>
            <a:ext cx="9472047" cy="55916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4000"/>
              <a:t>進度報告 (Rasberry pi)</a:t>
            </a:r>
            <a:endParaRPr/>
          </a:p>
        </p:txBody>
      </p:sp>
      <p:grpSp>
        <p:nvGrpSpPr>
          <p:cNvPr id="191" name="Google Shape;191;p4"/>
          <p:cNvGrpSpPr/>
          <p:nvPr/>
        </p:nvGrpSpPr>
        <p:grpSpPr>
          <a:xfrm>
            <a:off x="1103313" y="2054686"/>
            <a:ext cx="8947149" cy="4191664"/>
            <a:chOff x="0" y="2048"/>
            <a:chExt cx="8947149" cy="4191664"/>
          </a:xfrm>
        </p:grpSpPr>
        <p:sp>
          <p:nvSpPr>
            <p:cNvPr id="192" name="Google Shape;192;p4"/>
            <p:cNvSpPr/>
            <p:nvPr/>
          </p:nvSpPr>
          <p:spPr>
            <a:xfrm rot="5400000">
              <a:off x="5543202" y="-2184964"/>
              <a:ext cx="1081719" cy="572617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3CACA">
                <a:alpha val="89803"/>
              </a:srgbClr>
            </a:solidFill>
            <a:ln w="9525" cap="rnd" cmpd="sng">
              <a:solidFill>
                <a:srgbClr val="E3CACA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 txBox="1"/>
            <p:nvPr/>
          </p:nvSpPr>
          <p:spPr>
            <a:xfrm>
              <a:off x="3220974" y="190069"/>
              <a:ext cx="5673371" cy="976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36175" rIns="72375" bIns="36175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DFKai-SB"/>
                <a:buChar char="•"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將各藍芽裝置分開作為子程式</a:t>
              </a:r>
              <a:endParaRPr/>
            </a:p>
            <a:p>
              <a:pPr marL="171450" marR="0" lvl="1" indent="-5080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0" y="2048"/>
              <a:ext cx="3220974" cy="135214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 txBox="1"/>
            <p:nvPr/>
          </p:nvSpPr>
          <p:spPr>
            <a:xfrm>
              <a:off x="66006" y="68054"/>
              <a:ext cx="3088962" cy="1220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80000" rIns="16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Century Gothic"/>
                <a:buNone/>
              </a:pPr>
              <a:r>
                <a:rPr lang="en-US" sz="4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Threading</a:t>
              </a:r>
              <a:endParaRPr sz="4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 rot="5400000">
              <a:off x="5543202" y="-765207"/>
              <a:ext cx="1081719" cy="572617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3CACA">
                <a:alpha val="89803"/>
              </a:srgbClr>
            </a:solidFill>
            <a:ln w="9525" cap="rnd" cmpd="sng">
              <a:solidFill>
                <a:srgbClr val="E3CACA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 txBox="1"/>
            <p:nvPr/>
          </p:nvSpPr>
          <p:spPr>
            <a:xfrm>
              <a:off x="3220974" y="1609826"/>
              <a:ext cx="5673371" cy="976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36175" rIns="72375" bIns="36175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DFKai-SB"/>
                <a:buChar char="•"/>
              </a:pPr>
              <a:r>
                <a:rPr lang="en-US" sz="1900" b="0" i="0" u="none" strike="noStrike" cap="none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問題:閒置一段時間後再重新執行程式會自動斷開</a:t>
              </a:r>
              <a:endParaRPr/>
            </a:p>
            <a:p>
              <a:pPr marL="171450" marR="0" lvl="1" indent="-5080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0" y="1421806"/>
              <a:ext cx="3220974" cy="135214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 txBox="1"/>
            <p:nvPr/>
          </p:nvSpPr>
          <p:spPr>
            <a:xfrm>
              <a:off x="66006" y="1487812"/>
              <a:ext cx="3088962" cy="1220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80000" rIns="16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Century Gothic"/>
                <a:buNone/>
              </a:pPr>
              <a:r>
                <a:rPr lang="en-US" sz="4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讀卡機</a:t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5400000">
              <a:off x="5543202" y="654550"/>
              <a:ext cx="1081719" cy="572617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3CACA">
                <a:alpha val="89803"/>
              </a:srgbClr>
            </a:solidFill>
            <a:ln w="9525" cap="rnd" cmpd="sng">
              <a:solidFill>
                <a:srgbClr val="E3CACA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 txBox="1"/>
            <p:nvPr/>
          </p:nvSpPr>
          <p:spPr>
            <a:xfrm>
              <a:off x="3220974" y="3029584"/>
              <a:ext cx="5673371" cy="9761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36175" rIns="72375" bIns="36175" anchor="ctr" anchorCtr="0">
              <a:noAutofit/>
            </a:bodyPr>
            <a:lstStyle/>
            <a:p>
              <a:pPr marL="171450" marR="0" lvl="1" indent="-508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0" y="2841563"/>
              <a:ext cx="3220974" cy="135214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CA3433"/>
                </a:gs>
                <a:gs pos="100000">
                  <a:srgbClr val="8C0E0C"/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 txBox="1"/>
            <p:nvPr/>
          </p:nvSpPr>
          <p:spPr>
            <a:xfrm>
              <a:off x="66006" y="2907569"/>
              <a:ext cx="3088962" cy="1220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80000" rIns="16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Century Gothic"/>
                <a:buNone/>
              </a:pPr>
              <a:endParaRPr sz="4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"/>
          <p:cNvSpPr txBox="1">
            <a:spLocks noGrp="1"/>
          </p:cNvSpPr>
          <p:nvPr>
            <p:ph type="title"/>
          </p:nvPr>
        </p:nvSpPr>
        <p:spPr>
          <a:xfrm>
            <a:off x="646111" y="452719"/>
            <a:ext cx="9781744" cy="44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DFKai-SB"/>
              <a:buNone/>
            </a:pPr>
            <a:r>
              <a:rPr lang="en-US" sz="3000">
                <a:latin typeface="DFKai-SB"/>
                <a:ea typeface="DFKai-SB"/>
                <a:cs typeface="DFKai-SB"/>
                <a:sym typeface="DFKai-SB"/>
              </a:rPr>
              <a:t>進度報告(</a:t>
            </a:r>
            <a:r>
              <a:rPr lang="en-US" sz="3000"/>
              <a:t>Rasberry pi與MySQL</a:t>
            </a:r>
            <a:r>
              <a:rPr lang="en-US" sz="3000">
                <a:latin typeface="DFKai-SB"/>
                <a:ea typeface="DFKai-SB"/>
                <a:cs typeface="DFKai-SB"/>
                <a:sym typeface="DFKai-SB"/>
              </a:rPr>
              <a:t>)</a:t>
            </a:r>
            <a:endParaRPr sz="30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09" name="Google Shape;209;p5" descr="一張含有 文字 的圖片&#10;&#10;自動產生的描述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6112" y="1083453"/>
            <a:ext cx="10123487" cy="5656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fa7b3634b_0_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Django</a:t>
            </a:r>
            <a:endParaRPr/>
          </a:p>
        </p:txBody>
      </p:sp>
      <p:sp>
        <p:nvSpPr>
          <p:cNvPr id="215" name="Google Shape;215;g9fa7b3634b_0_0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" name="Google Shape;216;g9fa7b3634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200" y="1853125"/>
            <a:ext cx="8401051" cy="431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96</Words>
  <Application>Microsoft Office PowerPoint</Application>
  <PresentationFormat>寬螢幕</PresentationFormat>
  <Paragraphs>24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Noto Sans Symbols</vt:lpstr>
      <vt:lpstr>DFKai-SB</vt:lpstr>
      <vt:lpstr>Arial</vt:lpstr>
      <vt:lpstr>Century Gothic</vt:lpstr>
      <vt:lpstr>DFKai-SB</vt:lpstr>
      <vt:lpstr>Ion</vt:lpstr>
      <vt:lpstr>      專題進度報告        </vt:lpstr>
      <vt:lpstr>進度報告 (整合)</vt:lpstr>
      <vt:lpstr>進度報告 (Client-Server)</vt:lpstr>
      <vt:lpstr>進度報告 (Rasberry pi)</vt:lpstr>
      <vt:lpstr>進度報告(Rasberry pi與MySQL)</vt:lpstr>
      <vt:lpstr>Django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專題進度報告</dc:title>
  <dc:creator>宗穎 李</dc:creator>
  <cp:lastModifiedBy>宗穎 李</cp:lastModifiedBy>
  <cp:revision>9</cp:revision>
  <dcterms:created xsi:type="dcterms:W3CDTF">2020-10-06T05:06:37Z</dcterms:created>
  <dcterms:modified xsi:type="dcterms:W3CDTF">2021-02-25T13:37:36Z</dcterms:modified>
</cp:coreProperties>
</file>