
<file path=[Content_Types].xml><?xml version="1.0" encoding="utf-8"?>
<Types xmlns="http://schemas.openxmlformats.org/package/2006/content-types">
  <Default Extension="png" ContentType="image/png"/>
  <Default Extension="svg" ContentType="image/svg+xml"/>
  <Default Extension="tmp"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Lst>
  <p:sldSz cx="21599525" cy="288004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071" userDrawn="1">
          <p15:clr>
            <a:srgbClr val="A4A3A4"/>
          </p15:clr>
        </p15:guide>
        <p15:guide id="2" pos="68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1FE"/>
    <a:srgbClr val="93CCFB"/>
    <a:srgbClr val="CFE8FD"/>
    <a:srgbClr val="9FD1FB"/>
    <a:srgbClr val="D5E8D4"/>
    <a:srgbClr val="E3F1F2"/>
    <a:srgbClr val="DEEFF0"/>
    <a:srgbClr val="28889A"/>
    <a:srgbClr val="D6ECEE"/>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53" autoAdjust="0"/>
    <p:restoredTop sz="95256" autoAdjust="0"/>
  </p:normalViewPr>
  <p:slideViewPr>
    <p:cSldViewPr>
      <p:cViewPr>
        <p:scale>
          <a:sx n="33" d="100"/>
          <a:sy n="33" d="100"/>
        </p:scale>
        <p:origin x="1742" y="-1210"/>
      </p:cViewPr>
      <p:guideLst>
        <p:guide orient="horz" pos="9071"/>
        <p:guide pos="6804"/>
      </p:guideLst>
    </p:cSldViewPr>
  </p:slideViewPr>
  <p:outlineViewPr>
    <p:cViewPr>
      <p:scale>
        <a:sx n="33" d="100"/>
        <a:sy n="33" d="100"/>
      </p:scale>
      <p:origin x="0" y="0"/>
    </p:cViewPr>
  </p:outlin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4713405"/>
            <a:ext cx="18359596" cy="10026815"/>
          </a:xfrm>
        </p:spPr>
        <p:txBody>
          <a:bodyPr anchor="b"/>
          <a:lstStyle>
            <a:lvl1pPr algn="ctr">
              <a:defRPr sz="14173"/>
            </a:lvl1pPr>
          </a:lstStyle>
          <a:p>
            <a:r>
              <a:rPr lang="zh-TW" altLang="en-US"/>
              <a:t>按一下以編輯母片標題樣式</a:t>
            </a:r>
            <a:endParaRPr lang="en-US" dirty="0"/>
          </a:p>
        </p:txBody>
      </p:sp>
      <p:sp>
        <p:nvSpPr>
          <p:cNvPr id="3" name="Subtitle 2"/>
          <p:cNvSpPr>
            <a:spLocks noGrp="1"/>
          </p:cNvSpPr>
          <p:nvPr>
            <p:ph type="subTitle" idx="1"/>
          </p:nvPr>
        </p:nvSpPr>
        <p:spPr>
          <a:xfrm>
            <a:off x="2699941" y="15126892"/>
            <a:ext cx="16199644" cy="6953434"/>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E6966F82-7304-43F8-A283-372AC7E9F1AE}" type="slidenum">
              <a:rPr lang="en-US" altLang="zh-TW" smtClean="0"/>
              <a:pPr/>
              <a:t>‹#›</a:t>
            </a:fld>
            <a:endParaRPr lang="en-US" altLang="zh-TW"/>
          </a:p>
        </p:txBody>
      </p:sp>
    </p:spTree>
    <p:extLst>
      <p:ext uri="{BB962C8B-B14F-4D97-AF65-F5344CB8AC3E}">
        <p14:creationId xmlns:p14="http://schemas.microsoft.com/office/powerpoint/2010/main" val="294321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EA346395-59F3-4185-8D36-60638CEB8B01}" type="slidenum">
              <a:rPr lang="en-US" altLang="zh-TW" smtClean="0"/>
              <a:pPr/>
              <a:t>‹#›</a:t>
            </a:fld>
            <a:endParaRPr lang="en-US" altLang="zh-TW"/>
          </a:p>
        </p:txBody>
      </p:sp>
    </p:spTree>
    <p:extLst>
      <p:ext uri="{BB962C8B-B14F-4D97-AF65-F5344CB8AC3E}">
        <p14:creationId xmlns:p14="http://schemas.microsoft.com/office/powerpoint/2010/main" val="1635701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533356"/>
            <a:ext cx="4657398" cy="24407029"/>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484968" y="1533356"/>
            <a:ext cx="13702199" cy="24407029"/>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5E87D5C9-73E6-49E8-AFE7-9F8E083BC581}" type="slidenum">
              <a:rPr lang="en-US" altLang="zh-TW" smtClean="0"/>
              <a:pPr/>
              <a:t>‹#›</a:t>
            </a:fld>
            <a:endParaRPr lang="en-US" altLang="zh-TW"/>
          </a:p>
        </p:txBody>
      </p:sp>
    </p:spTree>
    <p:extLst>
      <p:ext uri="{BB962C8B-B14F-4D97-AF65-F5344CB8AC3E}">
        <p14:creationId xmlns:p14="http://schemas.microsoft.com/office/powerpoint/2010/main" val="2961936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10505C81-B3E0-45F2-90C3-809B24B4059C}" type="slidenum">
              <a:rPr lang="en-US" altLang="zh-TW" smtClean="0"/>
              <a:pPr/>
              <a:t>‹#›</a:t>
            </a:fld>
            <a:endParaRPr lang="en-US" altLang="zh-TW"/>
          </a:p>
        </p:txBody>
      </p:sp>
    </p:spTree>
    <p:extLst>
      <p:ext uri="{BB962C8B-B14F-4D97-AF65-F5344CB8AC3E}">
        <p14:creationId xmlns:p14="http://schemas.microsoft.com/office/powerpoint/2010/main" val="1395406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473719" y="7180114"/>
            <a:ext cx="18629590" cy="11980175"/>
          </a:xfrm>
        </p:spPr>
        <p:txBody>
          <a:bodyPr anchor="b"/>
          <a:lstStyle>
            <a:lvl1pPr>
              <a:defRPr sz="14173"/>
            </a:lvl1pPr>
          </a:lstStyle>
          <a:p>
            <a:r>
              <a:rPr lang="zh-TW" altLang="en-US"/>
              <a:t>按一下以編輯母片標題樣式</a:t>
            </a:r>
            <a:endParaRPr lang="en-US" dirty="0"/>
          </a:p>
        </p:txBody>
      </p:sp>
      <p:sp>
        <p:nvSpPr>
          <p:cNvPr id="3" name="Text Placeholder 2"/>
          <p:cNvSpPr>
            <a:spLocks noGrp="1"/>
          </p:cNvSpPr>
          <p:nvPr>
            <p:ph type="body" idx="1"/>
          </p:nvPr>
        </p:nvSpPr>
        <p:spPr>
          <a:xfrm>
            <a:off x="1473719" y="19273626"/>
            <a:ext cx="18629590" cy="630009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D1D0F77-8DDC-412F-A762-9A7EB86C19B4}" type="slidenum">
              <a:rPr lang="en-US" altLang="zh-TW" smtClean="0"/>
              <a:pPr/>
              <a:t>‹#›</a:t>
            </a:fld>
            <a:endParaRPr lang="en-US" altLang="zh-TW"/>
          </a:p>
        </p:txBody>
      </p:sp>
    </p:spTree>
    <p:extLst>
      <p:ext uri="{BB962C8B-B14F-4D97-AF65-F5344CB8AC3E}">
        <p14:creationId xmlns:p14="http://schemas.microsoft.com/office/powerpoint/2010/main" val="4225302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484967" y="7666780"/>
            <a:ext cx="9179798" cy="1827360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10934760" y="7666780"/>
            <a:ext cx="9179798" cy="1827360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3C2C64FF-C2B0-41A2-801B-5382742EDCFF}" type="slidenum">
              <a:rPr lang="en-US" altLang="zh-TW" smtClean="0"/>
              <a:pPr/>
              <a:t>‹#›</a:t>
            </a:fld>
            <a:endParaRPr lang="en-US" altLang="zh-TW"/>
          </a:p>
        </p:txBody>
      </p:sp>
    </p:spTree>
    <p:extLst>
      <p:ext uri="{BB962C8B-B14F-4D97-AF65-F5344CB8AC3E}">
        <p14:creationId xmlns:p14="http://schemas.microsoft.com/office/powerpoint/2010/main" val="3368484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87781" y="1533362"/>
            <a:ext cx="18629590" cy="5566751"/>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487783" y="7060106"/>
            <a:ext cx="9137610" cy="3460049"/>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zh-TW" altLang="en-US"/>
              <a:t>按一下以編輯母片文字樣式</a:t>
            </a:r>
          </a:p>
        </p:txBody>
      </p:sp>
      <p:sp>
        <p:nvSpPr>
          <p:cNvPr id="4" name="Content Placeholder 3"/>
          <p:cNvSpPr>
            <a:spLocks noGrp="1"/>
          </p:cNvSpPr>
          <p:nvPr>
            <p:ph sz="half" idx="2"/>
          </p:nvPr>
        </p:nvSpPr>
        <p:spPr>
          <a:xfrm>
            <a:off x="1487783" y="10520155"/>
            <a:ext cx="9137610" cy="1547356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10934761" y="7060106"/>
            <a:ext cx="9182611" cy="3460049"/>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zh-TW" altLang="en-US"/>
              <a:t>按一下以編輯母片文字樣式</a:t>
            </a:r>
          </a:p>
        </p:txBody>
      </p:sp>
      <p:sp>
        <p:nvSpPr>
          <p:cNvPr id="6" name="Content Placeholder 5"/>
          <p:cNvSpPr>
            <a:spLocks noGrp="1"/>
          </p:cNvSpPr>
          <p:nvPr>
            <p:ph sz="quarter" idx="4"/>
          </p:nvPr>
        </p:nvSpPr>
        <p:spPr>
          <a:xfrm>
            <a:off x="10934761" y="10520155"/>
            <a:ext cx="9182611" cy="1547356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D6B46992-E573-49D2-88BC-69BC76A8F2D8}" type="slidenum">
              <a:rPr lang="en-US" altLang="zh-TW" smtClean="0"/>
              <a:pPr/>
              <a:t>‹#›</a:t>
            </a:fld>
            <a:endParaRPr lang="en-US" altLang="zh-TW"/>
          </a:p>
        </p:txBody>
      </p:sp>
    </p:spTree>
    <p:extLst>
      <p:ext uri="{BB962C8B-B14F-4D97-AF65-F5344CB8AC3E}">
        <p14:creationId xmlns:p14="http://schemas.microsoft.com/office/powerpoint/2010/main" val="3734985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B7BECFD1-9624-47CB-B59F-BA131CA4899D}" type="slidenum">
              <a:rPr lang="en-US" altLang="zh-TW" smtClean="0"/>
              <a:pPr/>
              <a:t>‹#›</a:t>
            </a:fld>
            <a:endParaRPr lang="en-US" altLang="zh-TW"/>
          </a:p>
        </p:txBody>
      </p:sp>
    </p:spTree>
    <p:extLst>
      <p:ext uri="{BB962C8B-B14F-4D97-AF65-F5344CB8AC3E}">
        <p14:creationId xmlns:p14="http://schemas.microsoft.com/office/powerpoint/2010/main" val="2371411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89DF9B31-9D2C-4A41-8835-99C0C006CFDF}" type="slidenum">
              <a:rPr lang="en-US" altLang="zh-TW" smtClean="0"/>
              <a:pPr/>
              <a:t>‹#›</a:t>
            </a:fld>
            <a:endParaRPr lang="en-US" altLang="zh-TW"/>
          </a:p>
        </p:txBody>
      </p:sp>
    </p:spTree>
    <p:extLst>
      <p:ext uri="{BB962C8B-B14F-4D97-AF65-F5344CB8AC3E}">
        <p14:creationId xmlns:p14="http://schemas.microsoft.com/office/powerpoint/2010/main" val="3782510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487781" y="1920028"/>
            <a:ext cx="6966409" cy="6720099"/>
          </a:xfrm>
        </p:spPr>
        <p:txBody>
          <a:bodyPr anchor="b"/>
          <a:lstStyle>
            <a:lvl1pPr>
              <a:defRPr sz="7559"/>
            </a:lvl1pPr>
          </a:lstStyle>
          <a:p>
            <a:r>
              <a:rPr lang="zh-TW" altLang="en-US"/>
              <a:t>按一下以編輯母片標題樣式</a:t>
            </a:r>
            <a:endParaRPr lang="en-US" dirty="0"/>
          </a:p>
        </p:txBody>
      </p:sp>
      <p:sp>
        <p:nvSpPr>
          <p:cNvPr id="3" name="Content Placeholder 2"/>
          <p:cNvSpPr>
            <a:spLocks noGrp="1"/>
          </p:cNvSpPr>
          <p:nvPr>
            <p:ph idx="1"/>
          </p:nvPr>
        </p:nvSpPr>
        <p:spPr>
          <a:xfrm>
            <a:off x="9182611" y="4146734"/>
            <a:ext cx="10934760" cy="20466969"/>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487781" y="8640127"/>
            <a:ext cx="6966409" cy="16006905"/>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F7DB71E2-CA2B-468F-A9B0-C4191898F487}" type="slidenum">
              <a:rPr lang="en-US" altLang="zh-TW" smtClean="0"/>
              <a:pPr/>
              <a:t>‹#›</a:t>
            </a:fld>
            <a:endParaRPr lang="en-US" altLang="zh-TW"/>
          </a:p>
        </p:txBody>
      </p:sp>
    </p:spTree>
    <p:extLst>
      <p:ext uri="{BB962C8B-B14F-4D97-AF65-F5344CB8AC3E}">
        <p14:creationId xmlns:p14="http://schemas.microsoft.com/office/powerpoint/2010/main" val="4193416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1487781" y="1920028"/>
            <a:ext cx="6966409" cy="6720099"/>
          </a:xfrm>
        </p:spPr>
        <p:txBody>
          <a:bodyPr anchor="b"/>
          <a:lstStyle>
            <a:lvl1pPr>
              <a:defRPr sz="7559"/>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9182611" y="4146734"/>
            <a:ext cx="10934760" cy="20466969"/>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zh-TW" altLang="en-US"/>
              <a:t>按一下圖示以新增圖片</a:t>
            </a:r>
            <a:endParaRPr lang="en-US" dirty="0"/>
          </a:p>
        </p:txBody>
      </p:sp>
      <p:sp>
        <p:nvSpPr>
          <p:cNvPr id="4" name="Text Placeholder 3"/>
          <p:cNvSpPr>
            <a:spLocks noGrp="1"/>
          </p:cNvSpPr>
          <p:nvPr>
            <p:ph type="body" sz="half" idx="2"/>
          </p:nvPr>
        </p:nvSpPr>
        <p:spPr>
          <a:xfrm>
            <a:off x="1487781" y="8640127"/>
            <a:ext cx="6966409" cy="16006905"/>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DCD3C6FB-3960-4FF9-A82F-A495499655E7}" type="slidenum">
              <a:rPr lang="en-US" altLang="zh-TW" smtClean="0"/>
              <a:pPr/>
              <a:t>‹#›</a:t>
            </a:fld>
            <a:endParaRPr lang="en-US" altLang="zh-TW"/>
          </a:p>
        </p:txBody>
      </p:sp>
    </p:spTree>
    <p:extLst>
      <p:ext uri="{BB962C8B-B14F-4D97-AF65-F5344CB8AC3E}">
        <p14:creationId xmlns:p14="http://schemas.microsoft.com/office/powerpoint/2010/main" val="2749584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533362"/>
            <a:ext cx="18629590" cy="5566751"/>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484968" y="7666780"/>
            <a:ext cx="18629590" cy="18273605"/>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484967" y="26693734"/>
            <a:ext cx="4859893" cy="1533356"/>
          </a:xfrm>
          <a:prstGeom prst="rect">
            <a:avLst/>
          </a:prstGeom>
        </p:spPr>
        <p:txBody>
          <a:bodyPr vert="horz" lIns="91440" tIns="45720" rIns="91440" bIns="45720" rtlCol="0" anchor="ctr"/>
          <a:lstStyle>
            <a:lvl1pPr algn="l">
              <a:defRPr sz="2835">
                <a:solidFill>
                  <a:schemeClr val="tx1">
                    <a:tint val="75000"/>
                  </a:schemeClr>
                </a:solidFill>
              </a:defRPr>
            </a:lvl1pPr>
          </a:lstStyle>
          <a:p>
            <a:endParaRPr lang="en-US" altLang="zh-TW"/>
          </a:p>
        </p:txBody>
      </p:sp>
      <p:sp>
        <p:nvSpPr>
          <p:cNvPr id="5" name="Footer Placeholder 4"/>
          <p:cNvSpPr>
            <a:spLocks noGrp="1"/>
          </p:cNvSpPr>
          <p:nvPr>
            <p:ph type="ftr" sz="quarter" idx="3"/>
          </p:nvPr>
        </p:nvSpPr>
        <p:spPr>
          <a:xfrm>
            <a:off x="7154843" y="26693734"/>
            <a:ext cx="7289840" cy="1533356"/>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US" altLang="zh-TW"/>
          </a:p>
        </p:txBody>
      </p:sp>
      <p:sp>
        <p:nvSpPr>
          <p:cNvPr id="6" name="Slide Number Placeholder 5"/>
          <p:cNvSpPr>
            <a:spLocks noGrp="1"/>
          </p:cNvSpPr>
          <p:nvPr>
            <p:ph type="sldNum" sz="quarter" idx="4"/>
          </p:nvPr>
        </p:nvSpPr>
        <p:spPr>
          <a:xfrm>
            <a:off x="15254665" y="26693734"/>
            <a:ext cx="4859893" cy="1533356"/>
          </a:xfrm>
          <a:prstGeom prst="rect">
            <a:avLst/>
          </a:prstGeom>
        </p:spPr>
        <p:txBody>
          <a:bodyPr vert="horz" lIns="91440" tIns="45720" rIns="91440" bIns="45720" rtlCol="0" anchor="ctr"/>
          <a:lstStyle>
            <a:lvl1pPr algn="r">
              <a:defRPr sz="2835">
                <a:solidFill>
                  <a:schemeClr val="tx1">
                    <a:tint val="75000"/>
                  </a:schemeClr>
                </a:solidFill>
              </a:defRPr>
            </a:lvl1pPr>
          </a:lstStyle>
          <a:p>
            <a:fld id="{58CA4EA2-7E2F-40BC-98CE-9D705D575A74}" type="slidenum">
              <a:rPr lang="en-US" altLang="zh-TW" smtClean="0"/>
              <a:pPr/>
              <a:t>‹#›</a:t>
            </a:fld>
            <a:endParaRPr lang="en-US" altLang="zh-TW"/>
          </a:p>
        </p:txBody>
      </p:sp>
    </p:spTree>
    <p:extLst>
      <p:ext uri="{BB962C8B-B14F-4D97-AF65-F5344CB8AC3E}">
        <p14:creationId xmlns:p14="http://schemas.microsoft.com/office/powerpoint/2010/main" val="15543175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2.png"/><Relationship Id="rId21" Type="http://schemas.openxmlformats.org/officeDocument/2006/relationships/image" Target="../media/image18.tmp"/><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7.PNG"/><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9.png"/><Relationship Id="rId5" Type="http://schemas.openxmlformats.org/officeDocument/2006/relationships/image" Target="../media/image4.png"/><Relationship Id="rId15" Type="http://schemas.openxmlformats.org/officeDocument/2006/relationships/image" Target="../media/image13.png"/><Relationship Id="rId23" Type="http://schemas.openxmlformats.org/officeDocument/2006/relationships/image" Target="../media/image20.png"/><Relationship Id="rId10" Type="http://schemas.openxmlformats.org/officeDocument/2006/relationships/image" Target="../media/image8.png"/><Relationship Id="rId19" Type="http://schemas.microsoft.com/office/2007/relationships/hdphoto" Target="../media/hdphoto2.wdp"/><Relationship Id="rId4" Type="http://schemas.openxmlformats.org/officeDocument/2006/relationships/image" Target="../media/image3.sv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19.tmp"/></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93CCFB"/>
            </a:gs>
            <a:gs pos="49000">
              <a:srgbClr val="E2F1FE"/>
            </a:gs>
            <a:gs pos="98052">
              <a:srgbClr val="93CCFB"/>
            </a:gs>
          </a:gsLst>
          <a:lin ang="0" scaled="1"/>
          <a:tileRect/>
        </a:gradFill>
        <a:effectLst/>
      </p:bgPr>
    </p:bg>
    <p:spTree>
      <p:nvGrpSpPr>
        <p:cNvPr id="1" name=""/>
        <p:cNvGrpSpPr/>
        <p:nvPr/>
      </p:nvGrpSpPr>
      <p:grpSpPr>
        <a:xfrm>
          <a:off x="0" y="0"/>
          <a:ext cx="0" cy="0"/>
          <a:chOff x="0" y="0"/>
          <a:chExt cx="0" cy="0"/>
        </a:xfrm>
      </p:grpSpPr>
      <p:sp>
        <p:nvSpPr>
          <p:cNvPr id="363" name="AutoShape 2">
            <a:extLst>
              <a:ext uri="{FF2B5EF4-FFF2-40B4-BE49-F238E27FC236}">
                <a16:creationId xmlns:a16="http://schemas.microsoft.com/office/drawing/2014/main" id="{E6D9100E-3765-4052-90AC-A99080A43516}"/>
              </a:ext>
            </a:extLst>
          </p:cNvPr>
          <p:cNvSpPr>
            <a:spLocks noChangeArrowheads="1"/>
          </p:cNvSpPr>
          <p:nvPr/>
        </p:nvSpPr>
        <p:spPr bwMode="auto">
          <a:xfrm>
            <a:off x="10961939" y="4145718"/>
            <a:ext cx="9667922" cy="6366728"/>
          </a:xfrm>
          <a:prstGeom prst="roundRect">
            <a:avLst>
              <a:gd name="adj" fmla="val 8161"/>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wrap="none" anchor="ctr">
            <a:flatTx/>
          </a:bodyPr>
          <a:lstStyle/>
          <a:p>
            <a:r>
              <a:rPr lang="en-US" altLang="zh-TW" sz="3058" dirty="0"/>
              <a:t>v</a:t>
            </a:r>
            <a:endParaRPr lang="zh-TW" altLang="en-US" sz="3058" dirty="0"/>
          </a:p>
        </p:txBody>
      </p:sp>
      <p:sp>
        <p:nvSpPr>
          <p:cNvPr id="3074" name="AutoShape 2">
            <a:extLst>
              <a:ext uri="{FF2B5EF4-FFF2-40B4-BE49-F238E27FC236}">
                <a16:creationId xmlns:a16="http://schemas.microsoft.com/office/drawing/2014/main" id="{34F0A9C1-6A36-4FB2-8248-3BAB253EF3D7}"/>
              </a:ext>
            </a:extLst>
          </p:cNvPr>
          <p:cNvSpPr>
            <a:spLocks noChangeArrowheads="1"/>
          </p:cNvSpPr>
          <p:nvPr/>
        </p:nvSpPr>
        <p:spPr bwMode="auto">
          <a:xfrm>
            <a:off x="925044" y="4145718"/>
            <a:ext cx="9782695" cy="6395996"/>
          </a:xfrm>
          <a:prstGeom prst="roundRect">
            <a:avLst>
              <a:gd name="adj" fmla="val 8161"/>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wrap="none" anchor="ctr">
            <a:flatTx/>
          </a:bodyPr>
          <a:lstStyle/>
          <a:p>
            <a:r>
              <a:rPr lang="en-US" altLang="zh-TW" sz="3058" dirty="0"/>
              <a:t>v</a:t>
            </a:r>
            <a:endParaRPr lang="zh-TW" altLang="en-US" sz="3058" dirty="0"/>
          </a:p>
        </p:txBody>
      </p:sp>
      <p:sp>
        <p:nvSpPr>
          <p:cNvPr id="3076" name="Rectangle 4">
            <a:extLst>
              <a:ext uri="{FF2B5EF4-FFF2-40B4-BE49-F238E27FC236}">
                <a16:creationId xmlns:a16="http://schemas.microsoft.com/office/drawing/2014/main" id="{D486C89C-2E3C-4904-89BF-46CE4E1B90A3}"/>
              </a:ext>
            </a:extLst>
          </p:cNvPr>
          <p:cNvSpPr>
            <a:spLocks noGrp="1" noChangeArrowheads="1"/>
          </p:cNvSpPr>
          <p:nvPr>
            <p:ph type="ctrTitle"/>
          </p:nvPr>
        </p:nvSpPr>
        <p:spPr>
          <a:xfrm>
            <a:off x="1614509" y="401095"/>
            <a:ext cx="17965433" cy="2290362"/>
          </a:xfrm>
          <a:noFill/>
        </p:spPr>
        <p:txBody>
          <a:bodyPr anchor="ctr"/>
          <a:lstStyle/>
          <a:p>
            <a:r>
              <a:rPr lang="zh-TW" altLang="en-US" sz="5174" b="1" dirty="0">
                <a:ea typeface="標楷體" panose="03000509000000000000" pitchFamily="65" charset="-120"/>
              </a:rPr>
              <a:t> </a:t>
            </a:r>
            <a:r>
              <a:rPr lang="en-US" altLang="zh-TW" sz="6761" b="1" dirty="0">
                <a:latin typeface="Microsoft YaHei UI" panose="020B0503020204020204" pitchFamily="34" charset="-122"/>
                <a:ea typeface="Microsoft YaHei UI" panose="020B0503020204020204" pitchFamily="34" charset="-122"/>
              </a:rPr>
              <a:t>AIOT</a:t>
            </a:r>
            <a:r>
              <a:rPr lang="zh-TW" altLang="en-US" sz="6761" b="1" dirty="0">
                <a:latin typeface="Microsoft YaHei UI" panose="020B0503020204020204" pitchFamily="34" charset="-122"/>
                <a:ea typeface="Microsoft YaHei UI" panose="020B0503020204020204" pitchFamily="34" charset="-122"/>
              </a:rPr>
              <a:t>生理量測與分析系統</a:t>
            </a:r>
            <a:endParaRPr lang="zh-TW" altLang="en-US" sz="5174" b="1" dirty="0">
              <a:latin typeface="Microsoft YaHei UI" panose="020B0503020204020204" pitchFamily="34" charset="-122"/>
              <a:ea typeface="Microsoft YaHei UI" panose="020B0503020204020204" pitchFamily="34" charset="-122"/>
            </a:endParaRPr>
          </a:p>
        </p:txBody>
      </p:sp>
      <p:sp>
        <p:nvSpPr>
          <p:cNvPr id="3079" name="Text Box 7">
            <a:extLst>
              <a:ext uri="{FF2B5EF4-FFF2-40B4-BE49-F238E27FC236}">
                <a16:creationId xmlns:a16="http://schemas.microsoft.com/office/drawing/2014/main" id="{519036E8-3040-4D73-B343-CFC26CDC9234}"/>
              </a:ext>
            </a:extLst>
          </p:cNvPr>
          <p:cNvSpPr txBox="1">
            <a:spLocks noChangeArrowheads="1"/>
          </p:cNvSpPr>
          <p:nvPr/>
        </p:nvSpPr>
        <p:spPr bwMode="auto">
          <a:xfrm>
            <a:off x="4611332" y="4239562"/>
            <a:ext cx="2369693" cy="708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6877" tIns="28439" rIns="56877" bIns="28439">
            <a:spAutoFit/>
          </a:bodyPr>
          <a:lstStyle>
            <a:lvl1pPr defTabSz="969963">
              <a:defRPr kumimoji="1">
                <a:solidFill>
                  <a:schemeClr val="tx1"/>
                </a:solidFill>
                <a:latin typeface="Arial" panose="020B0604020202020204" pitchFamily="34" charset="0"/>
                <a:ea typeface="新細明體" panose="02020500000000000000" pitchFamily="18" charset="-120"/>
              </a:defRPr>
            </a:lvl1pPr>
            <a:lvl2pPr marL="484188" defTabSz="969963">
              <a:defRPr kumimoji="1">
                <a:solidFill>
                  <a:schemeClr val="tx1"/>
                </a:solidFill>
                <a:latin typeface="Arial" panose="020B0604020202020204" pitchFamily="34" charset="0"/>
                <a:ea typeface="新細明體" panose="02020500000000000000" pitchFamily="18" charset="-120"/>
              </a:defRPr>
            </a:lvl2pPr>
            <a:lvl3pPr marL="969963" defTabSz="969963">
              <a:defRPr kumimoji="1">
                <a:solidFill>
                  <a:schemeClr val="tx1"/>
                </a:solidFill>
                <a:latin typeface="Arial" panose="020B0604020202020204" pitchFamily="34" charset="0"/>
                <a:ea typeface="新細明體" panose="02020500000000000000" pitchFamily="18" charset="-120"/>
              </a:defRPr>
            </a:lvl3pPr>
            <a:lvl4pPr marL="1450975" defTabSz="969963">
              <a:defRPr kumimoji="1">
                <a:solidFill>
                  <a:schemeClr val="tx1"/>
                </a:solidFill>
                <a:latin typeface="Arial" panose="020B0604020202020204" pitchFamily="34" charset="0"/>
                <a:ea typeface="新細明體" panose="02020500000000000000" pitchFamily="18" charset="-120"/>
              </a:defRPr>
            </a:lvl4pPr>
            <a:lvl5pPr marL="1936750" defTabSz="969963">
              <a:defRPr kumimoji="1">
                <a:solidFill>
                  <a:schemeClr val="tx1"/>
                </a:solidFill>
                <a:latin typeface="Arial" panose="020B0604020202020204" pitchFamily="34" charset="0"/>
                <a:ea typeface="新細明體" panose="02020500000000000000" pitchFamily="18" charset="-120"/>
              </a:defRPr>
            </a:lvl5pPr>
            <a:lvl6pPr marL="23939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8511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3083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7655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spcBef>
                <a:spcPct val="50000"/>
              </a:spcBef>
            </a:pPr>
            <a:r>
              <a:rPr lang="zh-TW" altLang="en-US" sz="4233" b="1" dirty="0">
                <a:latin typeface="Microsoft YaHei UI" panose="020B0503020204020204" pitchFamily="34" charset="-122"/>
                <a:ea typeface="Microsoft YaHei UI" panose="020B0503020204020204" pitchFamily="34" charset="-122"/>
              </a:rPr>
              <a:t>專題簡介</a:t>
            </a:r>
          </a:p>
        </p:txBody>
      </p:sp>
      <p:sp>
        <p:nvSpPr>
          <p:cNvPr id="3324" name="Text Box 252">
            <a:extLst>
              <a:ext uri="{FF2B5EF4-FFF2-40B4-BE49-F238E27FC236}">
                <a16:creationId xmlns:a16="http://schemas.microsoft.com/office/drawing/2014/main" id="{EF5F1A7A-E03D-46B0-B0D0-CDA1192E6229}"/>
              </a:ext>
            </a:extLst>
          </p:cNvPr>
          <p:cNvSpPr txBox="1">
            <a:spLocks noChangeArrowheads="1"/>
          </p:cNvSpPr>
          <p:nvPr/>
        </p:nvSpPr>
        <p:spPr bwMode="auto">
          <a:xfrm>
            <a:off x="1783301" y="5354418"/>
            <a:ext cx="8252395" cy="490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2587" b="1" dirty="0"/>
              <a:t>       </a:t>
            </a:r>
            <a:endParaRPr lang="zh-TW" altLang="en-US" sz="2587" b="1" dirty="0">
              <a:latin typeface="華康娃娃體" pitchFamily="49" charset="-120"/>
              <a:ea typeface="華康娃娃體" pitchFamily="49" charset="-120"/>
            </a:endParaRPr>
          </a:p>
        </p:txBody>
      </p:sp>
      <p:pic>
        <p:nvPicPr>
          <p:cNvPr id="28" name="圖片 27">
            <a:extLst>
              <a:ext uri="{FF2B5EF4-FFF2-40B4-BE49-F238E27FC236}">
                <a16:creationId xmlns:a16="http://schemas.microsoft.com/office/drawing/2014/main" id="{A6C96EB7-6C9C-4A4E-A9E7-CF1EEA06F57F}"/>
              </a:ext>
            </a:extLst>
          </p:cNvPr>
          <p:cNvPicPr>
            <a:picLocks noChangeAspect="1"/>
          </p:cNvPicPr>
          <p:nvPr/>
        </p:nvPicPr>
        <p:blipFill>
          <a:blip r:embed="rId2" cstate="email">
            <a:alphaModFix amt="70000"/>
            <a:extLst>
              <a:ext uri="{28A0092B-C50C-407E-A947-70E740481C1C}">
                <a14:useLocalDpi xmlns:a14="http://schemas.microsoft.com/office/drawing/2010/main"/>
              </a:ext>
            </a:extLst>
          </a:blip>
          <a:stretch>
            <a:fillRect/>
          </a:stretch>
        </p:blipFill>
        <p:spPr>
          <a:xfrm>
            <a:off x="16721564" y="1287834"/>
            <a:ext cx="3500241" cy="1937272"/>
          </a:xfrm>
          <a:prstGeom prst="rect">
            <a:avLst/>
          </a:prstGeom>
        </p:spPr>
      </p:pic>
      <p:sp>
        <p:nvSpPr>
          <p:cNvPr id="2" name="文字方塊 1">
            <a:extLst>
              <a:ext uri="{FF2B5EF4-FFF2-40B4-BE49-F238E27FC236}">
                <a16:creationId xmlns:a16="http://schemas.microsoft.com/office/drawing/2014/main" id="{FDBA20DE-975F-4EF8-BC41-056B0D8FB6B7}"/>
              </a:ext>
            </a:extLst>
          </p:cNvPr>
          <p:cNvSpPr txBox="1"/>
          <p:nvPr/>
        </p:nvSpPr>
        <p:spPr>
          <a:xfrm>
            <a:off x="5872528" y="2318185"/>
            <a:ext cx="9908407" cy="1395126"/>
          </a:xfrm>
          <a:prstGeom prst="rect">
            <a:avLst/>
          </a:prstGeom>
          <a:noFill/>
        </p:spPr>
        <p:txBody>
          <a:bodyPr wrap="square" rtlCol="0">
            <a:spAutoFit/>
          </a:bodyPr>
          <a:lstStyle/>
          <a:p>
            <a:pPr algn="ctr"/>
            <a:r>
              <a:rPr lang="zh-TW" altLang="en-US" sz="4233" dirty="0">
                <a:latin typeface="Microsoft YaHei UI" panose="020B0503020204020204" pitchFamily="34" charset="-122"/>
                <a:ea typeface="Microsoft YaHei UI" panose="020B0503020204020204" pitchFamily="34" charset="-122"/>
              </a:rPr>
              <a:t>指導教授</a:t>
            </a:r>
            <a:r>
              <a:rPr lang="en-US" altLang="zh-TW" sz="4233" dirty="0">
                <a:latin typeface="Microsoft YaHei UI" panose="020B0503020204020204" pitchFamily="34" charset="-122"/>
                <a:ea typeface="Microsoft YaHei UI" panose="020B0503020204020204" pitchFamily="34" charset="-122"/>
              </a:rPr>
              <a:t>:</a:t>
            </a:r>
            <a:r>
              <a:rPr lang="zh-TW" altLang="en-US" sz="4233" dirty="0">
                <a:latin typeface="Microsoft YaHei UI" panose="020B0503020204020204" pitchFamily="34" charset="-122"/>
                <a:ea typeface="Microsoft YaHei UI" panose="020B0503020204020204" pitchFamily="34" charset="-122"/>
              </a:rPr>
              <a:t>曾士桓 教授</a:t>
            </a:r>
            <a:endParaRPr lang="en-US" altLang="zh-TW" sz="4233" dirty="0">
              <a:latin typeface="Microsoft YaHei UI" panose="020B0503020204020204" pitchFamily="34" charset="-122"/>
              <a:ea typeface="Microsoft YaHei UI" panose="020B0503020204020204" pitchFamily="34" charset="-122"/>
            </a:endParaRPr>
          </a:p>
          <a:p>
            <a:pPr algn="ctr"/>
            <a:r>
              <a:rPr lang="zh-TW" altLang="en-US" sz="4233" dirty="0">
                <a:latin typeface="Microsoft YaHei UI" panose="020B0503020204020204" pitchFamily="34" charset="-122"/>
                <a:ea typeface="Microsoft YaHei UI" panose="020B0503020204020204" pitchFamily="34" charset="-122"/>
              </a:rPr>
              <a:t>組員姓名</a:t>
            </a:r>
            <a:r>
              <a:rPr lang="en-US" altLang="zh-TW" sz="4233" dirty="0">
                <a:latin typeface="Microsoft YaHei UI" panose="020B0503020204020204" pitchFamily="34" charset="-122"/>
                <a:ea typeface="Microsoft YaHei UI" panose="020B0503020204020204" pitchFamily="34" charset="-122"/>
              </a:rPr>
              <a:t>:</a:t>
            </a:r>
            <a:r>
              <a:rPr lang="zh-TW" altLang="en-US" sz="4233" dirty="0">
                <a:latin typeface="Microsoft YaHei UI" panose="020B0503020204020204" pitchFamily="34" charset="-122"/>
                <a:ea typeface="Microsoft YaHei UI" panose="020B0503020204020204" pitchFamily="34" charset="-122"/>
              </a:rPr>
              <a:t>李宗穎 關柏龍 葉韋均 張政祺</a:t>
            </a:r>
          </a:p>
        </p:txBody>
      </p:sp>
      <p:grpSp>
        <p:nvGrpSpPr>
          <p:cNvPr id="110" name="群組 109">
            <a:extLst>
              <a:ext uri="{FF2B5EF4-FFF2-40B4-BE49-F238E27FC236}">
                <a16:creationId xmlns:a16="http://schemas.microsoft.com/office/drawing/2014/main" id="{2FEDA222-ACE9-43C5-A6C5-F2661E0FAC42}"/>
              </a:ext>
            </a:extLst>
          </p:cNvPr>
          <p:cNvGrpSpPr>
            <a:grpSpLocks noChangeAspect="1"/>
          </p:cNvGrpSpPr>
          <p:nvPr/>
        </p:nvGrpSpPr>
        <p:grpSpPr>
          <a:xfrm>
            <a:off x="10932891" y="5212025"/>
            <a:ext cx="10299855" cy="4840420"/>
            <a:chOff x="17993467" y="9337813"/>
            <a:chExt cx="16654906" cy="7702727"/>
          </a:xfrm>
        </p:grpSpPr>
        <p:grpSp>
          <p:nvGrpSpPr>
            <p:cNvPr id="3241" name="群組 3240">
              <a:extLst>
                <a:ext uri="{FF2B5EF4-FFF2-40B4-BE49-F238E27FC236}">
                  <a16:creationId xmlns:a16="http://schemas.microsoft.com/office/drawing/2014/main" id="{2B12DD35-5EBA-48D2-AEBE-4D51992DDCC0}"/>
                </a:ext>
              </a:extLst>
            </p:cNvPr>
            <p:cNvGrpSpPr/>
            <p:nvPr/>
          </p:nvGrpSpPr>
          <p:grpSpPr>
            <a:xfrm>
              <a:off x="17993467" y="9337813"/>
              <a:ext cx="16654906" cy="7702727"/>
              <a:chOff x="15488816" y="9436962"/>
              <a:chExt cx="19729984" cy="8191111"/>
            </a:xfrm>
          </p:grpSpPr>
          <p:cxnSp>
            <p:nvCxnSpPr>
              <p:cNvPr id="3202" name="接點: 肘形 3201">
                <a:extLst>
                  <a:ext uri="{FF2B5EF4-FFF2-40B4-BE49-F238E27FC236}">
                    <a16:creationId xmlns:a16="http://schemas.microsoft.com/office/drawing/2014/main" id="{DF922004-D902-4CCF-BFD7-780A46A4E2AC}"/>
                  </a:ext>
                </a:extLst>
              </p:cNvPr>
              <p:cNvCxnSpPr>
                <a:stCxn id="79" idx="2"/>
                <a:endCxn id="80" idx="0"/>
              </p:cNvCxnSpPr>
              <p:nvPr/>
            </p:nvCxnSpPr>
            <p:spPr bwMode="auto">
              <a:xfrm rot="5400000">
                <a:off x="27733998" y="12578974"/>
                <a:ext cx="2159948" cy="2586356"/>
              </a:xfrm>
              <a:prstGeom prst="bentConnector3">
                <a:avLst>
                  <a:gd name="adj1" fmla="val 50000"/>
                </a:avLst>
              </a:prstGeom>
              <a:solidFill>
                <a:schemeClr val="accent1"/>
              </a:solidFill>
              <a:ln w="317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2" name="接點: 肘形 3221">
                <a:extLst>
                  <a:ext uri="{FF2B5EF4-FFF2-40B4-BE49-F238E27FC236}">
                    <a16:creationId xmlns:a16="http://schemas.microsoft.com/office/drawing/2014/main" id="{13D36846-D77D-4141-8D73-77BDEACA7931}"/>
                  </a:ext>
                </a:extLst>
              </p:cNvPr>
              <p:cNvCxnSpPr>
                <a:stCxn id="79" idx="2"/>
                <a:endCxn id="83" idx="0"/>
              </p:cNvCxnSpPr>
              <p:nvPr/>
            </p:nvCxnSpPr>
            <p:spPr bwMode="auto">
              <a:xfrm rot="16200000" flipH="1">
                <a:off x="30479506" y="12419822"/>
                <a:ext cx="2155144" cy="2899856"/>
              </a:xfrm>
              <a:prstGeom prst="bentConnector3">
                <a:avLst>
                  <a:gd name="adj1" fmla="val 50000"/>
                </a:avLst>
              </a:prstGeom>
              <a:solidFill>
                <a:schemeClr val="accent1"/>
              </a:solidFill>
              <a:ln w="317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7" name="直線單箭頭接點 3226">
                <a:extLst>
                  <a:ext uri="{FF2B5EF4-FFF2-40B4-BE49-F238E27FC236}">
                    <a16:creationId xmlns:a16="http://schemas.microsoft.com/office/drawing/2014/main" id="{33F149B2-1803-440F-BF3E-168AF56F0537}"/>
                  </a:ext>
                </a:extLst>
              </p:cNvPr>
              <p:cNvCxnSpPr/>
              <p:nvPr/>
            </p:nvCxnSpPr>
            <p:spPr bwMode="auto">
              <a:xfrm flipH="1">
                <a:off x="29417708" y="13872152"/>
                <a:ext cx="1556" cy="1075170"/>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32" name="直線單箭頭接點 3231">
                <a:extLst>
                  <a:ext uri="{FF2B5EF4-FFF2-40B4-BE49-F238E27FC236}">
                    <a16:creationId xmlns:a16="http://schemas.microsoft.com/office/drawing/2014/main" id="{2764E6D5-0811-40F0-911B-4CB7A83F62C2}"/>
                  </a:ext>
                </a:extLst>
              </p:cNvPr>
              <p:cNvCxnSpPr/>
              <p:nvPr/>
            </p:nvCxnSpPr>
            <p:spPr bwMode="auto">
              <a:xfrm>
                <a:off x="31193573" y="13872152"/>
                <a:ext cx="19562" cy="1138976"/>
              </a:xfrm>
              <a:prstGeom prst="straightConnector1">
                <a:avLst/>
              </a:prstGeom>
              <a:solidFill>
                <a:schemeClr val="accent1"/>
              </a:solidFill>
              <a:ln w="317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34" name="接點: 肘形 3233">
                <a:extLst>
                  <a:ext uri="{FF2B5EF4-FFF2-40B4-BE49-F238E27FC236}">
                    <a16:creationId xmlns:a16="http://schemas.microsoft.com/office/drawing/2014/main" id="{19508D49-3D36-483D-B3DF-B36BE6283E09}"/>
                  </a:ext>
                </a:extLst>
              </p:cNvPr>
              <p:cNvCxnSpPr>
                <a:cxnSpLocks/>
                <a:stCxn id="3248" idx="2"/>
                <a:endCxn id="103" idx="2"/>
              </p:cNvCxnSpPr>
              <p:nvPr/>
            </p:nvCxnSpPr>
            <p:spPr bwMode="auto">
              <a:xfrm rot="5400000">
                <a:off x="23647988" y="10957072"/>
                <a:ext cx="202870" cy="12949987"/>
              </a:xfrm>
              <a:prstGeom prst="bentConnector3">
                <a:avLst>
                  <a:gd name="adj1" fmla="val 219828"/>
                </a:avLst>
              </a:prstGeom>
              <a:solidFill>
                <a:schemeClr val="accent1"/>
              </a:solidFill>
              <a:ln w="317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1" name="群組 70">
                <a:extLst>
                  <a:ext uri="{FF2B5EF4-FFF2-40B4-BE49-F238E27FC236}">
                    <a16:creationId xmlns:a16="http://schemas.microsoft.com/office/drawing/2014/main" id="{DCA3B73D-F038-4C97-B39D-186BEEDC85EC}"/>
                  </a:ext>
                </a:extLst>
              </p:cNvPr>
              <p:cNvGrpSpPr>
                <a:grpSpLocks noChangeAspect="1"/>
              </p:cNvGrpSpPr>
              <p:nvPr/>
            </p:nvGrpSpPr>
            <p:grpSpPr>
              <a:xfrm>
                <a:off x="15488816" y="9436962"/>
                <a:ext cx="19729984" cy="8191111"/>
                <a:chOff x="596309" y="1633025"/>
                <a:chExt cx="11922412" cy="4949711"/>
              </a:xfrm>
            </p:grpSpPr>
            <p:pic>
              <p:nvPicPr>
                <p:cNvPr id="72" name="圖形 71">
                  <a:extLst>
                    <a:ext uri="{FF2B5EF4-FFF2-40B4-BE49-F238E27FC236}">
                      <a16:creationId xmlns:a16="http://schemas.microsoft.com/office/drawing/2014/main" id="{41DB3FA7-5C82-419A-B95A-84BBC09926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85431" y="1633025"/>
                  <a:ext cx="2687619" cy="1337838"/>
                </a:xfrm>
                <a:prstGeom prst="rect">
                  <a:avLst/>
                </a:prstGeom>
              </p:spPr>
            </p:pic>
            <p:grpSp>
              <p:nvGrpSpPr>
                <p:cNvPr id="73" name="群組 72">
                  <a:extLst>
                    <a:ext uri="{FF2B5EF4-FFF2-40B4-BE49-F238E27FC236}">
                      <a16:creationId xmlns:a16="http://schemas.microsoft.com/office/drawing/2014/main" id="{5510E9AB-FE1D-47F3-A754-A953C03C0E3F}"/>
                    </a:ext>
                  </a:extLst>
                </p:cNvPr>
                <p:cNvGrpSpPr>
                  <a:grpSpLocks noChangeAspect="1"/>
                </p:cNvGrpSpPr>
                <p:nvPr/>
              </p:nvGrpSpPr>
              <p:grpSpPr>
                <a:xfrm>
                  <a:off x="596309" y="1888648"/>
                  <a:ext cx="11922412" cy="4694088"/>
                  <a:chOff x="22007" y="2011999"/>
                  <a:chExt cx="11922412" cy="4694088"/>
                </a:xfrm>
              </p:grpSpPr>
              <p:sp>
                <p:nvSpPr>
                  <p:cNvPr id="74" name="文字方塊 73">
                    <a:extLst>
                      <a:ext uri="{FF2B5EF4-FFF2-40B4-BE49-F238E27FC236}">
                        <a16:creationId xmlns:a16="http://schemas.microsoft.com/office/drawing/2014/main" id="{7D025451-19CD-41B5-BE99-825C55C8718C}"/>
                      </a:ext>
                    </a:extLst>
                  </p:cNvPr>
                  <p:cNvSpPr txBox="1"/>
                  <p:nvPr/>
                </p:nvSpPr>
                <p:spPr>
                  <a:xfrm>
                    <a:off x="2540959" y="2907129"/>
                    <a:ext cx="859536" cy="296662"/>
                  </a:xfrm>
                  <a:prstGeom prst="rect">
                    <a:avLst/>
                  </a:prstGeom>
                  <a:noFill/>
                </p:spPr>
                <p:txBody>
                  <a:bodyPr wrap="square" rtlCol="0">
                    <a:normAutofit fontScale="92500" lnSpcReduction="20000"/>
                  </a:bodyPr>
                  <a:lstStyle/>
                  <a:p>
                    <a:r>
                      <a:rPr lang="en-US" altLang="zh-TW" sz="1600" dirty="0">
                        <a:latin typeface="微軟正黑體" panose="020B0604030504040204" pitchFamily="34" charset="-120"/>
                        <a:ea typeface="微軟正黑體" panose="020B0604030504040204" pitchFamily="34" charset="-120"/>
                      </a:rPr>
                      <a:t>server</a:t>
                    </a:r>
                    <a:endParaRPr lang="zh-TW" altLang="en-US" sz="1600" dirty="0">
                      <a:latin typeface="微軟正黑體" panose="020B0604030504040204" pitchFamily="34" charset="-120"/>
                      <a:ea typeface="微軟正黑體" panose="020B0604030504040204" pitchFamily="34" charset="-120"/>
                    </a:endParaRPr>
                  </a:p>
                </p:txBody>
              </p:sp>
              <p:pic>
                <p:nvPicPr>
                  <p:cNvPr id="75" name="圖片 74" descr="一張含有 杯子, 室內, 咖啡, 餐具 的圖片&#10;&#10;自動產生的描述">
                    <a:extLst>
                      <a:ext uri="{FF2B5EF4-FFF2-40B4-BE49-F238E27FC236}">
                        <a16:creationId xmlns:a16="http://schemas.microsoft.com/office/drawing/2014/main" id="{4A4AD734-4AB6-43FA-893D-8A3AAAAD73D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3894" b="89950" l="7418" r="90797">
                                <a14:foregroundMark x1="9066" y1="7915" x2="32280" y2="1884"/>
                                <a14:foregroundMark x1="32280" y1="1884" x2="46429" y2="251"/>
                                <a14:foregroundMark x1="46429" y1="251" x2="79533" y2="4397"/>
                                <a14:foregroundMark x1="79533" y1="4397" x2="87363" y2="6784"/>
                                <a14:foregroundMark x1="87363" y1="6784" x2="93956" y2="11683"/>
                                <a14:foregroundMark x1="93956" y1="11683" x2="93407" y2="60427"/>
                                <a14:foregroundMark x1="93407" y1="60427" x2="80220" y2="68467"/>
                                <a14:foregroundMark x1="80220" y1="68467" x2="6731" y2="60302"/>
                                <a14:foregroundMark x1="6731" y1="60302" x2="7418" y2="8920"/>
                                <a14:foregroundMark x1="7418" y1="8920" x2="10027" y2="7412"/>
                                <a14:foregroundMark x1="14973" y1="23995" x2="19368" y2="13065"/>
                                <a14:foregroundMark x1="19368" y1="13065" x2="42995" y2="11935"/>
                                <a14:foregroundMark x1="42995" y1="11935" x2="72390" y2="21231"/>
                                <a14:foregroundMark x1="72390" y1="21231" x2="79121" y2="30653"/>
                                <a14:foregroundMark x1="79121" y1="30653" x2="71978" y2="42965"/>
                                <a14:foregroundMark x1="71978" y1="42965" x2="36126" y2="40452"/>
                                <a14:foregroundMark x1="36126" y1="40452" x2="15934" y2="29523"/>
                                <a14:foregroundMark x1="15934" y1="29523" x2="18407" y2="12688"/>
                                <a14:foregroundMark x1="18407" y1="12688" x2="39148" y2="4020"/>
                                <a14:foregroundMark x1="39148" y1="4020" x2="72665" y2="10930"/>
                                <a14:foregroundMark x1="72665" y1="10930" x2="76374" y2="13317"/>
                                <a14:foregroundMark x1="10852" y1="60302" x2="8791" y2="69472"/>
                                <a14:foregroundMark x1="8791" y1="69472" x2="16621" y2="78392"/>
                                <a14:foregroundMark x1="16621" y1="78392" x2="45330" y2="86055"/>
                                <a14:foregroundMark x1="45330" y1="86055" x2="54121" y2="86181"/>
                                <a14:foregroundMark x1="54121" y1="86181" x2="90797" y2="75126"/>
                                <a14:foregroundMark x1="90797" y1="75126" x2="39148" y2="65955"/>
                                <a14:foregroundMark x1="39148" y1="65955" x2="9066" y2="65452"/>
                                <a14:foregroundMark x1="9066" y1="65452" x2="9066" y2="65452"/>
                              </a14:backgroundRemoval>
                            </a14:imgEffect>
                          </a14:imgLayer>
                        </a14:imgProps>
                      </a:ext>
                    </a:extLst>
                  </a:blip>
                  <a:stretch>
                    <a:fillRect/>
                  </a:stretch>
                </p:blipFill>
                <p:spPr>
                  <a:xfrm flipH="1">
                    <a:off x="1850794" y="3843284"/>
                    <a:ext cx="973073" cy="1063966"/>
                  </a:xfrm>
                  <a:prstGeom prst="rect">
                    <a:avLst/>
                  </a:prstGeom>
                </p:spPr>
              </p:pic>
              <p:pic>
                <p:nvPicPr>
                  <p:cNvPr id="76" name="圖片 75">
                    <a:extLst>
                      <a:ext uri="{FF2B5EF4-FFF2-40B4-BE49-F238E27FC236}">
                        <a16:creationId xmlns:a16="http://schemas.microsoft.com/office/drawing/2014/main" id="{F3551153-53DA-42CB-AA1C-B39A8B45FF3A}"/>
                      </a:ext>
                    </a:extLst>
                  </p:cNvPr>
                  <p:cNvPicPr>
                    <a:picLocks noChangeAspect="1"/>
                  </p:cNvPicPr>
                  <p:nvPr/>
                </p:nvPicPr>
                <p:blipFill>
                  <a:blip r:embed="rId7">
                    <a:alphaModFix amt="70000"/>
                  </a:blip>
                  <a:stretch>
                    <a:fillRect/>
                  </a:stretch>
                </p:blipFill>
                <p:spPr>
                  <a:xfrm>
                    <a:off x="569032" y="5227127"/>
                    <a:ext cx="1063966" cy="1063966"/>
                  </a:xfrm>
                  <a:prstGeom prst="rect">
                    <a:avLst/>
                  </a:prstGeom>
                </p:spPr>
              </p:pic>
              <p:pic>
                <p:nvPicPr>
                  <p:cNvPr id="77" name="圖片 76">
                    <a:extLst>
                      <a:ext uri="{FF2B5EF4-FFF2-40B4-BE49-F238E27FC236}">
                        <a16:creationId xmlns:a16="http://schemas.microsoft.com/office/drawing/2014/main" id="{A8912B7F-4268-4102-919E-EFD49C6B4DDF}"/>
                      </a:ext>
                    </a:extLst>
                  </p:cNvPr>
                  <p:cNvPicPr>
                    <a:picLocks noChangeAspect="1"/>
                  </p:cNvPicPr>
                  <p:nvPr/>
                </p:nvPicPr>
                <p:blipFill>
                  <a:blip r:embed="rId8">
                    <a:alphaModFix amt="40000"/>
                  </a:blip>
                  <a:stretch>
                    <a:fillRect/>
                  </a:stretch>
                </p:blipFill>
                <p:spPr>
                  <a:xfrm>
                    <a:off x="3772074" y="5353767"/>
                    <a:ext cx="1541361" cy="770681"/>
                  </a:xfrm>
                  <a:prstGeom prst="rect">
                    <a:avLst/>
                  </a:prstGeom>
                </p:spPr>
              </p:pic>
              <p:pic>
                <p:nvPicPr>
                  <p:cNvPr id="78" name="圖片 77">
                    <a:extLst>
                      <a:ext uri="{FF2B5EF4-FFF2-40B4-BE49-F238E27FC236}">
                        <a16:creationId xmlns:a16="http://schemas.microsoft.com/office/drawing/2014/main" id="{78341E72-EA74-4921-8408-B0394AC5FA62}"/>
                      </a:ext>
                    </a:extLst>
                  </p:cNvPr>
                  <p:cNvPicPr>
                    <a:picLocks noChangeAspect="1"/>
                  </p:cNvPicPr>
                  <p:nvPr/>
                </p:nvPicPr>
                <p:blipFill>
                  <a:blip r:embed="rId9"/>
                  <a:stretch>
                    <a:fillRect/>
                  </a:stretch>
                </p:blipFill>
                <p:spPr>
                  <a:xfrm>
                    <a:off x="5435822" y="2748838"/>
                    <a:ext cx="660178" cy="1214120"/>
                  </a:xfrm>
                  <a:prstGeom prst="rect">
                    <a:avLst/>
                  </a:prstGeom>
                </p:spPr>
              </p:pic>
              <p:pic>
                <p:nvPicPr>
                  <p:cNvPr id="79" name="Picture 2">
                    <a:extLst>
                      <a:ext uri="{FF2B5EF4-FFF2-40B4-BE49-F238E27FC236}">
                        <a16:creationId xmlns:a16="http://schemas.microsoft.com/office/drawing/2014/main" id="{FEC1AC4B-C0E4-4ECC-B247-EDCEE407660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23574" y="2719894"/>
                    <a:ext cx="1063966" cy="1063966"/>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a:extLst>
                      <a:ext uri="{FF2B5EF4-FFF2-40B4-BE49-F238E27FC236}">
                        <a16:creationId xmlns:a16="http://schemas.microsoft.com/office/drawing/2014/main" id="{5B0D0FA1-9080-4243-9E32-E08F1977F1A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06140" y="5089070"/>
                    <a:ext cx="973074" cy="97307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6">
                    <a:extLst>
                      <a:ext uri="{FF2B5EF4-FFF2-40B4-BE49-F238E27FC236}">
                        <a16:creationId xmlns:a16="http://schemas.microsoft.com/office/drawing/2014/main" id="{C6BDAE69-6138-4AF8-BA00-4A2F91ADCBD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53345" y="5089070"/>
                    <a:ext cx="973074" cy="97307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8">
                    <a:extLst>
                      <a:ext uri="{FF2B5EF4-FFF2-40B4-BE49-F238E27FC236}">
                        <a16:creationId xmlns:a16="http://schemas.microsoft.com/office/drawing/2014/main" id="{BEADA187-E96B-415D-ADE5-5809469930A0}"/>
                      </a:ext>
                    </a:extLst>
                  </p:cNvPr>
                  <p:cNvPicPr>
                    <a:picLocks noChangeAspect="1" noChangeArrowheads="1"/>
                  </p:cNvPicPr>
                  <p:nvPr/>
                </p:nvPicPr>
                <p:blipFill>
                  <a:blip r:embed="rId13">
                    <a:alphaModFix amt="70000"/>
                    <a:extLst>
                      <a:ext uri="{28A0092B-C50C-407E-A947-70E740481C1C}">
                        <a14:useLocalDpi xmlns:a14="http://schemas.microsoft.com/office/drawing/2010/main" val="0"/>
                      </a:ext>
                    </a:extLst>
                  </a:blip>
                  <a:srcRect/>
                  <a:stretch>
                    <a:fillRect/>
                  </a:stretch>
                </p:blipFill>
                <p:spPr bwMode="auto">
                  <a:xfrm>
                    <a:off x="9100550" y="5155196"/>
                    <a:ext cx="846661" cy="846661"/>
                  </a:xfrm>
                  <a:prstGeom prst="rect">
                    <a:avLst/>
                  </a:prstGeom>
                  <a:solidFill>
                    <a:srgbClr val="48A1AE">
                      <a:alpha val="40000"/>
                    </a:srgbClr>
                  </a:solidFill>
                </p:spPr>
              </p:pic>
              <p:pic>
                <p:nvPicPr>
                  <p:cNvPr id="83" name="Picture 10">
                    <a:extLst>
                      <a:ext uri="{FF2B5EF4-FFF2-40B4-BE49-F238E27FC236}">
                        <a16:creationId xmlns:a16="http://schemas.microsoft.com/office/drawing/2014/main" id="{91368517-575A-4389-A095-11BAC08C05A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121342" y="5086167"/>
                    <a:ext cx="973074" cy="973074"/>
                  </a:xfrm>
                  <a:prstGeom prst="rect">
                    <a:avLst/>
                  </a:prstGeom>
                  <a:noFill/>
                  <a:extLst>
                    <a:ext uri="{909E8E84-426E-40DD-AFC4-6F175D3DCCD1}">
                      <a14:hiddenFill xmlns:a14="http://schemas.microsoft.com/office/drawing/2010/main">
                        <a:solidFill>
                          <a:srgbClr val="FFFFFF"/>
                        </a:solidFill>
                      </a14:hiddenFill>
                    </a:ext>
                  </a:extLst>
                </p:spPr>
              </p:pic>
              <p:cxnSp>
                <p:nvCxnSpPr>
                  <p:cNvPr id="88" name="直線箭頭接點 44">
                    <a:extLst>
                      <a:ext uri="{FF2B5EF4-FFF2-40B4-BE49-F238E27FC236}">
                        <a16:creationId xmlns:a16="http://schemas.microsoft.com/office/drawing/2014/main" id="{48354ACA-DD03-4FF8-AA5D-AFC5634F09F1}"/>
                      </a:ext>
                    </a:extLst>
                  </p:cNvPr>
                  <p:cNvCxnSpPr>
                    <a:cxnSpLocks/>
                    <a:endCxn id="78" idx="1"/>
                  </p:cNvCxnSpPr>
                  <p:nvPr/>
                </p:nvCxnSpPr>
                <p:spPr>
                  <a:xfrm>
                    <a:off x="3649688" y="2493344"/>
                    <a:ext cx="1786134" cy="862554"/>
                  </a:xfrm>
                  <a:prstGeom prst="straightConnector1">
                    <a:avLst/>
                  </a:prstGeom>
                  <a:ln w="285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肘形接點 50">
                    <a:extLst>
                      <a:ext uri="{FF2B5EF4-FFF2-40B4-BE49-F238E27FC236}">
                        <a16:creationId xmlns:a16="http://schemas.microsoft.com/office/drawing/2014/main" id="{E57ABA02-F89C-4A6E-8E8F-512A189E44C1}"/>
                      </a:ext>
                    </a:extLst>
                  </p:cNvPr>
                  <p:cNvCxnSpPr>
                    <a:stCxn id="74" idx="2"/>
                    <a:endCxn id="77" idx="0"/>
                  </p:cNvCxnSpPr>
                  <p:nvPr/>
                </p:nvCxnSpPr>
                <p:spPr>
                  <a:xfrm rot="16200000" flipH="1">
                    <a:off x="2681753" y="3492765"/>
                    <a:ext cx="2149976" cy="1572028"/>
                  </a:xfrm>
                  <a:prstGeom prst="bentConnector3">
                    <a:avLst>
                      <a:gd name="adj1" fmla="val 50000"/>
                    </a:avLst>
                  </a:prstGeom>
                  <a:ln w="285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肘形接點 60">
                    <a:extLst>
                      <a:ext uri="{FF2B5EF4-FFF2-40B4-BE49-F238E27FC236}">
                        <a16:creationId xmlns:a16="http://schemas.microsoft.com/office/drawing/2014/main" id="{B4EBF3EA-3D70-4217-8484-0A4FBEFC7675}"/>
                      </a:ext>
                    </a:extLst>
                  </p:cNvPr>
                  <p:cNvCxnSpPr>
                    <a:cxnSpLocks/>
                    <a:stCxn id="77" idx="1"/>
                    <a:endCxn id="75" idx="2"/>
                  </p:cNvCxnSpPr>
                  <p:nvPr/>
                </p:nvCxnSpPr>
                <p:spPr>
                  <a:xfrm rot="10800000">
                    <a:off x="2337330" y="4907250"/>
                    <a:ext cx="1434744" cy="831858"/>
                  </a:xfrm>
                  <a:prstGeom prst="bent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1" name="肘形接點 62">
                    <a:extLst>
                      <a:ext uri="{FF2B5EF4-FFF2-40B4-BE49-F238E27FC236}">
                        <a16:creationId xmlns:a16="http://schemas.microsoft.com/office/drawing/2014/main" id="{2A2036D2-9418-4520-B0BE-2B9F068214ED}"/>
                      </a:ext>
                    </a:extLst>
                  </p:cNvPr>
                  <p:cNvCxnSpPr>
                    <a:stCxn id="75" idx="3"/>
                    <a:endCxn id="76" idx="0"/>
                  </p:cNvCxnSpPr>
                  <p:nvPr/>
                </p:nvCxnSpPr>
                <p:spPr>
                  <a:xfrm rot="10800000" flipV="1">
                    <a:off x="1101016" y="4375267"/>
                    <a:ext cx="749779" cy="851860"/>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箭頭接點 1032">
                    <a:extLst>
                      <a:ext uri="{FF2B5EF4-FFF2-40B4-BE49-F238E27FC236}">
                        <a16:creationId xmlns:a16="http://schemas.microsoft.com/office/drawing/2014/main" id="{819B6E2A-25FA-49E7-8FE5-CF2EC5CF4F07}"/>
                      </a:ext>
                    </a:extLst>
                  </p:cNvPr>
                  <p:cNvCxnSpPr>
                    <a:cxnSpLocks/>
                  </p:cNvCxnSpPr>
                  <p:nvPr/>
                </p:nvCxnSpPr>
                <p:spPr>
                  <a:xfrm>
                    <a:off x="6291072" y="3340048"/>
                    <a:ext cx="1828800" cy="0"/>
                  </a:xfrm>
                  <a:prstGeom prst="straightConnector1">
                    <a:avLst/>
                  </a:prstGeom>
                  <a:ln w="285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文字方塊 96">
                    <a:extLst>
                      <a:ext uri="{FF2B5EF4-FFF2-40B4-BE49-F238E27FC236}">
                        <a16:creationId xmlns:a16="http://schemas.microsoft.com/office/drawing/2014/main" id="{DFF02E98-E0EA-464C-8ABF-FAFD639D6E4B}"/>
                      </a:ext>
                    </a:extLst>
                  </p:cNvPr>
                  <p:cNvSpPr txBox="1">
                    <a:spLocks/>
                  </p:cNvSpPr>
                  <p:nvPr/>
                </p:nvSpPr>
                <p:spPr>
                  <a:xfrm>
                    <a:off x="6111937" y="6409425"/>
                    <a:ext cx="5487240" cy="296662"/>
                  </a:xfrm>
                  <a:prstGeom prst="rect">
                    <a:avLst/>
                  </a:prstGeom>
                  <a:noFill/>
                </p:spPr>
                <p:txBody>
                  <a:bodyPr wrap="square" rtlCol="0">
                    <a:normAutofit lnSpcReduction="10000"/>
                  </a:bodyPr>
                  <a:lstStyle/>
                  <a:p>
                    <a:endParaRPr lang="zh-TW" altLang="en-US" sz="1411" dirty="0">
                      <a:solidFill>
                        <a:srgbClr val="5C727C"/>
                      </a:solidFill>
                      <a:latin typeface="微軟正黑體" panose="020B0604030504040204" pitchFamily="34" charset="-120"/>
                      <a:ea typeface="微軟正黑體" panose="020B0604030504040204" pitchFamily="34" charset="-120"/>
                    </a:endParaRPr>
                  </a:p>
                </p:txBody>
              </p:sp>
              <p:sp>
                <p:nvSpPr>
                  <p:cNvPr id="98" name="文字方塊 97">
                    <a:extLst>
                      <a:ext uri="{FF2B5EF4-FFF2-40B4-BE49-F238E27FC236}">
                        <a16:creationId xmlns:a16="http://schemas.microsoft.com/office/drawing/2014/main" id="{BDEDAF73-34D1-4E3C-B1A6-71F1727218B7}"/>
                      </a:ext>
                    </a:extLst>
                  </p:cNvPr>
                  <p:cNvSpPr txBox="1"/>
                  <p:nvPr/>
                </p:nvSpPr>
                <p:spPr>
                  <a:xfrm>
                    <a:off x="3010467" y="3945003"/>
                    <a:ext cx="2143920" cy="296662"/>
                  </a:xfrm>
                  <a:prstGeom prst="rect">
                    <a:avLst/>
                  </a:prstGeom>
                  <a:noFill/>
                </p:spPr>
                <p:txBody>
                  <a:bodyPr wrap="square" rtlCol="0">
                    <a:normAutofit fontScale="92500" lnSpcReduction="20000"/>
                  </a:bodyPr>
                  <a:lstStyle/>
                  <a:p>
                    <a:r>
                      <a:rPr lang="zh-TW" altLang="en-US" sz="1600" b="1" dirty="0">
                        <a:latin typeface="微軟正黑體" panose="020B0604030504040204" pitchFamily="34" charset="-120"/>
                        <a:ea typeface="微軟正黑體" panose="020B0604030504040204" pitchFamily="34" charset="-120"/>
                      </a:rPr>
                      <a:t>數據哪些已輸入</a:t>
                    </a:r>
                  </a:p>
                </p:txBody>
              </p:sp>
              <p:sp>
                <p:nvSpPr>
                  <p:cNvPr id="99" name="文字方塊 98">
                    <a:extLst>
                      <a:ext uri="{FF2B5EF4-FFF2-40B4-BE49-F238E27FC236}">
                        <a16:creationId xmlns:a16="http://schemas.microsoft.com/office/drawing/2014/main" id="{ECD4D5DE-BF51-4652-B95F-E3A4FEE42376}"/>
                      </a:ext>
                    </a:extLst>
                  </p:cNvPr>
                  <p:cNvSpPr txBox="1"/>
                  <p:nvPr/>
                </p:nvSpPr>
                <p:spPr>
                  <a:xfrm rot="1723293">
                    <a:off x="3701023" y="2629011"/>
                    <a:ext cx="2118874" cy="296662"/>
                  </a:xfrm>
                  <a:prstGeom prst="rect">
                    <a:avLst/>
                  </a:prstGeom>
                  <a:noFill/>
                </p:spPr>
                <p:txBody>
                  <a:bodyPr wrap="square" rtlCol="0">
                    <a:normAutofit fontScale="92500" lnSpcReduction="20000"/>
                  </a:bodyPr>
                  <a:lstStyle/>
                  <a:p>
                    <a:r>
                      <a:rPr lang="zh-TW" altLang="en-US" sz="1600" b="1" dirty="0">
                        <a:latin typeface="微軟正黑體" panose="020B0604030504040204" pitchFamily="34" charset="-120"/>
                        <a:ea typeface="微軟正黑體" panose="020B0604030504040204" pitchFamily="34" charset="-120"/>
                      </a:rPr>
                      <a:t>已完成哪些動作</a:t>
                    </a:r>
                  </a:p>
                </p:txBody>
              </p:sp>
              <p:sp>
                <p:nvSpPr>
                  <p:cNvPr id="100" name="文字方塊 99">
                    <a:extLst>
                      <a:ext uri="{FF2B5EF4-FFF2-40B4-BE49-F238E27FC236}">
                        <a16:creationId xmlns:a16="http://schemas.microsoft.com/office/drawing/2014/main" id="{A02F1E80-4EA3-436C-A8EB-8B36A28FB55E}"/>
                      </a:ext>
                    </a:extLst>
                  </p:cNvPr>
                  <p:cNvSpPr txBox="1"/>
                  <p:nvPr/>
                </p:nvSpPr>
                <p:spPr>
                  <a:xfrm>
                    <a:off x="6306515" y="3387089"/>
                    <a:ext cx="1783045" cy="296662"/>
                  </a:xfrm>
                  <a:prstGeom prst="rect">
                    <a:avLst/>
                  </a:prstGeom>
                  <a:noFill/>
                </p:spPr>
                <p:txBody>
                  <a:bodyPr wrap="square" rtlCol="0">
                    <a:normAutofit fontScale="92500" lnSpcReduction="20000"/>
                  </a:bodyPr>
                  <a:lstStyle/>
                  <a:p>
                    <a:r>
                      <a:rPr lang="zh-TW" altLang="en-US" sz="1600" b="1" dirty="0">
                        <a:latin typeface="微軟正黑體" panose="020B0604030504040204" pitchFamily="34" charset="-120"/>
                        <a:ea typeface="微軟正黑體" panose="020B0604030504040204" pitchFamily="34" charset="-120"/>
                      </a:rPr>
                      <a:t>互動</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詢問</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提醒</a:t>
                    </a:r>
                    <a:r>
                      <a:rPr lang="en-US" altLang="zh-TW" sz="1600" b="1" dirty="0">
                        <a:latin typeface="微軟正黑體" panose="020B0604030504040204" pitchFamily="34" charset="-120"/>
                        <a:ea typeface="微軟正黑體" panose="020B0604030504040204" pitchFamily="34" charset="-120"/>
                      </a:rPr>
                      <a:t>)</a:t>
                    </a:r>
                    <a:endParaRPr lang="zh-TW" altLang="en-US" sz="1600" b="1" dirty="0">
                      <a:latin typeface="微軟正黑體" panose="020B0604030504040204" pitchFamily="34" charset="-120"/>
                      <a:ea typeface="微軟正黑體" panose="020B0604030504040204" pitchFamily="34" charset="-120"/>
                    </a:endParaRPr>
                  </a:p>
                </p:txBody>
              </p:sp>
              <p:sp>
                <p:nvSpPr>
                  <p:cNvPr id="101" name="文字方塊 100">
                    <a:extLst>
                      <a:ext uri="{FF2B5EF4-FFF2-40B4-BE49-F238E27FC236}">
                        <a16:creationId xmlns:a16="http://schemas.microsoft.com/office/drawing/2014/main" id="{17038E64-3C65-4705-8714-9E9175F297D6}"/>
                      </a:ext>
                    </a:extLst>
                  </p:cNvPr>
                  <p:cNvSpPr txBox="1"/>
                  <p:nvPr/>
                </p:nvSpPr>
                <p:spPr>
                  <a:xfrm>
                    <a:off x="576158" y="3472635"/>
                    <a:ext cx="298126" cy="1008651"/>
                  </a:xfrm>
                  <a:prstGeom prst="rect">
                    <a:avLst/>
                  </a:prstGeom>
                  <a:noFill/>
                </p:spPr>
                <p:txBody>
                  <a:bodyPr wrap="square" rtlCol="0">
                    <a:normAutofit fontScale="92500" lnSpcReduction="10000"/>
                  </a:bodyPr>
                  <a:lstStyle/>
                  <a:p>
                    <a:r>
                      <a:rPr lang="zh-TW" altLang="en-US" sz="1600" b="1" dirty="0">
                        <a:latin typeface="微軟正黑體" panose="020B0604030504040204" pitchFamily="34" charset="-120"/>
                        <a:ea typeface="微軟正黑體" panose="020B0604030504040204" pitchFamily="34" charset="-120"/>
                      </a:rPr>
                      <a:t>資料匯入</a:t>
                    </a:r>
                  </a:p>
                </p:txBody>
              </p:sp>
              <p:sp>
                <p:nvSpPr>
                  <p:cNvPr id="102" name="文字方塊 101">
                    <a:extLst>
                      <a:ext uri="{FF2B5EF4-FFF2-40B4-BE49-F238E27FC236}">
                        <a16:creationId xmlns:a16="http://schemas.microsoft.com/office/drawing/2014/main" id="{4A4B7F9E-B3E0-46F7-B9C7-D2C0836BDDA1}"/>
                      </a:ext>
                    </a:extLst>
                  </p:cNvPr>
                  <p:cNvSpPr txBox="1"/>
                  <p:nvPr/>
                </p:nvSpPr>
                <p:spPr>
                  <a:xfrm>
                    <a:off x="8849511" y="4042846"/>
                    <a:ext cx="3094908" cy="296662"/>
                  </a:xfrm>
                  <a:prstGeom prst="rect">
                    <a:avLst/>
                  </a:prstGeom>
                  <a:noFill/>
                </p:spPr>
                <p:txBody>
                  <a:bodyPr wrap="square" rtlCol="0">
                    <a:normAutofit fontScale="92500" lnSpcReduction="20000"/>
                  </a:bodyPr>
                  <a:lstStyle/>
                  <a:p>
                    <a:r>
                      <a:rPr lang="zh-TW" altLang="en-US" sz="1600" b="1" dirty="0">
                        <a:latin typeface="微軟正黑體" panose="020B0604030504040204" pitchFamily="34" charset="-120"/>
                        <a:ea typeface="微軟正黑體" panose="020B0604030504040204" pitchFamily="34" charset="-120"/>
                      </a:rPr>
                      <a:t>做出動作</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插入</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量測</a:t>
                    </a:r>
                    <a:r>
                      <a:rPr lang="en-US" altLang="zh-TW" sz="1600" b="1" dirty="0">
                        <a:latin typeface="微軟正黑體" panose="020B0604030504040204" pitchFamily="34" charset="-120"/>
                        <a:ea typeface="微軟正黑體" panose="020B0604030504040204" pitchFamily="34" charset="-120"/>
                      </a:rPr>
                      <a:t>)</a:t>
                    </a:r>
                    <a:endParaRPr lang="zh-TW" altLang="en-US" sz="1600" b="1" dirty="0">
                      <a:latin typeface="微軟正黑體" panose="020B0604030504040204" pitchFamily="34" charset="-120"/>
                      <a:ea typeface="微軟正黑體" panose="020B0604030504040204" pitchFamily="34" charset="-120"/>
                    </a:endParaRPr>
                  </a:p>
                </p:txBody>
              </p:sp>
              <p:sp>
                <p:nvSpPr>
                  <p:cNvPr id="103" name="文字方塊 102">
                    <a:extLst>
                      <a:ext uri="{FF2B5EF4-FFF2-40B4-BE49-F238E27FC236}">
                        <a16:creationId xmlns:a16="http://schemas.microsoft.com/office/drawing/2014/main" id="{317561B2-BB21-40A5-AE0F-F72BAC498FCA}"/>
                      </a:ext>
                    </a:extLst>
                  </p:cNvPr>
                  <p:cNvSpPr txBox="1"/>
                  <p:nvPr/>
                </p:nvSpPr>
                <p:spPr>
                  <a:xfrm>
                    <a:off x="756255" y="6352277"/>
                    <a:ext cx="689521" cy="296662"/>
                  </a:xfrm>
                  <a:prstGeom prst="rect">
                    <a:avLst/>
                  </a:prstGeom>
                  <a:noFill/>
                </p:spPr>
                <p:txBody>
                  <a:bodyPr wrap="square" rtlCol="0">
                    <a:normAutofit fontScale="92500" lnSpcReduction="20000"/>
                  </a:bodyPr>
                  <a:lstStyle/>
                  <a:p>
                    <a:r>
                      <a:rPr lang="zh-TW" altLang="en-US" sz="1600" b="1" dirty="0">
                        <a:latin typeface="微軟正黑體" panose="020B0604030504040204" pitchFamily="34" charset="-120"/>
                        <a:ea typeface="微軟正黑體" panose="020B0604030504040204" pitchFamily="34" charset="-120"/>
                      </a:rPr>
                      <a:t>網頁</a:t>
                    </a:r>
                  </a:p>
                </p:txBody>
              </p:sp>
              <p:sp>
                <p:nvSpPr>
                  <p:cNvPr id="104" name="文字方塊 103">
                    <a:extLst>
                      <a:ext uri="{FF2B5EF4-FFF2-40B4-BE49-F238E27FC236}">
                        <a16:creationId xmlns:a16="http://schemas.microsoft.com/office/drawing/2014/main" id="{B1D44501-3AD4-429D-BEAD-DC611FA242C4}"/>
                      </a:ext>
                    </a:extLst>
                  </p:cNvPr>
                  <p:cNvSpPr txBox="1"/>
                  <p:nvPr/>
                </p:nvSpPr>
                <p:spPr>
                  <a:xfrm>
                    <a:off x="1647812" y="3485229"/>
                    <a:ext cx="1373534" cy="296662"/>
                  </a:xfrm>
                  <a:prstGeom prst="rect">
                    <a:avLst/>
                  </a:prstGeom>
                  <a:noFill/>
                </p:spPr>
                <p:txBody>
                  <a:bodyPr wrap="square" rtlCol="0">
                    <a:normAutofit fontScale="92500" lnSpcReduction="20000"/>
                  </a:bodyPr>
                  <a:lstStyle/>
                  <a:p>
                    <a:r>
                      <a:rPr lang="en-US" altLang="zh-TW" sz="1600" b="1" dirty="0">
                        <a:latin typeface="微軟正黑體" panose="020B0604030504040204" pitchFamily="34" charset="-120"/>
                        <a:ea typeface="微軟正黑體" panose="020B0604030504040204" pitchFamily="34" charset="-120"/>
                      </a:rPr>
                      <a:t>Data base</a:t>
                    </a:r>
                    <a:endParaRPr lang="zh-TW" altLang="en-US" sz="1600" b="1" dirty="0">
                      <a:latin typeface="微軟正黑體" panose="020B0604030504040204" pitchFamily="34" charset="-120"/>
                      <a:ea typeface="微軟正黑體" panose="020B0604030504040204" pitchFamily="34" charset="-120"/>
                    </a:endParaRPr>
                  </a:p>
                </p:txBody>
              </p:sp>
              <p:sp>
                <p:nvSpPr>
                  <p:cNvPr id="105" name="文字方塊 104">
                    <a:extLst>
                      <a:ext uri="{FF2B5EF4-FFF2-40B4-BE49-F238E27FC236}">
                        <a16:creationId xmlns:a16="http://schemas.microsoft.com/office/drawing/2014/main" id="{AD8D51CB-D005-49BC-9CD8-2C29FE516955}"/>
                      </a:ext>
                    </a:extLst>
                  </p:cNvPr>
                  <p:cNvSpPr txBox="1"/>
                  <p:nvPr/>
                </p:nvSpPr>
                <p:spPr>
                  <a:xfrm>
                    <a:off x="2499014" y="5766696"/>
                    <a:ext cx="1365449" cy="296662"/>
                  </a:xfrm>
                  <a:prstGeom prst="rect">
                    <a:avLst/>
                  </a:prstGeom>
                  <a:noFill/>
                </p:spPr>
                <p:txBody>
                  <a:bodyPr wrap="square" rtlCol="0">
                    <a:normAutofit fontScale="92500" lnSpcReduction="20000"/>
                  </a:bodyPr>
                  <a:lstStyle/>
                  <a:p>
                    <a:r>
                      <a:rPr lang="zh-TW" altLang="en-US" sz="1600" b="1" dirty="0">
                        <a:latin typeface="微軟正黑體" panose="020B0604030504040204" pitchFamily="34" charset="-120"/>
                        <a:ea typeface="微軟正黑體" panose="020B0604030504040204" pitchFamily="34" charset="-120"/>
                      </a:rPr>
                      <a:t>資料輸入</a:t>
                    </a:r>
                  </a:p>
                </p:txBody>
              </p:sp>
              <p:cxnSp>
                <p:nvCxnSpPr>
                  <p:cNvPr id="106" name="肘形接點 1073">
                    <a:extLst>
                      <a:ext uri="{FF2B5EF4-FFF2-40B4-BE49-F238E27FC236}">
                        <a16:creationId xmlns:a16="http://schemas.microsoft.com/office/drawing/2014/main" id="{5A2702DC-E699-4E56-A266-EE0FB04DFC53}"/>
                      </a:ext>
                    </a:extLst>
                  </p:cNvPr>
                  <p:cNvCxnSpPr>
                    <a:cxnSpLocks/>
                    <a:stCxn id="76" idx="1"/>
                    <a:endCxn id="72" idx="1"/>
                  </p:cNvCxnSpPr>
                  <p:nvPr/>
                </p:nvCxnSpPr>
                <p:spPr>
                  <a:xfrm rot="10800000" flipH="1">
                    <a:off x="569032" y="2425295"/>
                    <a:ext cx="1042097" cy="3333815"/>
                  </a:xfrm>
                  <a:prstGeom prst="bentConnector3">
                    <a:avLst>
                      <a:gd name="adj1" fmla="val -13256"/>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63F8A704-EADB-48EA-8C49-C8EEC7E54309}"/>
                      </a:ext>
                    </a:extLst>
                  </p:cNvPr>
                  <p:cNvSpPr txBox="1"/>
                  <p:nvPr/>
                </p:nvSpPr>
                <p:spPr>
                  <a:xfrm>
                    <a:off x="22007" y="2011999"/>
                    <a:ext cx="2158016" cy="296662"/>
                  </a:xfrm>
                  <a:prstGeom prst="rect">
                    <a:avLst/>
                  </a:prstGeom>
                  <a:noFill/>
                </p:spPr>
                <p:txBody>
                  <a:bodyPr wrap="square" rtlCol="0">
                    <a:normAutofit fontScale="92500" lnSpcReduction="20000"/>
                  </a:bodyPr>
                  <a:lstStyle/>
                  <a:p>
                    <a:r>
                      <a:rPr lang="zh-TW" altLang="en-US" sz="1600" b="1" dirty="0">
                        <a:latin typeface="微軟正黑體" panose="020B0604030504040204" pitchFamily="34" charset="-120"/>
                        <a:ea typeface="微軟正黑體" panose="020B0604030504040204" pitchFamily="34" charset="-120"/>
                      </a:rPr>
                      <a:t>分析資料結果回傳</a:t>
                    </a:r>
                  </a:p>
                </p:txBody>
              </p:sp>
              <p:sp>
                <p:nvSpPr>
                  <p:cNvPr id="108" name="文字方塊 107">
                    <a:extLst>
                      <a:ext uri="{FF2B5EF4-FFF2-40B4-BE49-F238E27FC236}">
                        <a16:creationId xmlns:a16="http://schemas.microsoft.com/office/drawing/2014/main" id="{6D01229B-431E-4754-8C20-7E0794A00565}"/>
                      </a:ext>
                    </a:extLst>
                  </p:cNvPr>
                  <p:cNvSpPr txBox="1"/>
                  <p:nvPr/>
                </p:nvSpPr>
                <p:spPr>
                  <a:xfrm rot="1658416">
                    <a:off x="3639037" y="2945240"/>
                    <a:ext cx="1678439" cy="296662"/>
                  </a:xfrm>
                  <a:prstGeom prst="rect">
                    <a:avLst/>
                  </a:prstGeom>
                  <a:noFill/>
                </p:spPr>
                <p:txBody>
                  <a:bodyPr wrap="square" rtlCol="0">
                    <a:normAutofit fontScale="92500" lnSpcReduction="20000"/>
                  </a:bodyPr>
                  <a:lstStyle/>
                  <a:p>
                    <a:r>
                      <a:rPr lang="zh-TW" altLang="en-US" sz="1600" b="1" dirty="0">
                        <a:latin typeface="微軟正黑體" panose="020B0604030504040204" pitchFamily="34" charset="-120"/>
                        <a:ea typeface="微軟正黑體" panose="020B0604030504040204" pitchFamily="34" charset="-120"/>
                      </a:rPr>
                      <a:t>分析結果傳遞</a:t>
                    </a:r>
                  </a:p>
                </p:txBody>
              </p:sp>
            </p:grpSp>
          </p:grpSp>
        </p:grpSp>
        <p:sp>
          <p:nvSpPr>
            <p:cNvPr id="3248" name="文字方塊 3247">
              <a:extLst>
                <a:ext uri="{FF2B5EF4-FFF2-40B4-BE49-F238E27FC236}">
                  <a16:creationId xmlns:a16="http://schemas.microsoft.com/office/drawing/2014/main" id="{18665A70-7E9F-4B4C-85C9-8CE4C750C3E3}"/>
                </a:ext>
              </a:extLst>
            </p:cNvPr>
            <p:cNvSpPr txBox="1"/>
            <p:nvPr/>
          </p:nvSpPr>
          <p:spPr>
            <a:xfrm>
              <a:off x="27280993" y="16222836"/>
              <a:ext cx="6302828" cy="538005"/>
            </a:xfrm>
            <a:prstGeom prst="rect">
              <a:avLst/>
            </a:prstGeom>
            <a:noFill/>
          </p:spPr>
          <p:txBody>
            <a:bodyPr wrap="square" rtlCol="0">
              <a:normAutofit fontScale="70000" lnSpcReduction="20000"/>
            </a:bodyPr>
            <a:lstStyle/>
            <a:p>
              <a:r>
                <a:rPr lang="zh-TW" altLang="en-US" sz="2200" b="1" dirty="0">
                  <a:latin typeface="微軟正黑體" panose="020B0604030504040204" pitchFamily="34" charset="-120"/>
                  <a:ea typeface="微軟正黑體" panose="020B0604030504040204" pitchFamily="34" charset="-120"/>
                </a:rPr>
                <a:t>數據傳送</a:t>
              </a:r>
              <a:r>
                <a:rPr lang="en-US" altLang="zh-TW" sz="2200" b="1" dirty="0">
                  <a:latin typeface="微軟正黑體" panose="020B0604030504040204" pitchFamily="34" charset="-120"/>
                  <a:ea typeface="微軟正黑體" panose="020B0604030504040204" pitchFamily="34" charset="-120"/>
                </a:rPr>
                <a:t>(</a:t>
              </a:r>
              <a:r>
                <a:rPr lang="zh-TW" altLang="en-US" sz="2200" b="1" dirty="0">
                  <a:latin typeface="微軟正黑體" panose="020B0604030504040204" pitchFamily="34" charset="-120"/>
                  <a:ea typeface="微軟正黑體" panose="020B0604030504040204" pitchFamily="34" charset="-120"/>
                </a:rPr>
                <a:t>溫度計</a:t>
              </a:r>
              <a:r>
                <a:rPr lang="en-US" altLang="zh-TW" sz="2200" b="1" dirty="0">
                  <a:latin typeface="微軟正黑體" panose="020B0604030504040204" pitchFamily="34" charset="-120"/>
                  <a:ea typeface="微軟正黑體" panose="020B0604030504040204" pitchFamily="34" charset="-120"/>
                </a:rPr>
                <a:t>/</a:t>
              </a:r>
              <a:r>
                <a:rPr lang="zh-TW" altLang="en-US" sz="2200" b="1" dirty="0">
                  <a:latin typeface="微軟正黑體" panose="020B0604030504040204" pitchFamily="34" charset="-120"/>
                  <a:ea typeface="微軟正黑體" panose="020B0604030504040204" pitchFamily="34" charset="-120"/>
                </a:rPr>
                <a:t>血壓計</a:t>
              </a:r>
              <a:r>
                <a:rPr lang="en-US" altLang="zh-TW" sz="2200" b="1" dirty="0">
                  <a:latin typeface="微軟正黑體" panose="020B0604030504040204" pitchFamily="34" charset="-120"/>
                  <a:ea typeface="微軟正黑體" panose="020B0604030504040204" pitchFamily="34" charset="-120"/>
                </a:rPr>
                <a:t>/</a:t>
              </a:r>
              <a:r>
                <a:rPr lang="zh-TW" altLang="en-US" sz="2200" b="1" dirty="0">
                  <a:latin typeface="微軟正黑體" panose="020B0604030504040204" pitchFamily="34" charset="-120"/>
                  <a:ea typeface="微軟正黑體" panose="020B0604030504040204" pitchFamily="34" charset="-120"/>
                </a:rPr>
                <a:t>體重計</a:t>
              </a:r>
              <a:r>
                <a:rPr lang="en-US" altLang="zh-TW" sz="2200" b="1" dirty="0">
                  <a:latin typeface="微軟正黑體" panose="020B0604030504040204" pitchFamily="34" charset="-120"/>
                  <a:ea typeface="微軟正黑體" panose="020B0604030504040204" pitchFamily="34" charset="-120"/>
                </a:rPr>
                <a:t>/</a:t>
              </a:r>
              <a:r>
                <a:rPr lang="zh-TW" altLang="en-US" sz="2200" b="1" dirty="0">
                  <a:latin typeface="微軟正黑體" panose="020B0604030504040204" pitchFamily="34" charset="-120"/>
                  <a:ea typeface="微軟正黑體" panose="020B0604030504040204" pitchFamily="34" charset="-120"/>
                </a:rPr>
                <a:t>讀卡機</a:t>
              </a:r>
              <a:r>
                <a:rPr lang="en-US" altLang="zh-TW" sz="2200" b="1" dirty="0">
                  <a:latin typeface="微軟正黑體" panose="020B0604030504040204" pitchFamily="34" charset="-120"/>
                  <a:ea typeface="微軟正黑體" panose="020B0604030504040204" pitchFamily="34" charset="-120"/>
                </a:rPr>
                <a:t>)</a:t>
              </a:r>
              <a:endParaRPr lang="zh-TW" altLang="en-US" sz="2200" dirty="0">
                <a:solidFill>
                  <a:srgbClr val="5C727C"/>
                </a:solidFill>
                <a:latin typeface="微軟正黑體" panose="020B0604030504040204" pitchFamily="34" charset="-120"/>
                <a:ea typeface="微軟正黑體" panose="020B0604030504040204" pitchFamily="34" charset="-120"/>
              </a:endParaRPr>
            </a:p>
            <a:p>
              <a:endParaRPr lang="zh-TW" altLang="en-US" sz="3058" dirty="0"/>
            </a:p>
          </p:txBody>
        </p:sp>
      </p:grpSp>
      <p:sp>
        <p:nvSpPr>
          <p:cNvPr id="3257" name="文字方塊 3256">
            <a:extLst>
              <a:ext uri="{FF2B5EF4-FFF2-40B4-BE49-F238E27FC236}">
                <a16:creationId xmlns:a16="http://schemas.microsoft.com/office/drawing/2014/main" id="{50E79B93-0DA8-4502-9F04-BE3019A22317}"/>
              </a:ext>
            </a:extLst>
          </p:cNvPr>
          <p:cNvSpPr txBox="1"/>
          <p:nvPr/>
        </p:nvSpPr>
        <p:spPr>
          <a:xfrm>
            <a:off x="1322842" y="4846257"/>
            <a:ext cx="8983567" cy="5733557"/>
          </a:xfrm>
          <a:prstGeom prst="rect">
            <a:avLst/>
          </a:prstGeom>
          <a:noFill/>
        </p:spPr>
        <p:txBody>
          <a:bodyPr wrap="square" rtlCol="0">
            <a:spAutoFit/>
          </a:bodyPr>
          <a:lstStyle/>
          <a:p>
            <a:pPr algn="just" defTabSz="2539486">
              <a:lnSpc>
                <a:spcPct val="150000"/>
              </a:lnSpc>
            </a:pPr>
            <a:r>
              <a:rPr lang="zh-TW" altLang="zh-TW" sz="2800" b="1" dirty="0">
                <a:latin typeface="微軟正黑體" panose="020B0604030504040204" pitchFamily="34" charset="-120"/>
                <a:ea typeface="微軟正黑體" panose="020B0604030504040204" pitchFamily="34" charset="-120"/>
              </a:rPr>
              <a:t>本</a:t>
            </a:r>
            <a:r>
              <a:rPr lang="zh-TW" altLang="en-US" sz="2800" b="1" dirty="0">
                <a:latin typeface="微軟正黑體" panose="020B0604030504040204" pitchFamily="34" charset="-120"/>
                <a:ea typeface="微軟正黑體" panose="020B0604030504040204" pitchFamily="34" charset="-120"/>
              </a:rPr>
              <a:t>專題</a:t>
            </a:r>
            <a:r>
              <a:rPr lang="zh-TW" altLang="zh-TW" sz="2800" b="1" dirty="0">
                <a:latin typeface="微軟正黑體" panose="020B0604030504040204" pitchFamily="34" charset="-120"/>
                <a:ea typeface="微軟正黑體" panose="020B0604030504040204" pitchFamily="34" charset="-120"/>
              </a:rPr>
              <a:t>以</a:t>
            </a:r>
            <a:r>
              <a:rPr lang="en-US" altLang="zh-TW" sz="2800" b="1" dirty="0" err="1">
                <a:latin typeface="微軟正黑體" panose="020B0604030504040204" pitchFamily="34" charset="-120"/>
                <a:ea typeface="微軟正黑體" panose="020B0604030504040204" pitchFamily="34" charset="-120"/>
              </a:rPr>
              <a:t>Zenbo</a:t>
            </a:r>
            <a:r>
              <a:rPr lang="en-US" altLang="zh-TW" sz="2800" b="1" dirty="0">
                <a:latin typeface="微軟正黑體" panose="020B0604030504040204" pitchFamily="34" charset="-120"/>
                <a:ea typeface="微軟正黑體" panose="020B0604030504040204" pitchFamily="34" charset="-120"/>
              </a:rPr>
              <a:t> Junior</a:t>
            </a:r>
            <a:r>
              <a:rPr lang="zh-TW" altLang="zh-TW" sz="2800" b="1" dirty="0">
                <a:latin typeface="微軟正黑體" panose="020B0604030504040204" pitchFamily="34" charset="-120"/>
                <a:ea typeface="微軟正黑體" panose="020B0604030504040204" pitchFamily="34" charset="-120"/>
              </a:rPr>
              <a:t>機器人、</a:t>
            </a:r>
            <a:r>
              <a:rPr lang="en-US" altLang="zh-TW" sz="2800" b="1" dirty="0">
                <a:latin typeface="微軟正黑體" panose="020B0604030504040204" pitchFamily="34" charset="-120"/>
                <a:ea typeface="微軟正黑體" panose="020B0604030504040204" pitchFamily="34" charset="-120"/>
              </a:rPr>
              <a:t>Raspberry Pi</a:t>
            </a:r>
            <a:r>
              <a:rPr lang="zh-TW" altLang="zh-TW" sz="2800" b="1" dirty="0">
                <a:latin typeface="微軟正黑體" panose="020B0604030504040204" pitchFamily="34" charset="-120"/>
                <a:ea typeface="微軟正黑體" panose="020B0604030504040204" pitchFamily="34" charset="-120"/>
              </a:rPr>
              <a:t>、讀卡機和生理量測設備開發</a:t>
            </a:r>
            <a:r>
              <a:rPr lang="en-US" altLang="zh-TW" sz="2800" b="1" dirty="0">
                <a:latin typeface="微軟正黑體" panose="020B0604030504040204" pitchFamily="34" charset="-120"/>
                <a:ea typeface="微軟正黑體" panose="020B0604030504040204" pitchFamily="34" charset="-120"/>
              </a:rPr>
              <a:t>AIOT</a:t>
            </a:r>
            <a:r>
              <a:rPr lang="zh-TW" altLang="zh-TW" sz="2800" b="1" dirty="0">
                <a:latin typeface="微軟正黑體" panose="020B0604030504040204" pitchFamily="34" charset="-120"/>
                <a:ea typeface="微軟正黑體" panose="020B0604030504040204" pitchFamily="34" charset="-120"/>
              </a:rPr>
              <a:t>生理量測與分析系統</a:t>
            </a:r>
            <a:r>
              <a:rPr lang="zh-TW" altLang="en-US" sz="2800" b="1" dirty="0">
                <a:latin typeface="微軟正黑體" panose="020B0604030504040204" pitchFamily="34" charset="-120"/>
                <a:ea typeface="微軟正黑體" panose="020B0604030504040204" pitchFamily="34" charset="-120"/>
              </a:rPr>
              <a:t>，實現以下幾項目的</a:t>
            </a:r>
            <a:r>
              <a:rPr lang="en-US" altLang="zh-TW" sz="2800" b="1" dirty="0">
                <a:latin typeface="微軟正黑體" panose="020B0604030504040204" pitchFamily="34" charset="-120"/>
                <a:ea typeface="微軟正黑體" panose="020B0604030504040204" pitchFamily="34" charset="-120"/>
              </a:rPr>
              <a:t>:</a:t>
            </a:r>
          </a:p>
          <a:p>
            <a:pPr marL="537576" indent="-537576" algn="just" defTabSz="2539486">
              <a:lnSpc>
                <a:spcPct val="150000"/>
              </a:lnSpc>
              <a:buAutoNum type="arabicPeriod"/>
            </a:pPr>
            <a:r>
              <a:rPr lang="zh-TW" altLang="zh-TW" sz="2800" b="1" dirty="0">
                <a:latin typeface="微軟正黑體" panose="020B0604030504040204" pitchFamily="34" charset="-120"/>
                <a:ea typeface="微軟正黑體" panose="020B0604030504040204" pitchFamily="34" charset="-120"/>
              </a:rPr>
              <a:t>系統利用使用者的歷史生理量測資料分析出的結果以網頁或機器人給予使用者健康上的建議。</a:t>
            </a:r>
            <a:endParaRPr lang="en-US" altLang="zh-TW" sz="2800" b="1" dirty="0">
              <a:latin typeface="微軟正黑體" panose="020B0604030504040204" pitchFamily="34" charset="-120"/>
              <a:ea typeface="微軟正黑體" panose="020B0604030504040204" pitchFamily="34" charset="-120"/>
            </a:endParaRPr>
          </a:p>
          <a:p>
            <a:pPr algn="just" defTabSz="2539486">
              <a:lnSpc>
                <a:spcPct val="150000"/>
              </a:lnSpc>
            </a:pPr>
            <a:r>
              <a:rPr lang="en-US" altLang="zh-TW" sz="2800" b="1" dirty="0">
                <a:latin typeface="微軟正黑體" panose="020B0604030504040204" pitchFamily="34" charset="-120"/>
                <a:ea typeface="微軟正黑體" panose="020B0604030504040204" pitchFamily="34" charset="-120"/>
              </a:rPr>
              <a:t>2.</a:t>
            </a:r>
            <a:r>
              <a:rPr lang="zh-TW" altLang="en-US" sz="2800" b="1" dirty="0">
                <a:latin typeface="微軟正黑體" panose="020B0604030504040204" pitchFamily="34" charset="-120"/>
                <a:ea typeface="微軟正黑體" panose="020B0604030504040204" pitchFamily="34" charset="-120"/>
              </a:rPr>
              <a:t>  使用多個演算法</a:t>
            </a:r>
            <a:r>
              <a:rPr lang="zh-TW" altLang="zh-TW" sz="2800" b="1" dirty="0">
                <a:latin typeface="微軟正黑體" panose="020B0604030504040204" pitchFamily="34" charset="-120"/>
                <a:ea typeface="微軟正黑體" panose="020B0604030504040204" pitchFamily="34" charset="-120"/>
              </a:rPr>
              <a:t>進行資料的分析及推算，</a:t>
            </a:r>
            <a:endParaRPr lang="en-US" altLang="zh-TW" sz="2800" b="1" dirty="0">
              <a:latin typeface="微軟正黑體" panose="020B0604030504040204" pitchFamily="34" charset="-120"/>
              <a:ea typeface="微軟正黑體" panose="020B0604030504040204" pitchFamily="34" charset="-120"/>
            </a:endParaRPr>
          </a:p>
          <a:p>
            <a:pPr algn="just" defTabSz="2539486">
              <a:lnSpc>
                <a:spcPct val="150000"/>
              </a:lnSpc>
            </a:pPr>
            <a:r>
              <a:rPr lang="en-US" altLang="zh-TW" sz="2800" b="1" dirty="0">
                <a:latin typeface="微軟正黑體" panose="020B0604030504040204" pitchFamily="34" charset="-120"/>
                <a:ea typeface="微軟正黑體" panose="020B0604030504040204" pitchFamily="34" charset="-120"/>
              </a:rPr>
              <a:t>3.</a:t>
            </a:r>
            <a:r>
              <a:rPr lang="zh-TW" altLang="en-US" sz="2800" b="1" dirty="0">
                <a:latin typeface="微軟正黑體" panose="020B0604030504040204" pitchFamily="34" charset="-120"/>
                <a:ea typeface="微軟正黑體" panose="020B0604030504040204" pitchFamily="34" charset="-120"/>
              </a:rPr>
              <a:t>  </a:t>
            </a:r>
            <a:r>
              <a:rPr lang="zh-TW" altLang="zh-TW" sz="2800" b="1" dirty="0">
                <a:latin typeface="微軟正黑體" panose="020B0604030504040204" pitchFamily="34" charset="-120"/>
                <a:ea typeface="微軟正黑體" panose="020B0604030504040204" pitchFamily="34" charset="-120"/>
              </a:rPr>
              <a:t>將建議的內容、生理指標的周</a:t>
            </a:r>
            <a:r>
              <a:rPr lang="en-US" altLang="zh-TW" sz="2800" b="1" dirty="0">
                <a:latin typeface="微軟正黑體" panose="020B0604030504040204" pitchFamily="34" charset="-120"/>
                <a:ea typeface="微軟正黑體" panose="020B0604030504040204" pitchFamily="34" charset="-120"/>
              </a:rPr>
              <a:t>/</a:t>
            </a:r>
            <a:r>
              <a:rPr lang="zh-TW" altLang="zh-TW" sz="2800" b="1" dirty="0">
                <a:latin typeface="微軟正黑體" panose="020B0604030504040204" pitchFamily="34" charset="-120"/>
                <a:ea typeface="微軟正黑體" panose="020B0604030504040204" pitchFamily="34" charset="-120"/>
              </a:rPr>
              <a:t>月趨勢圖表呈現</a:t>
            </a:r>
            <a:endParaRPr lang="en-US" altLang="zh-TW" sz="2800" b="1" dirty="0">
              <a:latin typeface="微軟正黑體" panose="020B0604030504040204" pitchFamily="34" charset="-120"/>
              <a:ea typeface="微軟正黑體" panose="020B0604030504040204" pitchFamily="34" charset="-120"/>
            </a:endParaRPr>
          </a:p>
          <a:p>
            <a:pPr algn="just" defTabSz="2539486">
              <a:lnSpc>
                <a:spcPct val="150000"/>
              </a:lnSpc>
            </a:pPr>
            <a:r>
              <a:rPr lang="zh-TW" altLang="en-US" sz="2800" b="1" dirty="0">
                <a:latin typeface="微軟正黑體" panose="020B0604030504040204" pitchFamily="34" charset="-120"/>
                <a:ea typeface="微軟正黑體" panose="020B0604030504040204" pitchFamily="34" charset="-120"/>
              </a:rPr>
              <a:t>     </a:t>
            </a:r>
            <a:r>
              <a:rPr lang="zh-TW" altLang="zh-TW" sz="2800" b="1" dirty="0">
                <a:latin typeface="微軟正黑體" panose="020B0604030504040204" pitchFamily="34" charset="-120"/>
                <a:ea typeface="微軟正黑體" panose="020B0604030504040204" pitchFamily="34" charset="-120"/>
              </a:rPr>
              <a:t>在網頁上，供使用者、照護者、主治醫生方便查詢。</a:t>
            </a:r>
          </a:p>
          <a:p>
            <a:endParaRPr lang="zh-TW" altLang="en-US" sz="3058" dirty="0"/>
          </a:p>
        </p:txBody>
      </p:sp>
      <p:sp>
        <p:nvSpPr>
          <p:cNvPr id="323" name="AutoShape 22">
            <a:extLst>
              <a:ext uri="{FF2B5EF4-FFF2-40B4-BE49-F238E27FC236}">
                <a16:creationId xmlns:a16="http://schemas.microsoft.com/office/drawing/2014/main" id="{7BF342A7-5905-442E-8264-71691A32BA0D}"/>
              </a:ext>
            </a:extLst>
          </p:cNvPr>
          <p:cNvSpPr>
            <a:spLocks noChangeArrowheads="1"/>
          </p:cNvSpPr>
          <p:nvPr/>
        </p:nvSpPr>
        <p:spPr bwMode="auto">
          <a:xfrm>
            <a:off x="2804693" y="15829801"/>
            <a:ext cx="6473040" cy="737940"/>
          </a:xfrm>
          <a:prstGeom prst="roundRect">
            <a:avLst>
              <a:gd name="adj" fmla="val 39153"/>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lIns="62868" tIns="31434" rIns="62868" bIns="31434" anchor="ctr">
            <a:flatTx/>
          </a:bodyPr>
          <a:lstStyle>
            <a:lvl1pPr defTabSz="4570413">
              <a:defRPr kumimoji="1">
                <a:solidFill>
                  <a:schemeClr val="tx1"/>
                </a:solidFill>
                <a:latin typeface="Arial" panose="020B0604020202020204" pitchFamily="34" charset="0"/>
                <a:ea typeface="新細明體" panose="02020500000000000000" pitchFamily="18" charset="-120"/>
              </a:defRPr>
            </a:lvl1pPr>
            <a:lvl2pPr marL="530225" defTabSz="4570413">
              <a:defRPr kumimoji="1">
                <a:solidFill>
                  <a:schemeClr val="tx1"/>
                </a:solidFill>
                <a:latin typeface="Arial" panose="020B0604020202020204" pitchFamily="34" charset="0"/>
                <a:ea typeface="新細明體" panose="02020500000000000000" pitchFamily="18" charset="-120"/>
              </a:defRPr>
            </a:lvl2pPr>
            <a:lvl3pPr marL="1071563" defTabSz="4570413">
              <a:defRPr kumimoji="1">
                <a:solidFill>
                  <a:schemeClr val="tx1"/>
                </a:solidFill>
                <a:latin typeface="Arial" panose="020B0604020202020204" pitchFamily="34" charset="0"/>
                <a:ea typeface="新細明體" panose="02020500000000000000" pitchFamily="18" charset="-120"/>
              </a:defRPr>
            </a:lvl3pPr>
            <a:lvl4pPr marL="1604963" defTabSz="4570413">
              <a:defRPr kumimoji="1">
                <a:solidFill>
                  <a:schemeClr val="tx1"/>
                </a:solidFill>
                <a:latin typeface="Arial" panose="020B0604020202020204" pitchFamily="34" charset="0"/>
                <a:ea typeface="新細明體" panose="02020500000000000000" pitchFamily="18" charset="-120"/>
              </a:defRPr>
            </a:lvl4pPr>
            <a:lvl5pPr marL="2135188" defTabSz="4570413">
              <a:defRPr kumimoji="1">
                <a:solidFill>
                  <a:schemeClr val="tx1"/>
                </a:solidFill>
                <a:latin typeface="Arial" panose="020B0604020202020204" pitchFamily="34" charset="0"/>
                <a:ea typeface="新細明體" panose="02020500000000000000" pitchFamily="18" charset="-120"/>
              </a:defRPr>
            </a:lvl5pPr>
            <a:lvl6pPr marL="2592388" defTabSz="457041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3049588" defTabSz="457041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506788" defTabSz="457041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963988" defTabSz="457041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lang="zh-TW" altLang="en-US" sz="4233" b="1" dirty="0">
                <a:latin typeface="Microsoft YaHei UI" panose="020B0503020204020204" pitchFamily="34" charset="-122"/>
                <a:ea typeface="Microsoft YaHei UI" panose="020B0503020204020204" pitchFamily="34" charset="-122"/>
              </a:rPr>
              <a:t>有限狀態機</a:t>
            </a:r>
          </a:p>
        </p:txBody>
      </p:sp>
      <mc:AlternateContent xmlns:mc="http://schemas.openxmlformats.org/markup-compatibility/2006">
        <mc:Choice xmlns:a14="http://schemas.microsoft.com/office/drawing/2010/main" Requires="a14">
          <p:sp>
            <p:nvSpPr>
              <p:cNvPr id="336" name="矩形: 圓角 335">
                <a:extLst>
                  <a:ext uri="{FF2B5EF4-FFF2-40B4-BE49-F238E27FC236}">
                    <a16:creationId xmlns:a16="http://schemas.microsoft.com/office/drawing/2014/main" id="{68383854-D6B0-40C8-8ED4-AAF27F72900C}"/>
                  </a:ext>
                </a:extLst>
              </p:cNvPr>
              <p:cNvSpPr/>
              <p:nvPr/>
            </p:nvSpPr>
            <p:spPr bwMode="auto">
              <a:xfrm>
                <a:off x="945588" y="10731167"/>
                <a:ext cx="19708348" cy="12627999"/>
              </a:xfrm>
              <a:prstGeom prst="roundRect">
                <a:avLst>
                  <a:gd name="adj" fmla="val 5070"/>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vert="horz" wrap="square" lIns="53759" tIns="26880" rIns="53759" bIns="26880" numCol="1" rtlCol="0" anchor="b"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altLang="zh-TW" sz="1800" i="1" smtClean="0">
                          <a:effectLst/>
                          <a:latin typeface="Cambria Math" panose="02040503050406030204" pitchFamily="18" charset="0"/>
                          <a:ea typeface="新細明體" panose="02020500000000000000" pitchFamily="18" charset="-120"/>
                          <a:cs typeface="Times New Roman" panose="02020603050405020304" pitchFamily="18" charset="0"/>
                        </a:rPr>
                        <m:t>𝑃𝑟𝑒𝑐𝑖𝑠𝑖𝑜𝑛</m:t>
                      </m:r>
                      <m:r>
                        <a:rPr lang="en-US" altLang="zh-TW" sz="1800" i="1" smtClean="0">
                          <a:effectLst/>
                          <a:latin typeface="Cambria Math" panose="02040503050406030204" pitchFamily="18" charset="0"/>
                          <a:ea typeface="新細明體" panose="02020500000000000000" pitchFamily="18" charset="-120"/>
                          <a:cs typeface="Times New Roman" panose="02020603050405020304" pitchFamily="18" charset="0"/>
                        </a:rPr>
                        <m:t>=</m:t>
                      </m:r>
                      <m:f>
                        <m:fPr>
                          <m:ctrlPr>
                            <a:rPr lang="zh-TW" altLang="zh-TW" i="1">
                              <a:effectLst/>
                              <a:latin typeface="Cambria Math" panose="02040503050406030204" pitchFamily="18" charset="0"/>
                            </a:rPr>
                          </m:ctrlPr>
                        </m:fPr>
                        <m:num>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𝑇𝑃</m:t>
                          </m:r>
                        </m:num>
                        <m:den>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𝑇𝑃</m:t>
                          </m:r>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𝐹𝑃</m:t>
                          </m:r>
                        </m:den>
                      </m:f>
                    </m:oMath>
                  </m:oMathPara>
                </a14:m>
                <a:endParaRPr lang="zh-TW" altLang="en-US" sz="1800" b="1" dirty="0">
                  <a:latin typeface="Microsoft YaHei UI" panose="020B0503020204020204" pitchFamily="34" charset="-122"/>
                  <a:ea typeface="Microsoft YaHei UI" panose="020B0503020204020204" pitchFamily="34" charset="-122"/>
                </a:endParaRPr>
              </a:p>
            </p:txBody>
          </p:sp>
        </mc:Choice>
        <mc:Fallback>
          <p:sp>
            <p:nvSpPr>
              <p:cNvPr id="336" name="矩形: 圓角 335">
                <a:extLst>
                  <a:ext uri="{FF2B5EF4-FFF2-40B4-BE49-F238E27FC236}">
                    <a16:creationId xmlns:a16="http://schemas.microsoft.com/office/drawing/2014/main" id="{68383854-D6B0-40C8-8ED4-AAF27F72900C}"/>
                  </a:ext>
                </a:extLst>
              </p:cNvPr>
              <p:cNvSpPr>
                <a:spLocks noRot="1" noChangeAspect="1" noMove="1" noResize="1" noEditPoints="1" noAdjustHandles="1" noChangeArrowheads="1" noChangeShapeType="1" noTextEdit="1"/>
              </p:cNvSpPr>
              <p:nvPr/>
            </p:nvSpPr>
            <p:spPr bwMode="auto">
              <a:xfrm>
                <a:off x="945588" y="10731167"/>
                <a:ext cx="19708348" cy="12627999"/>
              </a:xfrm>
              <a:prstGeom prst="roundRect">
                <a:avLst>
                  <a:gd name="adj" fmla="val 5070"/>
                </a:avLst>
              </a:prstGeom>
              <a:blipFill>
                <a:blip r:embed="rId15"/>
                <a:stretch>
                  <a:fillRect/>
                </a:stretch>
              </a:blipFill>
              <a:ln>
                <a:noFill/>
              </a:ln>
            </p:spPr>
            <p:txBody>
              <a:bodyPr/>
              <a:lstStyle/>
              <a:p>
                <a:r>
                  <a:rPr lang="zh-TW" altLang="en-US">
                    <a:noFill/>
                  </a:rPr>
                  <a:t> </a:t>
                </a:r>
              </a:p>
            </p:txBody>
          </p:sp>
        </mc:Fallback>
      </mc:AlternateContent>
      <p:pic>
        <p:nvPicPr>
          <p:cNvPr id="25" name="圖片 24">
            <a:extLst>
              <a:ext uri="{FF2B5EF4-FFF2-40B4-BE49-F238E27FC236}">
                <a16:creationId xmlns:a16="http://schemas.microsoft.com/office/drawing/2014/main" id="{6102DC3B-30EC-4A74-A731-9D15727B1DAB}"/>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000181" y="597195"/>
            <a:ext cx="2447836" cy="3181097"/>
          </a:xfrm>
          <a:prstGeom prst="rect">
            <a:avLst/>
          </a:prstGeom>
        </p:spPr>
      </p:pic>
      <p:sp>
        <p:nvSpPr>
          <p:cNvPr id="360" name="Text Box 7">
            <a:extLst>
              <a:ext uri="{FF2B5EF4-FFF2-40B4-BE49-F238E27FC236}">
                <a16:creationId xmlns:a16="http://schemas.microsoft.com/office/drawing/2014/main" id="{66A7685B-A46D-4529-B0F3-74D666501FB3}"/>
              </a:ext>
            </a:extLst>
          </p:cNvPr>
          <p:cNvSpPr txBox="1">
            <a:spLocks noChangeArrowheads="1"/>
          </p:cNvSpPr>
          <p:nvPr/>
        </p:nvSpPr>
        <p:spPr bwMode="auto">
          <a:xfrm>
            <a:off x="14569578" y="4267628"/>
            <a:ext cx="3067602" cy="708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6877" tIns="28439" rIns="56877" bIns="28439">
            <a:spAutoFit/>
          </a:bodyPr>
          <a:lstStyle>
            <a:lvl1pPr defTabSz="969963">
              <a:defRPr kumimoji="1">
                <a:solidFill>
                  <a:schemeClr val="tx1"/>
                </a:solidFill>
                <a:latin typeface="Arial" panose="020B0604020202020204" pitchFamily="34" charset="0"/>
                <a:ea typeface="新細明體" panose="02020500000000000000" pitchFamily="18" charset="-120"/>
              </a:defRPr>
            </a:lvl1pPr>
            <a:lvl2pPr marL="484188" defTabSz="969963">
              <a:defRPr kumimoji="1">
                <a:solidFill>
                  <a:schemeClr val="tx1"/>
                </a:solidFill>
                <a:latin typeface="Arial" panose="020B0604020202020204" pitchFamily="34" charset="0"/>
                <a:ea typeface="新細明體" panose="02020500000000000000" pitchFamily="18" charset="-120"/>
              </a:defRPr>
            </a:lvl2pPr>
            <a:lvl3pPr marL="969963" defTabSz="969963">
              <a:defRPr kumimoji="1">
                <a:solidFill>
                  <a:schemeClr val="tx1"/>
                </a:solidFill>
                <a:latin typeface="Arial" panose="020B0604020202020204" pitchFamily="34" charset="0"/>
                <a:ea typeface="新細明體" panose="02020500000000000000" pitchFamily="18" charset="-120"/>
              </a:defRPr>
            </a:lvl3pPr>
            <a:lvl4pPr marL="1450975" defTabSz="969963">
              <a:defRPr kumimoji="1">
                <a:solidFill>
                  <a:schemeClr val="tx1"/>
                </a:solidFill>
                <a:latin typeface="Arial" panose="020B0604020202020204" pitchFamily="34" charset="0"/>
                <a:ea typeface="新細明體" panose="02020500000000000000" pitchFamily="18" charset="-120"/>
              </a:defRPr>
            </a:lvl4pPr>
            <a:lvl5pPr marL="1936750" defTabSz="969963">
              <a:defRPr kumimoji="1">
                <a:solidFill>
                  <a:schemeClr val="tx1"/>
                </a:solidFill>
                <a:latin typeface="Arial" panose="020B0604020202020204" pitchFamily="34" charset="0"/>
                <a:ea typeface="新細明體" panose="02020500000000000000" pitchFamily="18" charset="-120"/>
              </a:defRPr>
            </a:lvl5pPr>
            <a:lvl6pPr marL="23939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8511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3083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7655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spcBef>
                <a:spcPct val="50000"/>
              </a:spcBef>
            </a:pPr>
            <a:r>
              <a:rPr lang="zh-TW" altLang="en-US" sz="4233" b="1" dirty="0">
                <a:latin typeface="Microsoft YaHei UI" panose="020B0503020204020204" pitchFamily="34" charset="-122"/>
                <a:ea typeface="Microsoft YaHei UI" panose="020B0503020204020204" pitchFamily="34" charset="-122"/>
              </a:rPr>
              <a:t>系統架構圖</a:t>
            </a:r>
          </a:p>
        </p:txBody>
      </p:sp>
      <p:sp>
        <p:nvSpPr>
          <p:cNvPr id="361" name="Text Box 7">
            <a:extLst>
              <a:ext uri="{FF2B5EF4-FFF2-40B4-BE49-F238E27FC236}">
                <a16:creationId xmlns:a16="http://schemas.microsoft.com/office/drawing/2014/main" id="{8BF2D036-FCF4-4545-BC19-70ED1029F78F}"/>
              </a:ext>
            </a:extLst>
          </p:cNvPr>
          <p:cNvSpPr txBox="1">
            <a:spLocks noChangeArrowheads="1"/>
          </p:cNvSpPr>
          <p:nvPr/>
        </p:nvSpPr>
        <p:spPr bwMode="auto">
          <a:xfrm>
            <a:off x="3949863" y="14490595"/>
            <a:ext cx="2972632" cy="654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6877" tIns="28439" rIns="56877" bIns="28439">
            <a:spAutoFit/>
          </a:bodyPr>
          <a:lstStyle>
            <a:lvl1pPr defTabSz="969963">
              <a:defRPr kumimoji="1">
                <a:solidFill>
                  <a:schemeClr val="tx1"/>
                </a:solidFill>
                <a:latin typeface="Arial" panose="020B0604020202020204" pitchFamily="34" charset="0"/>
                <a:ea typeface="新細明體" panose="02020500000000000000" pitchFamily="18" charset="-120"/>
              </a:defRPr>
            </a:lvl1pPr>
            <a:lvl2pPr marL="484188" defTabSz="969963">
              <a:defRPr kumimoji="1">
                <a:solidFill>
                  <a:schemeClr val="tx1"/>
                </a:solidFill>
                <a:latin typeface="Arial" panose="020B0604020202020204" pitchFamily="34" charset="0"/>
                <a:ea typeface="新細明體" panose="02020500000000000000" pitchFamily="18" charset="-120"/>
              </a:defRPr>
            </a:lvl2pPr>
            <a:lvl3pPr marL="969963" defTabSz="969963">
              <a:defRPr kumimoji="1">
                <a:solidFill>
                  <a:schemeClr val="tx1"/>
                </a:solidFill>
                <a:latin typeface="Arial" panose="020B0604020202020204" pitchFamily="34" charset="0"/>
                <a:ea typeface="新細明體" panose="02020500000000000000" pitchFamily="18" charset="-120"/>
              </a:defRPr>
            </a:lvl3pPr>
            <a:lvl4pPr marL="1450975" defTabSz="969963">
              <a:defRPr kumimoji="1">
                <a:solidFill>
                  <a:schemeClr val="tx1"/>
                </a:solidFill>
                <a:latin typeface="Arial" panose="020B0604020202020204" pitchFamily="34" charset="0"/>
                <a:ea typeface="新細明體" panose="02020500000000000000" pitchFamily="18" charset="-120"/>
              </a:defRPr>
            </a:lvl4pPr>
            <a:lvl5pPr marL="1936750" defTabSz="969963">
              <a:defRPr kumimoji="1">
                <a:solidFill>
                  <a:schemeClr val="tx1"/>
                </a:solidFill>
                <a:latin typeface="Arial" panose="020B0604020202020204" pitchFamily="34" charset="0"/>
                <a:ea typeface="新細明體" panose="02020500000000000000" pitchFamily="18" charset="-120"/>
              </a:defRPr>
            </a:lvl5pPr>
            <a:lvl6pPr marL="23939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8511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3083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7655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spcBef>
                <a:spcPct val="50000"/>
              </a:spcBef>
            </a:pPr>
            <a:r>
              <a:rPr lang="en-US" altLang="zh-TW" sz="3880" b="1" dirty="0">
                <a:latin typeface="Microsoft YaHei UI" panose="020B0503020204020204" pitchFamily="34" charset="-122"/>
                <a:ea typeface="Microsoft YaHei UI" panose="020B0503020204020204" pitchFamily="34" charset="-122"/>
              </a:rPr>
              <a:t>FSM</a:t>
            </a:r>
            <a:r>
              <a:rPr lang="zh-TW" altLang="en-US" sz="3880" b="1" dirty="0">
                <a:latin typeface="Microsoft YaHei UI" panose="020B0503020204020204" pitchFamily="34" charset="-122"/>
                <a:ea typeface="Microsoft YaHei UI" panose="020B0503020204020204" pitchFamily="34" charset="-122"/>
              </a:rPr>
              <a:t>狀態機</a:t>
            </a:r>
          </a:p>
        </p:txBody>
      </p:sp>
      <p:pic>
        <p:nvPicPr>
          <p:cNvPr id="362" name="圖片 361">
            <a:extLst>
              <a:ext uri="{FF2B5EF4-FFF2-40B4-BE49-F238E27FC236}">
                <a16:creationId xmlns:a16="http://schemas.microsoft.com/office/drawing/2014/main" id="{5FCB5447-E432-48CC-B91B-E21611FA55DF}"/>
              </a:ext>
              <a:ext uri="{C183D7F6-B498-43B3-948B-1728B52AA6E4}">
                <adec:decorative xmlns:adec="http://schemas.microsoft.com/office/drawing/2017/decorative" val="1"/>
              </a:ext>
            </a:extLst>
          </p:cNvPr>
          <p:cNvPicPr/>
          <p:nvPr/>
        </p:nvPicPr>
        <p:blipFill>
          <a:blip r:embed="rId17" cstate="print">
            <a:extLst>
              <a:ext uri="{28A0092B-C50C-407E-A947-70E740481C1C}">
                <a14:useLocalDpi xmlns:a14="http://schemas.microsoft.com/office/drawing/2010/main" val="0"/>
              </a:ext>
            </a:extLst>
          </a:blip>
          <a:stretch>
            <a:fillRect/>
          </a:stretch>
        </p:blipFill>
        <p:spPr>
          <a:xfrm>
            <a:off x="2131450" y="12355652"/>
            <a:ext cx="7313458" cy="2294909"/>
          </a:xfrm>
          <a:prstGeom prst="rect">
            <a:avLst/>
          </a:prstGeom>
        </p:spPr>
      </p:pic>
      <p:sp>
        <p:nvSpPr>
          <p:cNvPr id="3" name="文字方塊 2">
            <a:extLst>
              <a:ext uri="{FF2B5EF4-FFF2-40B4-BE49-F238E27FC236}">
                <a16:creationId xmlns:a16="http://schemas.microsoft.com/office/drawing/2014/main" id="{0E0B49B6-BCE5-4D0F-8766-48BC68270EA2}"/>
              </a:ext>
            </a:extLst>
          </p:cNvPr>
          <p:cNvSpPr txBox="1"/>
          <p:nvPr/>
        </p:nvSpPr>
        <p:spPr>
          <a:xfrm>
            <a:off x="4104883" y="11259949"/>
            <a:ext cx="3370346" cy="689420"/>
          </a:xfrm>
          <a:prstGeom prst="rect">
            <a:avLst/>
          </a:prstGeom>
          <a:noFill/>
        </p:spPr>
        <p:txBody>
          <a:bodyPr wrap="none" rtlCol="0">
            <a:spAutoFit/>
          </a:bodyPr>
          <a:lstStyle/>
          <a:p>
            <a:r>
              <a:rPr lang="en-US" altLang="zh-TW" sz="3880" b="1" dirty="0">
                <a:latin typeface="Microsoft YaHei UI" panose="020B0503020204020204" pitchFamily="34" charset="-122"/>
                <a:ea typeface="Microsoft YaHei UI" panose="020B0503020204020204" pitchFamily="34" charset="-122"/>
              </a:rPr>
              <a:t>Raspberry Pi</a:t>
            </a:r>
            <a:endParaRPr lang="zh-TW" altLang="en-US" sz="3880" b="1" dirty="0">
              <a:latin typeface="Microsoft YaHei UI" panose="020B0503020204020204" pitchFamily="34" charset="-122"/>
              <a:ea typeface="Microsoft YaHei UI" panose="020B0503020204020204" pitchFamily="34" charset="-122"/>
            </a:endParaRPr>
          </a:p>
        </p:txBody>
      </p:sp>
      <p:sp>
        <p:nvSpPr>
          <p:cNvPr id="4" name="文字方塊 3">
            <a:extLst>
              <a:ext uri="{FF2B5EF4-FFF2-40B4-BE49-F238E27FC236}">
                <a16:creationId xmlns:a16="http://schemas.microsoft.com/office/drawing/2014/main" id="{8A6E36C9-66D2-4BEC-ACAA-F51A53175118}"/>
              </a:ext>
            </a:extLst>
          </p:cNvPr>
          <p:cNvSpPr txBox="1"/>
          <p:nvPr/>
        </p:nvSpPr>
        <p:spPr>
          <a:xfrm>
            <a:off x="2299276" y="11971702"/>
            <a:ext cx="7268593" cy="430887"/>
          </a:xfrm>
          <a:prstGeom prst="rect">
            <a:avLst/>
          </a:prstGeom>
          <a:noFill/>
        </p:spPr>
        <p:txBody>
          <a:bodyPr wrap="none" rtlCol="0">
            <a:spAutoFit/>
          </a:bodyPr>
          <a:lstStyle/>
          <a:p>
            <a:pPr algn="ctr">
              <a:spcBef>
                <a:spcPct val="50000"/>
              </a:spcBef>
            </a:pPr>
            <a:r>
              <a:rPr lang="zh-TW" altLang="en-US" sz="2200" b="1" dirty="0">
                <a:latin typeface="微軟正黑體" panose="020B0604030504040204" pitchFamily="34" charset="-120"/>
                <a:ea typeface="微軟正黑體" panose="020B0604030504040204" pitchFamily="34" charset="-120"/>
              </a:rPr>
              <a:t>使用藍芽套件</a:t>
            </a:r>
            <a:r>
              <a:rPr lang="en-US" altLang="zh-TW" sz="2200" b="1" dirty="0" err="1">
                <a:latin typeface="微軟正黑體" panose="020B0604030504040204" pitchFamily="34" charset="-120"/>
                <a:ea typeface="微軟正黑體" panose="020B0604030504040204" pitchFamily="34" charset="-120"/>
              </a:rPr>
              <a:t>Gatttool</a:t>
            </a:r>
            <a:r>
              <a:rPr lang="zh-TW" altLang="en-US" sz="2200" b="1" dirty="0">
                <a:latin typeface="微軟正黑體" panose="020B0604030504040204" pitchFamily="34" charset="-120"/>
                <a:ea typeface="微軟正黑體" panose="020B0604030504040204" pitchFamily="34" charset="-120"/>
              </a:rPr>
              <a:t>連結</a:t>
            </a:r>
            <a:r>
              <a:rPr lang="en-US" altLang="zh-TW" sz="2200" b="1" dirty="0">
                <a:latin typeface="微軟正黑體" panose="020B0604030504040204" pitchFamily="34" charset="-120"/>
                <a:ea typeface="微軟正黑體" panose="020B0604030504040204" pitchFamily="34" charset="-120"/>
              </a:rPr>
              <a:t>Raspberry Pi</a:t>
            </a:r>
            <a:r>
              <a:rPr lang="zh-TW" altLang="en-US" sz="2200" b="1" dirty="0">
                <a:latin typeface="微軟正黑體" panose="020B0604030504040204" pitchFamily="34" charset="-120"/>
                <a:ea typeface="微軟正黑體" panose="020B0604030504040204" pitchFamily="34" charset="-120"/>
              </a:rPr>
              <a:t>，並收取資料。</a:t>
            </a:r>
            <a:endParaRPr lang="zh-TW" altLang="en-US" sz="2200" b="1" dirty="0">
              <a:solidFill>
                <a:schemeClr val="tx2"/>
              </a:solidFill>
              <a:latin typeface="微軟正黑體" panose="020B0604030504040204" pitchFamily="34" charset="-120"/>
              <a:ea typeface="微軟正黑體" panose="020B0604030504040204" pitchFamily="34" charset="-120"/>
            </a:endParaRPr>
          </a:p>
        </p:txBody>
      </p:sp>
      <p:sp>
        <p:nvSpPr>
          <p:cNvPr id="5" name="文字方塊 4">
            <a:extLst>
              <a:ext uri="{FF2B5EF4-FFF2-40B4-BE49-F238E27FC236}">
                <a16:creationId xmlns:a16="http://schemas.microsoft.com/office/drawing/2014/main" id="{F6B21315-01E0-4D34-B3B3-EC819F89432F}"/>
              </a:ext>
            </a:extLst>
          </p:cNvPr>
          <p:cNvSpPr txBox="1"/>
          <p:nvPr/>
        </p:nvSpPr>
        <p:spPr>
          <a:xfrm>
            <a:off x="9515599" y="10680378"/>
            <a:ext cx="2432430" cy="743730"/>
          </a:xfrm>
          <a:prstGeom prst="rect">
            <a:avLst/>
          </a:prstGeom>
          <a:noFill/>
        </p:spPr>
        <p:txBody>
          <a:bodyPr wrap="square" rtlCol="0">
            <a:spAutoFit/>
          </a:bodyPr>
          <a:lstStyle/>
          <a:p>
            <a:r>
              <a:rPr lang="zh-TW" altLang="en-US" sz="4233" b="1" dirty="0">
                <a:latin typeface="Microsoft YaHei UI" panose="020B0503020204020204" pitchFamily="34" charset="-122"/>
                <a:ea typeface="Microsoft YaHei UI" panose="020B0503020204020204" pitchFamily="34" charset="-122"/>
              </a:rPr>
              <a:t>專題架構</a:t>
            </a:r>
          </a:p>
        </p:txBody>
      </p:sp>
      <p:grpSp>
        <p:nvGrpSpPr>
          <p:cNvPr id="7" name="群組 6">
            <a:extLst>
              <a:ext uri="{FF2B5EF4-FFF2-40B4-BE49-F238E27FC236}">
                <a16:creationId xmlns:a16="http://schemas.microsoft.com/office/drawing/2014/main" id="{5A100CBA-CD7B-4663-A5AE-FDF9484EF53E}"/>
              </a:ext>
            </a:extLst>
          </p:cNvPr>
          <p:cNvGrpSpPr/>
          <p:nvPr/>
        </p:nvGrpSpPr>
        <p:grpSpPr>
          <a:xfrm>
            <a:off x="12465103" y="21168207"/>
            <a:ext cx="6548821" cy="2001054"/>
            <a:chOff x="10686121" y="10911922"/>
            <a:chExt cx="8024334" cy="4847261"/>
          </a:xfrm>
        </p:grpSpPr>
        <p:sp>
          <p:nvSpPr>
            <p:cNvPr id="59" name="矩形 58">
              <a:extLst>
                <a:ext uri="{FF2B5EF4-FFF2-40B4-BE49-F238E27FC236}">
                  <a16:creationId xmlns:a16="http://schemas.microsoft.com/office/drawing/2014/main" id="{53367019-6EF4-4005-BE81-52D13AB05887}"/>
                </a:ext>
              </a:extLst>
            </p:cNvPr>
            <p:cNvSpPr/>
            <p:nvPr/>
          </p:nvSpPr>
          <p:spPr>
            <a:xfrm>
              <a:off x="10686121" y="11393371"/>
              <a:ext cx="3680013" cy="4365812"/>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矩形 59">
              <a:extLst>
                <a:ext uri="{FF2B5EF4-FFF2-40B4-BE49-F238E27FC236}">
                  <a16:creationId xmlns:a16="http://schemas.microsoft.com/office/drawing/2014/main" id="{6FA70E6E-D47F-401D-9EAB-DFC88B4A445B}"/>
                </a:ext>
              </a:extLst>
            </p:cNvPr>
            <p:cNvSpPr/>
            <p:nvPr/>
          </p:nvSpPr>
          <p:spPr>
            <a:xfrm>
              <a:off x="11531045" y="11937887"/>
              <a:ext cx="2026024" cy="63201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標楷體" panose="03000509000000000000" pitchFamily="65" charset="-120"/>
                  <a:ea typeface="標楷體" panose="03000509000000000000" pitchFamily="65" charset="-120"/>
                </a:rPr>
                <a:t>使用者登入</a:t>
              </a:r>
            </a:p>
          </p:txBody>
        </p:sp>
        <p:sp>
          <p:nvSpPr>
            <p:cNvPr id="61" name="矩形 60">
              <a:extLst>
                <a:ext uri="{FF2B5EF4-FFF2-40B4-BE49-F238E27FC236}">
                  <a16:creationId xmlns:a16="http://schemas.microsoft.com/office/drawing/2014/main" id="{961B3EEF-6C87-475C-B8A5-64F20300219F}"/>
                </a:ext>
              </a:extLst>
            </p:cNvPr>
            <p:cNvSpPr/>
            <p:nvPr/>
          </p:nvSpPr>
          <p:spPr>
            <a:xfrm>
              <a:off x="11531045" y="13766687"/>
              <a:ext cx="2026024" cy="63201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標楷體" panose="03000509000000000000" pitchFamily="65" charset="-120"/>
                  <a:ea typeface="標楷體" panose="03000509000000000000" pitchFamily="65" charset="-120"/>
                </a:rPr>
                <a:t>圖表顯示</a:t>
              </a:r>
            </a:p>
          </p:txBody>
        </p:sp>
        <p:sp>
          <p:nvSpPr>
            <p:cNvPr id="62" name="矩形 61">
              <a:extLst>
                <a:ext uri="{FF2B5EF4-FFF2-40B4-BE49-F238E27FC236}">
                  <a16:creationId xmlns:a16="http://schemas.microsoft.com/office/drawing/2014/main" id="{94D854BF-E1A7-4D3E-A092-F78340B1727D}"/>
                </a:ext>
              </a:extLst>
            </p:cNvPr>
            <p:cNvSpPr/>
            <p:nvPr/>
          </p:nvSpPr>
          <p:spPr>
            <a:xfrm>
              <a:off x="11531045" y="12874699"/>
              <a:ext cx="2026024" cy="63201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標楷體" panose="03000509000000000000" pitchFamily="65" charset="-120"/>
                  <a:ea typeface="標楷體" panose="03000509000000000000" pitchFamily="65" charset="-120"/>
                </a:rPr>
                <a:t>當日量測</a:t>
              </a:r>
            </a:p>
          </p:txBody>
        </p:sp>
        <p:sp>
          <p:nvSpPr>
            <p:cNvPr id="63" name="矩形 62">
              <a:extLst>
                <a:ext uri="{FF2B5EF4-FFF2-40B4-BE49-F238E27FC236}">
                  <a16:creationId xmlns:a16="http://schemas.microsoft.com/office/drawing/2014/main" id="{C2AA69BC-A773-4289-8315-D8B84B4C6F9A}"/>
                </a:ext>
              </a:extLst>
            </p:cNvPr>
            <p:cNvSpPr/>
            <p:nvPr/>
          </p:nvSpPr>
          <p:spPr>
            <a:xfrm>
              <a:off x="11531045" y="14658675"/>
              <a:ext cx="2026024" cy="63201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標楷體" panose="03000509000000000000" pitchFamily="65" charset="-120"/>
                  <a:ea typeface="標楷體" panose="03000509000000000000" pitchFamily="65" charset="-120"/>
                </a:rPr>
                <a:t>身體建議</a:t>
              </a:r>
            </a:p>
          </p:txBody>
        </p:sp>
        <p:pic>
          <p:nvPicPr>
            <p:cNvPr id="64" name="圖片 63">
              <a:extLst>
                <a:ext uri="{FF2B5EF4-FFF2-40B4-BE49-F238E27FC236}">
                  <a16:creationId xmlns:a16="http://schemas.microsoft.com/office/drawing/2014/main" id="{5EA46934-3461-49EC-8A03-27D48C4AD694}"/>
                </a:ext>
              </a:extLst>
            </p:cNvPr>
            <p:cNvPicPr>
              <a:picLocks noChangeAspect="1"/>
            </p:cNvPicPr>
            <p:nvPr/>
          </p:nvPicPr>
          <p:blipFill>
            <a:blip r:embed="rId18">
              <a:extLst>
                <a:ext uri="{BEBA8EAE-BF5A-486C-A8C5-ECC9F3942E4B}">
                  <a14:imgProps xmlns:a14="http://schemas.microsoft.com/office/drawing/2010/main">
                    <a14:imgLayer r:embed="rId19">
                      <a14:imgEffect>
                        <a14:backgroundRemoval t="10000" b="90000" l="10000" r="90000">
                          <a14:foregroundMark x1="49121" y1="34766" x2="49121" y2="34766"/>
                        </a14:backgroundRemoval>
                      </a14:imgEffect>
                    </a14:imgLayer>
                  </a14:imgProps>
                </a:ext>
                <a:ext uri="{28A0092B-C50C-407E-A947-70E740481C1C}">
                  <a14:useLocalDpi xmlns:a14="http://schemas.microsoft.com/office/drawing/2010/main" val="0"/>
                </a:ext>
              </a:extLst>
            </a:blip>
            <a:stretch>
              <a:fillRect/>
            </a:stretch>
          </p:blipFill>
          <p:spPr>
            <a:xfrm>
              <a:off x="15589303" y="10911922"/>
              <a:ext cx="3121152" cy="4519643"/>
            </a:xfrm>
            <a:prstGeom prst="rect">
              <a:avLst/>
            </a:prstGeom>
          </p:spPr>
        </p:pic>
        <p:sp>
          <p:nvSpPr>
            <p:cNvPr id="65" name="文字方塊 64">
              <a:extLst>
                <a:ext uri="{FF2B5EF4-FFF2-40B4-BE49-F238E27FC236}">
                  <a16:creationId xmlns:a16="http://schemas.microsoft.com/office/drawing/2014/main" id="{68E9007C-FE77-4DE2-850D-900830A01E7D}"/>
                </a:ext>
              </a:extLst>
            </p:cNvPr>
            <p:cNvSpPr txBox="1"/>
            <p:nvPr/>
          </p:nvSpPr>
          <p:spPr>
            <a:xfrm>
              <a:off x="11612494" y="11210831"/>
              <a:ext cx="2026024" cy="640083"/>
            </a:xfrm>
            <a:prstGeom prst="rect">
              <a:avLst/>
            </a:prstGeom>
            <a:noFill/>
          </p:spPr>
          <p:txBody>
            <a:bodyPr wrap="square" rtlCol="0">
              <a:spAutoFit/>
            </a:bodyPr>
            <a:lstStyle/>
            <a:p>
              <a:pPr algn="ctr"/>
              <a:r>
                <a:rPr lang="zh-TW" altLang="en-US" dirty="0">
                  <a:latin typeface="標楷體" panose="03000509000000000000" pitchFamily="65" charset="-120"/>
                  <a:ea typeface="標楷體" panose="03000509000000000000" pitchFamily="65" charset="-120"/>
                </a:rPr>
                <a:t>網頁</a:t>
              </a:r>
            </a:p>
          </p:txBody>
        </p:sp>
        <p:cxnSp>
          <p:nvCxnSpPr>
            <p:cNvPr id="66" name="直線單箭頭接點 65">
              <a:extLst>
                <a:ext uri="{FF2B5EF4-FFF2-40B4-BE49-F238E27FC236}">
                  <a16:creationId xmlns:a16="http://schemas.microsoft.com/office/drawing/2014/main" id="{53E348EE-7485-4D5C-BDA1-8AB482CC3A9C}"/>
                </a:ext>
              </a:extLst>
            </p:cNvPr>
            <p:cNvCxnSpPr>
              <a:cxnSpLocks/>
            </p:cNvCxnSpPr>
            <p:nvPr/>
          </p:nvCxnSpPr>
          <p:spPr>
            <a:xfrm flipH="1">
              <a:off x="14585973" y="13717151"/>
              <a:ext cx="1284927"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文字方塊 66">
              <a:extLst>
                <a:ext uri="{FF2B5EF4-FFF2-40B4-BE49-F238E27FC236}">
                  <a16:creationId xmlns:a16="http://schemas.microsoft.com/office/drawing/2014/main" id="{1EDF2AFF-AE9E-4C40-A3C6-09E0332DCA84}"/>
                </a:ext>
              </a:extLst>
            </p:cNvPr>
            <p:cNvSpPr txBox="1"/>
            <p:nvPr/>
          </p:nvSpPr>
          <p:spPr>
            <a:xfrm>
              <a:off x="16404455" y="14642444"/>
              <a:ext cx="1371601" cy="640083"/>
            </a:xfrm>
            <a:prstGeom prst="rect">
              <a:avLst/>
            </a:prstGeom>
            <a:noFill/>
          </p:spPr>
          <p:txBody>
            <a:bodyPr wrap="square" rtlCol="0">
              <a:spAutoFit/>
            </a:bodyPr>
            <a:lstStyle/>
            <a:p>
              <a:pPr algn="ctr"/>
              <a:r>
                <a:rPr lang="zh-TW" altLang="en-US" dirty="0">
                  <a:latin typeface="標楷體" panose="03000509000000000000" pitchFamily="65" charset="-120"/>
                  <a:ea typeface="標楷體" panose="03000509000000000000" pitchFamily="65" charset="-120"/>
                </a:rPr>
                <a:t>使用者</a:t>
              </a:r>
            </a:p>
          </p:txBody>
        </p:sp>
      </p:grpSp>
      <p:sp>
        <p:nvSpPr>
          <p:cNvPr id="93" name="AutoShape 2">
            <a:extLst>
              <a:ext uri="{FF2B5EF4-FFF2-40B4-BE49-F238E27FC236}">
                <a16:creationId xmlns:a16="http://schemas.microsoft.com/office/drawing/2014/main" id="{210D09BF-4732-4ACA-9730-8C227A359498}"/>
              </a:ext>
            </a:extLst>
          </p:cNvPr>
          <p:cNvSpPr>
            <a:spLocks noChangeArrowheads="1"/>
          </p:cNvSpPr>
          <p:nvPr/>
        </p:nvSpPr>
        <p:spPr bwMode="auto">
          <a:xfrm>
            <a:off x="925044" y="23446007"/>
            <a:ext cx="9712541" cy="4953323"/>
          </a:xfrm>
          <a:prstGeom prst="roundRect">
            <a:avLst>
              <a:gd name="adj" fmla="val 8161"/>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wrap="none" anchor="ctr">
            <a:flatTx/>
          </a:bodyPr>
          <a:lstStyle/>
          <a:p>
            <a:r>
              <a:rPr lang="en-US" altLang="zh-TW" sz="3058" dirty="0"/>
              <a:t>v</a:t>
            </a:r>
            <a:endParaRPr lang="zh-TW" altLang="en-US" sz="3058" dirty="0"/>
          </a:p>
        </p:txBody>
      </p:sp>
      <p:sp>
        <p:nvSpPr>
          <p:cNvPr id="94" name="AutoShape 2">
            <a:extLst>
              <a:ext uri="{FF2B5EF4-FFF2-40B4-BE49-F238E27FC236}">
                <a16:creationId xmlns:a16="http://schemas.microsoft.com/office/drawing/2014/main" id="{040D7AB2-D739-47E9-8EAA-2E7DF82B1273}"/>
              </a:ext>
            </a:extLst>
          </p:cNvPr>
          <p:cNvSpPr>
            <a:spLocks noChangeArrowheads="1"/>
          </p:cNvSpPr>
          <p:nvPr/>
        </p:nvSpPr>
        <p:spPr bwMode="auto">
          <a:xfrm>
            <a:off x="10799762" y="23428368"/>
            <a:ext cx="9830099" cy="4970962"/>
          </a:xfrm>
          <a:prstGeom prst="roundRect">
            <a:avLst>
              <a:gd name="adj" fmla="val 8161"/>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wrap="none" anchor="ctr">
            <a:flatTx/>
          </a:bodyPr>
          <a:lstStyle/>
          <a:p>
            <a:r>
              <a:rPr lang="en-US" altLang="zh-TW" sz="3058" dirty="0"/>
              <a:t>v</a:t>
            </a:r>
            <a:endParaRPr lang="zh-TW" altLang="en-US" sz="3058" dirty="0"/>
          </a:p>
        </p:txBody>
      </p:sp>
      <p:sp>
        <p:nvSpPr>
          <p:cNvPr id="96" name="文字方塊 95">
            <a:extLst>
              <a:ext uri="{FF2B5EF4-FFF2-40B4-BE49-F238E27FC236}">
                <a16:creationId xmlns:a16="http://schemas.microsoft.com/office/drawing/2014/main" id="{A26634F7-F9CE-4223-9A27-AFEE0A8C6764}"/>
              </a:ext>
            </a:extLst>
          </p:cNvPr>
          <p:cNvSpPr txBox="1"/>
          <p:nvPr/>
        </p:nvSpPr>
        <p:spPr>
          <a:xfrm>
            <a:off x="4824998" y="23407518"/>
            <a:ext cx="2432430" cy="743730"/>
          </a:xfrm>
          <a:prstGeom prst="rect">
            <a:avLst/>
          </a:prstGeom>
          <a:noFill/>
        </p:spPr>
        <p:txBody>
          <a:bodyPr wrap="square" rtlCol="0">
            <a:spAutoFit/>
          </a:bodyPr>
          <a:lstStyle/>
          <a:p>
            <a:r>
              <a:rPr lang="zh-TW" altLang="en-US" sz="4233" b="1" dirty="0">
                <a:latin typeface="Microsoft YaHei UI" panose="020B0503020204020204" pitchFamily="34" charset="-122"/>
                <a:ea typeface="Microsoft YaHei UI" panose="020B0503020204020204" pitchFamily="34" charset="-122"/>
              </a:rPr>
              <a:t>實際操作</a:t>
            </a:r>
          </a:p>
        </p:txBody>
      </p:sp>
      <p:sp>
        <p:nvSpPr>
          <p:cNvPr id="109" name="文字方塊 108">
            <a:extLst>
              <a:ext uri="{FF2B5EF4-FFF2-40B4-BE49-F238E27FC236}">
                <a16:creationId xmlns:a16="http://schemas.microsoft.com/office/drawing/2014/main" id="{15E3A0D3-1C6F-4985-A584-012CF31A5CA7}"/>
              </a:ext>
            </a:extLst>
          </p:cNvPr>
          <p:cNvSpPr txBox="1"/>
          <p:nvPr/>
        </p:nvSpPr>
        <p:spPr>
          <a:xfrm>
            <a:off x="14404876" y="23407518"/>
            <a:ext cx="3306427" cy="743730"/>
          </a:xfrm>
          <a:prstGeom prst="rect">
            <a:avLst/>
          </a:prstGeom>
          <a:noFill/>
        </p:spPr>
        <p:txBody>
          <a:bodyPr wrap="square" rtlCol="0">
            <a:spAutoFit/>
          </a:bodyPr>
          <a:lstStyle/>
          <a:p>
            <a:r>
              <a:rPr lang="zh-TW" altLang="en-US" sz="4233" b="1" dirty="0">
                <a:latin typeface="Microsoft YaHei UI" panose="020B0503020204020204" pitchFamily="34" charset="-122"/>
                <a:ea typeface="Microsoft YaHei UI" panose="020B0503020204020204" pitchFamily="34" charset="-122"/>
              </a:rPr>
              <a:t>結果與討論</a:t>
            </a:r>
          </a:p>
        </p:txBody>
      </p:sp>
      <p:sp>
        <p:nvSpPr>
          <p:cNvPr id="8" name="文字方塊 7">
            <a:extLst>
              <a:ext uri="{FF2B5EF4-FFF2-40B4-BE49-F238E27FC236}">
                <a16:creationId xmlns:a16="http://schemas.microsoft.com/office/drawing/2014/main" id="{A02128BF-0B7A-4E46-A699-FA6E530A5038}"/>
              </a:ext>
            </a:extLst>
          </p:cNvPr>
          <p:cNvSpPr txBox="1"/>
          <p:nvPr/>
        </p:nvSpPr>
        <p:spPr>
          <a:xfrm>
            <a:off x="11223392" y="24575694"/>
            <a:ext cx="9145016" cy="4230774"/>
          </a:xfrm>
          <a:prstGeom prst="rect">
            <a:avLst/>
          </a:prstGeom>
          <a:noFill/>
        </p:spPr>
        <p:txBody>
          <a:bodyPr wrap="square" rtlCol="0">
            <a:spAutoFit/>
          </a:bodyPr>
          <a:lstStyle/>
          <a:p>
            <a:pPr indent="254000" algn="just" hangingPunct="0">
              <a:lnSpc>
                <a:spcPts val="3360"/>
              </a:lnSpc>
              <a:spcBef>
                <a:spcPts val="1200"/>
              </a:spcBef>
              <a:spcAft>
                <a:spcPts val="1200"/>
              </a:spcAft>
            </a:pPr>
            <a:r>
              <a:rPr lang="en-US"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	</a:t>
            </a:r>
            <a:r>
              <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本</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專題</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成功</a:t>
            </a:r>
            <a:r>
              <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利用藍芽</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量測</a:t>
            </a:r>
            <a:r>
              <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設備</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800" b="1" dirty="0">
                <a:latin typeface="微軟正黑體" panose="020B0604030504040204" pitchFamily="34" charset="-120"/>
                <a:ea typeface="微軟正黑體" panose="020B0604030504040204" pitchFamily="34" charset="-120"/>
                <a:cs typeface="Times New Roman" panose="02020603050405020304" pitchFamily="18" charset="0"/>
              </a:rPr>
              <a:t>Raspberry Pi</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人性化機器人</a:t>
            </a:r>
            <a:r>
              <a:rPr lang="en-US" altLang="zh-TW" sz="2800" b="1" dirty="0" err="1">
                <a:effectLst/>
                <a:latin typeface="微軟正黑體" panose="020B0604030504040204" pitchFamily="34" charset="-120"/>
                <a:ea typeface="微軟正黑體" panose="020B0604030504040204" pitchFamily="34" charset="-120"/>
                <a:cs typeface="Times New Roman" panose="02020603050405020304" pitchFamily="18" charset="0"/>
              </a:rPr>
              <a:t>Zenbo</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Junior</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以及網頁</a:t>
            </a:r>
            <a:r>
              <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創造出能對人體生理指標進行</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量測及查看</a:t>
            </a:r>
            <a:r>
              <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的系統</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但系統之間的資料傳送存在延遲，</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及分析</a:t>
            </a:r>
            <a:r>
              <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精確度</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的問題。</a:t>
            </a:r>
            <a:endParaRPr lang="en-US" altLang="zh-TW" sz="2800" b="1" dirty="0">
              <a:latin typeface="微軟正黑體" panose="020B0604030504040204" pitchFamily="34" charset="-120"/>
              <a:ea typeface="微軟正黑體" panose="020B0604030504040204" pitchFamily="34" charset="-120"/>
              <a:cs typeface="Times New Roman" panose="02020603050405020304" pitchFamily="18" charset="0"/>
            </a:endParaRPr>
          </a:p>
          <a:p>
            <a:pPr indent="254000" algn="just" hangingPunct="0">
              <a:lnSpc>
                <a:spcPts val="3360"/>
              </a:lnSpc>
              <a:spcBef>
                <a:spcPts val="1200"/>
              </a:spcBef>
              <a:spcAft>
                <a:spcPts val="1200"/>
              </a:spcAft>
            </a:pPr>
            <a:r>
              <a:rPr lang="en-US"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	</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為了解決上述問題，我們將持續更新程式的精簡度、並加強</a:t>
            </a:r>
            <a:r>
              <a:rPr lang="en-US"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FSM</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的架構、</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而分析</a:t>
            </a:r>
            <a:r>
              <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精確度</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的部分，我們將新增更多筆資料，以達到分析的精準度</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200000"/>
              </a:lnSpc>
            </a:pPr>
            <a:endParaRPr lang="zh-TW" altLang="en-US" sz="2400" b="1" dirty="0">
              <a:latin typeface="微軟正黑體" panose="020B0604030504040204" pitchFamily="34" charset="-120"/>
              <a:ea typeface="微軟正黑體" panose="020B0604030504040204" pitchFamily="34" charset="-120"/>
            </a:endParaRPr>
          </a:p>
        </p:txBody>
      </p:sp>
      <p:sp>
        <p:nvSpPr>
          <p:cNvPr id="131" name="文字方塊 130">
            <a:extLst>
              <a:ext uri="{FF2B5EF4-FFF2-40B4-BE49-F238E27FC236}">
                <a16:creationId xmlns:a16="http://schemas.microsoft.com/office/drawing/2014/main" id="{046F20DF-3918-49E2-B57C-8656AB313414}"/>
              </a:ext>
            </a:extLst>
          </p:cNvPr>
          <p:cNvSpPr txBox="1"/>
          <p:nvPr/>
        </p:nvSpPr>
        <p:spPr>
          <a:xfrm>
            <a:off x="14630882" y="11263997"/>
            <a:ext cx="3491661" cy="689420"/>
          </a:xfrm>
          <a:prstGeom prst="rect">
            <a:avLst/>
          </a:prstGeom>
          <a:noFill/>
        </p:spPr>
        <p:txBody>
          <a:bodyPr wrap="none" rtlCol="0">
            <a:spAutoFit/>
          </a:bodyPr>
          <a:lstStyle/>
          <a:p>
            <a:r>
              <a:rPr lang="en-US" altLang="zh-TW" sz="3880" b="1" dirty="0" err="1">
                <a:latin typeface="Microsoft YaHei UI" panose="020B0503020204020204" pitchFamily="34" charset="-122"/>
                <a:ea typeface="Microsoft YaHei UI" panose="020B0503020204020204" pitchFamily="34" charset="-122"/>
              </a:rPr>
              <a:t>Zenbo</a:t>
            </a:r>
            <a:r>
              <a:rPr lang="en-US" altLang="zh-TW" sz="3880" b="1" dirty="0">
                <a:latin typeface="Microsoft YaHei UI" panose="020B0503020204020204" pitchFamily="34" charset="-122"/>
                <a:ea typeface="Microsoft YaHei UI" panose="020B0503020204020204" pitchFamily="34" charset="-122"/>
              </a:rPr>
              <a:t> Junior</a:t>
            </a:r>
            <a:endParaRPr lang="zh-TW" altLang="en-US" sz="3880" b="1" dirty="0">
              <a:latin typeface="Microsoft YaHei UI" panose="020B0503020204020204" pitchFamily="34" charset="-122"/>
              <a:ea typeface="Microsoft YaHei UI" panose="020B0503020204020204" pitchFamily="34" charset="-122"/>
            </a:endParaRPr>
          </a:p>
        </p:txBody>
      </p:sp>
      <p:sp>
        <p:nvSpPr>
          <p:cNvPr id="132" name="文字方塊 131">
            <a:extLst>
              <a:ext uri="{FF2B5EF4-FFF2-40B4-BE49-F238E27FC236}">
                <a16:creationId xmlns:a16="http://schemas.microsoft.com/office/drawing/2014/main" id="{94139046-B082-460B-882A-6DE4B99D62C8}"/>
              </a:ext>
            </a:extLst>
          </p:cNvPr>
          <p:cNvSpPr txBox="1"/>
          <p:nvPr/>
        </p:nvSpPr>
        <p:spPr>
          <a:xfrm>
            <a:off x="13843511" y="11874800"/>
            <a:ext cx="5010538" cy="430887"/>
          </a:xfrm>
          <a:prstGeom prst="rect">
            <a:avLst/>
          </a:prstGeom>
          <a:noFill/>
        </p:spPr>
        <p:txBody>
          <a:bodyPr wrap="none" rtlCol="0">
            <a:spAutoFit/>
          </a:bodyPr>
          <a:lstStyle/>
          <a:p>
            <a:pPr algn="ctr">
              <a:spcBef>
                <a:spcPct val="50000"/>
              </a:spcBef>
            </a:pPr>
            <a:r>
              <a:rPr lang="zh-TW" altLang="en-US" sz="2200" b="1" dirty="0">
                <a:latin typeface="微軟正黑體" panose="020B0604030504040204" pitchFamily="34" charset="-120"/>
                <a:ea typeface="微軟正黑體" panose="020B0604030504040204" pitchFamily="34" charset="-120"/>
              </a:rPr>
              <a:t>機器人配合</a:t>
            </a:r>
            <a:r>
              <a:rPr lang="en-US" altLang="zh-TW" sz="2200" b="1" dirty="0">
                <a:latin typeface="微軟正黑體" panose="020B0604030504040204" pitchFamily="34" charset="-120"/>
                <a:ea typeface="微軟正黑體" panose="020B0604030504040204" pitchFamily="34" charset="-120"/>
              </a:rPr>
              <a:t>FSM</a:t>
            </a:r>
            <a:r>
              <a:rPr lang="zh-TW" altLang="en-US" sz="2200" b="1" dirty="0">
                <a:latin typeface="微軟正黑體" panose="020B0604030504040204" pitchFamily="34" charset="-120"/>
                <a:ea typeface="微軟正黑體" panose="020B0604030504040204" pitchFamily="34" charset="-120"/>
              </a:rPr>
              <a:t>狀態機所做出的動作。</a:t>
            </a:r>
            <a:endParaRPr lang="zh-TW" altLang="en-US" sz="2200" b="1" dirty="0">
              <a:solidFill>
                <a:schemeClr val="tx2"/>
              </a:solidFill>
              <a:latin typeface="微軟正黑體" panose="020B0604030504040204" pitchFamily="34" charset="-120"/>
              <a:ea typeface="微軟正黑體" panose="020B0604030504040204" pitchFamily="34" charset="-120"/>
            </a:endParaRPr>
          </a:p>
        </p:txBody>
      </p:sp>
      <p:sp>
        <p:nvSpPr>
          <p:cNvPr id="133" name="文字方塊 132">
            <a:extLst>
              <a:ext uri="{FF2B5EF4-FFF2-40B4-BE49-F238E27FC236}">
                <a16:creationId xmlns:a16="http://schemas.microsoft.com/office/drawing/2014/main" id="{D29AD4EB-35E3-45A8-851C-19CA47675C43}"/>
              </a:ext>
            </a:extLst>
          </p:cNvPr>
          <p:cNvSpPr txBox="1"/>
          <p:nvPr/>
        </p:nvSpPr>
        <p:spPr>
          <a:xfrm>
            <a:off x="1189373" y="15205140"/>
            <a:ext cx="9201366" cy="769441"/>
          </a:xfrm>
          <a:prstGeom prst="rect">
            <a:avLst/>
          </a:prstGeom>
          <a:noFill/>
        </p:spPr>
        <p:txBody>
          <a:bodyPr wrap="square">
            <a:spAutoFit/>
          </a:bodyPr>
          <a:lstStyle/>
          <a:p>
            <a:r>
              <a:rPr lang="zh-TW" altLang="en-US" sz="2200" b="1" dirty="0">
                <a:effectLst/>
                <a:latin typeface="微軟正黑體" panose="020B0604030504040204" pitchFamily="34" charset="-120"/>
                <a:ea typeface="微軟正黑體" panose="020B0604030504040204" pitchFamily="34" charset="-120"/>
                <a:cs typeface="Times New Roman" panose="02020603050405020304" pitchFamily="18" charset="0"/>
              </a:rPr>
              <a:t>本專題利用</a:t>
            </a:r>
            <a:r>
              <a:rPr lang="zh-TW" altLang="en-US" sz="2200" b="1" dirty="0">
                <a:latin typeface="微軟正黑體" panose="020B0604030504040204" pitchFamily="34" charset="-120"/>
                <a:ea typeface="微軟正黑體" panose="020B0604030504040204" pitchFamily="34" charset="-120"/>
                <a:cs typeface="Times New Roman" panose="02020603050405020304" pitchFamily="18" charset="0"/>
              </a:rPr>
              <a:t>有限狀態機來當作溝通的橋樑，所謂的狀態機就是</a:t>
            </a:r>
            <a:r>
              <a:rPr lang="zh-TW" altLang="zh-TW" sz="2200" b="1" dirty="0">
                <a:effectLst/>
                <a:latin typeface="微軟正黑體" panose="020B0604030504040204" pitchFamily="34" charset="-120"/>
                <a:ea typeface="微軟正黑體" panose="020B0604030504040204" pitchFamily="34" charset="-120"/>
                <a:cs typeface="Times New Roman" panose="02020603050405020304" pitchFamily="18" charset="0"/>
              </a:rPr>
              <a:t>經由不同事件來觸發各式狀態，可藉由定義清楚狀態間的動作</a:t>
            </a:r>
            <a:r>
              <a:rPr lang="zh-TW" altLang="en-US" sz="2200" b="1" dirty="0">
                <a:latin typeface="微軟正黑體" panose="020B0604030504040204" pitchFamily="34" charset="-120"/>
                <a:ea typeface="微軟正黑體" panose="020B0604030504040204" pitchFamily="34" charset="-120"/>
                <a:cs typeface="Times New Roman" panose="02020603050405020304" pitchFamily="18" charset="0"/>
              </a:rPr>
              <a:t>來決定要做出什麼反應。</a:t>
            </a:r>
            <a:endParaRPr lang="zh-TW" altLang="en-US" sz="2200" b="1" dirty="0">
              <a:latin typeface="微軟正黑體" panose="020B0604030504040204" pitchFamily="34" charset="-120"/>
              <a:ea typeface="微軟正黑體" panose="020B0604030504040204" pitchFamily="34" charset="-120"/>
            </a:endParaRPr>
          </a:p>
        </p:txBody>
      </p:sp>
      <p:sp>
        <p:nvSpPr>
          <p:cNvPr id="134" name="文字方塊 133">
            <a:extLst>
              <a:ext uri="{FF2B5EF4-FFF2-40B4-BE49-F238E27FC236}">
                <a16:creationId xmlns:a16="http://schemas.microsoft.com/office/drawing/2014/main" id="{260A37EF-172C-4ADF-A7CF-B8DA4F5B02EB}"/>
              </a:ext>
            </a:extLst>
          </p:cNvPr>
          <p:cNvSpPr txBox="1"/>
          <p:nvPr/>
        </p:nvSpPr>
        <p:spPr>
          <a:xfrm>
            <a:off x="13264500" y="15165176"/>
            <a:ext cx="6107842" cy="689420"/>
          </a:xfrm>
          <a:prstGeom prst="rect">
            <a:avLst/>
          </a:prstGeom>
          <a:noFill/>
        </p:spPr>
        <p:txBody>
          <a:bodyPr wrap="square" rtlCol="0">
            <a:spAutoFit/>
          </a:bodyPr>
          <a:lstStyle/>
          <a:p>
            <a:r>
              <a:rPr lang="en-US" altLang="zh-TW" sz="3880" b="1" dirty="0" err="1">
                <a:solidFill>
                  <a:srgbClr val="000000"/>
                </a:solidFill>
                <a:effectLst/>
                <a:latin typeface="Microsoft YaHei UI" panose="020B0503020204020204" pitchFamily="34" charset="-122"/>
                <a:ea typeface="Microsoft YaHei UI" panose="020B0503020204020204" pitchFamily="34" charset="-122"/>
              </a:rPr>
              <a:t>SupportVectorMachine</a:t>
            </a:r>
            <a:endParaRPr lang="zh-TW" altLang="en-US" sz="3880" b="1" dirty="0">
              <a:latin typeface="Microsoft YaHei UI" panose="020B0503020204020204" pitchFamily="34" charset="-122"/>
              <a:ea typeface="Microsoft YaHei UI" panose="020B0503020204020204" pitchFamily="34" charset="-122"/>
            </a:endParaRPr>
          </a:p>
        </p:txBody>
      </p:sp>
      <p:sp>
        <p:nvSpPr>
          <p:cNvPr id="11" name="文字方塊 10">
            <a:extLst>
              <a:ext uri="{FF2B5EF4-FFF2-40B4-BE49-F238E27FC236}">
                <a16:creationId xmlns:a16="http://schemas.microsoft.com/office/drawing/2014/main" id="{F6A5F8AF-9990-4016-8B0D-BBC43F0FB3AB}"/>
              </a:ext>
            </a:extLst>
          </p:cNvPr>
          <p:cNvSpPr txBox="1"/>
          <p:nvPr/>
        </p:nvSpPr>
        <p:spPr>
          <a:xfrm>
            <a:off x="12045657" y="15839431"/>
            <a:ext cx="7818691" cy="769441"/>
          </a:xfrm>
          <a:prstGeom prst="rect">
            <a:avLst/>
          </a:prstGeom>
          <a:noFill/>
        </p:spPr>
        <p:txBody>
          <a:bodyPr wrap="square" rtlCol="0">
            <a:spAutoFit/>
          </a:bodyPr>
          <a:lstStyle/>
          <a:p>
            <a:r>
              <a:rPr lang="zh-TW" altLang="zh-TW" sz="2200" b="1" dirty="0">
                <a:effectLst/>
                <a:latin typeface="微軟正黑體" panose="020B0604030504040204" pitchFamily="34" charset="-120"/>
                <a:ea typeface="微軟正黑體" panose="020B0604030504040204" pitchFamily="34" charset="-120"/>
                <a:cs typeface="Times New Roman" panose="02020603050405020304" pitchFamily="18" charset="0"/>
              </a:rPr>
              <a:t>在將生理指標投入不同分析模型後，以</a:t>
            </a:r>
            <a:r>
              <a:rPr lang="en-US" altLang="zh-TW" sz="2200" b="1" dirty="0">
                <a:effectLst/>
                <a:latin typeface="微軟正黑體" panose="020B0604030504040204" pitchFamily="34" charset="-120"/>
                <a:ea typeface="微軟正黑體" panose="020B0604030504040204" pitchFamily="34" charset="-120"/>
                <a:cs typeface="Times New Roman" panose="02020603050405020304" pitchFamily="18" charset="0"/>
              </a:rPr>
              <a:t>Precision</a:t>
            </a:r>
            <a:r>
              <a:rPr lang="zh-TW" altLang="zh-TW" sz="2200" b="1"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200" b="1" dirty="0">
                <a:effectLst/>
                <a:latin typeface="微軟正黑體" panose="020B0604030504040204" pitchFamily="34" charset="-120"/>
                <a:ea typeface="微軟正黑體" panose="020B0604030504040204" pitchFamily="34" charset="-120"/>
                <a:cs typeface="Times New Roman" panose="02020603050405020304" pitchFamily="18" charset="0"/>
              </a:rPr>
              <a:t>Recall</a:t>
            </a:r>
            <a:r>
              <a:rPr lang="zh-TW" altLang="zh-TW" sz="2200" b="1"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200" b="1" dirty="0">
                <a:effectLst/>
                <a:latin typeface="微軟正黑體" panose="020B0604030504040204" pitchFamily="34" charset="-120"/>
                <a:ea typeface="微軟正黑體" panose="020B0604030504040204" pitchFamily="34" charset="-120"/>
              </a:rPr>
              <a:t>F-Measure</a:t>
            </a:r>
            <a:r>
              <a:rPr lang="zh-TW" altLang="zh-TW" sz="2200" b="1" dirty="0">
                <a:effectLst/>
                <a:latin typeface="微軟正黑體" panose="020B0604030504040204" pitchFamily="34" charset="-120"/>
                <a:ea typeface="微軟正黑體" panose="020B0604030504040204" pitchFamily="34" charset="-120"/>
                <a:cs typeface="Times New Roman" panose="02020603050405020304" pitchFamily="18" charset="0"/>
              </a:rPr>
              <a:t>來評斷模型的好壞。</a:t>
            </a:r>
            <a:endParaRPr lang="zh-TW" altLang="en-US" sz="2200" b="1" dirty="0">
              <a:latin typeface="微軟正黑體" panose="020B0604030504040204" pitchFamily="34" charset="-120"/>
              <a:ea typeface="微軟正黑體" panose="020B0604030504040204" pitchFamily="34" charset="-120"/>
            </a:endParaRPr>
          </a:p>
        </p:txBody>
      </p:sp>
      <p:sp>
        <p:nvSpPr>
          <p:cNvPr id="15" name="文字方塊 14">
            <a:extLst>
              <a:ext uri="{FF2B5EF4-FFF2-40B4-BE49-F238E27FC236}">
                <a16:creationId xmlns:a16="http://schemas.microsoft.com/office/drawing/2014/main" id="{2652A700-D486-4557-BBCE-D6B48D0E87D6}"/>
              </a:ext>
            </a:extLst>
          </p:cNvPr>
          <p:cNvSpPr txBox="1"/>
          <p:nvPr/>
        </p:nvSpPr>
        <p:spPr>
          <a:xfrm>
            <a:off x="11985744" y="18107633"/>
            <a:ext cx="7818691" cy="1107996"/>
          </a:xfrm>
          <a:prstGeom prst="rect">
            <a:avLst/>
          </a:prstGeom>
          <a:noFill/>
        </p:spPr>
        <p:txBody>
          <a:bodyPr wrap="square" rtlCol="0">
            <a:spAutoFit/>
          </a:bodyPr>
          <a:lstStyle/>
          <a:p>
            <a:r>
              <a:rPr lang="zh-TW" altLang="zh-TW" sz="2200" b="1" dirty="0">
                <a:effectLst/>
                <a:latin typeface="微軟正黑體" panose="020B0604030504040204" pitchFamily="34" charset="-120"/>
                <a:ea typeface="微軟正黑體" panose="020B0604030504040204" pitchFamily="34" charset="-120"/>
                <a:cs typeface="Times New Roman" panose="02020603050405020304" pitchFamily="18" charset="0"/>
              </a:rPr>
              <a:t>利用</a:t>
            </a:r>
            <a:r>
              <a:rPr lang="zh-TW" altLang="en-US" sz="2200" b="1" dirty="0">
                <a:effectLst/>
                <a:latin typeface="微軟正黑體" panose="020B0604030504040204" pitchFamily="34" charset="-120"/>
                <a:ea typeface="微軟正黑體" panose="020B0604030504040204" pitchFamily="34" charset="-120"/>
                <a:cs typeface="Times New Roman" panose="02020603050405020304" pitchFamily="18" charset="0"/>
              </a:rPr>
              <a:t>上述數據，並以奇美醫院的數據做判斷標準，得出以下表格</a:t>
            </a:r>
            <a:r>
              <a:rPr lang="zh-TW" altLang="zh-TW" sz="2200" b="1"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200" b="1" dirty="0">
                <a:effectLst/>
                <a:latin typeface="微軟正黑體" panose="020B0604030504040204" pitchFamily="34" charset="-120"/>
                <a:ea typeface="微軟正黑體" panose="020B0604030504040204" pitchFamily="34" charset="-120"/>
                <a:cs typeface="Times New Roman" panose="02020603050405020304" pitchFamily="18" charset="0"/>
              </a:rPr>
              <a:t>可以看出</a:t>
            </a:r>
            <a:r>
              <a:rPr lang="zh-TW" altLang="zh-TW" sz="2200" b="1" dirty="0">
                <a:effectLst/>
                <a:latin typeface="微軟正黑體" panose="020B0604030504040204" pitchFamily="34" charset="-120"/>
                <a:ea typeface="微軟正黑體" panose="020B0604030504040204" pitchFamily="34" charset="-120"/>
                <a:cs typeface="Times New Roman" panose="02020603050405020304" pitchFamily="18" charset="0"/>
              </a:rPr>
              <a:t>不僅精確度達到了</a:t>
            </a:r>
            <a:r>
              <a:rPr lang="en-US" altLang="zh-TW" sz="2200" b="1" dirty="0">
                <a:effectLst/>
                <a:latin typeface="微軟正黑體" panose="020B0604030504040204" pitchFamily="34" charset="-120"/>
                <a:ea typeface="微軟正黑體" panose="020B0604030504040204" pitchFamily="34" charset="-120"/>
              </a:rPr>
              <a:t>1.0</a:t>
            </a:r>
            <a:r>
              <a:rPr lang="zh-TW" altLang="zh-TW" sz="2200" b="1" dirty="0">
                <a:effectLst/>
                <a:latin typeface="微軟正黑體" panose="020B0604030504040204" pitchFamily="34" charset="-120"/>
                <a:ea typeface="微軟正黑體" panose="020B0604030504040204" pitchFamily="34" charset="-120"/>
                <a:cs typeface="Times New Roman" panose="02020603050405020304" pitchFamily="18" charset="0"/>
              </a:rPr>
              <a:t>、召回度也在</a:t>
            </a:r>
            <a:r>
              <a:rPr lang="en-US" altLang="zh-TW" sz="2200" b="1" dirty="0">
                <a:effectLst/>
                <a:latin typeface="微軟正黑體" panose="020B0604030504040204" pitchFamily="34" charset="-120"/>
                <a:ea typeface="微軟正黑體" panose="020B0604030504040204" pitchFamily="34" charset="-120"/>
              </a:rPr>
              <a:t>0.9~1.0</a:t>
            </a:r>
            <a:r>
              <a:rPr lang="zh-TW" altLang="zh-TW" sz="2200" b="1" dirty="0">
                <a:effectLst/>
                <a:latin typeface="微軟正黑體" panose="020B0604030504040204" pitchFamily="34" charset="-120"/>
                <a:ea typeface="微軟正黑體" panose="020B0604030504040204" pitchFamily="34" charset="-120"/>
                <a:cs typeface="Times New Roman" panose="02020603050405020304" pitchFamily="18" charset="0"/>
              </a:rPr>
              <a:t>區間內，對於已知樣本的評斷可以說是十分準確。</a:t>
            </a:r>
            <a:endParaRPr lang="zh-TW" altLang="en-US" sz="2200" b="1" dirty="0">
              <a:latin typeface="微軟正黑體" panose="020B0604030504040204" pitchFamily="34" charset="-120"/>
              <a:ea typeface="微軟正黑體" panose="020B0604030504040204" pitchFamily="34" charset="-120"/>
            </a:endParaRPr>
          </a:p>
        </p:txBody>
      </p:sp>
      <p:grpSp>
        <p:nvGrpSpPr>
          <p:cNvPr id="6" name="群組 5">
            <a:extLst>
              <a:ext uri="{FF2B5EF4-FFF2-40B4-BE49-F238E27FC236}">
                <a16:creationId xmlns:a16="http://schemas.microsoft.com/office/drawing/2014/main" id="{00F98696-082B-4336-8F5A-53876E9FBF48}"/>
              </a:ext>
            </a:extLst>
          </p:cNvPr>
          <p:cNvGrpSpPr>
            <a:grpSpLocks noChangeAspect="1"/>
          </p:cNvGrpSpPr>
          <p:nvPr/>
        </p:nvGrpSpPr>
        <p:grpSpPr>
          <a:xfrm>
            <a:off x="12029624" y="12384619"/>
            <a:ext cx="7767787" cy="2820521"/>
            <a:chOff x="1005022" y="1689474"/>
            <a:chExt cx="8304575" cy="3925107"/>
          </a:xfrm>
        </p:grpSpPr>
        <p:sp>
          <p:nvSpPr>
            <p:cNvPr id="95" name="橢圓 94">
              <a:extLst>
                <a:ext uri="{FF2B5EF4-FFF2-40B4-BE49-F238E27FC236}">
                  <a16:creationId xmlns:a16="http://schemas.microsoft.com/office/drawing/2014/main" id="{46F5E8CE-7A4E-496F-AF7C-4FE0EFF21642}"/>
                </a:ext>
              </a:extLst>
            </p:cNvPr>
            <p:cNvSpPr/>
            <p:nvPr/>
          </p:nvSpPr>
          <p:spPr>
            <a:xfrm>
              <a:off x="1005022" y="3088794"/>
              <a:ext cx="1274054" cy="1126467"/>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latin typeface="微軟正黑體" panose="020B0604030504040204" pitchFamily="34" charset="-120"/>
                  <a:ea typeface="微軟正黑體" panose="020B0604030504040204" pitchFamily="34" charset="-120"/>
                </a:rPr>
                <a:t>問候及人臉偵測</a:t>
              </a:r>
            </a:p>
          </p:txBody>
        </p:sp>
        <p:sp>
          <p:nvSpPr>
            <p:cNvPr id="111" name="橢圓 110">
              <a:extLst>
                <a:ext uri="{FF2B5EF4-FFF2-40B4-BE49-F238E27FC236}">
                  <a16:creationId xmlns:a16="http://schemas.microsoft.com/office/drawing/2014/main" id="{8ACDF804-CA75-4A0A-8E03-229DD6C40C48}"/>
                </a:ext>
              </a:extLst>
            </p:cNvPr>
            <p:cNvSpPr/>
            <p:nvPr/>
          </p:nvSpPr>
          <p:spPr>
            <a:xfrm>
              <a:off x="5678642" y="1689474"/>
              <a:ext cx="1185672" cy="1126467"/>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latin typeface="微軟正黑體" panose="020B0604030504040204" pitchFamily="34" charset="-120"/>
                  <a:ea typeface="微軟正黑體" panose="020B0604030504040204" pitchFamily="34" charset="-120"/>
                </a:rPr>
                <a:t>說出相對應值</a:t>
              </a:r>
            </a:p>
          </p:txBody>
        </p:sp>
        <p:cxnSp>
          <p:nvCxnSpPr>
            <p:cNvPr id="113" name="直線單箭頭接點 112">
              <a:extLst>
                <a:ext uri="{FF2B5EF4-FFF2-40B4-BE49-F238E27FC236}">
                  <a16:creationId xmlns:a16="http://schemas.microsoft.com/office/drawing/2014/main" id="{1FCBC5A5-CA84-48BD-90B8-946115BC4999}"/>
                </a:ext>
              </a:extLst>
            </p:cNvPr>
            <p:cNvCxnSpPr>
              <a:cxnSpLocks/>
            </p:cNvCxnSpPr>
            <p:nvPr/>
          </p:nvCxnSpPr>
          <p:spPr>
            <a:xfrm flipV="1">
              <a:off x="2250817" y="3641151"/>
              <a:ext cx="123011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直線單箭頭接點 113">
              <a:extLst>
                <a:ext uri="{FF2B5EF4-FFF2-40B4-BE49-F238E27FC236}">
                  <a16:creationId xmlns:a16="http://schemas.microsoft.com/office/drawing/2014/main" id="{06481A2C-6EC9-4C1B-B261-6C11504F303F}"/>
                </a:ext>
              </a:extLst>
            </p:cNvPr>
            <p:cNvCxnSpPr>
              <a:cxnSpLocks/>
              <a:stCxn id="120" idx="7"/>
              <a:endCxn id="111" idx="2"/>
            </p:cNvCxnSpPr>
            <p:nvPr/>
          </p:nvCxnSpPr>
          <p:spPr>
            <a:xfrm flipV="1">
              <a:off x="4492970" y="2252708"/>
              <a:ext cx="1185672" cy="1001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橢圓 117">
              <a:extLst>
                <a:ext uri="{FF2B5EF4-FFF2-40B4-BE49-F238E27FC236}">
                  <a16:creationId xmlns:a16="http://schemas.microsoft.com/office/drawing/2014/main" id="{C3867660-EDB5-4AD9-99F0-3225A7D95777}"/>
                </a:ext>
              </a:extLst>
            </p:cNvPr>
            <p:cNvSpPr/>
            <p:nvPr/>
          </p:nvSpPr>
          <p:spPr>
            <a:xfrm>
              <a:off x="5678642" y="3088794"/>
              <a:ext cx="1185672" cy="1126467"/>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latin typeface="微軟正黑體" panose="020B0604030504040204" pitchFamily="34" charset="-120"/>
                  <a:ea typeface="微軟正黑體" panose="020B0604030504040204" pitchFamily="34" charset="-120"/>
                </a:rPr>
                <a:t>說出相對應值</a:t>
              </a:r>
            </a:p>
          </p:txBody>
        </p:sp>
        <p:sp>
          <p:nvSpPr>
            <p:cNvPr id="119" name="橢圓 118">
              <a:extLst>
                <a:ext uri="{FF2B5EF4-FFF2-40B4-BE49-F238E27FC236}">
                  <a16:creationId xmlns:a16="http://schemas.microsoft.com/office/drawing/2014/main" id="{CCF9A975-2196-4AD4-B50A-441608E9725A}"/>
                </a:ext>
              </a:extLst>
            </p:cNvPr>
            <p:cNvSpPr/>
            <p:nvPr/>
          </p:nvSpPr>
          <p:spPr>
            <a:xfrm>
              <a:off x="5678642" y="4488114"/>
              <a:ext cx="1185672" cy="1126467"/>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latin typeface="微軟正黑體" panose="020B0604030504040204" pitchFamily="34" charset="-120"/>
                  <a:ea typeface="微軟正黑體" panose="020B0604030504040204" pitchFamily="34" charset="-120"/>
                </a:rPr>
                <a:t>說出相對應值</a:t>
              </a:r>
            </a:p>
          </p:txBody>
        </p:sp>
        <p:sp>
          <p:nvSpPr>
            <p:cNvPr id="120" name="橢圓 119">
              <a:extLst>
                <a:ext uri="{FF2B5EF4-FFF2-40B4-BE49-F238E27FC236}">
                  <a16:creationId xmlns:a16="http://schemas.microsoft.com/office/drawing/2014/main" id="{90A1E209-8AAE-4C63-A8DE-98BA0D8AE743}"/>
                </a:ext>
              </a:extLst>
            </p:cNvPr>
            <p:cNvSpPr/>
            <p:nvPr/>
          </p:nvSpPr>
          <p:spPr>
            <a:xfrm>
              <a:off x="3480936" y="3088794"/>
              <a:ext cx="1185672" cy="1126467"/>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t>問候使用者</a:t>
              </a:r>
            </a:p>
          </p:txBody>
        </p:sp>
        <p:sp>
          <p:nvSpPr>
            <p:cNvPr id="121" name="矩形 120">
              <a:extLst>
                <a:ext uri="{FF2B5EF4-FFF2-40B4-BE49-F238E27FC236}">
                  <a16:creationId xmlns:a16="http://schemas.microsoft.com/office/drawing/2014/main" id="{41B63A25-816A-4D55-ACD5-D19DB34BF1EF}"/>
                </a:ext>
              </a:extLst>
            </p:cNvPr>
            <p:cNvSpPr/>
            <p:nvPr/>
          </p:nvSpPr>
          <p:spPr>
            <a:xfrm>
              <a:off x="2301898" y="3251326"/>
              <a:ext cx="1127955" cy="384531"/>
            </a:xfrm>
            <a:prstGeom prst="rect">
              <a:avLst/>
            </a:prstGeom>
          </p:spPr>
          <p:txBody>
            <a:bodyPr wrap="none">
              <a:spAutoFit/>
            </a:bodyPr>
            <a:lstStyle/>
            <a:p>
              <a:pPr algn="ctr"/>
              <a:r>
                <a:rPr lang="zh-TW" altLang="en-US" sz="1400" dirty="0">
                  <a:latin typeface="微軟正黑體" panose="020B0604030504040204" pitchFamily="34" charset="-120"/>
                  <a:ea typeface="微軟正黑體" panose="020B0604030504040204" pitchFamily="34" charset="-120"/>
                </a:rPr>
                <a:t>插入卡片</a:t>
              </a:r>
            </a:p>
          </p:txBody>
        </p:sp>
        <p:cxnSp>
          <p:nvCxnSpPr>
            <p:cNvPr id="122" name="直線單箭頭接點 121">
              <a:extLst>
                <a:ext uri="{FF2B5EF4-FFF2-40B4-BE49-F238E27FC236}">
                  <a16:creationId xmlns:a16="http://schemas.microsoft.com/office/drawing/2014/main" id="{06D3FEB3-37E2-497F-A8E2-BFAA16C287F4}"/>
                </a:ext>
              </a:extLst>
            </p:cNvPr>
            <p:cNvCxnSpPr>
              <a:cxnSpLocks/>
              <a:endCxn id="118" idx="2"/>
            </p:cNvCxnSpPr>
            <p:nvPr/>
          </p:nvCxnSpPr>
          <p:spPr>
            <a:xfrm>
              <a:off x="4666608" y="3652027"/>
              <a:ext cx="10120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矩形 122">
              <a:extLst>
                <a:ext uri="{FF2B5EF4-FFF2-40B4-BE49-F238E27FC236}">
                  <a16:creationId xmlns:a16="http://schemas.microsoft.com/office/drawing/2014/main" id="{383FFCDC-4A65-4394-B1BD-C36DB822ECE4}"/>
                </a:ext>
              </a:extLst>
            </p:cNvPr>
            <p:cNvSpPr/>
            <p:nvPr/>
          </p:nvSpPr>
          <p:spPr>
            <a:xfrm rot="19793317">
              <a:off x="4097523" y="2384401"/>
              <a:ext cx="1586962" cy="384531"/>
            </a:xfrm>
            <a:prstGeom prst="rect">
              <a:avLst/>
            </a:prstGeom>
          </p:spPr>
          <p:txBody>
            <a:bodyPr wrap="square">
              <a:spAutoFit/>
            </a:bodyPr>
            <a:lstStyle/>
            <a:p>
              <a:pPr algn="ctr"/>
              <a:r>
                <a:rPr lang="zh-TW" altLang="en-US" sz="1400" dirty="0">
                  <a:latin typeface="微軟正黑體" panose="020B0604030504040204" pitchFamily="34" charset="-120"/>
                  <a:ea typeface="微軟正黑體" panose="020B0604030504040204" pitchFamily="34" charset="-120"/>
                </a:rPr>
                <a:t>偵測到體溫</a:t>
              </a:r>
            </a:p>
          </p:txBody>
        </p:sp>
        <p:sp>
          <p:nvSpPr>
            <p:cNvPr id="124" name="矩形 123">
              <a:extLst>
                <a:ext uri="{FF2B5EF4-FFF2-40B4-BE49-F238E27FC236}">
                  <a16:creationId xmlns:a16="http://schemas.microsoft.com/office/drawing/2014/main" id="{DA70FABB-F77E-41A6-B901-9AFBD65CEBD3}"/>
                </a:ext>
              </a:extLst>
            </p:cNvPr>
            <p:cNvSpPr/>
            <p:nvPr/>
          </p:nvSpPr>
          <p:spPr>
            <a:xfrm>
              <a:off x="4345848" y="3245280"/>
              <a:ext cx="1645205" cy="384531"/>
            </a:xfrm>
            <a:prstGeom prst="rect">
              <a:avLst/>
            </a:prstGeom>
          </p:spPr>
          <p:txBody>
            <a:bodyPr wrap="square">
              <a:spAutoFit/>
            </a:bodyPr>
            <a:lstStyle/>
            <a:p>
              <a:pPr algn="ctr"/>
              <a:r>
                <a:rPr lang="zh-TW" altLang="en-US" sz="1400" dirty="0">
                  <a:latin typeface="微軟正黑體" panose="020B0604030504040204" pitchFamily="34" charset="-120"/>
                  <a:ea typeface="微軟正黑體" panose="020B0604030504040204" pitchFamily="34" charset="-120"/>
                </a:rPr>
                <a:t>偵測到體重</a:t>
              </a:r>
            </a:p>
          </p:txBody>
        </p:sp>
        <p:cxnSp>
          <p:nvCxnSpPr>
            <p:cNvPr id="125" name="直線單箭頭接點 124">
              <a:extLst>
                <a:ext uri="{FF2B5EF4-FFF2-40B4-BE49-F238E27FC236}">
                  <a16:creationId xmlns:a16="http://schemas.microsoft.com/office/drawing/2014/main" id="{2166DED7-C66F-404B-AFFC-2EADA70A8F1F}"/>
                </a:ext>
              </a:extLst>
            </p:cNvPr>
            <p:cNvCxnSpPr>
              <a:cxnSpLocks/>
              <a:stCxn id="120" idx="5"/>
              <a:endCxn id="119" idx="2"/>
            </p:cNvCxnSpPr>
            <p:nvPr/>
          </p:nvCxnSpPr>
          <p:spPr>
            <a:xfrm>
              <a:off x="4492970" y="4050294"/>
              <a:ext cx="1185672" cy="1001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矩形 126">
              <a:extLst>
                <a:ext uri="{FF2B5EF4-FFF2-40B4-BE49-F238E27FC236}">
                  <a16:creationId xmlns:a16="http://schemas.microsoft.com/office/drawing/2014/main" id="{84C403DF-856B-4609-A450-F530728E5403}"/>
                </a:ext>
              </a:extLst>
            </p:cNvPr>
            <p:cNvSpPr/>
            <p:nvPr/>
          </p:nvSpPr>
          <p:spPr>
            <a:xfrm rot="1751192">
              <a:off x="4268739" y="4412605"/>
              <a:ext cx="1352265" cy="384531"/>
            </a:xfrm>
            <a:prstGeom prst="rect">
              <a:avLst/>
            </a:prstGeom>
          </p:spPr>
          <p:txBody>
            <a:bodyPr wrap="none">
              <a:spAutoFit/>
            </a:bodyPr>
            <a:lstStyle/>
            <a:p>
              <a:pPr algn="ctr"/>
              <a:r>
                <a:rPr lang="zh-TW" altLang="en-US" sz="1400" dirty="0">
                  <a:latin typeface="微軟正黑體" panose="020B0604030504040204" pitchFamily="34" charset="-120"/>
                  <a:ea typeface="微軟正黑體" panose="020B0604030504040204" pitchFamily="34" charset="-120"/>
                </a:rPr>
                <a:t>偵測到血壓</a:t>
              </a:r>
            </a:p>
          </p:txBody>
        </p:sp>
        <p:cxnSp>
          <p:nvCxnSpPr>
            <p:cNvPr id="128" name="直線單箭頭接點 127">
              <a:extLst>
                <a:ext uri="{FF2B5EF4-FFF2-40B4-BE49-F238E27FC236}">
                  <a16:creationId xmlns:a16="http://schemas.microsoft.com/office/drawing/2014/main" id="{2210A7D0-121B-4C99-B727-E41F8BB0A8CC}"/>
                </a:ext>
              </a:extLst>
            </p:cNvPr>
            <p:cNvCxnSpPr>
              <a:cxnSpLocks/>
              <a:endCxn id="130" idx="1"/>
            </p:cNvCxnSpPr>
            <p:nvPr/>
          </p:nvCxnSpPr>
          <p:spPr>
            <a:xfrm>
              <a:off x="6864314" y="2382457"/>
              <a:ext cx="1304912" cy="871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a:extLst>
                <a:ext uri="{FF2B5EF4-FFF2-40B4-BE49-F238E27FC236}">
                  <a16:creationId xmlns:a16="http://schemas.microsoft.com/office/drawing/2014/main" id="{0FCC22FB-EE48-4E8E-A62B-D165E727C842}"/>
                </a:ext>
              </a:extLst>
            </p:cNvPr>
            <p:cNvCxnSpPr>
              <a:cxnSpLocks/>
            </p:cNvCxnSpPr>
            <p:nvPr/>
          </p:nvCxnSpPr>
          <p:spPr>
            <a:xfrm>
              <a:off x="6864314" y="3636542"/>
              <a:ext cx="11092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橢圓 129">
              <a:extLst>
                <a:ext uri="{FF2B5EF4-FFF2-40B4-BE49-F238E27FC236}">
                  <a16:creationId xmlns:a16="http://schemas.microsoft.com/office/drawing/2014/main" id="{0E4D9F23-5972-4030-BB1F-E9B453010424}"/>
                </a:ext>
              </a:extLst>
            </p:cNvPr>
            <p:cNvSpPr/>
            <p:nvPr/>
          </p:nvSpPr>
          <p:spPr>
            <a:xfrm>
              <a:off x="7973568" y="3088794"/>
              <a:ext cx="1336029" cy="1126468"/>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latin typeface="微軟正黑體" panose="020B0604030504040204" pitchFamily="34" charset="-120"/>
                  <a:ea typeface="微軟正黑體" panose="020B0604030504040204" pitchFamily="34" charset="-120"/>
                </a:rPr>
                <a:t>提醒使用者觀看網頁</a:t>
              </a:r>
            </a:p>
          </p:txBody>
        </p:sp>
        <p:cxnSp>
          <p:nvCxnSpPr>
            <p:cNvPr id="135" name="直線單箭頭接點 134">
              <a:extLst>
                <a:ext uri="{FF2B5EF4-FFF2-40B4-BE49-F238E27FC236}">
                  <a16:creationId xmlns:a16="http://schemas.microsoft.com/office/drawing/2014/main" id="{FCD8293F-EE87-4610-8250-936CA345069B}"/>
                </a:ext>
              </a:extLst>
            </p:cNvPr>
            <p:cNvCxnSpPr>
              <a:cxnSpLocks/>
              <a:stCxn id="119" idx="6"/>
              <a:endCxn id="130" idx="3"/>
            </p:cNvCxnSpPr>
            <p:nvPr/>
          </p:nvCxnSpPr>
          <p:spPr>
            <a:xfrm flipV="1">
              <a:off x="6864314" y="4050294"/>
              <a:ext cx="1304912" cy="1001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矩形 135">
              <a:extLst>
                <a:ext uri="{FF2B5EF4-FFF2-40B4-BE49-F238E27FC236}">
                  <a16:creationId xmlns:a16="http://schemas.microsoft.com/office/drawing/2014/main" id="{A0AAFA8C-8E90-4773-8000-2525D0705FE1}"/>
                </a:ext>
              </a:extLst>
            </p:cNvPr>
            <p:cNvSpPr/>
            <p:nvPr/>
          </p:nvSpPr>
          <p:spPr>
            <a:xfrm rot="1414035">
              <a:off x="7031882" y="2439011"/>
              <a:ext cx="1127955" cy="384531"/>
            </a:xfrm>
            <a:prstGeom prst="rect">
              <a:avLst/>
            </a:prstGeom>
          </p:spPr>
          <p:txBody>
            <a:bodyPr wrap="none">
              <a:spAutoFit/>
            </a:bodyPr>
            <a:lstStyle/>
            <a:p>
              <a:pPr algn="ctr"/>
              <a:r>
                <a:rPr lang="zh-TW" altLang="en-US" sz="1400" dirty="0">
                  <a:latin typeface="微軟正黑體" panose="020B0604030504040204" pitchFamily="34" charset="-120"/>
                  <a:ea typeface="微軟正黑體" panose="020B0604030504040204" pitchFamily="34" charset="-120"/>
                </a:rPr>
                <a:t>拔除卡片</a:t>
              </a:r>
            </a:p>
          </p:txBody>
        </p:sp>
        <p:sp>
          <p:nvSpPr>
            <p:cNvPr id="137" name="矩形 136">
              <a:extLst>
                <a:ext uri="{FF2B5EF4-FFF2-40B4-BE49-F238E27FC236}">
                  <a16:creationId xmlns:a16="http://schemas.microsoft.com/office/drawing/2014/main" id="{0A4B9A7E-7EEB-46A8-93D9-60176525A75C}"/>
                </a:ext>
              </a:extLst>
            </p:cNvPr>
            <p:cNvSpPr/>
            <p:nvPr/>
          </p:nvSpPr>
          <p:spPr>
            <a:xfrm>
              <a:off x="6851158" y="3253372"/>
              <a:ext cx="1127955" cy="384531"/>
            </a:xfrm>
            <a:prstGeom prst="rect">
              <a:avLst/>
            </a:prstGeom>
          </p:spPr>
          <p:txBody>
            <a:bodyPr wrap="none">
              <a:spAutoFit/>
            </a:bodyPr>
            <a:lstStyle/>
            <a:p>
              <a:pPr algn="ctr"/>
              <a:r>
                <a:rPr lang="zh-TW" altLang="en-US" sz="1400" dirty="0">
                  <a:latin typeface="微軟正黑體" panose="020B0604030504040204" pitchFamily="34" charset="-120"/>
                  <a:ea typeface="微軟正黑體" panose="020B0604030504040204" pitchFamily="34" charset="-120"/>
                </a:rPr>
                <a:t>拔除卡片</a:t>
              </a:r>
            </a:p>
          </p:txBody>
        </p:sp>
        <p:sp>
          <p:nvSpPr>
            <p:cNvPr id="138" name="矩形 137">
              <a:extLst>
                <a:ext uri="{FF2B5EF4-FFF2-40B4-BE49-F238E27FC236}">
                  <a16:creationId xmlns:a16="http://schemas.microsoft.com/office/drawing/2014/main" id="{A5341AA3-B89B-42A4-8252-0B071859729F}"/>
                </a:ext>
              </a:extLst>
            </p:cNvPr>
            <p:cNvSpPr/>
            <p:nvPr/>
          </p:nvSpPr>
          <p:spPr>
            <a:xfrm rot="19927897">
              <a:off x="7021955" y="4443375"/>
              <a:ext cx="1127955" cy="384531"/>
            </a:xfrm>
            <a:prstGeom prst="rect">
              <a:avLst/>
            </a:prstGeom>
          </p:spPr>
          <p:txBody>
            <a:bodyPr wrap="none">
              <a:spAutoFit/>
            </a:bodyPr>
            <a:lstStyle/>
            <a:p>
              <a:pPr algn="ctr"/>
              <a:r>
                <a:rPr lang="zh-TW" altLang="en-US" sz="1400" dirty="0">
                  <a:latin typeface="微軟正黑體" panose="020B0604030504040204" pitchFamily="34" charset="-120"/>
                  <a:ea typeface="微軟正黑體" panose="020B0604030504040204" pitchFamily="34" charset="-120"/>
                </a:rPr>
                <a:t>拔除卡片</a:t>
              </a:r>
            </a:p>
          </p:txBody>
        </p:sp>
      </p:grpSp>
      <p:sp>
        <p:nvSpPr>
          <p:cNvPr id="139" name="文字方塊 138">
            <a:extLst>
              <a:ext uri="{FF2B5EF4-FFF2-40B4-BE49-F238E27FC236}">
                <a16:creationId xmlns:a16="http://schemas.microsoft.com/office/drawing/2014/main" id="{D5CA62B0-2D5D-499B-8E96-9F74FA154F42}"/>
              </a:ext>
            </a:extLst>
          </p:cNvPr>
          <p:cNvSpPr txBox="1"/>
          <p:nvPr/>
        </p:nvSpPr>
        <p:spPr>
          <a:xfrm>
            <a:off x="12870175" y="20236475"/>
            <a:ext cx="6107842" cy="689420"/>
          </a:xfrm>
          <a:prstGeom prst="rect">
            <a:avLst/>
          </a:prstGeom>
          <a:noFill/>
        </p:spPr>
        <p:txBody>
          <a:bodyPr wrap="square" rtlCol="0">
            <a:spAutoFit/>
          </a:bodyPr>
          <a:lstStyle/>
          <a:p>
            <a:pPr algn="ctr"/>
            <a:r>
              <a:rPr lang="zh-TW" altLang="en-US" sz="3880" b="1" dirty="0">
                <a:solidFill>
                  <a:srgbClr val="000000"/>
                </a:solidFill>
                <a:effectLst/>
                <a:latin typeface="Microsoft YaHei UI" panose="020B0503020204020204" pitchFamily="34" charset="-122"/>
                <a:ea typeface="Microsoft YaHei UI" panose="020B0503020204020204" pitchFamily="34" charset="-122"/>
              </a:rPr>
              <a:t>網頁呈現</a:t>
            </a:r>
            <a:endParaRPr lang="zh-TW" altLang="en-US" sz="3880" b="1" dirty="0">
              <a:latin typeface="Microsoft YaHei UI" panose="020B0503020204020204" pitchFamily="34" charset="-122"/>
              <a:ea typeface="Microsoft YaHei UI" panose="020B0503020204020204" pitchFamily="34" charset="-122"/>
            </a:endParaRPr>
          </a:p>
        </p:txBody>
      </p:sp>
      <p:sp>
        <p:nvSpPr>
          <p:cNvPr id="140" name="文字方塊 139">
            <a:extLst>
              <a:ext uri="{FF2B5EF4-FFF2-40B4-BE49-F238E27FC236}">
                <a16:creationId xmlns:a16="http://schemas.microsoft.com/office/drawing/2014/main" id="{BCED36DA-7759-4BDC-B5EB-D65CE32DF267}"/>
              </a:ext>
            </a:extLst>
          </p:cNvPr>
          <p:cNvSpPr txBox="1"/>
          <p:nvPr/>
        </p:nvSpPr>
        <p:spPr>
          <a:xfrm>
            <a:off x="11629059" y="20838564"/>
            <a:ext cx="8037582" cy="430887"/>
          </a:xfrm>
          <a:prstGeom prst="rect">
            <a:avLst/>
          </a:prstGeom>
          <a:noFill/>
        </p:spPr>
        <p:txBody>
          <a:bodyPr wrap="square" rtlCol="0">
            <a:spAutoFit/>
          </a:bodyPr>
          <a:lstStyle/>
          <a:p>
            <a:r>
              <a:rPr lang="zh-TW" altLang="en-US" sz="2200" b="1" dirty="0">
                <a:effectLst/>
                <a:latin typeface="微軟正黑體" panose="020B0604030504040204" pitchFamily="34" charset="-120"/>
                <a:ea typeface="微軟正黑體" panose="020B0604030504040204" pitchFamily="34" charset="-120"/>
                <a:cs typeface="Times New Roman" panose="02020603050405020304" pitchFamily="18" charset="0"/>
              </a:rPr>
              <a:t>如需觀看量測數據可利用網頁查看，而網頁中包含了以下功能</a:t>
            </a:r>
            <a:r>
              <a:rPr lang="zh-TW" altLang="zh-TW" sz="2200" b="1" dirty="0">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en-US" sz="2200" b="1" dirty="0">
              <a:latin typeface="微軟正黑體" panose="020B0604030504040204" pitchFamily="34" charset="-120"/>
              <a:ea typeface="微軟正黑體" panose="020B0604030504040204" pitchFamily="34" charset="-120"/>
            </a:endParaRPr>
          </a:p>
        </p:txBody>
      </p:sp>
      <p:pic>
        <p:nvPicPr>
          <p:cNvPr id="34" name="圖片 33" descr="一張含有 文字, 個人, 牆, 室內 的圖片&#10;&#10;自動產生的描述">
            <a:extLst>
              <a:ext uri="{FF2B5EF4-FFF2-40B4-BE49-F238E27FC236}">
                <a16:creationId xmlns:a16="http://schemas.microsoft.com/office/drawing/2014/main" id="{C8305C7B-3529-43AF-97AC-515B8D0DEA25}"/>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229559" y="24095349"/>
            <a:ext cx="3802772" cy="4131265"/>
          </a:xfrm>
          <a:prstGeom prst="rect">
            <a:avLst/>
          </a:prstGeom>
        </p:spPr>
      </p:pic>
      <p:pic>
        <p:nvPicPr>
          <p:cNvPr id="141" name="圖片 140">
            <a:extLst>
              <a:ext uri="{FF2B5EF4-FFF2-40B4-BE49-F238E27FC236}">
                <a16:creationId xmlns:a16="http://schemas.microsoft.com/office/drawing/2014/main" id="{B7A8453C-8FFE-4CD7-B16E-186F2EB6DB11}"/>
              </a:ext>
            </a:extLst>
          </p:cNvPr>
          <p:cNvPicPr/>
          <p:nvPr/>
        </p:nvPicPr>
        <p:blipFill rotWithShape="1">
          <a:blip r:embed="rId21" cstate="print">
            <a:extLst>
              <a:ext uri="{28A0092B-C50C-407E-A947-70E740481C1C}">
                <a14:useLocalDpi xmlns:a14="http://schemas.microsoft.com/office/drawing/2010/main" val="0"/>
              </a:ext>
            </a:extLst>
          </a:blip>
          <a:srcRect l="10165" t="3851" r="7368" b="4781"/>
          <a:stretch/>
        </p:blipFill>
        <p:spPr bwMode="auto">
          <a:xfrm>
            <a:off x="5624931" y="25892893"/>
            <a:ext cx="4881928" cy="2498090"/>
          </a:xfrm>
          <a:prstGeom prst="rect">
            <a:avLst/>
          </a:prstGeom>
          <a:ln>
            <a:noFill/>
          </a:ln>
          <a:extLst>
            <a:ext uri="{53640926-AAD7-44D8-BBD7-CCE9431645EC}">
              <a14:shadowObscured xmlns:a14="http://schemas.microsoft.com/office/drawing/2010/main"/>
            </a:ext>
          </a:extLst>
        </p:spPr>
      </p:pic>
      <p:pic>
        <p:nvPicPr>
          <p:cNvPr id="142" name="圖片 141">
            <a:extLst>
              <a:ext uri="{FF2B5EF4-FFF2-40B4-BE49-F238E27FC236}">
                <a16:creationId xmlns:a16="http://schemas.microsoft.com/office/drawing/2014/main" id="{F7EFF41D-9F1F-4F38-95D2-D433251AEF65}"/>
              </a:ext>
            </a:extLst>
          </p:cNvPr>
          <p:cNvPicPr/>
          <p:nvPr/>
        </p:nvPicPr>
        <p:blipFill rotWithShape="1">
          <a:blip r:embed="rId22" cstate="print">
            <a:extLst>
              <a:ext uri="{28A0092B-C50C-407E-A947-70E740481C1C}">
                <a14:useLocalDpi xmlns:a14="http://schemas.microsoft.com/office/drawing/2010/main" val="0"/>
              </a:ext>
            </a:extLst>
          </a:blip>
          <a:srcRect l="7223" t="657" r="6542" b="34533"/>
          <a:stretch/>
        </p:blipFill>
        <p:spPr bwMode="auto">
          <a:xfrm>
            <a:off x="5625635" y="24095349"/>
            <a:ext cx="4702035" cy="1847782"/>
          </a:xfrm>
          <a:prstGeom prst="rect">
            <a:avLst/>
          </a:prstGeom>
          <a:ln>
            <a:noFill/>
          </a:ln>
          <a:extLst>
            <a:ext uri="{53640926-AAD7-44D8-BBD7-CCE9431645EC}">
              <a14:shadowObscured xmlns:a14="http://schemas.microsoft.com/office/drawing/2010/main"/>
            </a:ext>
          </a:extLst>
        </p:spPr>
      </p:pic>
      <p:pic>
        <p:nvPicPr>
          <p:cNvPr id="10" name="圖片 9">
            <a:extLst>
              <a:ext uri="{FF2B5EF4-FFF2-40B4-BE49-F238E27FC236}">
                <a16:creationId xmlns:a16="http://schemas.microsoft.com/office/drawing/2014/main" id="{9AF4ECF8-0178-4489-9B09-D2F8F301C1E7}"/>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200838" y="16099586"/>
            <a:ext cx="9007704" cy="7054620"/>
          </a:xfrm>
          <a:prstGeom prst="rect">
            <a:avLst/>
          </a:prstGeom>
        </p:spPr>
      </p:pic>
      <p:pic>
        <p:nvPicPr>
          <p:cNvPr id="115" name="Picture 4">
            <a:extLst>
              <a:ext uri="{FF2B5EF4-FFF2-40B4-BE49-F238E27FC236}">
                <a16:creationId xmlns:a16="http://schemas.microsoft.com/office/drawing/2014/main" id="{F17F1690-6958-4A8C-AB3D-0304CFCD1F0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045657" y="16890340"/>
            <a:ext cx="840645" cy="951588"/>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6">
            <a:extLst>
              <a:ext uri="{FF2B5EF4-FFF2-40B4-BE49-F238E27FC236}">
                <a16:creationId xmlns:a16="http://schemas.microsoft.com/office/drawing/2014/main" id="{8B3292AB-BD6B-4360-BF18-11EDF390748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366885" y="16895341"/>
            <a:ext cx="840645" cy="951588"/>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8">
            <a:extLst>
              <a:ext uri="{FF2B5EF4-FFF2-40B4-BE49-F238E27FC236}">
                <a16:creationId xmlns:a16="http://schemas.microsoft.com/office/drawing/2014/main" id="{5BB6C715-9E8A-4CCC-959E-C5189FBE1F46}"/>
              </a:ext>
            </a:extLst>
          </p:cNvPr>
          <p:cNvPicPr>
            <a:picLocks noChangeAspect="1" noChangeArrowheads="1"/>
          </p:cNvPicPr>
          <p:nvPr/>
        </p:nvPicPr>
        <p:blipFill>
          <a:blip r:embed="rId13">
            <a:alphaModFix amt="70000"/>
            <a:extLst>
              <a:ext uri="{28A0092B-C50C-407E-A947-70E740481C1C}">
                <a14:useLocalDpi xmlns:a14="http://schemas.microsoft.com/office/drawing/2010/main" val="0"/>
              </a:ext>
            </a:extLst>
          </a:blip>
          <a:srcRect/>
          <a:stretch>
            <a:fillRect/>
          </a:stretch>
        </p:blipFill>
        <p:spPr bwMode="auto">
          <a:xfrm>
            <a:off x="17546583" y="16879665"/>
            <a:ext cx="731436" cy="951588"/>
          </a:xfrm>
          <a:prstGeom prst="rect">
            <a:avLst/>
          </a:prstGeom>
          <a:solidFill>
            <a:srgbClr val="48A1AE">
              <a:alpha val="40000"/>
            </a:srgbClr>
          </a:solidFill>
        </p:spPr>
      </p:pic>
      <p:cxnSp>
        <p:nvCxnSpPr>
          <p:cNvPr id="126" name="接點: 肘形 125">
            <a:extLst>
              <a:ext uri="{FF2B5EF4-FFF2-40B4-BE49-F238E27FC236}">
                <a16:creationId xmlns:a16="http://schemas.microsoft.com/office/drawing/2014/main" id="{E9FB2F68-38C3-4191-9F58-012A95234BB3}"/>
              </a:ext>
            </a:extLst>
          </p:cNvPr>
          <p:cNvCxnSpPr>
            <a:cxnSpLocks/>
            <a:stCxn id="115" idx="3"/>
            <a:endCxn id="26" idx="1"/>
          </p:cNvCxnSpPr>
          <p:nvPr/>
        </p:nvCxnSpPr>
        <p:spPr bwMode="auto">
          <a:xfrm>
            <a:off x="12886302" y="17366134"/>
            <a:ext cx="495061" cy="906"/>
          </a:xfrm>
          <a:prstGeom prst="bentConnector3">
            <a:avLst>
              <a:gd name="adj1" fmla="val 50000"/>
            </a:avLst>
          </a:prstGeom>
          <a:solidFill>
            <a:schemeClr val="accent1"/>
          </a:solidFill>
          <a:ln w="317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文字方塊 25">
            <a:extLst>
              <a:ext uri="{FF2B5EF4-FFF2-40B4-BE49-F238E27FC236}">
                <a16:creationId xmlns:a16="http://schemas.microsoft.com/office/drawing/2014/main" id="{9DC63E5B-1266-4BE7-BA1D-B980C9D9D8B0}"/>
              </a:ext>
            </a:extLst>
          </p:cNvPr>
          <p:cNvSpPr txBox="1"/>
          <p:nvPr/>
        </p:nvSpPr>
        <p:spPr>
          <a:xfrm>
            <a:off x="13381363" y="17105430"/>
            <a:ext cx="1101584" cy="523220"/>
          </a:xfrm>
          <a:prstGeom prst="rect">
            <a:avLst/>
          </a:prstGeom>
          <a:noFill/>
        </p:spPr>
        <p:txBody>
          <a:bodyPr wrap="none" rtlCol="0">
            <a:spAutoFit/>
          </a:bodyPr>
          <a:lstStyle/>
          <a:p>
            <a:r>
              <a:rPr lang="en-US" altLang="zh-TW" sz="2800" dirty="0"/>
              <a:t>36.3°C</a:t>
            </a:r>
            <a:endParaRPr lang="zh-TW" altLang="en-US" sz="2800" dirty="0"/>
          </a:p>
        </p:txBody>
      </p:sp>
      <p:cxnSp>
        <p:nvCxnSpPr>
          <p:cNvPr id="143" name="接點: 肘形 142">
            <a:extLst>
              <a:ext uri="{FF2B5EF4-FFF2-40B4-BE49-F238E27FC236}">
                <a16:creationId xmlns:a16="http://schemas.microsoft.com/office/drawing/2014/main" id="{2A0DCAE6-5073-4700-9799-B9DC6AB1A3D6}"/>
              </a:ext>
            </a:extLst>
          </p:cNvPr>
          <p:cNvCxnSpPr>
            <a:cxnSpLocks/>
            <a:stCxn id="116" idx="3"/>
            <a:endCxn id="144" idx="1"/>
          </p:cNvCxnSpPr>
          <p:nvPr/>
        </p:nvCxnSpPr>
        <p:spPr bwMode="auto">
          <a:xfrm>
            <a:off x="15207530" y="17371135"/>
            <a:ext cx="260939" cy="1042"/>
          </a:xfrm>
          <a:prstGeom prst="bentConnector3">
            <a:avLst>
              <a:gd name="adj1" fmla="val 50000"/>
            </a:avLst>
          </a:prstGeom>
          <a:solidFill>
            <a:schemeClr val="accent1"/>
          </a:solidFill>
          <a:ln w="317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4" name="文字方塊 143">
            <a:extLst>
              <a:ext uri="{FF2B5EF4-FFF2-40B4-BE49-F238E27FC236}">
                <a16:creationId xmlns:a16="http://schemas.microsoft.com/office/drawing/2014/main" id="{3848D176-1B9F-4B04-86EB-27CB285E4D21}"/>
              </a:ext>
            </a:extLst>
          </p:cNvPr>
          <p:cNvSpPr txBox="1"/>
          <p:nvPr/>
        </p:nvSpPr>
        <p:spPr>
          <a:xfrm>
            <a:off x="15468469" y="17118261"/>
            <a:ext cx="2125903" cy="507831"/>
          </a:xfrm>
          <a:prstGeom prst="rect">
            <a:avLst/>
          </a:prstGeom>
          <a:noFill/>
        </p:spPr>
        <p:txBody>
          <a:bodyPr wrap="none" rtlCol="0">
            <a:spAutoFit/>
          </a:bodyPr>
          <a:lstStyle/>
          <a:p>
            <a:r>
              <a:rPr lang="en-US" altLang="zh-TW" sz="2700" dirty="0"/>
              <a:t>117/65mmHg</a:t>
            </a:r>
            <a:endParaRPr lang="zh-TW" altLang="en-US" sz="2700" dirty="0"/>
          </a:p>
        </p:txBody>
      </p:sp>
      <p:cxnSp>
        <p:nvCxnSpPr>
          <p:cNvPr id="145" name="接點: 肘形 144">
            <a:extLst>
              <a:ext uri="{FF2B5EF4-FFF2-40B4-BE49-F238E27FC236}">
                <a16:creationId xmlns:a16="http://schemas.microsoft.com/office/drawing/2014/main" id="{F35C679C-09C5-4DAA-80A2-39F75DB7D85D}"/>
              </a:ext>
            </a:extLst>
          </p:cNvPr>
          <p:cNvCxnSpPr>
            <a:cxnSpLocks/>
            <a:endCxn id="146" idx="1"/>
          </p:cNvCxnSpPr>
          <p:nvPr/>
        </p:nvCxnSpPr>
        <p:spPr bwMode="auto">
          <a:xfrm>
            <a:off x="18397193" y="17355459"/>
            <a:ext cx="495061" cy="906"/>
          </a:xfrm>
          <a:prstGeom prst="bentConnector3">
            <a:avLst>
              <a:gd name="adj1" fmla="val 50000"/>
            </a:avLst>
          </a:prstGeom>
          <a:solidFill>
            <a:schemeClr val="accent1"/>
          </a:solidFill>
          <a:ln w="317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6" name="文字方塊 145">
            <a:extLst>
              <a:ext uri="{FF2B5EF4-FFF2-40B4-BE49-F238E27FC236}">
                <a16:creationId xmlns:a16="http://schemas.microsoft.com/office/drawing/2014/main" id="{7942FF27-82D9-4C47-A1E9-659B959F8D94}"/>
              </a:ext>
            </a:extLst>
          </p:cNvPr>
          <p:cNvSpPr txBox="1"/>
          <p:nvPr/>
        </p:nvSpPr>
        <p:spPr>
          <a:xfrm>
            <a:off x="18892254" y="17094755"/>
            <a:ext cx="1156086" cy="523220"/>
          </a:xfrm>
          <a:prstGeom prst="rect">
            <a:avLst/>
          </a:prstGeom>
          <a:noFill/>
        </p:spPr>
        <p:txBody>
          <a:bodyPr wrap="none" rtlCol="0">
            <a:spAutoFit/>
          </a:bodyPr>
          <a:lstStyle/>
          <a:p>
            <a:r>
              <a:rPr lang="en-US" altLang="zh-TW" sz="2800" dirty="0"/>
              <a:t>57.7kg</a:t>
            </a:r>
            <a:endParaRPr lang="zh-TW" altLang="en-US" sz="2800" dirty="0"/>
          </a:p>
        </p:txBody>
      </p:sp>
      <p:graphicFrame>
        <p:nvGraphicFramePr>
          <p:cNvPr id="44" name="表格 43">
            <a:extLst>
              <a:ext uri="{FF2B5EF4-FFF2-40B4-BE49-F238E27FC236}">
                <a16:creationId xmlns:a16="http://schemas.microsoft.com/office/drawing/2014/main" id="{44F6DFD3-FD74-4731-86CB-74FEAB8157AE}"/>
              </a:ext>
            </a:extLst>
          </p:cNvPr>
          <p:cNvGraphicFramePr>
            <a:graphicFrameLocks noGrp="1"/>
          </p:cNvGraphicFramePr>
          <p:nvPr>
            <p:extLst>
              <p:ext uri="{D42A27DB-BD31-4B8C-83A1-F6EECF244321}">
                <p14:modId xmlns:p14="http://schemas.microsoft.com/office/powerpoint/2010/main" val="2884225041"/>
              </p:ext>
            </p:extLst>
          </p:nvPr>
        </p:nvGraphicFramePr>
        <p:xfrm>
          <a:off x="12045657" y="19258559"/>
          <a:ext cx="7818693" cy="935904"/>
        </p:xfrm>
        <a:graphic>
          <a:graphicData uri="http://schemas.openxmlformats.org/drawingml/2006/table">
            <a:tbl>
              <a:tblPr firstRow="1" firstCol="1" bandRow="1">
                <a:tableStyleId>{5C22544A-7EE6-4342-B048-85BDC9FD1C3A}</a:tableStyleId>
              </a:tblPr>
              <a:tblGrid>
                <a:gridCol w="2063875">
                  <a:extLst>
                    <a:ext uri="{9D8B030D-6E8A-4147-A177-3AD203B41FA5}">
                      <a16:colId xmlns:a16="http://schemas.microsoft.com/office/drawing/2014/main" val="1064419066"/>
                    </a:ext>
                  </a:extLst>
                </a:gridCol>
                <a:gridCol w="1610832">
                  <a:extLst>
                    <a:ext uri="{9D8B030D-6E8A-4147-A177-3AD203B41FA5}">
                      <a16:colId xmlns:a16="http://schemas.microsoft.com/office/drawing/2014/main" val="1462232594"/>
                    </a:ext>
                  </a:extLst>
                </a:gridCol>
                <a:gridCol w="2071993">
                  <a:extLst>
                    <a:ext uri="{9D8B030D-6E8A-4147-A177-3AD203B41FA5}">
                      <a16:colId xmlns:a16="http://schemas.microsoft.com/office/drawing/2014/main" val="699180119"/>
                    </a:ext>
                  </a:extLst>
                </a:gridCol>
                <a:gridCol w="2071993">
                  <a:extLst>
                    <a:ext uri="{9D8B030D-6E8A-4147-A177-3AD203B41FA5}">
                      <a16:colId xmlns:a16="http://schemas.microsoft.com/office/drawing/2014/main" val="415178359"/>
                    </a:ext>
                  </a:extLst>
                </a:gridCol>
              </a:tblGrid>
              <a:tr h="578661">
                <a:tc>
                  <a:txBody>
                    <a:bodyPr/>
                    <a:lstStyle/>
                    <a:p>
                      <a:pPr algn="ctr" hangingPunct="0">
                        <a:spcAft>
                          <a:spcPts val="0"/>
                        </a:spcAft>
                      </a:pPr>
                      <a:r>
                        <a:rPr lang="zh-TW" sz="2200" dirty="0">
                          <a:effectLst/>
                          <a:latin typeface="微軟正黑體" panose="020B0604030504040204" pitchFamily="34" charset="-120"/>
                          <a:ea typeface="微軟正黑體" panose="020B0604030504040204" pitchFamily="34" charset="-120"/>
                        </a:rPr>
                        <a:t>分類模型</a:t>
                      </a:r>
                    </a:p>
                  </a:txBody>
                  <a:tcPr marL="68580" marR="68580" marT="0" marB="0" anchor="ctr"/>
                </a:tc>
                <a:tc>
                  <a:txBody>
                    <a:bodyPr/>
                    <a:lstStyle/>
                    <a:p>
                      <a:pPr algn="ctr" hangingPunct="0">
                        <a:spcAft>
                          <a:spcPts val="0"/>
                        </a:spcAft>
                      </a:pPr>
                      <a:r>
                        <a:rPr lang="en-US" sz="2200" dirty="0">
                          <a:effectLst/>
                          <a:latin typeface="微軟正黑體" panose="020B0604030504040204" pitchFamily="34" charset="-120"/>
                          <a:ea typeface="微軟正黑體" panose="020B0604030504040204" pitchFamily="34" charset="-120"/>
                        </a:rPr>
                        <a:t>Precision</a:t>
                      </a:r>
                      <a:endParaRPr lang="zh-TW" sz="2200" dirty="0">
                        <a:effectLst/>
                        <a:latin typeface="微軟正黑體" panose="020B0604030504040204" pitchFamily="34" charset="-120"/>
                        <a:ea typeface="微軟正黑體" panose="020B0604030504040204" pitchFamily="34" charset="-120"/>
                      </a:endParaRPr>
                    </a:p>
                  </a:txBody>
                  <a:tcPr marL="68580" marR="68580" marT="0" marB="0" anchor="ctr"/>
                </a:tc>
                <a:tc>
                  <a:txBody>
                    <a:bodyPr/>
                    <a:lstStyle/>
                    <a:p>
                      <a:pPr algn="ctr" hangingPunct="0">
                        <a:spcAft>
                          <a:spcPts val="0"/>
                        </a:spcAft>
                      </a:pPr>
                      <a:r>
                        <a:rPr lang="en-US" sz="2200" dirty="0">
                          <a:effectLst/>
                          <a:latin typeface="微軟正黑體" panose="020B0604030504040204" pitchFamily="34" charset="-120"/>
                          <a:ea typeface="微軟正黑體" panose="020B0604030504040204" pitchFamily="34" charset="-120"/>
                        </a:rPr>
                        <a:t>Recall</a:t>
                      </a:r>
                      <a:endParaRPr lang="zh-TW" sz="2200" dirty="0">
                        <a:effectLst/>
                        <a:latin typeface="微軟正黑體" panose="020B0604030504040204" pitchFamily="34" charset="-120"/>
                        <a:ea typeface="微軟正黑體" panose="020B0604030504040204" pitchFamily="34" charset="-120"/>
                      </a:endParaRPr>
                    </a:p>
                  </a:txBody>
                  <a:tcPr marL="68580" marR="68580" marT="0" marB="0" anchor="ctr"/>
                </a:tc>
                <a:tc>
                  <a:txBody>
                    <a:bodyPr/>
                    <a:lstStyle/>
                    <a:p>
                      <a:pPr algn="ctr" hangingPunct="0">
                        <a:spcAft>
                          <a:spcPts val="0"/>
                        </a:spcAft>
                      </a:pPr>
                      <a:r>
                        <a:rPr lang="en-US" sz="2200" dirty="0">
                          <a:effectLst/>
                          <a:latin typeface="微軟正黑體" panose="020B0604030504040204" pitchFamily="34" charset="-120"/>
                          <a:ea typeface="微軟正黑體" panose="020B0604030504040204" pitchFamily="34" charset="-120"/>
                        </a:rPr>
                        <a:t>F-Measure</a:t>
                      </a:r>
                      <a:endParaRPr lang="zh-TW" sz="2200" dirty="0">
                        <a:effectLst/>
                        <a:latin typeface="微軟正黑體" panose="020B0604030504040204" pitchFamily="34" charset="-120"/>
                        <a:ea typeface="微軟正黑體" panose="020B0604030504040204" pitchFamily="34" charset="-120"/>
                      </a:endParaRPr>
                    </a:p>
                  </a:txBody>
                  <a:tcPr marL="68580" marR="68580" marT="0" marB="0" anchor="ctr"/>
                </a:tc>
                <a:extLst>
                  <a:ext uri="{0D108BD9-81ED-4DB2-BD59-A6C34878D82A}">
                    <a16:rowId xmlns:a16="http://schemas.microsoft.com/office/drawing/2014/main" val="3640874137"/>
                  </a:ext>
                </a:extLst>
              </a:tr>
              <a:tr h="357243">
                <a:tc>
                  <a:txBody>
                    <a:bodyPr/>
                    <a:lstStyle/>
                    <a:p>
                      <a:pPr algn="ctr" hangingPunct="0">
                        <a:spcAft>
                          <a:spcPts val="0"/>
                        </a:spcAft>
                      </a:pPr>
                      <a:r>
                        <a:rPr lang="zh-TW" sz="2200" dirty="0">
                          <a:effectLst/>
                          <a:latin typeface="微軟正黑體" panose="020B0604030504040204" pitchFamily="34" charset="-120"/>
                          <a:ea typeface="微軟正黑體" panose="020B0604030504040204" pitchFamily="34" charset="-120"/>
                        </a:rPr>
                        <a:t>支持向量機</a:t>
                      </a:r>
                    </a:p>
                  </a:txBody>
                  <a:tcPr marL="68580" marR="68580" marT="0" marB="0"/>
                </a:tc>
                <a:tc>
                  <a:txBody>
                    <a:bodyPr/>
                    <a:lstStyle/>
                    <a:p>
                      <a:pPr algn="ctr" hangingPunct="0">
                        <a:spcAft>
                          <a:spcPts val="0"/>
                        </a:spcAft>
                      </a:pPr>
                      <a:r>
                        <a:rPr lang="en-US" sz="2200" dirty="0">
                          <a:effectLst/>
                          <a:latin typeface="微軟正黑體" panose="020B0604030504040204" pitchFamily="34" charset="-120"/>
                          <a:ea typeface="微軟正黑體" panose="020B0604030504040204" pitchFamily="34" charset="-120"/>
                        </a:rPr>
                        <a:t>1.0</a:t>
                      </a:r>
                      <a:endParaRPr lang="zh-TW" sz="2200" dirty="0">
                        <a:effectLst/>
                        <a:latin typeface="微軟正黑體" panose="020B0604030504040204" pitchFamily="34" charset="-120"/>
                        <a:ea typeface="微軟正黑體" panose="020B0604030504040204" pitchFamily="34" charset="-120"/>
                      </a:endParaRPr>
                    </a:p>
                  </a:txBody>
                  <a:tcPr marL="68580" marR="68580" marT="0" marB="0"/>
                </a:tc>
                <a:tc>
                  <a:txBody>
                    <a:bodyPr/>
                    <a:lstStyle/>
                    <a:p>
                      <a:pPr algn="ctr" hangingPunct="0">
                        <a:spcAft>
                          <a:spcPts val="0"/>
                        </a:spcAft>
                      </a:pPr>
                      <a:r>
                        <a:rPr lang="en-US" sz="2200" dirty="0">
                          <a:effectLst/>
                          <a:latin typeface="微軟正黑體" panose="020B0604030504040204" pitchFamily="34" charset="-120"/>
                          <a:ea typeface="微軟正黑體" panose="020B0604030504040204" pitchFamily="34" charset="-120"/>
                        </a:rPr>
                        <a:t>0.9285</a:t>
                      </a:r>
                      <a:endParaRPr lang="zh-TW" sz="2200" dirty="0">
                        <a:effectLst/>
                        <a:latin typeface="微軟正黑體" panose="020B0604030504040204" pitchFamily="34" charset="-120"/>
                        <a:ea typeface="微軟正黑體" panose="020B0604030504040204" pitchFamily="34" charset="-120"/>
                      </a:endParaRPr>
                    </a:p>
                  </a:txBody>
                  <a:tcPr marL="68580" marR="68580" marT="0" marB="0"/>
                </a:tc>
                <a:tc>
                  <a:txBody>
                    <a:bodyPr/>
                    <a:lstStyle/>
                    <a:p>
                      <a:pPr algn="ctr" hangingPunct="0">
                        <a:spcAft>
                          <a:spcPts val="0"/>
                        </a:spcAft>
                      </a:pPr>
                      <a:r>
                        <a:rPr lang="en-US" sz="2200" dirty="0">
                          <a:effectLst/>
                          <a:latin typeface="微軟正黑體" panose="020B0604030504040204" pitchFamily="34" charset="-120"/>
                          <a:ea typeface="微軟正黑體" panose="020B0604030504040204" pitchFamily="34" charset="-120"/>
                        </a:rPr>
                        <a:t>0.9629</a:t>
                      </a:r>
                      <a:endParaRPr lang="zh-TW" sz="2200" dirty="0">
                        <a:effectLst/>
                        <a:latin typeface="微軟正黑體" panose="020B0604030504040204" pitchFamily="34" charset="-120"/>
                        <a:ea typeface="微軟正黑體" panose="020B0604030504040204" pitchFamily="34" charset="-120"/>
                      </a:endParaRPr>
                    </a:p>
                  </a:txBody>
                  <a:tcPr marL="68580" marR="68580" marT="0" marB="0"/>
                </a:tc>
                <a:extLst>
                  <a:ext uri="{0D108BD9-81ED-4DB2-BD59-A6C34878D82A}">
                    <a16:rowId xmlns:a16="http://schemas.microsoft.com/office/drawing/2014/main" val="2742996284"/>
                  </a:ext>
                </a:extLst>
              </a:tr>
            </a:tbl>
          </a:graphicData>
        </a:graphic>
      </p:graphicFrame>
    </p:spTree>
  </p:cSld>
  <p:clrMapOvr>
    <a:masterClrMapping/>
  </p:clrMapOvr>
</p:sld>
</file>

<file path=ppt/theme/theme1.xml><?xml version="1.0" encoding="utf-8"?>
<a:theme xmlns:a="http://schemas.openxmlformats.org/drawingml/2006/main" name="預設簡報設計">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1273</TotalTime>
  <Words>518</Words>
  <Application>Microsoft Office PowerPoint</Application>
  <PresentationFormat>自訂</PresentationFormat>
  <Paragraphs>75</Paragraphs>
  <Slides>1</Slides>
  <Notes>0</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1</vt:i4>
      </vt:variant>
    </vt:vector>
  </HeadingPairs>
  <TitlesOfParts>
    <vt:vector size="12" baseType="lpstr">
      <vt:lpstr>Microsoft YaHei UI</vt:lpstr>
      <vt:lpstr>華康娃娃體</vt:lpstr>
      <vt:lpstr>微軟正黑體</vt:lpstr>
      <vt:lpstr>新細明體</vt:lpstr>
      <vt:lpstr>標楷體</vt:lpstr>
      <vt:lpstr>Arial</vt:lpstr>
      <vt:lpstr>Calibri</vt:lpstr>
      <vt:lpstr>Calibri Light</vt:lpstr>
      <vt:lpstr>Cambria Math</vt:lpstr>
      <vt:lpstr>Times New Roman</vt:lpstr>
      <vt:lpstr>預設簡報設計</vt:lpstr>
      <vt:lpstr> AIOT生理量測與分析系統</vt:lpstr>
    </vt:vector>
  </TitlesOfParts>
  <Company>Net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Factors Influencing Senior Students’ Perceptions of Professional Competencies in Early Childhood Care and Education (ECCE) at Technology Universities in Taiwan</dc:title>
  <dc:creator>SuperXP</dc:creator>
  <cp:lastModifiedBy> </cp:lastModifiedBy>
  <cp:revision>103</cp:revision>
  <dcterms:created xsi:type="dcterms:W3CDTF">2007-11-30T06:11:08Z</dcterms:created>
  <dcterms:modified xsi:type="dcterms:W3CDTF">2021-04-24T18:29:10Z</dcterms:modified>
</cp:coreProperties>
</file>