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10"/>
  </p:notesMasterIdLst>
  <p:sldIdLst>
    <p:sldId id="665" r:id="rId2"/>
    <p:sldId id="659" r:id="rId3"/>
    <p:sldId id="660" r:id="rId4"/>
    <p:sldId id="661" r:id="rId5"/>
    <p:sldId id="662" r:id="rId6"/>
    <p:sldId id="663" r:id="rId7"/>
    <p:sldId id="664" r:id="rId8"/>
    <p:sldId id="291" r:id="rId9"/>
  </p:sldIdLst>
  <p:sldSz cx="12192000" cy="6858000"/>
  <p:notesSz cx="6858000" cy="9144000"/>
  <p:embeddedFontLst>
    <p:embeddedFont>
      <p:font typeface="나눔고딕 ExtraBold" panose="020D0904000000000000" pitchFamily="50" charset="-127"/>
      <p:bold r:id="rId11"/>
    </p:embeddedFont>
    <p:embeddedFont>
      <p:font typeface="나눔손글씨 펜" panose="03040600000000000000" pitchFamily="66" charset="-127"/>
      <p:regular r:id="rId12"/>
    </p:embeddedFont>
    <p:embeddedFont>
      <p:font typeface="맑은 고딕" panose="020B0503020000020004" pitchFamily="50" charset="-127"/>
      <p:regular r:id="rId13"/>
      <p:bold r:id="rId1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F5F6"/>
    <a:srgbClr val="000066"/>
    <a:srgbClr val="000000"/>
    <a:srgbClr val="FF7C80"/>
    <a:srgbClr val="00010C"/>
    <a:srgbClr val="080018"/>
    <a:srgbClr val="FDE8E7"/>
    <a:srgbClr val="FFCDCD"/>
    <a:srgbClr val="FF7000"/>
    <a:srgbClr val="FF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21" autoAdjust="0"/>
    <p:restoredTop sz="97515" autoAdjust="0"/>
  </p:normalViewPr>
  <p:slideViewPr>
    <p:cSldViewPr snapToGrid="0">
      <p:cViewPr varScale="1">
        <p:scale>
          <a:sx n="74" d="100"/>
          <a:sy n="74" d="100"/>
        </p:scale>
        <p:origin x="45" y="4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5" d="100"/>
          <a:sy n="75" d="100"/>
        </p:scale>
        <p:origin x="4008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6DB9F0-E5EE-4640-BFEA-473381D33634}" type="datetimeFigureOut">
              <a:rPr lang="ko-KR" altLang="en-US" smtClean="0"/>
              <a:t>2025-04-18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BEFAA8-EC06-4473-B3DB-23DD7C2E623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1114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44F55-E346-FEB4-C038-238F511302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D8BF99D-0607-EAFF-D404-BA42DB6E98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BC7CA2-E2EA-5B28-E0FD-E7379B57E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0CE43-55F8-44A7-9380-9299EDCC3B17}" type="datetime1">
              <a:rPr lang="ko-KR" altLang="en-US" smtClean="0"/>
              <a:t>2025-04-18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CA1D78-5654-40E0-7ECF-92D03C7D9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4A0A59-E9B4-6F1A-9E4E-82B88925D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6D7F5-BF84-4914-A43F-0B175AA654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2779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C63AE1-6371-B7A1-C8C8-D7E721654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001098-D8CE-3885-1C04-30EE1BA36B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C11BA0-E1FC-079A-5825-666F6BE56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DC9ED-49FE-4962-B6FC-DA6AC6C76008}" type="datetime1">
              <a:rPr lang="ko-KR" altLang="en-US" smtClean="0"/>
              <a:t>2025-04-18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2D2CFA-19C6-39B0-1F94-570D85E7F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9582BB-1F03-D579-9081-437A2D2CC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6D7F5-BF84-4914-A43F-0B175AA654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372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50DC418-B8FE-A142-DB12-9BB34AFA6B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6776F97-85B3-9B8A-7D01-1962B20901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A79B46-999F-0977-CDA4-9C25E6459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22204-4840-44A0-880B-D1AE8FAE0FF5}" type="datetime1">
              <a:rPr lang="ko-KR" altLang="en-US" smtClean="0"/>
              <a:t>2025-04-18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A6864D-9E00-C03C-7735-77AB2E19C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04A07F-DB0B-D833-884F-C38A6E654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6D7F5-BF84-4914-A43F-0B175AA654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20306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8F5EBAFE-141D-4544-A7F6-C21C78D06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67800" y="6176963"/>
            <a:ext cx="2743200" cy="365125"/>
          </a:xfrm>
        </p:spPr>
        <p:txBody>
          <a:bodyPr/>
          <a:lstStyle/>
          <a:p>
            <a:fld id="{0743D433-DA57-43F6-A33F-84474BDCB550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2" name="내용 개체 틀 7">
            <a:extLst>
              <a:ext uri="{FF2B5EF4-FFF2-40B4-BE49-F238E27FC236}">
                <a16:creationId xmlns:a16="http://schemas.microsoft.com/office/drawing/2014/main" id="{BE31FD71-93FA-0BD5-7ED3-8E2F6530B047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48830" y="317128"/>
            <a:ext cx="6529388" cy="21542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defRPr>
            </a:lvl1pPr>
          </a:lstStyle>
          <a:p>
            <a:pPr lvl="0"/>
            <a:r>
              <a:rPr lang="ko-KR" altLang="en-US" dirty="0" err="1"/>
              <a:t>차시</a:t>
            </a:r>
            <a:r>
              <a:rPr lang="ko-KR" altLang="en-US" dirty="0"/>
              <a:t> 소제목</a:t>
            </a:r>
          </a:p>
        </p:txBody>
      </p:sp>
      <p:sp>
        <p:nvSpPr>
          <p:cNvPr id="11" name="내용 개체 틀 13">
            <a:extLst>
              <a:ext uri="{FF2B5EF4-FFF2-40B4-BE49-F238E27FC236}">
                <a16:creationId xmlns:a16="http://schemas.microsoft.com/office/drawing/2014/main" id="{ECAFC390-C67E-D16F-B419-25513388309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148830" y="597031"/>
            <a:ext cx="6529388" cy="3015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defRPr>
            </a:lvl1pPr>
          </a:lstStyle>
          <a:p>
            <a:pPr lvl="0"/>
            <a:r>
              <a:rPr lang="en-US" altLang="ko-KR" dirty="0"/>
              <a:t>1. </a:t>
            </a:r>
            <a:r>
              <a:rPr lang="ko-KR" altLang="en-US" dirty="0"/>
              <a:t>세부 제목 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8C45118-0FE2-3237-0444-13BC806784CF}"/>
              </a:ext>
            </a:extLst>
          </p:cNvPr>
          <p:cNvCxnSpPr>
            <a:cxnSpLocks/>
          </p:cNvCxnSpPr>
          <p:nvPr userDrawn="1"/>
        </p:nvCxnSpPr>
        <p:spPr>
          <a:xfrm flipV="1">
            <a:off x="191344" y="532549"/>
            <a:ext cx="11737304" cy="16131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2688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A6CC92-F277-6585-96AC-0F4BAEFAE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1170AA-DF11-3CC8-877B-FD0C625A8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A92D69-44A5-4444-3705-AA3D833DA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8F9C1-37A5-429B-8507-06B4DA5F4EFC}" type="datetime1">
              <a:rPr lang="ko-KR" altLang="en-US" smtClean="0"/>
              <a:t>2025-04-18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A6B4A3-C37F-2644-FA8A-F56CC1FB9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1119F7-A8E9-5026-A8AA-9AC590F25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6D7F5-BF84-4914-A43F-0B175AA654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9043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57F447-3E26-8986-07EA-4F7EE0BE1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73F33B-FAB1-0B52-E0C5-5B8CFF822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4F4BD0-AA6A-2581-BC58-BD4AEBB66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46E8C-8B77-4889-89A9-C17D5A94718C}" type="datetime1">
              <a:rPr lang="ko-KR" altLang="en-US" smtClean="0"/>
              <a:t>2025-04-18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72D0A1-1EB0-596B-7956-D8D86AF23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859BBD-B076-CD27-9A0D-E1A50F00B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6D7F5-BF84-4914-A43F-0B175AA654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002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964832-9F22-5587-EC42-132B5C080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164A54-5B1C-8A55-2640-A7BB6EA827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86634AE-AA0C-6FF7-131B-F765DA7C70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4E8670-E609-7AFE-EFE4-C7D132D82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17CD5-474B-49B9-B473-24DA6E8F351E}" type="datetime1">
              <a:rPr lang="ko-KR" altLang="en-US" smtClean="0"/>
              <a:t>2025-04-18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E54EAA-1A91-1CE8-FA00-84DCE3E71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AD495A-F3AA-CED9-5E71-00B00CF25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6D7F5-BF84-4914-A43F-0B175AA654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993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F7BCD3-3B2E-5388-F5F9-405176328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6A403A-DB99-E445-815F-F219281D3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7C1E44-47CA-5756-00B6-9168D38DF4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2539E0E-8B42-5F7A-2E96-B7065056BB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58C1BA9-D350-2C2D-22C7-C3DE7EAB69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00CC5DF-82BC-97AA-068F-D6D430A16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F5C08-9E02-493C-939D-1257B760ECEE}" type="datetime1">
              <a:rPr lang="ko-KR" altLang="en-US" smtClean="0"/>
              <a:t>2025-04-18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9377469-4DE6-0FF7-14D2-859944F00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04EBC5E-A00F-2EE1-B77C-5E8E0B4F8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6D7F5-BF84-4914-A43F-0B175AA654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639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7A73BB-EEC3-2F1C-09DC-2A5CA05FA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C95D30A-695B-7CE4-769B-A87A2A719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7B2D2-B6A5-432F-9625-AD9219C121EF}" type="datetime1">
              <a:rPr lang="ko-KR" altLang="en-US" smtClean="0"/>
              <a:t>2025-04-18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0B6A1A0-BB81-BA36-6F95-4A95F945A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B21D611-D68B-A464-D45C-B8CC4F626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손글씨 펜" panose="03040600000000000000" pitchFamily="66" charset="-127"/>
                <a:ea typeface="나눔손글씨 펜" panose="03040600000000000000" pitchFamily="66" charset="-127"/>
              </a:defRPr>
            </a:lvl1pPr>
          </a:lstStyle>
          <a:p>
            <a:r>
              <a:rPr lang="en-US" altLang="ko-KR" dirty="0"/>
              <a:t>Page </a:t>
            </a:r>
            <a:fld id="{5196D7F5-BF84-4914-A43F-0B175AA6540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7094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4E91FB4-C32B-0502-80AF-81DC5460E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C5609-0DD1-447E-AAF4-10A57F495EF8}" type="datetime1">
              <a:rPr lang="ko-KR" altLang="en-US" smtClean="0"/>
              <a:t>2025-04-18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C66688E-729E-A639-C71F-2AE70E14A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FF3C43E-6B7A-8F3B-3AD6-CD05B76BA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6D7F5-BF84-4914-A43F-0B175AA6540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1127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FC9EBF-0310-0DA7-E983-2D6C8CB17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D04258-BAF1-77A5-5F88-5A23033B0F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18C709-2B0A-212F-9B73-6E04F3C708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448C87-DC0C-64FE-F45C-76CBE7F58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9CD9C-22B7-47C0-8616-6767D0DB3E13}" type="datetime1">
              <a:rPr lang="ko-KR" altLang="en-US" smtClean="0"/>
              <a:t>2025-04-18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DF8040-DD6C-8DF7-3A89-6359E2751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9EDDF4-1DF7-6D06-6FE6-8483A4502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6D7F5-BF84-4914-A43F-0B175AA654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827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31E35B-AE9B-27D5-F6D2-0BA25C9D6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DDE1947-2DB1-6574-B6E2-F302069232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70FBC2A-2D61-0191-0B1A-0A90A116D6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9FD805-1C85-D83C-CF73-6B9F2B253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DB723-DC4D-43A5-9F25-4EFC7ECE2DAD}" type="datetime1">
              <a:rPr lang="ko-KR" altLang="en-US" smtClean="0"/>
              <a:t>2025-04-18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FFD7FF-7EA7-C749-CAF9-2F03F0496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3A403A-9957-DAAC-E62E-2DC0E5EBB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6D7F5-BF84-4914-A43F-0B175AA654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4667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ECECF16-38B8-08E9-B4DF-EFB407D05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D775AE-E8C1-DB6E-003C-CEE47538F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366827-ADFD-530E-12BB-61A7480003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G마켓 산스 TTF Medium" panose="02000000000000000000" pitchFamily="2" charset="-127"/>
              </a:defRPr>
            </a:lvl1pPr>
          </a:lstStyle>
          <a:p>
            <a:fld id="{C2733661-46B9-44F9-9F2B-207480B38D04}" type="datetime1">
              <a:rPr lang="ko-KR" altLang="en-US" smtClean="0"/>
              <a:pPr/>
              <a:t>2025-04-18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E2F8F5-C207-F0AE-953D-D9C1BDD750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G마켓 산스 TTF Medium" panose="02000000000000000000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16CD7A-C11E-A8D9-7AB9-F93F09D2C5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G마켓 산스 TTF Medium" panose="02000000000000000000" pitchFamily="2" charset="-127"/>
              </a:defRPr>
            </a:lvl1pPr>
          </a:lstStyle>
          <a:p>
            <a:fld id="{5196D7F5-BF84-4914-A43F-0B175AA6540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5271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G마켓 산스 TTF Bold" panose="02000000000000000000" pitchFamily="2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G마켓 산스 TTF Medium" panose="02000000000000000000" pitchFamily="2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G마켓 산스 TTF Medium" panose="02000000000000000000" pitchFamily="2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G마켓 산스 TTF Medium" panose="02000000000000000000" pitchFamily="2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G마켓 산스 TTF Medium" panose="02000000000000000000" pitchFamily="2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G마켓 산스 TTF Medium" panose="02000000000000000000" pitchFamily="2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4465134-1A96-5F36-25C4-05D4ED594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6D7F5-BF84-4914-A43F-0B175AA6540F}" type="slidenum">
              <a:rPr lang="ko-KR" altLang="en-US" smtClean="0"/>
              <a:t>1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53DE9F4-FE11-B6BC-0F58-B6BF41166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930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6061B71-6C37-6CE5-7780-9A99C4601C63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0001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img</a:t>
            </a:r>
            <a:r>
              <a:rPr lang="en-US" altLang="ko-KR" dirty="0"/>
              <a:t> = cv2.imread('/content/train/-I1-MS09uaqsLdGTFkgnS0Rcg1mmPyAj95ySg_eckoM_jpeg.rf.8f09ebde8b7b3ea6f9180eff345ec176.jpg')</a:t>
            </a:r>
          </a:p>
          <a:p>
            <a:r>
              <a:rPr lang="en-US" altLang="ko-KR" dirty="0" err="1"/>
              <a:t>img</a:t>
            </a:r>
            <a:endParaRPr lang="en-US" altLang="ko-KR" dirty="0"/>
          </a:p>
          <a:p>
            <a:endParaRPr lang="en-US" altLang="ko-KR" dirty="0">
              <a:ea typeface="G마켓 산스 TTF Medium" panose="02000000000000000000" pitchFamily="2" charset="-127"/>
            </a:endParaRPr>
          </a:p>
          <a:p>
            <a:r>
              <a:rPr lang="ko-KR" altLang="en-US" dirty="0" err="1">
                <a:ea typeface="G마켓 산스 TTF Medium" panose="02000000000000000000" pitchFamily="2" charset="-127"/>
              </a:rPr>
              <a:t>데이터셋</a:t>
            </a:r>
            <a:r>
              <a:rPr lang="ko-KR" altLang="en-US" dirty="0">
                <a:ea typeface="G마켓 산스 TTF Medium" panose="02000000000000000000" pitchFamily="2" charset="-127"/>
              </a:rPr>
              <a:t> 소개 </a:t>
            </a:r>
            <a:r>
              <a:rPr lang="en-US" altLang="ko-KR" dirty="0">
                <a:ea typeface="G마켓 산스 TTF Medium" panose="02000000000000000000" pitchFamily="2" charset="-127"/>
              </a:rPr>
              <a:t>: </a:t>
            </a:r>
            <a:r>
              <a:rPr lang="ko-KR" altLang="en-US" dirty="0"/>
              <a:t>일반적으로 </a:t>
            </a:r>
            <a:r>
              <a:rPr lang="ko-KR" altLang="en-US" dirty="0" err="1"/>
              <a:t>데이터셋은</a:t>
            </a:r>
            <a:r>
              <a:rPr lang="ko-KR" altLang="en-US" dirty="0"/>
              <a:t> </a:t>
            </a:r>
            <a:r>
              <a:rPr lang="ko-KR" altLang="en-US" dirty="0">
                <a:ea typeface="G마켓 산스 TTF Medium" panose="02000000000000000000" pitchFamily="2" charset="-127"/>
              </a:rPr>
              <a:t>데이터 분석</a:t>
            </a:r>
            <a:r>
              <a:rPr lang="en-US" altLang="ko-KR" dirty="0">
                <a:ea typeface="G마켓 산스 TTF Medium" panose="02000000000000000000" pitchFamily="2" charset="-127"/>
              </a:rPr>
              <a:t>, </a:t>
            </a:r>
            <a:r>
              <a:rPr lang="ko-KR" altLang="en-US" dirty="0">
                <a:ea typeface="G마켓 산스 TTF Medium" panose="02000000000000000000" pitchFamily="2" charset="-127"/>
              </a:rPr>
              <a:t>학습</a:t>
            </a:r>
            <a:r>
              <a:rPr lang="en-US" altLang="ko-KR" dirty="0">
                <a:ea typeface="G마켓 산스 TTF Medium" panose="02000000000000000000" pitchFamily="2" charset="-127"/>
              </a:rPr>
              <a:t>, </a:t>
            </a:r>
            <a:r>
              <a:rPr lang="ko-KR" altLang="en-US" dirty="0">
                <a:ea typeface="G마켓 산스 TTF Medium" panose="02000000000000000000" pitchFamily="2" charset="-127"/>
              </a:rPr>
              <a:t>연구 등의 목적으로 사용하기 위해 수집되고 구조화된 데이터의 집합입니다</a:t>
            </a:r>
            <a:r>
              <a:rPr lang="en-US" altLang="ko-KR" dirty="0">
                <a:ea typeface="G마켓 산스 TTF Medium" panose="02000000000000000000" pitchFamily="2" charset="-127"/>
              </a:rPr>
              <a:t>. </a:t>
            </a:r>
            <a:r>
              <a:rPr lang="ko-KR" altLang="en-US" dirty="0" err="1">
                <a:ea typeface="G마켓 산스 TTF Medium" panose="02000000000000000000" pitchFamily="2" charset="-127"/>
              </a:rPr>
              <a:t>데이터셋은</a:t>
            </a:r>
            <a:r>
              <a:rPr lang="ko-KR" altLang="en-US" dirty="0">
                <a:ea typeface="G마켓 산스 TTF Medium" panose="02000000000000000000" pitchFamily="2" charset="-127"/>
              </a:rPr>
              <a:t> 특정 구조를 사용하여 데이터를 생성하고 처리할 수 있도록 하며</a:t>
            </a:r>
            <a:r>
              <a:rPr lang="en-US" altLang="ko-KR" dirty="0">
                <a:ea typeface="G마켓 산스 TTF Medium" panose="02000000000000000000" pitchFamily="2" charset="-127"/>
              </a:rPr>
              <a:t>, </a:t>
            </a:r>
            <a:r>
              <a:rPr lang="ko-KR" altLang="en-US" dirty="0">
                <a:ea typeface="G마켓 산스 TTF Medium" panose="02000000000000000000" pitchFamily="2" charset="-127"/>
              </a:rPr>
              <a:t>다양한 형식과 크기를 조정할 수 있습니다</a:t>
            </a:r>
            <a:r>
              <a:rPr lang="en-US" altLang="ko-KR" dirty="0">
                <a:ea typeface="G마켓 산스 TTF Medium" panose="02000000000000000000" pitchFamily="2" charset="-127"/>
              </a:rPr>
              <a:t>. </a:t>
            </a:r>
            <a:r>
              <a:rPr lang="ko-KR" altLang="en-US" dirty="0">
                <a:ea typeface="G마켓 산스 TTF Medium" panose="02000000000000000000" pitchFamily="2" charset="-127"/>
              </a:rPr>
              <a:t>데이터 포인트는 </a:t>
            </a:r>
            <a:r>
              <a:rPr lang="ko-KR" altLang="en-US" dirty="0" err="1">
                <a:ea typeface="G마켓 산스 TTF Medium" panose="02000000000000000000" pitchFamily="2" charset="-127"/>
              </a:rPr>
              <a:t>데이터셋의</a:t>
            </a:r>
            <a:r>
              <a:rPr lang="ko-KR" altLang="en-US" dirty="0">
                <a:ea typeface="G마켓 산스 TTF Medium" panose="02000000000000000000" pitchFamily="2" charset="-127"/>
              </a:rPr>
              <a:t> 가장 작은 단위로</a:t>
            </a:r>
            <a:r>
              <a:rPr lang="en-US" altLang="ko-KR" dirty="0">
                <a:ea typeface="G마켓 산스 TTF Medium" panose="02000000000000000000" pitchFamily="2" charset="-127"/>
              </a:rPr>
              <a:t>, </a:t>
            </a:r>
            <a:r>
              <a:rPr lang="ko-KR" altLang="en-US" dirty="0">
                <a:ea typeface="G마켓 산스 TTF Medium" panose="02000000000000000000" pitchFamily="2" charset="-127"/>
              </a:rPr>
              <a:t>개별 데이터를 구성합니다</a:t>
            </a:r>
            <a:r>
              <a:rPr lang="en-US" altLang="ko-KR" dirty="0">
                <a:ea typeface="G마켓 산스 TTF Medium" panose="02000000000000000000" pitchFamily="2" charset="-127"/>
              </a:rPr>
              <a:t>. </a:t>
            </a:r>
          </a:p>
          <a:p>
            <a:endParaRPr lang="en-US" altLang="ko-KR" dirty="0">
              <a:ea typeface="G마켓 산스 TTF Medium" panose="02000000000000000000" pitchFamily="2" charset="-127"/>
            </a:endParaRPr>
          </a:p>
          <a:p>
            <a:endParaRPr lang="en-US" altLang="ko-KR" dirty="0">
              <a:ea typeface="G마켓 산스 TTF Medium" panose="02000000000000000000" pitchFamily="2" charset="-127"/>
            </a:endParaRPr>
          </a:p>
          <a:p>
            <a:endParaRPr lang="en-US" altLang="ko-KR" dirty="0">
              <a:ea typeface="G마켓 산스 TTF Medium" panose="02000000000000000000" pitchFamily="2" charset="-127"/>
            </a:endParaRPr>
          </a:p>
          <a:p>
            <a:endParaRPr lang="en-US" altLang="ko-KR" dirty="0">
              <a:ea typeface="G마켓 산스 TTF Medium" panose="02000000000000000000" pitchFamily="2" charset="-127"/>
            </a:endParaRPr>
          </a:p>
          <a:p>
            <a:endParaRPr lang="ko-KR" altLang="en-US" dirty="0">
              <a:ea typeface="G마켓 산스 TTF Medium" panose="02000000000000000000" pitchFamily="2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326AF12-B429-61CD-B18B-21FAA2801A4B}"/>
              </a:ext>
            </a:extLst>
          </p:cNvPr>
          <p:cNvSpPr txBox="1"/>
          <p:nvPr/>
        </p:nvSpPr>
        <p:spPr>
          <a:xfrm>
            <a:off x="288120" y="299023"/>
            <a:ext cx="10184524" cy="46166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r>
              <a:rPr lang="ko-KR" altLang="en-US" sz="240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데이터셋 소개</a:t>
            </a:r>
            <a:endParaRPr lang="en-US" altLang="ko-KR" sz="24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2407" y="695865"/>
            <a:ext cx="2099095" cy="2983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242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0F8329-4DE4-F9F6-1102-450CF1BD0F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1F5063D-29A9-360C-F0C9-77FE521774B5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0001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# album transform</a:t>
            </a:r>
          </a:p>
          <a:p>
            <a:r>
              <a:rPr lang="en-US" altLang="ko-KR" dirty="0"/>
              <a:t>transform = </a:t>
            </a:r>
            <a:r>
              <a:rPr lang="en-US" altLang="ko-KR" dirty="0" err="1"/>
              <a:t>A.Compose</a:t>
            </a:r>
            <a:r>
              <a:rPr lang="en-US" altLang="ko-KR" dirty="0"/>
              <a:t>([</a:t>
            </a:r>
          </a:p>
          <a:p>
            <a:r>
              <a:rPr lang="en-US" altLang="ko-KR" dirty="0"/>
              <a:t>    </a:t>
            </a:r>
            <a:r>
              <a:rPr lang="en-US" altLang="ko-KR" dirty="0" err="1"/>
              <a:t>A.RandomCrop</a:t>
            </a:r>
            <a:r>
              <a:rPr lang="en-US" altLang="ko-KR" dirty="0"/>
              <a:t>(width=256, height=256),</a:t>
            </a:r>
          </a:p>
          <a:p>
            <a:r>
              <a:rPr lang="en-US" altLang="ko-KR" dirty="0"/>
              <a:t>    </a:t>
            </a:r>
            <a:r>
              <a:rPr lang="en-US" altLang="ko-KR" dirty="0" err="1"/>
              <a:t>A.HorizontalFlip</a:t>
            </a:r>
            <a:r>
              <a:rPr lang="en-US" altLang="ko-KR" dirty="0"/>
              <a:t>(p=0.5),</a:t>
            </a:r>
          </a:p>
          <a:p>
            <a:r>
              <a:rPr lang="en-US" altLang="ko-KR" dirty="0"/>
              <a:t>    </a:t>
            </a:r>
            <a:r>
              <a:rPr lang="en-US" altLang="ko-KR" dirty="0" err="1"/>
              <a:t>A.RandomBrightnessContrast</a:t>
            </a:r>
            <a:r>
              <a:rPr lang="en-US" altLang="ko-KR" dirty="0"/>
              <a:t>(p=0.2),</a:t>
            </a:r>
          </a:p>
          <a:p>
            <a:r>
              <a:rPr lang="en-US" altLang="ko-KR" dirty="0"/>
              <a:t>], </a:t>
            </a:r>
            <a:r>
              <a:rPr lang="en-US" altLang="ko-KR" dirty="0" err="1"/>
              <a:t>bbox_params</a:t>
            </a:r>
            <a:r>
              <a:rPr lang="en-US" altLang="ko-KR" dirty="0"/>
              <a:t>=</a:t>
            </a:r>
            <a:r>
              <a:rPr lang="en-US" altLang="ko-KR" dirty="0" err="1"/>
              <a:t>A.BboxParams</a:t>
            </a:r>
            <a:r>
              <a:rPr lang="en-US" altLang="ko-KR" dirty="0"/>
              <a:t>(format='yolo',</a:t>
            </a:r>
            <a:r>
              <a:rPr lang="en-US" altLang="ko-KR" dirty="0" err="1"/>
              <a:t>label_fields</a:t>
            </a:r>
            <a:r>
              <a:rPr lang="en-US" altLang="ko-KR" dirty="0"/>
              <a:t>=['</a:t>
            </a:r>
            <a:r>
              <a:rPr lang="en-US" altLang="ko-KR" dirty="0" err="1"/>
              <a:t>class_labels</a:t>
            </a:r>
            <a:r>
              <a:rPr lang="en-US" altLang="ko-KR" dirty="0"/>
              <a:t>']))</a:t>
            </a:r>
          </a:p>
          <a:p>
            <a:br>
              <a:rPr lang="en-US" altLang="ko-KR" dirty="0"/>
            </a:br>
            <a:r>
              <a:rPr lang="en-US" altLang="ko-KR" dirty="0"/>
              <a:t># transform = </a:t>
            </a:r>
            <a:r>
              <a:rPr lang="en-US" altLang="ko-KR" dirty="0" err="1"/>
              <a:t>A.Compose</a:t>
            </a:r>
            <a:r>
              <a:rPr lang="en-US" altLang="ko-KR" dirty="0"/>
              <a:t>([</a:t>
            </a:r>
          </a:p>
          <a:p>
            <a:r>
              <a:rPr lang="en-US" altLang="ko-KR" dirty="0"/>
              <a:t>#     </a:t>
            </a:r>
            <a:r>
              <a:rPr lang="en-US" altLang="ko-KR" dirty="0" err="1"/>
              <a:t>A.RandomCrop</a:t>
            </a:r>
            <a:r>
              <a:rPr lang="en-US" altLang="ko-KR" dirty="0"/>
              <a:t>(width=450, height=450),</a:t>
            </a:r>
          </a:p>
          <a:p>
            <a:r>
              <a:rPr lang="en-US" altLang="ko-KR" dirty="0"/>
              <a:t>#     </a:t>
            </a:r>
            <a:r>
              <a:rPr lang="en-US" altLang="ko-KR" dirty="0" err="1"/>
              <a:t>A.HorizontalFlip</a:t>
            </a:r>
            <a:r>
              <a:rPr lang="en-US" altLang="ko-KR" dirty="0"/>
              <a:t>(p=0.5),</a:t>
            </a:r>
          </a:p>
          <a:p>
            <a:r>
              <a:rPr lang="en-US" altLang="ko-KR" dirty="0"/>
              <a:t>#     </a:t>
            </a:r>
            <a:r>
              <a:rPr lang="en-US" altLang="ko-KR" dirty="0" err="1"/>
              <a:t>A.RandomBrightnessContrast</a:t>
            </a:r>
            <a:r>
              <a:rPr lang="en-US" altLang="ko-KR" dirty="0"/>
              <a:t>(p=0.2),</a:t>
            </a:r>
          </a:p>
          <a:p>
            <a:r>
              <a:rPr lang="en-US" altLang="ko-KR" dirty="0"/>
              <a:t># ], </a:t>
            </a:r>
            <a:r>
              <a:rPr lang="en-US" altLang="ko-KR" dirty="0" err="1"/>
              <a:t>bbox_params</a:t>
            </a:r>
            <a:r>
              <a:rPr lang="en-US" altLang="ko-KR" dirty="0"/>
              <a:t>=</a:t>
            </a:r>
            <a:r>
              <a:rPr lang="en-US" altLang="ko-KR" dirty="0" err="1"/>
              <a:t>A.BboxParams</a:t>
            </a:r>
            <a:r>
              <a:rPr lang="en-US" altLang="ko-KR" dirty="0"/>
              <a:t>(format='coco', </a:t>
            </a:r>
            <a:r>
              <a:rPr lang="en-US" altLang="ko-KR" dirty="0" err="1"/>
              <a:t>min_area</a:t>
            </a:r>
            <a:r>
              <a:rPr lang="en-US" altLang="ko-KR" dirty="0"/>
              <a:t>=1024, </a:t>
            </a:r>
            <a:r>
              <a:rPr lang="en-US" altLang="ko-KR" dirty="0" err="1"/>
              <a:t>min_visibility</a:t>
            </a:r>
            <a:r>
              <a:rPr lang="en-US" altLang="ko-KR" dirty="0"/>
              <a:t>=0.1, </a:t>
            </a:r>
            <a:r>
              <a:rPr lang="en-US" altLang="ko-KR" dirty="0" err="1"/>
              <a:t>label_fields</a:t>
            </a:r>
            <a:r>
              <a:rPr lang="en-US" altLang="ko-KR" dirty="0"/>
              <a:t>=['</a:t>
            </a:r>
            <a:r>
              <a:rPr lang="en-US" altLang="ko-KR" dirty="0" err="1"/>
              <a:t>class_labels</a:t>
            </a:r>
            <a:r>
              <a:rPr lang="en-US" altLang="ko-KR" dirty="0"/>
              <a:t>']))</a:t>
            </a:r>
          </a:p>
          <a:p>
            <a:endParaRPr lang="en-US" altLang="ko-KR" dirty="0">
              <a:ea typeface="G마켓 산스 TTF Medium" panose="02000000000000000000" pitchFamily="2" charset="-127"/>
            </a:endParaRPr>
          </a:p>
          <a:p>
            <a:endParaRPr lang="en-US" altLang="ko-KR" dirty="0">
              <a:ea typeface="G마켓 산스 TTF Medium" panose="02000000000000000000" pitchFamily="2" charset="-127"/>
            </a:endParaRPr>
          </a:p>
          <a:p>
            <a:endParaRPr lang="ko-KR" altLang="en-US" dirty="0">
              <a:ea typeface="G마켓 산스 TTF Medium" panose="02000000000000000000" pitchFamily="2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B4FA9A7-FCF2-DCEF-4C66-850F288754EC}"/>
              </a:ext>
            </a:extLst>
          </p:cNvPr>
          <p:cNvSpPr txBox="1"/>
          <p:nvPr/>
        </p:nvSpPr>
        <p:spPr>
          <a:xfrm>
            <a:off x="288120" y="299023"/>
            <a:ext cx="10184524" cy="46166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r>
              <a:rPr lang="ko-KR" altLang="en-US" sz="240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데이터셋 전처리 및 증강</a:t>
            </a:r>
            <a:endParaRPr lang="en-US" altLang="ko-KR" sz="24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4B4A3671-A01F-3700-95D0-3125500CD556}"/>
              </a:ext>
            </a:extLst>
          </p:cNvPr>
          <p:cNvGrpSpPr/>
          <p:nvPr/>
        </p:nvGrpSpPr>
        <p:grpSpPr>
          <a:xfrm>
            <a:off x="6130596" y="4977095"/>
            <a:ext cx="514886" cy="370025"/>
            <a:chOff x="7239550" y="4947911"/>
            <a:chExt cx="514886" cy="370025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60CB754-EE96-C79B-2BC7-A22D02FEDA5C}"/>
                </a:ext>
              </a:extLst>
            </p:cNvPr>
            <p:cNvSpPr txBox="1"/>
            <p:nvPr/>
          </p:nvSpPr>
          <p:spPr>
            <a:xfrm>
              <a:off x="7239551" y="4947911"/>
              <a:ext cx="514885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effectLst/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. . .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D0C0276-7A9F-14F5-00F6-B2700EC23B1F}"/>
                </a:ext>
              </a:extLst>
            </p:cNvPr>
            <p:cNvSpPr txBox="1"/>
            <p:nvPr/>
          </p:nvSpPr>
          <p:spPr>
            <a:xfrm>
              <a:off x="7239550" y="4948604"/>
              <a:ext cx="514885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dirty="0">
                <a:solidFill>
                  <a:schemeClr val="bg1">
                    <a:lumMod val="95000"/>
                  </a:schemeClr>
                </a:solidFill>
                <a:effectLst>
                  <a:glow rad="114300">
                    <a:schemeClr val="accent3">
                      <a:satMod val="175000"/>
                      <a:alpha val="40000"/>
                    </a:schemeClr>
                  </a:glow>
                </a:effectLst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8956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E5883F-A95A-2C97-23DD-0A43630A29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03D1228-69D1-501D-8E07-E67B715086F3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0001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%cd yolov5</a:t>
            </a:r>
          </a:p>
          <a:p>
            <a:r>
              <a:rPr lang="en-US" altLang="ko-KR" dirty="0"/>
              <a:t>%pip install -</a:t>
            </a:r>
            <a:r>
              <a:rPr lang="en-US" altLang="ko-KR" dirty="0" err="1"/>
              <a:t>qr</a:t>
            </a:r>
            <a:r>
              <a:rPr lang="en-US" altLang="ko-KR" dirty="0"/>
              <a:t> requirements.txt         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yolov5 </a:t>
            </a:r>
            <a:r>
              <a:rPr lang="ko-KR" altLang="en-US" dirty="0"/>
              <a:t>소개 </a:t>
            </a:r>
            <a:r>
              <a:rPr lang="en-US" altLang="ko-KR" dirty="0"/>
              <a:t>: YOLOv5(You Only Look Once </a:t>
            </a:r>
            <a:r>
              <a:rPr lang="ko-KR" altLang="en-US" dirty="0"/>
              <a:t>버전 </a:t>
            </a:r>
            <a:r>
              <a:rPr lang="en-US" altLang="ko-KR" dirty="0"/>
              <a:t>5)</a:t>
            </a:r>
            <a:r>
              <a:rPr lang="ko-KR" altLang="en-US" dirty="0"/>
              <a:t>는 실시간 객체 감지를 위한 인기 있는 딥 러닝 모델입니다</a:t>
            </a:r>
            <a:r>
              <a:rPr lang="en-US" altLang="ko-KR" dirty="0"/>
              <a:t>. </a:t>
            </a:r>
            <a:r>
              <a:rPr lang="en-US" altLang="ko-KR" dirty="0" err="1"/>
              <a:t>Ultralytics</a:t>
            </a:r>
            <a:r>
              <a:rPr lang="en-US" altLang="ko-KR" dirty="0"/>
              <a:t> </a:t>
            </a:r>
            <a:r>
              <a:rPr lang="ko-KR" altLang="en-US" dirty="0"/>
              <a:t>팀에서 개발한 오픈 소스 모델로</a:t>
            </a:r>
            <a:r>
              <a:rPr lang="en-US" altLang="ko-KR" dirty="0"/>
              <a:t>, </a:t>
            </a:r>
            <a:r>
              <a:rPr lang="ko-KR" altLang="en-US" dirty="0"/>
              <a:t>속도</a:t>
            </a:r>
            <a:r>
              <a:rPr lang="en-US" altLang="ko-KR" dirty="0"/>
              <a:t>, </a:t>
            </a:r>
            <a:r>
              <a:rPr lang="ko-KR" altLang="en-US" dirty="0"/>
              <a:t>정확성</a:t>
            </a:r>
            <a:r>
              <a:rPr lang="en-US" altLang="ko-KR" dirty="0"/>
              <a:t>, </a:t>
            </a:r>
            <a:r>
              <a:rPr lang="ko-KR" altLang="en-US" dirty="0"/>
              <a:t>사용 편의성으로 유명합니다</a:t>
            </a:r>
            <a:r>
              <a:rPr lang="en-US" altLang="ko-KR" dirty="0"/>
              <a:t>. yolov5</a:t>
            </a:r>
            <a:r>
              <a:rPr lang="ko-KR" altLang="en-US" dirty="0"/>
              <a:t>는 사람</a:t>
            </a:r>
            <a:r>
              <a:rPr lang="en-US" altLang="ko-KR" dirty="0"/>
              <a:t>, </a:t>
            </a:r>
            <a:r>
              <a:rPr lang="ko-KR" altLang="en-US" dirty="0"/>
              <a:t>자동차</a:t>
            </a:r>
            <a:r>
              <a:rPr lang="en-US" altLang="ko-KR" dirty="0"/>
              <a:t>, </a:t>
            </a:r>
            <a:r>
              <a:rPr lang="ko-KR" altLang="en-US" dirty="0"/>
              <a:t>동물 등을 포함하여 이미지나 비디오에서 객체를 감지하는 작업에 널리 사용됩니다</a:t>
            </a:r>
            <a:r>
              <a:rPr lang="en-US" altLang="ko-KR" dirty="0"/>
              <a:t>. yoIov5</a:t>
            </a:r>
            <a:r>
              <a:rPr lang="ko-KR" altLang="en-US" dirty="0"/>
              <a:t>의 모델 </a:t>
            </a:r>
            <a:r>
              <a:rPr lang="ko-KR" altLang="en-US" dirty="0" err="1"/>
              <a:t>아키텍쳐는</a:t>
            </a:r>
            <a:r>
              <a:rPr lang="ko-KR" altLang="en-US" dirty="0"/>
              <a:t> 크게 </a:t>
            </a:r>
            <a:r>
              <a:rPr lang="ko-KR" altLang="en-US" dirty="0" err="1"/>
              <a:t>백본</a:t>
            </a:r>
            <a:r>
              <a:rPr lang="en-US" altLang="ko-KR" dirty="0"/>
              <a:t>, </a:t>
            </a:r>
            <a:r>
              <a:rPr lang="ko-KR" altLang="en-US" dirty="0"/>
              <a:t>목</a:t>
            </a:r>
            <a:r>
              <a:rPr lang="en-US" altLang="ko-KR" dirty="0"/>
              <a:t>, </a:t>
            </a:r>
            <a:r>
              <a:rPr lang="ko-KR" altLang="en-US" dirty="0"/>
              <a:t>헤드로 크게 세 부분으로 구성됩니다</a:t>
            </a:r>
            <a:r>
              <a:rPr lang="en-US" altLang="ko-KR" dirty="0"/>
              <a:t>. yolov5</a:t>
            </a:r>
            <a:r>
              <a:rPr lang="ko-KR" altLang="en-US" dirty="0"/>
              <a:t>는 </a:t>
            </a:r>
            <a:r>
              <a:rPr lang="en-US" altLang="ko-KR" dirty="0" err="1"/>
              <a:t>Pytorch</a:t>
            </a:r>
            <a:r>
              <a:rPr lang="ko-KR" altLang="en-US" dirty="0"/>
              <a:t>로 </a:t>
            </a:r>
            <a:r>
              <a:rPr lang="ko-KR" altLang="en-US" dirty="0" err="1"/>
              <a:t>작성되었다는게</a:t>
            </a:r>
            <a:r>
              <a:rPr lang="ko-KR" altLang="en-US" dirty="0"/>
              <a:t> 핵심이고</a:t>
            </a:r>
            <a:r>
              <a:rPr lang="en-US" altLang="ko-KR" dirty="0"/>
              <a:t>, </a:t>
            </a:r>
            <a:r>
              <a:rPr lang="ko-KR" altLang="en-US" dirty="0"/>
              <a:t>위의 모델 </a:t>
            </a:r>
            <a:r>
              <a:rPr lang="ko-KR" altLang="en-US" dirty="0" err="1"/>
              <a:t>아키텍쳐에서</a:t>
            </a:r>
            <a:r>
              <a:rPr lang="en-US" altLang="ko-KR" dirty="0"/>
              <a:t> </a:t>
            </a:r>
            <a:r>
              <a:rPr lang="ko-KR" altLang="en-US" dirty="0"/>
              <a:t>큰 틀은 </a:t>
            </a:r>
            <a:r>
              <a:rPr lang="en-US" altLang="ko-KR" dirty="0"/>
              <a:t>yolov4</a:t>
            </a:r>
            <a:r>
              <a:rPr lang="ko-KR" altLang="en-US" dirty="0"/>
              <a:t>와 거의 같지만</a:t>
            </a:r>
            <a:r>
              <a:rPr lang="en-US" altLang="ko-KR" dirty="0"/>
              <a:t>, </a:t>
            </a:r>
            <a:r>
              <a:rPr lang="ko-KR" altLang="en-US" dirty="0"/>
              <a:t>세부적으로</a:t>
            </a:r>
            <a:r>
              <a:rPr lang="en-US" altLang="ko-KR" dirty="0"/>
              <a:t> focus layer, </a:t>
            </a:r>
            <a:r>
              <a:rPr lang="en-US" altLang="ko-KR" dirty="0" err="1"/>
              <a:t>bottlenectCSP</a:t>
            </a:r>
            <a:r>
              <a:rPr lang="ko-KR" altLang="en-US" dirty="0"/>
              <a:t>등을 가지고 있다는 점에서 </a:t>
            </a:r>
            <a:r>
              <a:rPr lang="en-US" altLang="ko-KR" dirty="0"/>
              <a:t>yolov4</a:t>
            </a:r>
            <a:r>
              <a:rPr lang="ko-KR" altLang="en-US" dirty="0"/>
              <a:t>와 차이가 있습니다</a:t>
            </a:r>
            <a:r>
              <a:rPr lang="en-US" altLang="ko-KR" dirty="0"/>
              <a:t>. </a:t>
            </a:r>
            <a:r>
              <a:rPr lang="ko-KR" altLang="en-US" dirty="0"/>
              <a:t>전 </a:t>
            </a:r>
            <a:r>
              <a:rPr lang="en-US" altLang="ko-KR" dirty="0"/>
              <a:t>YOLO</a:t>
            </a:r>
            <a:r>
              <a:rPr lang="ko-KR" altLang="en-US" dirty="0"/>
              <a:t>계열인 </a:t>
            </a:r>
            <a:r>
              <a:rPr lang="en-US" altLang="ko-KR" dirty="0"/>
              <a:t>yolov4</a:t>
            </a:r>
            <a:r>
              <a:rPr lang="ko-KR" altLang="en-US" dirty="0"/>
              <a:t>와 비교했을 </a:t>
            </a:r>
            <a:r>
              <a:rPr lang="ko-KR" altLang="en-US" dirty="0" err="1"/>
              <a:t>떄</a:t>
            </a:r>
            <a:r>
              <a:rPr lang="en-US" altLang="ko-KR" dirty="0"/>
              <a:t>,</a:t>
            </a:r>
            <a:r>
              <a:rPr lang="ko-KR" altLang="en-US" dirty="0"/>
              <a:t> 훈련 속도와 가벼움</a:t>
            </a:r>
            <a:r>
              <a:rPr lang="en-US" altLang="ko-KR" dirty="0"/>
              <a:t> </a:t>
            </a:r>
            <a:r>
              <a:rPr lang="ko-KR" altLang="en-US" dirty="0"/>
              <a:t>그리고 추론 시간 면에서  </a:t>
            </a:r>
            <a:r>
              <a:rPr lang="en-US" altLang="ko-KR" dirty="0"/>
              <a:t>yolov4</a:t>
            </a:r>
            <a:r>
              <a:rPr lang="ko-KR" altLang="en-US" dirty="0"/>
              <a:t>보다 </a:t>
            </a:r>
            <a:r>
              <a:rPr lang="en-US" altLang="ko-KR" dirty="0"/>
              <a:t>yolov5</a:t>
            </a:r>
            <a:r>
              <a:rPr lang="ko-KR" altLang="en-US" dirty="0"/>
              <a:t>가 성능이 더 우수했습니다</a:t>
            </a:r>
            <a:r>
              <a:rPr lang="en-US" altLang="ko-KR" dirty="0"/>
              <a:t>. </a:t>
            </a:r>
            <a:r>
              <a:rPr lang="ko-KR" altLang="en-US" dirty="0"/>
              <a:t>또한 </a:t>
            </a:r>
            <a:r>
              <a:rPr lang="en-US" altLang="ko-KR" dirty="0"/>
              <a:t>yolov5</a:t>
            </a:r>
            <a:r>
              <a:rPr lang="ko-KR" altLang="en-US" dirty="0"/>
              <a:t>는 이전 </a:t>
            </a:r>
            <a:r>
              <a:rPr lang="en-US" altLang="ko-KR" dirty="0"/>
              <a:t>YOLO</a:t>
            </a:r>
            <a:r>
              <a:rPr lang="ko-KR" altLang="en-US" dirty="0"/>
              <a:t>버전에는 없었던 몇 가지 주요 변경 사항을 도입했습니다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Darknet53 </a:t>
            </a:r>
            <a:r>
              <a:rPr lang="ko-KR" altLang="en-US" dirty="0" err="1"/>
              <a:t>백본에</a:t>
            </a:r>
            <a:r>
              <a:rPr lang="ko-KR" altLang="en-US" dirty="0"/>
              <a:t> </a:t>
            </a:r>
            <a:r>
              <a:rPr lang="en-US" altLang="ko-KR" dirty="0" err="1"/>
              <a:t>CSPNet</a:t>
            </a:r>
            <a:r>
              <a:rPr lang="ko-KR" altLang="en-US" dirty="0"/>
              <a:t>을 적용하고</a:t>
            </a:r>
            <a:r>
              <a:rPr lang="en-US" altLang="ko-KR" dirty="0"/>
              <a:t>, CSP-Darknet53 </a:t>
            </a:r>
            <a:r>
              <a:rPr lang="ko-KR" altLang="en-US" dirty="0" err="1"/>
              <a:t>백본에</a:t>
            </a:r>
            <a:r>
              <a:rPr lang="ko-KR" altLang="en-US" dirty="0"/>
              <a:t> 포커스 레이어를 통합했으며</a:t>
            </a:r>
            <a:r>
              <a:rPr lang="en-US" altLang="ko-KR" dirty="0"/>
              <a:t>, </a:t>
            </a:r>
            <a:r>
              <a:rPr lang="ko-KR" altLang="en-US" dirty="0"/>
              <a:t>모델 </a:t>
            </a:r>
            <a:r>
              <a:rPr lang="ko-KR" altLang="en-US" dirty="0" err="1"/>
              <a:t>넥에서</a:t>
            </a:r>
            <a:r>
              <a:rPr lang="ko-KR" altLang="en-US" dirty="0"/>
              <a:t> </a:t>
            </a:r>
            <a:r>
              <a:rPr lang="en-US" altLang="ko-KR" dirty="0"/>
              <a:t>SPP </a:t>
            </a:r>
            <a:r>
              <a:rPr lang="ko-KR" altLang="en-US" dirty="0"/>
              <a:t>블록을 </a:t>
            </a:r>
            <a:r>
              <a:rPr lang="en-US" altLang="ko-KR" dirty="0"/>
              <a:t>SPPF </a:t>
            </a:r>
            <a:r>
              <a:rPr lang="ko-KR" altLang="en-US" dirty="0"/>
              <a:t>블록으로 교체했습니다</a:t>
            </a:r>
            <a:r>
              <a:rPr lang="en-US" altLang="ko-KR" dirty="0"/>
              <a:t>. </a:t>
            </a:r>
            <a:r>
              <a:rPr lang="ko-KR" altLang="en-US" dirty="0"/>
              <a:t>또한 </a:t>
            </a:r>
            <a:r>
              <a:rPr lang="en-US" altLang="ko-KR" dirty="0" err="1"/>
              <a:t>PANet</a:t>
            </a:r>
            <a:r>
              <a:rPr lang="en-US" altLang="ko-KR" dirty="0"/>
              <a:t> </a:t>
            </a:r>
            <a:r>
              <a:rPr lang="ko-KR" altLang="en-US" dirty="0"/>
              <a:t>모델에 </a:t>
            </a:r>
            <a:r>
              <a:rPr lang="en-US" altLang="ko-KR" dirty="0" err="1"/>
              <a:t>CSPNet</a:t>
            </a:r>
            <a:r>
              <a:rPr lang="en-US" altLang="ko-KR" dirty="0"/>
              <a:t> </a:t>
            </a:r>
            <a:r>
              <a:rPr lang="ko-KR" altLang="en-US" dirty="0"/>
              <a:t>전략을 적용했습니다</a:t>
            </a:r>
            <a:r>
              <a:rPr lang="en-US" altLang="ko-KR" dirty="0"/>
              <a:t>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3B27936-4FCC-BB2C-184E-5CA0C23B78EF}"/>
              </a:ext>
            </a:extLst>
          </p:cNvPr>
          <p:cNvSpPr txBox="1"/>
          <p:nvPr/>
        </p:nvSpPr>
        <p:spPr>
          <a:xfrm>
            <a:off x="197248" y="316062"/>
            <a:ext cx="10184524" cy="46166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r>
              <a:rPr lang="ko-KR" altLang="en-US" sz="240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모델 소개</a:t>
            </a:r>
            <a:endParaRPr lang="en-US" altLang="ko-KR" sz="24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684B5EEF-5A1A-295E-F940-1746E74C1104}"/>
              </a:ext>
            </a:extLst>
          </p:cNvPr>
          <p:cNvGrpSpPr/>
          <p:nvPr/>
        </p:nvGrpSpPr>
        <p:grpSpPr>
          <a:xfrm>
            <a:off x="6130596" y="4977095"/>
            <a:ext cx="514886" cy="370025"/>
            <a:chOff x="7239550" y="4947911"/>
            <a:chExt cx="514886" cy="370025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0614A6C-F846-0B40-60B1-5535E260BC75}"/>
                </a:ext>
              </a:extLst>
            </p:cNvPr>
            <p:cNvSpPr txBox="1"/>
            <p:nvPr/>
          </p:nvSpPr>
          <p:spPr>
            <a:xfrm>
              <a:off x="7239551" y="4947911"/>
              <a:ext cx="514885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effectLst/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. . .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C01F4AF-EA81-AD22-4DAF-5F2C38975191}"/>
                </a:ext>
              </a:extLst>
            </p:cNvPr>
            <p:cNvSpPr txBox="1"/>
            <p:nvPr/>
          </p:nvSpPr>
          <p:spPr>
            <a:xfrm>
              <a:off x="7239550" y="4948604"/>
              <a:ext cx="514885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dirty="0">
                <a:solidFill>
                  <a:schemeClr val="bg1">
                    <a:lumMod val="95000"/>
                  </a:schemeClr>
                </a:solidFill>
                <a:effectLst>
                  <a:glow rad="114300">
                    <a:schemeClr val="accent3">
                      <a:satMod val="175000"/>
                      <a:alpha val="40000"/>
                    </a:schemeClr>
                  </a:glow>
                </a:effectLst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030" y="1226280"/>
            <a:ext cx="4446442" cy="3935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273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22F0B4-AB10-766D-748A-13E2BD0189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004BD76-B5B6-D134-497E-2643D74CE6D3}"/>
              </a:ext>
            </a:extLst>
          </p:cNvPr>
          <p:cNvSpPr/>
          <p:nvPr/>
        </p:nvSpPr>
        <p:spPr>
          <a:xfrm>
            <a:off x="0" y="-63260"/>
            <a:ext cx="12191999" cy="6858000"/>
          </a:xfrm>
          <a:prstGeom prst="rect">
            <a:avLst/>
          </a:prstGeom>
          <a:solidFill>
            <a:srgbClr val="0001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altLang="ko-KR" dirty="0">
              <a:ea typeface="G마켓 산스 TTF Medium" panose="02000000000000000000" pitchFamily="2" charset="-127"/>
            </a:endParaRPr>
          </a:p>
          <a:p>
            <a:pPr algn="r"/>
            <a:r>
              <a:rPr lang="en-US" altLang="ko-KR" dirty="0"/>
              <a:t>             </a:t>
            </a:r>
            <a:r>
              <a:rPr lang="ko-KR" altLang="en-US" dirty="0">
                <a:ea typeface="G마켓 산스 TTF Medium" panose="02000000000000000000" pitchFamily="2" charset="-127"/>
              </a:rPr>
              <a:t> </a:t>
            </a:r>
            <a:endParaRPr lang="en-US" altLang="ko-KR" dirty="0">
              <a:ea typeface="G마켓 산스 TTF Medium" panose="02000000000000000000" pitchFamily="2" charset="-127"/>
            </a:endParaRPr>
          </a:p>
          <a:p>
            <a:pPr algn="r"/>
            <a:endParaRPr lang="en-US" altLang="ko-KR" dirty="0">
              <a:ea typeface="G마켓 산스 TTF Medium" panose="02000000000000000000" pitchFamily="2" charset="-127"/>
            </a:endParaRPr>
          </a:p>
          <a:p>
            <a:pPr algn="r"/>
            <a:endParaRPr lang="en-US" altLang="ko-KR" dirty="0">
              <a:ea typeface="G마켓 산스 TTF Medium" panose="02000000000000000000" pitchFamily="2" charset="-127"/>
            </a:endParaRPr>
          </a:p>
          <a:p>
            <a:pPr algn="r"/>
            <a:endParaRPr lang="en-US" altLang="ko-KR" dirty="0">
              <a:ea typeface="G마켓 산스 TTF Medium" panose="02000000000000000000" pitchFamily="2" charset="-127"/>
            </a:endParaRPr>
          </a:p>
          <a:p>
            <a:r>
              <a:rPr lang="en-US" altLang="ko-KR" dirty="0" err="1"/>
              <a:t>train_img_list</a:t>
            </a:r>
            <a:r>
              <a:rPr lang="en-US" altLang="ko-KR" dirty="0"/>
              <a:t> = glob('/content/yolov5/train/*jpg')</a:t>
            </a:r>
          </a:p>
          <a:p>
            <a:r>
              <a:rPr lang="en-US" altLang="ko-KR" dirty="0" err="1"/>
              <a:t>test_img_list</a:t>
            </a:r>
            <a:r>
              <a:rPr lang="en-US" altLang="ko-KR" dirty="0"/>
              <a:t> = glob('/content/yolov5/test/*jpg')</a:t>
            </a:r>
          </a:p>
          <a:p>
            <a:r>
              <a:rPr lang="en-US" altLang="ko-KR" dirty="0" err="1"/>
              <a:t>valid_img_list</a:t>
            </a:r>
            <a:r>
              <a:rPr lang="en-US" altLang="ko-KR" dirty="0"/>
              <a:t> = glob('/content/yolov5/valid/*jpg')</a:t>
            </a:r>
          </a:p>
          <a:p>
            <a:br>
              <a:rPr lang="en-US" altLang="ko-KR" dirty="0"/>
            </a:br>
            <a:r>
              <a:rPr lang="en-US" altLang="ko-KR" dirty="0"/>
              <a:t>print(</a:t>
            </a:r>
            <a:r>
              <a:rPr lang="en-US" altLang="ko-KR" dirty="0" err="1"/>
              <a:t>len</a:t>
            </a:r>
            <a:r>
              <a:rPr lang="en-US" altLang="ko-KR" dirty="0"/>
              <a:t>(</a:t>
            </a:r>
            <a:r>
              <a:rPr lang="en-US" altLang="ko-KR" dirty="0" err="1"/>
              <a:t>train_img_list</a:t>
            </a:r>
            <a:r>
              <a:rPr lang="en-US" altLang="ko-KR" dirty="0"/>
              <a:t>),</a:t>
            </a:r>
            <a:r>
              <a:rPr lang="en-US" altLang="ko-KR" dirty="0" err="1"/>
              <a:t>len</a:t>
            </a:r>
            <a:r>
              <a:rPr lang="en-US" altLang="ko-KR" dirty="0"/>
              <a:t>(</a:t>
            </a:r>
            <a:r>
              <a:rPr lang="en-US" altLang="ko-KR" dirty="0" err="1"/>
              <a:t>test_img_list</a:t>
            </a:r>
            <a:r>
              <a:rPr lang="en-US" altLang="ko-KR" dirty="0"/>
              <a:t>),</a:t>
            </a:r>
            <a:r>
              <a:rPr lang="en-US" altLang="ko-KR" dirty="0" err="1"/>
              <a:t>len</a:t>
            </a:r>
            <a:r>
              <a:rPr lang="en-US" altLang="ko-KR" dirty="0"/>
              <a:t>(</a:t>
            </a:r>
            <a:r>
              <a:rPr lang="en-US" altLang="ko-KR" dirty="0" err="1"/>
              <a:t>valid_img_list</a:t>
            </a:r>
            <a:r>
              <a:rPr lang="en-US" altLang="ko-KR" dirty="0"/>
              <a:t>)</a:t>
            </a:r>
            <a:endParaRPr lang="en-US" altLang="ko-KR" dirty="0">
              <a:ea typeface="G마켓 산스 TTF Medium" panose="02000000000000000000" pitchFamily="2" charset="-127"/>
            </a:endParaRPr>
          </a:p>
          <a:p>
            <a:endParaRPr lang="en-US" altLang="ko-KR" dirty="0">
              <a:ea typeface="G마켓 산스 TTF Medium" panose="02000000000000000000" pitchFamily="2" charset="-127"/>
            </a:endParaRPr>
          </a:p>
          <a:p>
            <a:endParaRPr lang="en-US" altLang="ko-KR" dirty="0">
              <a:ea typeface="G마켓 산스 TTF Medium" panose="02000000000000000000" pitchFamily="2" charset="-127"/>
            </a:endParaRPr>
          </a:p>
          <a:p>
            <a:endParaRPr lang="en-US" altLang="ko-KR" dirty="0">
              <a:ea typeface="G마켓 산스 TTF Medium" panose="02000000000000000000" pitchFamily="2" charset="-127"/>
            </a:endParaRPr>
          </a:p>
          <a:p>
            <a:endParaRPr lang="en-US" altLang="ko-KR" dirty="0">
              <a:ea typeface="G마켓 산스 TTF Medium" panose="02000000000000000000" pitchFamily="2" charset="-127"/>
            </a:endParaRPr>
          </a:p>
          <a:p>
            <a:r>
              <a:rPr lang="en-US" altLang="ko-KR" dirty="0">
                <a:ea typeface="G마켓 산스 TTF Medium" panose="02000000000000000000" pitchFamily="2" charset="-127"/>
              </a:rPr>
              <a:t>Yolov5 </a:t>
            </a:r>
            <a:r>
              <a:rPr lang="ko-KR" altLang="en-US" dirty="0">
                <a:ea typeface="G마켓 산스 TTF Medium" panose="02000000000000000000" pitchFamily="2" charset="-127"/>
              </a:rPr>
              <a:t>객체 인지 방법인 </a:t>
            </a:r>
            <a:r>
              <a:rPr lang="en-US" altLang="ko-KR" dirty="0">
                <a:ea typeface="G마켓 산스 TTF Medium" panose="02000000000000000000" pitchFamily="2" charset="-127"/>
              </a:rPr>
              <a:t>object </a:t>
            </a:r>
            <a:r>
              <a:rPr lang="en-US" altLang="ko-KR" dirty="0" err="1">
                <a:ea typeface="G마켓 산스 TTF Medium" panose="02000000000000000000" pitchFamily="2" charset="-127"/>
              </a:rPr>
              <a:t>dedection</a:t>
            </a:r>
            <a:r>
              <a:rPr lang="ko-KR" altLang="en-US" dirty="0">
                <a:ea typeface="G마켓 산스 TTF Medium" panose="02000000000000000000" pitchFamily="2" charset="-127"/>
              </a:rPr>
              <a:t>에는 모델 성능 개선 시도로 크게 데이터 측면</a:t>
            </a:r>
            <a:r>
              <a:rPr lang="en-US" altLang="ko-KR" dirty="0">
                <a:ea typeface="G마켓 산스 TTF Medium" panose="02000000000000000000" pitchFamily="2" charset="-127"/>
              </a:rPr>
              <a:t>, </a:t>
            </a:r>
            <a:r>
              <a:rPr lang="ko-KR" altLang="en-US" dirty="0">
                <a:ea typeface="G마켓 산스 TTF Medium" panose="02000000000000000000" pitchFamily="2" charset="-127"/>
              </a:rPr>
              <a:t>모델 구축 및 유지 측면</a:t>
            </a:r>
            <a:r>
              <a:rPr lang="en-US" altLang="ko-KR" dirty="0">
                <a:ea typeface="G마켓 산스 TTF Medium" panose="02000000000000000000" pitchFamily="2" charset="-127"/>
              </a:rPr>
              <a:t>, </a:t>
            </a:r>
          </a:p>
          <a:p>
            <a:r>
              <a:rPr lang="ko-KR" altLang="en-US" dirty="0">
                <a:ea typeface="G마켓 산스 TTF Medium" panose="02000000000000000000" pitchFamily="2" charset="-127"/>
              </a:rPr>
              <a:t>소수 민족과 소수 </a:t>
            </a:r>
            <a:r>
              <a:rPr lang="ko-KR" altLang="en-US" dirty="0" err="1">
                <a:ea typeface="G마켓 산스 TTF Medium" panose="02000000000000000000" pitchFamily="2" charset="-127"/>
              </a:rPr>
              <a:t>파라미터</a:t>
            </a:r>
            <a:r>
              <a:rPr lang="ko-KR" altLang="en-US" dirty="0">
                <a:ea typeface="G마켓 산스 TTF Medium" panose="02000000000000000000" pitchFamily="2" charset="-127"/>
              </a:rPr>
              <a:t> 측면</a:t>
            </a:r>
            <a:r>
              <a:rPr lang="en-US" altLang="ko-KR" dirty="0">
                <a:ea typeface="G마켓 산스 TTF Medium" panose="02000000000000000000" pitchFamily="2" charset="-127"/>
              </a:rPr>
              <a:t>, </a:t>
            </a:r>
            <a:r>
              <a:rPr lang="ko-KR" altLang="en-US" dirty="0">
                <a:ea typeface="G마켓 산스 TTF Medium" panose="02000000000000000000" pitchFamily="2" charset="-127"/>
              </a:rPr>
              <a:t>후처리 및 배포 최적화 측면으로 나눌 수 있다</a:t>
            </a:r>
            <a:r>
              <a:rPr lang="en-US" altLang="ko-KR" dirty="0">
                <a:ea typeface="G마켓 산스 TTF Medium" panose="02000000000000000000" pitchFamily="2" charset="-127"/>
              </a:rPr>
              <a:t>.</a:t>
            </a:r>
          </a:p>
          <a:p>
            <a:r>
              <a:rPr lang="en-US" altLang="ko-KR" dirty="0">
                <a:ea typeface="G마켓 산스 TTF Medium" panose="02000000000000000000" pitchFamily="2" charset="-127"/>
              </a:rPr>
              <a:t>1. </a:t>
            </a:r>
            <a:r>
              <a:rPr lang="ko-KR" altLang="en-US" dirty="0">
                <a:ea typeface="G마켓 산스 TTF Medium" panose="02000000000000000000" pitchFamily="2" charset="-127"/>
              </a:rPr>
              <a:t>데이터 측면에서는 데이터 증폭과 데이터 품질 개선 및 합성 데이터 </a:t>
            </a:r>
            <a:r>
              <a:rPr lang="ko-KR" altLang="en-US" dirty="0" err="1">
                <a:ea typeface="G마켓 산스 TTF Medium" panose="02000000000000000000" pitchFamily="2" charset="-127"/>
              </a:rPr>
              <a:t>활용등이</a:t>
            </a:r>
            <a:r>
              <a:rPr lang="ko-KR" altLang="en-US" dirty="0">
                <a:ea typeface="G마켓 산스 TTF Medium" panose="02000000000000000000" pitchFamily="2" charset="-127"/>
              </a:rPr>
              <a:t> 있다</a:t>
            </a:r>
            <a:r>
              <a:rPr lang="en-US" altLang="ko-KR" dirty="0">
                <a:ea typeface="G마켓 산스 TTF Medium" panose="02000000000000000000" pitchFamily="2" charset="-127"/>
              </a:rPr>
              <a:t>. </a:t>
            </a:r>
          </a:p>
          <a:p>
            <a:r>
              <a:rPr lang="en-US" altLang="ko-KR" dirty="0">
                <a:ea typeface="G마켓 산스 TTF Medium" panose="02000000000000000000" pitchFamily="2" charset="-127"/>
              </a:rPr>
              <a:t>2. </a:t>
            </a:r>
            <a:r>
              <a:rPr lang="ko-KR" altLang="en-US" dirty="0">
                <a:ea typeface="G마켓 산스 TTF Medium" panose="02000000000000000000" pitchFamily="2" charset="-127"/>
              </a:rPr>
              <a:t>모델 구축 및 유지 측면에서는 최신 모델 활용</a:t>
            </a:r>
            <a:r>
              <a:rPr lang="en-US" altLang="ko-KR" dirty="0">
                <a:ea typeface="G마켓 산스 TTF Medium" panose="02000000000000000000" pitchFamily="2" charset="-127"/>
              </a:rPr>
              <a:t>, </a:t>
            </a:r>
            <a:r>
              <a:rPr lang="ko-KR" altLang="en-US" dirty="0">
                <a:ea typeface="G마켓 산스 TTF Medium" panose="02000000000000000000" pitchFamily="2" charset="-127"/>
              </a:rPr>
              <a:t>모델 크기 및 </a:t>
            </a:r>
            <a:r>
              <a:rPr lang="en-US" altLang="ko-KR" dirty="0">
                <a:ea typeface="G마켓 산스 TTF Medium" panose="02000000000000000000" pitchFamily="2" charset="-127"/>
              </a:rPr>
              <a:t>Backbone </a:t>
            </a:r>
            <a:r>
              <a:rPr lang="ko-KR" altLang="en-US" dirty="0">
                <a:ea typeface="G마켓 산스 TTF Medium" panose="02000000000000000000" pitchFamily="2" charset="-127"/>
              </a:rPr>
              <a:t>개선</a:t>
            </a:r>
            <a:r>
              <a:rPr lang="en-US" altLang="ko-KR" dirty="0">
                <a:ea typeface="G마켓 산스 TTF Medium" panose="02000000000000000000" pitchFamily="2" charset="-127"/>
              </a:rPr>
              <a:t>, </a:t>
            </a:r>
            <a:r>
              <a:rPr lang="ko-KR" altLang="en-US" dirty="0">
                <a:ea typeface="G마켓 산스 TTF Medium" panose="02000000000000000000" pitchFamily="2" charset="-127"/>
              </a:rPr>
              <a:t>멀티스케일 예측</a:t>
            </a:r>
            <a:r>
              <a:rPr lang="en-US" altLang="ko-KR" dirty="0">
                <a:ea typeface="G마켓 산스 TTF Medium" panose="02000000000000000000" pitchFamily="2" charset="-127"/>
              </a:rPr>
              <a:t>, </a:t>
            </a:r>
            <a:r>
              <a:rPr lang="ko-KR" altLang="en-US" dirty="0">
                <a:ea typeface="G마켓 산스 TTF Medium" panose="02000000000000000000" pitchFamily="2" charset="-127"/>
              </a:rPr>
              <a:t>모듈 </a:t>
            </a:r>
            <a:r>
              <a:rPr lang="ko-KR" altLang="en-US" dirty="0" err="1">
                <a:ea typeface="G마켓 산스 TTF Medium" panose="02000000000000000000" pitchFamily="2" charset="-127"/>
              </a:rPr>
              <a:t>개선등이</a:t>
            </a:r>
            <a:r>
              <a:rPr lang="ko-KR" altLang="en-US" dirty="0">
                <a:ea typeface="G마켓 산스 TTF Medium" panose="02000000000000000000" pitchFamily="2" charset="-127"/>
              </a:rPr>
              <a:t> 있다</a:t>
            </a:r>
            <a:r>
              <a:rPr lang="en-US" altLang="ko-KR" dirty="0">
                <a:ea typeface="G마켓 산스 TTF Medium" panose="02000000000000000000" pitchFamily="2" charset="-127"/>
              </a:rPr>
              <a:t>.</a:t>
            </a:r>
          </a:p>
          <a:p>
            <a:r>
              <a:rPr lang="en-US" altLang="ko-KR" dirty="0">
                <a:ea typeface="G마켓 산스 TTF Medium" panose="02000000000000000000" pitchFamily="2" charset="-127"/>
              </a:rPr>
              <a:t>3. </a:t>
            </a:r>
            <a:r>
              <a:rPr lang="ko-KR" altLang="en-US" dirty="0">
                <a:ea typeface="G마켓 산스 TTF Medium" panose="02000000000000000000" pitchFamily="2" charset="-127"/>
              </a:rPr>
              <a:t>소수 민족과 소수 </a:t>
            </a:r>
            <a:r>
              <a:rPr lang="ko-KR" altLang="en-US" dirty="0" err="1">
                <a:ea typeface="G마켓 산스 TTF Medium" panose="02000000000000000000" pitchFamily="2" charset="-127"/>
              </a:rPr>
              <a:t>파라미터</a:t>
            </a:r>
            <a:r>
              <a:rPr lang="ko-KR" altLang="en-US" dirty="0">
                <a:ea typeface="G마켓 산스 TTF Medium" panose="02000000000000000000" pitchFamily="2" charset="-127"/>
              </a:rPr>
              <a:t> 측면에서는 학습 효율성 최적화 및 </a:t>
            </a:r>
            <a:r>
              <a:rPr lang="ko-KR" altLang="en-US" dirty="0" err="1">
                <a:ea typeface="G마켓 산스 TTF Medium" panose="02000000000000000000" pitchFamily="2" charset="-127"/>
              </a:rPr>
              <a:t>하이퍼파라미터</a:t>
            </a:r>
            <a:r>
              <a:rPr lang="en-US" altLang="ko-KR" dirty="0">
                <a:ea typeface="G마켓 산스 TTF Medium" panose="02000000000000000000" pitchFamily="2" charset="-127"/>
              </a:rPr>
              <a:t>, </a:t>
            </a:r>
            <a:r>
              <a:rPr lang="ko-KR" altLang="en-US" dirty="0">
                <a:ea typeface="G마켓 산스 TTF Medium" panose="02000000000000000000" pitchFamily="2" charset="-127"/>
              </a:rPr>
              <a:t>지식의 증류</a:t>
            </a:r>
            <a:r>
              <a:rPr lang="en-US" altLang="ko-KR" dirty="0">
                <a:ea typeface="G마켓 산스 TTF Medium" panose="02000000000000000000" pitchFamily="2" charset="-127"/>
              </a:rPr>
              <a:t>, </a:t>
            </a:r>
            <a:r>
              <a:rPr lang="ko-KR" altLang="en-US" dirty="0">
                <a:ea typeface="G마켓 산스 TTF Medium" panose="02000000000000000000" pitchFamily="2" charset="-127"/>
              </a:rPr>
              <a:t>미세조정등이 있다</a:t>
            </a:r>
            <a:r>
              <a:rPr lang="en-US" altLang="ko-KR" dirty="0">
                <a:ea typeface="G마켓 산스 TTF Medium" panose="02000000000000000000" pitchFamily="2" charset="-127"/>
              </a:rPr>
              <a:t>. </a:t>
            </a:r>
          </a:p>
          <a:p>
            <a:r>
              <a:rPr lang="en-US" altLang="ko-KR" dirty="0">
                <a:ea typeface="G마켓 산스 TTF Medium" panose="02000000000000000000" pitchFamily="2" charset="-127"/>
              </a:rPr>
              <a:t>4. </a:t>
            </a:r>
            <a:r>
              <a:rPr lang="ko-KR" altLang="en-US" dirty="0">
                <a:ea typeface="G마켓 산스 TTF Medium" panose="02000000000000000000" pitchFamily="2" charset="-127"/>
              </a:rPr>
              <a:t>후처리 및 배포 최적화 측면에서는 </a:t>
            </a:r>
            <a:r>
              <a:rPr lang="en-US" altLang="ko-KR" dirty="0">
                <a:ea typeface="G마켓 산스 TTF Medium" panose="02000000000000000000" pitchFamily="2" charset="-127"/>
              </a:rPr>
              <a:t>NMS </a:t>
            </a:r>
            <a:r>
              <a:rPr lang="ko-KR" altLang="en-US" dirty="0">
                <a:ea typeface="G마켓 산스 TTF Medium" panose="02000000000000000000" pitchFamily="2" charset="-127"/>
              </a:rPr>
              <a:t>개선</a:t>
            </a:r>
            <a:r>
              <a:rPr lang="en-US" altLang="ko-KR" dirty="0">
                <a:ea typeface="G마켓 산스 TTF Medium" panose="02000000000000000000" pitchFamily="2" charset="-127"/>
              </a:rPr>
              <a:t>, </a:t>
            </a:r>
            <a:r>
              <a:rPr lang="ko-KR" altLang="en-US" dirty="0">
                <a:ea typeface="G마켓 산스 TTF Medium" panose="02000000000000000000" pitchFamily="2" charset="-127"/>
              </a:rPr>
              <a:t>후처리 최적화</a:t>
            </a:r>
            <a:r>
              <a:rPr lang="en-US" altLang="ko-KR" dirty="0">
                <a:ea typeface="G마켓 산스 TTF Medium" panose="02000000000000000000" pitchFamily="2" charset="-127"/>
              </a:rPr>
              <a:t>, </a:t>
            </a:r>
            <a:r>
              <a:rPr lang="ko-KR" altLang="en-US" dirty="0">
                <a:ea typeface="G마켓 산스 TTF Medium" panose="02000000000000000000" pitchFamily="2" charset="-127"/>
              </a:rPr>
              <a:t>양자화 및 가지치기등이 있다</a:t>
            </a:r>
            <a:r>
              <a:rPr lang="en-US" altLang="ko-KR" dirty="0">
                <a:ea typeface="G마켓 산스 TTF Medium" panose="02000000000000000000" pitchFamily="2" charset="-127"/>
              </a:rPr>
              <a:t>. </a:t>
            </a:r>
          </a:p>
          <a:p>
            <a:endParaRPr lang="en-US" altLang="ko-KR" dirty="0">
              <a:ea typeface="G마켓 산스 TTF Medium" panose="02000000000000000000" pitchFamily="2" charset="-127"/>
            </a:endParaRPr>
          </a:p>
          <a:p>
            <a:endParaRPr lang="en-US" altLang="ko-KR" dirty="0">
              <a:ea typeface="G마켓 산스 TTF Medium" panose="02000000000000000000" pitchFamily="2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68073D6-0EE6-F772-A62F-286D026B213C}"/>
              </a:ext>
            </a:extLst>
          </p:cNvPr>
          <p:cNvSpPr txBox="1"/>
          <p:nvPr/>
        </p:nvSpPr>
        <p:spPr>
          <a:xfrm>
            <a:off x="178852" y="195506"/>
            <a:ext cx="10184524" cy="46166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r>
              <a:rPr lang="ko-KR" altLang="en-US" sz="24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모델 성능 개선 시도</a:t>
            </a:r>
            <a:endParaRPr lang="en-US" altLang="ko-KR" sz="24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1D62BDC6-92CF-C579-1705-F5A765CDD300}"/>
              </a:ext>
            </a:extLst>
          </p:cNvPr>
          <p:cNvGrpSpPr/>
          <p:nvPr/>
        </p:nvGrpSpPr>
        <p:grpSpPr>
          <a:xfrm>
            <a:off x="6130597" y="3790772"/>
            <a:ext cx="2116504" cy="1555655"/>
            <a:chOff x="7239551" y="3761588"/>
            <a:chExt cx="2116504" cy="1555655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44D476E-D0E1-C1FB-166E-689AB8406783}"/>
                </a:ext>
              </a:extLst>
            </p:cNvPr>
            <p:cNvSpPr txBox="1"/>
            <p:nvPr/>
          </p:nvSpPr>
          <p:spPr>
            <a:xfrm>
              <a:off x="7239551" y="4947911"/>
              <a:ext cx="514885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effectLst/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. . .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04CCFD0-9C61-1E72-2965-563CC0C83A10}"/>
                </a:ext>
              </a:extLst>
            </p:cNvPr>
            <p:cNvSpPr txBox="1"/>
            <p:nvPr/>
          </p:nvSpPr>
          <p:spPr>
            <a:xfrm>
              <a:off x="8841170" y="3761588"/>
              <a:ext cx="514885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dirty="0">
                <a:solidFill>
                  <a:schemeClr val="bg1">
                    <a:lumMod val="95000"/>
                  </a:schemeClr>
                </a:solidFill>
                <a:effectLst>
                  <a:glow rad="114300">
                    <a:schemeClr val="accent3">
                      <a:satMod val="175000"/>
                      <a:alpha val="40000"/>
                    </a:schemeClr>
                  </a:glow>
                </a:effectLst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4416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9A2171-1530-5288-72D6-02959CCD8F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9D25CC1-F769-9D18-8985-6FE76EF716BF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0001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altLang="ko-KR" dirty="0"/>
          </a:p>
          <a:p>
            <a:pPr algn="r"/>
            <a:endParaRPr lang="en-US" altLang="ko-KR" dirty="0"/>
          </a:p>
          <a:p>
            <a:pPr algn="r"/>
            <a:endParaRPr lang="en-US" altLang="ko-KR" dirty="0"/>
          </a:p>
          <a:p>
            <a:pPr algn="r"/>
            <a:endParaRPr lang="en-US" altLang="ko-KR" dirty="0"/>
          </a:p>
          <a:p>
            <a:pPr algn="r"/>
            <a:endParaRPr lang="en-US" altLang="ko-KR" dirty="0"/>
          </a:p>
          <a:p>
            <a:pPr algn="r"/>
            <a:endParaRPr lang="en-US" altLang="ko-KR" dirty="0"/>
          </a:p>
          <a:p>
            <a:pPr algn="r"/>
            <a:endParaRPr lang="en-US" altLang="ko-KR" dirty="0"/>
          </a:p>
          <a:p>
            <a:pPr algn="r"/>
            <a:endParaRPr lang="en-US" altLang="ko-KR" dirty="0"/>
          </a:p>
          <a:p>
            <a:pPr algn="r"/>
            <a:r>
              <a:rPr lang="en-US" altLang="ko-KR" dirty="0"/>
              <a:t>Image(filename = '/content/yolov5/runs/train/results/PR_curve.</a:t>
            </a:r>
            <a:r>
              <a:rPr lang="en-US" altLang="ko-KR" dirty="0" err="1"/>
              <a:t>png</a:t>
            </a:r>
            <a:r>
              <a:rPr lang="en-US" altLang="ko-KR" dirty="0"/>
              <a:t>',width = 1000)</a:t>
            </a:r>
          </a:p>
          <a:p>
            <a:pPr algn="r"/>
            <a:endParaRPr lang="en-US" altLang="ko-KR" dirty="0"/>
          </a:p>
          <a:p>
            <a:pPr algn="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r"/>
            <a:endParaRPr lang="en-US" altLang="ko-KR" dirty="0"/>
          </a:p>
          <a:p>
            <a:pPr algn="r"/>
            <a:endParaRPr lang="en-US" altLang="ko-KR" dirty="0"/>
          </a:p>
          <a:p>
            <a:pPr algn="r"/>
            <a:endParaRPr lang="en-US" altLang="ko-KR" dirty="0"/>
          </a:p>
          <a:p>
            <a:pPr algn="r"/>
            <a:endParaRPr lang="en-US" altLang="ko-KR" dirty="0"/>
          </a:p>
          <a:p>
            <a:pPr algn="r"/>
            <a:endParaRPr lang="en-US" altLang="ko-KR" dirty="0"/>
          </a:p>
          <a:p>
            <a:pPr algn="r"/>
            <a:endParaRPr lang="en-US" altLang="ko-KR" dirty="0"/>
          </a:p>
          <a:p>
            <a:pPr algn="r"/>
            <a:endParaRPr lang="en-US" altLang="ko-KR" dirty="0"/>
          </a:p>
          <a:p>
            <a:pPr algn="r"/>
            <a:endParaRPr lang="en-US" altLang="ko-KR" dirty="0"/>
          </a:p>
          <a:p>
            <a:pPr algn="r"/>
            <a:r>
              <a:rPr lang="en-US" altLang="ko-KR" dirty="0"/>
              <a:t>Image(filename = '/content/yolov5/runs/train/results/F1_curve.png',width = 1000)</a:t>
            </a:r>
          </a:p>
          <a:p>
            <a:pPr algn="r"/>
            <a:endParaRPr lang="en-US" altLang="ko-KR" dirty="0"/>
          </a:p>
          <a:p>
            <a:pPr algn="ctr"/>
            <a:endParaRPr lang="en-US" altLang="ko-KR" dirty="0">
              <a:ea typeface="G마켓 산스 TTF Medium" panose="02000000000000000000" pitchFamily="2" charset="-127"/>
            </a:endParaRPr>
          </a:p>
          <a:p>
            <a:endParaRPr lang="en-US" altLang="ko-KR" dirty="0">
              <a:ea typeface="G마켓 산스 TTF Medium" panose="02000000000000000000" pitchFamily="2" charset="-127"/>
            </a:endParaRPr>
          </a:p>
          <a:p>
            <a:endParaRPr lang="en-US" altLang="ko-KR" dirty="0">
              <a:ea typeface="G마켓 산스 TTF Medium" panose="02000000000000000000" pitchFamily="2" charset="-127"/>
            </a:endParaRPr>
          </a:p>
          <a:p>
            <a:endParaRPr lang="en-US" altLang="ko-KR" dirty="0">
              <a:ea typeface="G마켓 산스 TTF Medium" panose="02000000000000000000" pitchFamily="2" charset="-127"/>
            </a:endParaRPr>
          </a:p>
          <a:p>
            <a:endParaRPr lang="en-US" altLang="ko-KR" dirty="0">
              <a:ea typeface="G마켓 산스 TTF Medium" panose="02000000000000000000" pitchFamily="2" charset="-127"/>
            </a:endParaRPr>
          </a:p>
          <a:p>
            <a:endParaRPr lang="en-US" altLang="ko-KR" dirty="0">
              <a:ea typeface="G마켓 산스 TTF Medium" panose="02000000000000000000" pitchFamily="2" charset="-127"/>
            </a:endParaRPr>
          </a:p>
          <a:p>
            <a:endParaRPr lang="en-US" altLang="ko-KR" dirty="0">
              <a:ea typeface="G마켓 산스 TTF Medium" panose="02000000000000000000" pitchFamily="2" charset="-127"/>
            </a:endParaRPr>
          </a:p>
          <a:p>
            <a:pPr algn="r"/>
            <a:endParaRPr lang="en-US" altLang="ko-KR" dirty="0">
              <a:ea typeface="G마켓 산스 TTF Medium" panose="02000000000000000000" pitchFamily="2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815D21C-1AC9-6D1A-2FD2-E9CE9E3BC194}"/>
              </a:ext>
            </a:extLst>
          </p:cNvPr>
          <p:cNvSpPr txBox="1"/>
          <p:nvPr/>
        </p:nvSpPr>
        <p:spPr>
          <a:xfrm>
            <a:off x="288120" y="299023"/>
            <a:ext cx="10184524" cy="46166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r>
              <a:rPr lang="ko-KR" altLang="en-US" sz="240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모델 학습 결과 시각화</a:t>
            </a:r>
            <a:endParaRPr lang="en-US" altLang="ko-KR" sz="24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B300127-6F7E-F2E6-6470-238265D0B9B9}"/>
              </a:ext>
            </a:extLst>
          </p:cNvPr>
          <p:cNvGrpSpPr/>
          <p:nvPr/>
        </p:nvGrpSpPr>
        <p:grpSpPr>
          <a:xfrm>
            <a:off x="6130596" y="4977095"/>
            <a:ext cx="514886" cy="370025"/>
            <a:chOff x="7239550" y="4947911"/>
            <a:chExt cx="514886" cy="370025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43F35EF-0786-DAEA-3AD8-1F9F3392DC09}"/>
                </a:ext>
              </a:extLst>
            </p:cNvPr>
            <p:cNvSpPr txBox="1"/>
            <p:nvPr/>
          </p:nvSpPr>
          <p:spPr>
            <a:xfrm>
              <a:off x="7239551" y="4947911"/>
              <a:ext cx="514885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effectLst/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. . .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A69D4E1-79D2-A1C7-728A-A5CD23C3D41A}"/>
                </a:ext>
              </a:extLst>
            </p:cNvPr>
            <p:cNvSpPr txBox="1"/>
            <p:nvPr/>
          </p:nvSpPr>
          <p:spPr>
            <a:xfrm>
              <a:off x="7239550" y="4948604"/>
              <a:ext cx="514885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dirty="0">
                <a:solidFill>
                  <a:schemeClr val="bg1">
                    <a:lumMod val="95000"/>
                  </a:schemeClr>
                </a:solidFill>
                <a:effectLst>
                  <a:glow rad="114300">
                    <a:schemeClr val="accent3">
                      <a:satMod val="175000"/>
                      <a:alpha val="40000"/>
                    </a:schemeClr>
                  </a:glow>
                </a:effectLst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120" y="4021448"/>
            <a:ext cx="3254461" cy="251737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120" y="909813"/>
            <a:ext cx="3081933" cy="2845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860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80A9AF-6690-9CBF-6801-F376243523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DC05327-36D7-0C2F-393A-88ED4F27BB6F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0001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ea typeface="G마켓 산스 TTF Medium" panose="02000000000000000000" pitchFamily="2" charset="-127"/>
              </a:rPr>
              <a:t>수업하면서 배웠던 </a:t>
            </a:r>
            <a:r>
              <a:rPr lang="en-US" altLang="ko-KR" dirty="0">
                <a:ea typeface="G마켓 산스 TTF Medium" panose="02000000000000000000" pitchFamily="2" charset="-127"/>
              </a:rPr>
              <a:t>yolov5 </a:t>
            </a:r>
            <a:r>
              <a:rPr lang="ko-KR" altLang="en-US" dirty="0">
                <a:ea typeface="G마켓 산스 TTF Medium" panose="02000000000000000000" pitchFamily="2" charset="-127"/>
              </a:rPr>
              <a:t>모델에 대해서 복습할 수 있는 시간이었습니다</a:t>
            </a:r>
            <a:r>
              <a:rPr lang="en-US" altLang="ko-KR" dirty="0">
                <a:ea typeface="G마켓 산스 TTF Medium" panose="02000000000000000000" pitchFamily="2" charset="-127"/>
              </a:rPr>
              <a:t>. </a:t>
            </a:r>
          </a:p>
          <a:p>
            <a:pPr algn="ctr"/>
            <a:r>
              <a:rPr lang="ko-KR" altLang="en-US" dirty="0">
                <a:ea typeface="G마켓 산스 TTF Medium" panose="02000000000000000000" pitchFamily="2" charset="-127"/>
              </a:rPr>
              <a:t>배운 내용을 복습하면서 개념 정리를 다시 할 수 있는 </a:t>
            </a:r>
            <a:r>
              <a:rPr lang="ko-KR" altLang="en-US" dirty="0" err="1">
                <a:ea typeface="G마켓 산스 TTF Medium" panose="02000000000000000000" pitchFamily="2" charset="-127"/>
              </a:rPr>
              <a:t>시간이여서</a:t>
            </a:r>
            <a:r>
              <a:rPr lang="ko-KR" altLang="en-US" dirty="0">
                <a:ea typeface="G마켓 산스 TTF Medium" panose="02000000000000000000" pitchFamily="2" charset="-127"/>
              </a:rPr>
              <a:t> </a:t>
            </a:r>
            <a:r>
              <a:rPr lang="ko-KR" altLang="en-US" dirty="0" err="1">
                <a:ea typeface="G마켓 산스 TTF Medium" panose="02000000000000000000" pitchFamily="2" charset="-127"/>
              </a:rPr>
              <a:t>의미있었습니다</a:t>
            </a:r>
            <a:r>
              <a:rPr lang="en-US" altLang="ko-KR" dirty="0">
                <a:ea typeface="G마켓 산스 TTF Medium" panose="02000000000000000000" pitchFamily="2" charset="-127"/>
              </a:rPr>
              <a:t>. </a:t>
            </a:r>
            <a:endParaRPr lang="ko-KR" altLang="en-US" dirty="0">
              <a:ea typeface="G마켓 산스 TTF Medium" panose="02000000000000000000" pitchFamily="2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5A01593-FEB3-EE2F-EE34-3E9B2C418E99}"/>
              </a:ext>
            </a:extLst>
          </p:cNvPr>
          <p:cNvSpPr txBox="1"/>
          <p:nvPr/>
        </p:nvSpPr>
        <p:spPr>
          <a:xfrm>
            <a:off x="288120" y="299023"/>
            <a:ext cx="10184524" cy="46166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r>
              <a:rPr lang="ko-KR" altLang="en-US" sz="240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결론</a:t>
            </a:r>
            <a:endParaRPr lang="en-US" altLang="ko-KR" sz="24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9DD77060-F760-9BC0-468F-05E14A4ADD83}"/>
              </a:ext>
            </a:extLst>
          </p:cNvPr>
          <p:cNvGrpSpPr/>
          <p:nvPr/>
        </p:nvGrpSpPr>
        <p:grpSpPr>
          <a:xfrm>
            <a:off x="6130596" y="4977095"/>
            <a:ext cx="514886" cy="370025"/>
            <a:chOff x="7239550" y="4947911"/>
            <a:chExt cx="514886" cy="370025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A6204FC-55DA-FA0A-77A5-B5667FDDA38B}"/>
                </a:ext>
              </a:extLst>
            </p:cNvPr>
            <p:cNvSpPr txBox="1"/>
            <p:nvPr/>
          </p:nvSpPr>
          <p:spPr>
            <a:xfrm>
              <a:off x="7239551" y="4947911"/>
              <a:ext cx="514885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effectLst/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. . .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C780A39-5051-AC4B-E949-FD26C4CBE01E}"/>
                </a:ext>
              </a:extLst>
            </p:cNvPr>
            <p:cNvSpPr txBox="1"/>
            <p:nvPr/>
          </p:nvSpPr>
          <p:spPr>
            <a:xfrm>
              <a:off x="7239550" y="4948604"/>
              <a:ext cx="514885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dirty="0">
                <a:solidFill>
                  <a:schemeClr val="bg1">
                    <a:lumMod val="95000"/>
                  </a:schemeClr>
                </a:solidFill>
                <a:effectLst>
                  <a:glow rad="114300">
                    <a:schemeClr val="accent3">
                      <a:satMod val="175000"/>
                      <a:alpha val="40000"/>
                    </a:schemeClr>
                  </a:glow>
                </a:effectLst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0202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D949E3-10D1-78B5-9EE1-6AD3FBB9C9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무척추 동물, 강장동물, 해파리이(가) 표시된 사진&#10;&#10;자동 생성된 설명">
            <a:extLst>
              <a:ext uri="{FF2B5EF4-FFF2-40B4-BE49-F238E27FC236}">
                <a16:creationId xmlns:a16="http://schemas.microsoft.com/office/drawing/2014/main" id="{714DF1D6-8F64-C580-7A71-2D463F7980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9A9B294-52D6-0E76-AF87-28DDB2FA746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G마켓 산스 TTF Medium" panose="020000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ED1AA8-0446-33A4-EB01-FAF5F20262F2}"/>
              </a:ext>
            </a:extLst>
          </p:cNvPr>
          <p:cNvSpPr txBox="1"/>
          <p:nvPr/>
        </p:nvSpPr>
        <p:spPr>
          <a:xfrm>
            <a:off x="780661" y="2967335"/>
            <a:ext cx="106306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감사합니다</a:t>
            </a:r>
            <a:endParaRPr lang="ko-KR" altLang="en-US" sz="5400" dirty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DEAD5E0-3326-CB47-BD7D-73D1FDD9E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6D7F5-BF84-4914-A43F-0B175AA6540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888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3">
      <a:majorFont>
        <a:latin typeface="맑은 고딕"/>
        <a:ea typeface="G마켓 산스 Bold"/>
        <a:cs typeface=""/>
      </a:majorFont>
      <a:minorFont>
        <a:latin typeface="맑은 고딕"/>
        <a:ea typeface="G마켓 산스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22256</TotalTime>
  <Words>677</Words>
  <Application>Microsoft Office PowerPoint</Application>
  <PresentationFormat>와이드스크린</PresentationFormat>
  <Paragraphs>107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7" baseType="lpstr">
      <vt:lpstr>G마켓 산스 TTF Medium</vt:lpstr>
      <vt:lpstr>G마켓 산스 TTF Bold</vt:lpstr>
      <vt:lpstr>나눔손글씨 펜</vt:lpstr>
      <vt:lpstr>에스코어 드림 4 Regular</vt:lpstr>
      <vt:lpstr>나눔고딕 ExtraBold</vt:lpstr>
      <vt:lpstr>Arial</vt:lpstr>
      <vt:lpstr>맑은 고딕</vt:lpstr>
      <vt:lpstr>에스코어 드림 6 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wonjae lee</dc:creator>
  <cp:lastModifiedBy>주미 이</cp:lastModifiedBy>
  <cp:revision>87</cp:revision>
  <dcterms:created xsi:type="dcterms:W3CDTF">2024-02-01T06:02:08Z</dcterms:created>
  <dcterms:modified xsi:type="dcterms:W3CDTF">2025-04-18T00:55:38Z</dcterms:modified>
</cp:coreProperties>
</file>