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290" r:id="rId2"/>
    <p:sldId id="659" r:id="rId3"/>
    <p:sldId id="660" r:id="rId4"/>
    <p:sldId id="661" r:id="rId5"/>
    <p:sldId id="662" r:id="rId6"/>
    <p:sldId id="663" r:id="rId7"/>
    <p:sldId id="664" r:id="rId8"/>
    <p:sldId id="291" r:id="rId9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손글씨 펜" panose="03040600000000000000" pitchFamily="66" charset="-127"/>
      <p:regular r:id="rId14"/>
    </p:embeddedFont>
    <p:embeddedFont>
      <p:font typeface="휴먼둥근헤드라인" panose="0203050400010101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5F6"/>
    <a:srgbClr val="000066"/>
    <a:srgbClr val="000000"/>
    <a:srgbClr val="FF7C80"/>
    <a:srgbClr val="00010C"/>
    <a:srgbClr val="080018"/>
    <a:srgbClr val="FDE8E7"/>
    <a:srgbClr val="FFCDCD"/>
    <a:srgbClr val="FF700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1" autoAdjust="0"/>
    <p:restoredTop sz="97515" autoAdjust="0"/>
  </p:normalViewPr>
  <p:slideViewPr>
    <p:cSldViewPr snapToGrid="0">
      <p:cViewPr>
        <p:scale>
          <a:sx n="111" d="100"/>
          <a:sy n="111" d="100"/>
        </p:scale>
        <p:origin x="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B9F0-E5EE-4640-BFEA-473381D33634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FAA8-EC06-4473-B3DB-23DD7C2E6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44F55-E346-FEB4-C038-238F5113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BF99D-0607-EAFF-D404-BA42DB6E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C7CA2-E2EA-5B28-E0FD-E7379B57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E43-55F8-44A7-9380-9299EDCC3B17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A1D78-5654-40E0-7ECF-92D03C7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A0A59-E9B4-6F1A-9E4E-82B88925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63AE1-6371-B7A1-C8C8-D7E7216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01098-D8CE-3885-1C04-30EE1BA3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11BA0-E1FC-079A-5825-666F6BE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9ED-49FE-4962-B6FC-DA6AC6C76008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D2CFA-19C6-39B0-1F94-570D85E7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582BB-1F03-D579-9081-437A2D2C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0DC418-B8FE-A142-DB12-9BB34AFA6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6F97-85B3-9B8A-7D01-1962B209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79B46-999F-0977-CDA4-9C25E6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204-4840-44A0-880B-D1AE8FAE0FF5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6864D-9E00-C03C-7735-77AB2E19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4A07F-DB0B-D833-884F-C38A6E6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5EBAFE-141D-4544-A7F6-C21C78D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176963"/>
            <a:ext cx="2743200" cy="365125"/>
          </a:xfrm>
        </p:spPr>
        <p:txBody>
          <a:bodyPr/>
          <a:lstStyle/>
          <a:p>
            <a:fld id="{0743D433-DA57-43F6-A33F-84474BDCB55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BE31FD71-93FA-0BD5-7ED3-8E2F6530B0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830" y="317128"/>
            <a:ext cx="6529388" cy="215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lvl="0"/>
            <a:r>
              <a:rPr lang="ko-KR" altLang="en-US" dirty="0" err="1"/>
              <a:t>차시</a:t>
            </a:r>
            <a:r>
              <a:rPr lang="ko-KR" altLang="en-US" dirty="0"/>
              <a:t> 소제목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ECAFC390-C67E-D16F-B419-2551338830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8830" y="597031"/>
            <a:ext cx="6529388" cy="301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세부 제목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45118-0FE2-3237-0444-13BC806784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91344" y="532549"/>
            <a:ext cx="11737304" cy="161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6CC92-F277-6585-96AC-0F4BAEFA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170AA-DF11-3CC8-877B-FD0C625A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92D69-44A5-4444-3705-AA3D833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9C1-37A5-429B-8507-06B4DA5F4EFC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6B4A3-C37F-2644-FA8A-F56CC1FB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119F7-A8E9-5026-A8AA-9AC590F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F447-3E26-8986-07EA-4F7EE0BE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3F33B-FAB1-0B52-E0C5-5B8CFF822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F4BD0-AA6A-2581-BC58-BD4AEBB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6E8C-8B77-4889-89A9-C17D5A94718C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2D0A1-1EB0-596B-7956-D8D86AF2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59BBD-B076-CD27-9A0D-E1A50F0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4832-9F22-5587-EC42-132B5C08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64A54-5B1C-8A55-2640-A7BB6EA82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634AE-AA0C-6FF7-131B-F765DA7C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E8670-E609-7AFE-EFE4-C7D132D8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D5-474B-49B9-B473-24DA6E8F351E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54EAA-1A91-1CE8-FA00-84DCE3E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D495A-F3AA-CED9-5E71-00B00CF2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7BCD3-3B2E-5388-F5F9-40517632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A403A-DB99-E445-815F-F219281D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C1E44-47CA-5756-00B6-9168D38D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39E0E-8B42-5F7A-2E96-B706505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C1BA9-D350-2C2D-22C7-C3DE7EAB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0CC5DF-82BC-97AA-068F-D6D430A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5C08-9E02-493C-939D-1257B760ECEE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77469-4DE6-0FF7-14D2-859944F0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EBC5E-A00F-2EE1-B77C-5E8E0B4F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3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73BB-EEC3-2F1C-09DC-2A5CA05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5D30A-695B-7CE4-769B-A87A2A7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2D2-B6A5-432F-9625-AD9219C121EF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6A1A0-BB81-BA36-6F95-4A95F94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1D611-D68B-A464-D45C-B8CC4F62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en-US" altLang="ko-KR" dirty="0"/>
              <a:t>Page </a:t>
            </a:r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1FB4-C32B-0502-80AF-81DC546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609-0DD1-447E-AAF4-10A57F495EF8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6688E-729E-A639-C71F-2AE70E14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3C43E-6B7A-8F3B-3AD6-CD05B76B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9EBF-0310-0DA7-E983-2D6C8CB1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04258-BAF1-77A5-5F88-5A23033B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8C709-2B0A-212F-9B73-6E04F3C7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48C87-DC0C-64FE-F45C-76CBE7F5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CD9C-22B7-47C0-8616-6767D0DB3E13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F8040-DD6C-8DF7-3A89-6359E275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EDDF4-1DF7-6D06-6FE6-8483A450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E35B-AE9B-27D5-F6D2-0BA25C9D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E1947-2DB1-6574-B6E2-F3020692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FBC2A-2D61-0191-0B1A-0A90A116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FD805-1C85-D83C-CF73-6B9F2B2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723-DC4D-43A5-9F25-4EFC7ECE2DAD}" type="datetime1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FD7FF-7EA7-C749-CAF9-2F03F04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403A-9957-DAAC-E62E-2DC0E5E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ECF16-38B8-08E9-B4DF-EFB407D0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775AE-E8C1-DB6E-003C-CEE47538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66827-ADFD-530E-12BB-61A748000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C2733661-46B9-44F9-9F2B-207480B38D04}" type="datetime1">
              <a:rPr lang="ko-KR" altLang="en-US" smtClean="0"/>
              <a:pPr/>
              <a:t>2024-12-18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2F8F5-C207-F0AE-953D-D9C1BDD7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6CD7A-C11E-A8D9-7AB9-F93F09D2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2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9F0AC-70F9-7840-D501-65E04A0B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 동물, 강장동물, 해파리이(가) 표시된 사진&#10;&#10;자동 생성된 설명">
            <a:extLst>
              <a:ext uri="{FF2B5EF4-FFF2-40B4-BE49-F238E27FC236}">
                <a16:creationId xmlns:a16="http://schemas.microsoft.com/office/drawing/2014/main" id="{A65CE9FE-B671-300C-A5F4-D19DDD03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F5611C-9C69-3CE3-E328-E522B45A44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34847-8CF7-C71C-A28D-23BCEAB41CC1}"/>
              </a:ext>
            </a:extLst>
          </p:cNvPr>
          <p:cNvSpPr txBox="1"/>
          <p:nvPr/>
        </p:nvSpPr>
        <p:spPr>
          <a:xfrm>
            <a:off x="780661" y="2621895"/>
            <a:ext cx="10630678" cy="189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AI </a:t>
            </a:r>
            <a:r>
              <a:rPr lang="ko-KR" altLang="en-US" sz="4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공중보건 모니터링 시스템</a:t>
            </a:r>
            <a:r>
              <a:rPr lang="en-US" altLang="ko-KR" sz="54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endParaRPr lang="en-US" altLang="ko-KR" sz="28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Yolo v5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를 활용한 실시간 마스크 </a:t>
            </a:r>
            <a:r>
              <a:rPr lang="ko-KR" altLang="en-US" sz="2800" dirty="0" err="1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미착용자</a:t>
            </a:r>
            <a:r>
              <a:rPr lang="ko-KR" altLang="en-US" sz="2800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감지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E0B22-4E49-4F6A-B6E7-F6F0F8B80F29}"/>
              </a:ext>
            </a:extLst>
          </p:cNvPr>
          <p:cNvSpPr txBox="1"/>
          <p:nvPr/>
        </p:nvSpPr>
        <p:spPr>
          <a:xfrm>
            <a:off x="9366637" y="6004734"/>
            <a:ext cx="241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</a:t>
            </a:r>
            <a:r>
              <a:rPr lang="en-US" altLang="ko-KR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이연지</a:t>
            </a:r>
            <a:r>
              <a:rPr lang="en-US" altLang="ko-KR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최효진</a:t>
            </a:r>
            <a:r>
              <a:rPr lang="en-US" altLang="ko-KR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이주미</a:t>
            </a:r>
            <a:endParaRPr lang="en-US" altLang="ko-KR" sz="1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58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/>
              <a:t>= cv2.imread('/content/train/-I1-MS09uaqsLdGTFkgnS0Rcg1mmPyAj95ySg_eckoM_jpeg.rf.8f09ebde8b7b3ea6f9180eff345ec176.jpg')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r>
              <a:rPr lang="ko-KR" altLang="en-US" dirty="0" err="1" smtClean="0">
                <a:ea typeface="G마켓 산스 TTF Medium" panose="02000000000000000000" pitchFamily="2" charset="-127"/>
              </a:rPr>
              <a:t>데이터셋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소개 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: </a:t>
            </a:r>
            <a:r>
              <a:rPr lang="ko-KR" altLang="en-US" dirty="0"/>
              <a:t>일반적으로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데이터 </a:t>
            </a:r>
            <a:r>
              <a:rPr lang="ko-KR" altLang="en-US" dirty="0">
                <a:ea typeface="G마켓 산스 TTF Medium" panose="02000000000000000000" pitchFamily="2" charset="-127"/>
              </a:rPr>
              <a:t>분석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학습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연구 등의 목적으로 사용하기 위해 수집되고 구조화된 데이터의 집합입니다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  <a:r>
              <a:rPr lang="ko-KR" altLang="en-US" dirty="0" err="1">
                <a:ea typeface="G마켓 산스 TTF Medium" panose="02000000000000000000" pitchFamily="2" charset="-127"/>
              </a:rPr>
              <a:t>데이터셋은</a:t>
            </a:r>
            <a:r>
              <a:rPr lang="ko-KR" altLang="en-US" dirty="0">
                <a:ea typeface="G마켓 산스 TTF Medium" panose="02000000000000000000" pitchFamily="2" charset="-127"/>
              </a:rPr>
              <a:t> 특정 구조를 사용하여 데이터를 생성하고 처리할 수 있도록 하며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다양한 형식과 크기를 조정할 수 있습니다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데이터 포인트는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데이터셋의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가장 작은 단위로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개별 데이터를 구성합니다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 소개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07" y="695865"/>
            <a:ext cx="2099095" cy="29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8329-4DE4-F9F6-1102-450CF1BD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F5063D-29A9-360C-F0C9-77FE521774B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 </a:t>
            </a:r>
            <a:r>
              <a:rPr lang="en-US" altLang="ko-KR" dirty="0"/>
              <a:t>album transform</a:t>
            </a:r>
          </a:p>
          <a:p>
            <a:r>
              <a:rPr lang="en-US" altLang="ko-KR" dirty="0"/>
              <a:t>transform = </a:t>
            </a:r>
            <a:r>
              <a:rPr lang="en-US" altLang="ko-KR" dirty="0" err="1"/>
              <a:t>A.Compose</a:t>
            </a:r>
            <a:r>
              <a:rPr lang="en-US" altLang="ko-KR" dirty="0"/>
              <a:t>([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A.RandomCrop</a:t>
            </a:r>
            <a:r>
              <a:rPr lang="en-US" altLang="ko-KR" dirty="0"/>
              <a:t>(width=256, height=256),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A.HorizontalFlip</a:t>
            </a:r>
            <a:r>
              <a:rPr lang="en-US" altLang="ko-KR" dirty="0"/>
              <a:t>(p=0.5),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A.RandomBrightnessContrast</a:t>
            </a:r>
            <a:r>
              <a:rPr lang="en-US" altLang="ko-KR" dirty="0"/>
              <a:t>(p=0.2),</a:t>
            </a:r>
          </a:p>
          <a:p>
            <a:r>
              <a:rPr lang="en-US" altLang="ko-KR" dirty="0"/>
              <a:t>], </a:t>
            </a:r>
            <a:r>
              <a:rPr lang="en-US" altLang="ko-KR" dirty="0" err="1"/>
              <a:t>bbox_params</a:t>
            </a:r>
            <a:r>
              <a:rPr lang="en-US" altLang="ko-KR" dirty="0"/>
              <a:t>=</a:t>
            </a:r>
            <a:r>
              <a:rPr lang="en-US" altLang="ko-KR" dirty="0" err="1"/>
              <a:t>A.BboxParams</a:t>
            </a:r>
            <a:r>
              <a:rPr lang="en-US" altLang="ko-KR" dirty="0"/>
              <a:t>(format='yolo',</a:t>
            </a:r>
            <a:r>
              <a:rPr lang="en-US" altLang="ko-KR" dirty="0" err="1"/>
              <a:t>label_fields</a:t>
            </a:r>
            <a:r>
              <a:rPr lang="en-US" altLang="ko-KR" dirty="0"/>
              <a:t>=['</a:t>
            </a:r>
            <a:r>
              <a:rPr lang="en-US" altLang="ko-KR" dirty="0" err="1"/>
              <a:t>class_labels</a:t>
            </a:r>
            <a:r>
              <a:rPr lang="en-US" altLang="ko-KR" dirty="0"/>
              <a:t>']))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# transform = </a:t>
            </a:r>
            <a:r>
              <a:rPr lang="en-US" altLang="ko-KR" dirty="0" err="1"/>
              <a:t>A.Compose</a:t>
            </a:r>
            <a:r>
              <a:rPr lang="en-US" altLang="ko-KR" dirty="0"/>
              <a:t>([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A.RandomCrop</a:t>
            </a:r>
            <a:r>
              <a:rPr lang="en-US" altLang="ko-KR" dirty="0"/>
              <a:t>(width=450, height=450),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A.HorizontalFlip</a:t>
            </a:r>
            <a:r>
              <a:rPr lang="en-US" altLang="ko-KR" dirty="0"/>
              <a:t>(p=0.5),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A.RandomBrightnessContrast</a:t>
            </a:r>
            <a:r>
              <a:rPr lang="en-US" altLang="ko-KR" dirty="0"/>
              <a:t>(p=0.2),</a:t>
            </a:r>
          </a:p>
          <a:p>
            <a:r>
              <a:rPr lang="en-US" altLang="ko-KR" dirty="0"/>
              <a:t># ], </a:t>
            </a:r>
            <a:r>
              <a:rPr lang="en-US" altLang="ko-KR" dirty="0" err="1"/>
              <a:t>bbox_params</a:t>
            </a:r>
            <a:r>
              <a:rPr lang="en-US" altLang="ko-KR" dirty="0"/>
              <a:t>=</a:t>
            </a:r>
            <a:r>
              <a:rPr lang="en-US" altLang="ko-KR" dirty="0" err="1"/>
              <a:t>A.BboxParams</a:t>
            </a:r>
            <a:r>
              <a:rPr lang="en-US" altLang="ko-KR" dirty="0"/>
              <a:t>(format='coco', </a:t>
            </a:r>
            <a:r>
              <a:rPr lang="en-US" altLang="ko-KR" dirty="0" err="1"/>
              <a:t>min_area</a:t>
            </a:r>
            <a:r>
              <a:rPr lang="en-US" altLang="ko-KR" dirty="0"/>
              <a:t>=1024, </a:t>
            </a:r>
            <a:r>
              <a:rPr lang="en-US" altLang="ko-KR" dirty="0" err="1"/>
              <a:t>min_visibility</a:t>
            </a:r>
            <a:r>
              <a:rPr lang="en-US" altLang="ko-KR" dirty="0"/>
              <a:t>=0.1, </a:t>
            </a:r>
            <a:r>
              <a:rPr lang="en-US" altLang="ko-KR" dirty="0" err="1"/>
              <a:t>label_fields</a:t>
            </a:r>
            <a:r>
              <a:rPr lang="en-US" altLang="ko-KR" dirty="0"/>
              <a:t>=['</a:t>
            </a:r>
            <a:r>
              <a:rPr lang="en-US" altLang="ko-KR" dirty="0" err="1"/>
              <a:t>class_labels</a:t>
            </a:r>
            <a:r>
              <a:rPr lang="en-US" altLang="ko-KR" dirty="0"/>
              <a:t>']))</a:t>
            </a: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FA9A7-FCF2-DCEF-4C66-850F288754EC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 전처리 및 증강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4A3671-A01F-3700-95D0-3125500CD556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CB754-EE96-C79B-2BC7-A22D02FEDA5C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0C0276-7A9F-14F5-00F6-B2700EC23B1F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9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883F-A95A-2C97-23DD-0A43630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3D1228-69D1-501D-8E07-E67B715086F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%</a:t>
            </a:r>
            <a:r>
              <a:rPr lang="en-US" altLang="ko-KR" dirty="0"/>
              <a:t>cd yolov5</a:t>
            </a:r>
          </a:p>
          <a:p>
            <a:r>
              <a:rPr lang="en-US" altLang="ko-KR" dirty="0"/>
              <a:t>%pip install -</a:t>
            </a:r>
            <a:r>
              <a:rPr lang="en-US" altLang="ko-KR" dirty="0" err="1"/>
              <a:t>qr</a:t>
            </a:r>
            <a:r>
              <a:rPr lang="en-US" altLang="ko-KR" dirty="0"/>
              <a:t> </a:t>
            </a:r>
            <a:r>
              <a:rPr lang="en-US" altLang="ko-KR" dirty="0" smtClean="0"/>
              <a:t>requirements.txt        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yolov5 </a:t>
            </a:r>
            <a:r>
              <a:rPr lang="ko-KR" altLang="en-US" dirty="0" smtClean="0"/>
              <a:t>소개 </a:t>
            </a:r>
            <a:r>
              <a:rPr lang="en-US" altLang="ko-KR" dirty="0"/>
              <a:t>: YOLOv5(You Only Look Once </a:t>
            </a:r>
            <a:r>
              <a:rPr lang="ko-KR" altLang="en-US" dirty="0"/>
              <a:t>버전 </a:t>
            </a:r>
            <a:r>
              <a:rPr lang="en-US" altLang="ko-KR" dirty="0"/>
              <a:t>5)</a:t>
            </a:r>
            <a:r>
              <a:rPr lang="ko-KR" altLang="en-US" dirty="0"/>
              <a:t>는 실시간 객체 감지를 위한 인기 있는 딥 러닝 모델입니다</a:t>
            </a:r>
            <a:r>
              <a:rPr lang="en-US" altLang="ko-KR" dirty="0"/>
              <a:t>. </a:t>
            </a:r>
            <a:r>
              <a:rPr lang="en-US" altLang="ko-KR" dirty="0" err="1"/>
              <a:t>Ultralytics</a:t>
            </a:r>
            <a:r>
              <a:rPr lang="en-US" altLang="ko-KR" dirty="0"/>
              <a:t> </a:t>
            </a:r>
            <a:r>
              <a:rPr lang="ko-KR" altLang="en-US" dirty="0"/>
              <a:t>팀에서 개발한 오픈 소스 모델로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정확성</a:t>
            </a:r>
            <a:r>
              <a:rPr lang="en-US" altLang="ko-KR" dirty="0"/>
              <a:t>, </a:t>
            </a:r>
            <a:r>
              <a:rPr lang="ko-KR" altLang="en-US" dirty="0"/>
              <a:t>사용 편의성으로 유명합니다</a:t>
            </a:r>
            <a:r>
              <a:rPr lang="en-US" altLang="ko-KR" dirty="0"/>
              <a:t>. </a:t>
            </a:r>
            <a:r>
              <a:rPr lang="en-US" altLang="ko-KR" dirty="0" smtClean="0"/>
              <a:t>yolov5</a:t>
            </a:r>
            <a:r>
              <a:rPr lang="ko-KR" altLang="en-US" dirty="0"/>
              <a:t>는 사람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동물 등을 포함하여 이미지나 비디오에서 객체를 감지하는 작업에 널리 사용됩니다</a:t>
            </a:r>
            <a:r>
              <a:rPr lang="en-US" altLang="ko-KR" dirty="0" smtClean="0"/>
              <a:t>. </a:t>
            </a:r>
            <a:r>
              <a:rPr lang="en-US" altLang="ko-KR" dirty="0"/>
              <a:t>y</a:t>
            </a:r>
            <a:r>
              <a:rPr lang="en-US" altLang="ko-KR" dirty="0" smtClean="0"/>
              <a:t>oIov5</a:t>
            </a:r>
            <a:r>
              <a:rPr lang="ko-KR" altLang="en-US" dirty="0" smtClean="0"/>
              <a:t>의 모델 </a:t>
            </a:r>
            <a:r>
              <a:rPr lang="ko-KR" altLang="en-US" dirty="0" err="1" smtClean="0"/>
              <a:t>아키텍쳐는</a:t>
            </a:r>
            <a:r>
              <a:rPr lang="ko-KR" altLang="en-US" dirty="0" smtClean="0"/>
              <a:t> 크게 </a:t>
            </a:r>
            <a:r>
              <a:rPr lang="ko-KR" altLang="en-US" dirty="0" err="1" smtClean="0"/>
              <a:t>백본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헤드로 크게 세 부분으로 구성됩니다</a:t>
            </a:r>
            <a:r>
              <a:rPr lang="en-US" altLang="ko-KR" dirty="0" smtClean="0"/>
              <a:t>. yolov5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작성되었다는게</a:t>
            </a:r>
            <a:r>
              <a:rPr lang="ko-KR" altLang="en-US" dirty="0" smtClean="0"/>
              <a:t> 핵심이고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위의 모델 </a:t>
            </a:r>
            <a:r>
              <a:rPr lang="ko-KR" altLang="en-US" dirty="0" err="1" smtClean="0"/>
              <a:t>아키텍쳐에서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틀은 </a:t>
            </a:r>
            <a:r>
              <a:rPr lang="en-US" altLang="ko-KR" dirty="0" smtClean="0"/>
              <a:t>yolov4</a:t>
            </a:r>
            <a:r>
              <a:rPr lang="ko-KR" altLang="en-US" dirty="0" smtClean="0"/>
              <a:t>와 거의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세부적으로</a:t>
            </a:r>
            <a:r>
              <a:rPr lang="en-US" altLang="ko-KR" dirty="0"/>
              <a:t> </a:t>
            </a:r>
            <a:r>
              <a:rPr lang="en-US" altLang="ko-KR" dirty="0" smtClean="0"/>
              <a:t>focus layer, </a:t>
            </a:r>
            <a:r>
              <a:rPr lang="en-US" altLang="ko-KR" dirty="0" err="1" smtClean="0"/>
              <a:t>bottlenectCSP</a:t>
            </a:r>
            <a:r>
              <a:rPr lang="ko-KR" altLang="en-US" dirty="0" smtClean="0"/>
              <a:t>등을 가지고 있다는 점에서 </a:t>
            </a:r>
            <a:r>
              <a:rPr lang="en-US" altLang="ko-KR" dirty="0" smtClean="0"/>
              <a:t>yolov4</a:t>
            </a:r>
            <a:r>
              <a:rPr lang="ko-KR" altLang="en-US" dirty="0" smtClean="0"/>
              <a:t>와 차이가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전 </a:t>
            </a:r>
            <a:r>
              <a:rPr lang="en-US" altLang="ko-KR" dirty="0" smtClean="0"/>
              <a:t>YOLO</a:t>
            </a:r>
            <a:r>
              <a:rPr lang="ko-KR" altLang="en-US" dirty="0" smtClean="0"/>
              <a:t>계열인 </a:t>
            </a:r>
            <a:r>
              <a:rPr lang="en-US" altLang="ko-KR" dirty="0" smtClean="0"/>
              <a:t>yolov4</a:t>
            </a:r>
            <a:r>
              <a:rPr lang="ko-KR" altLang="en-US" dirty="0" smtClean="0"/>
              <a:t>와 비교했을 </a:t>
            </a:r>
            <a:r>
              <a:rPr lang="ko-KR" altLang="en-US" dirty="0" err="1" smtClean="0"/>
              <a:t>떄</a:t>
            </a:r>
            <a:r>
              <a:rPr lang="en-US" altLang="ko-KR" dirty="0" smtClean="0"/>
              <a:t>,</a:t>
            </a:r>
            <a:r>
              <a:rPr lang="ko-KR" altLang="en-US" dirty="0" smtClean="0"/>
              <a:t> 훈련 속도와 가벼움</a:t>
            </a:r>
            <a:r>
              <a:rPr lang="en-US" altLang="ko-KR" dirty="0"/>
              <a:t> </a:t>
            </a:r>
            <a:r>
              <a:rPr lang="ko-KR" altLang="en-US" dirty="0" smtClean="0"/>
              <a:t>그리고 추론 시간 면에서  </a:t>
            </a:r>
            <a:r>
              <a:rPr lang="en-US" altLang="ko-KR" dirty="0" smtClean="0"/>
              <a:t>yolov4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yolov5</a:t>
            </a:r>
            <a:r>
              <a:rPr lang="ko-KR" altLang="en-US" dirty="0" smtClean="0"/>
              <a:t>가 성능이 더 우수했습니다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yolov5</a:t>
            </a:r>
            <a:r>
              <a:rPr lang="ko-KR" altLang="en-US" dirty="0"/>
              <a:t>는 이전 </a:t>
            </a:r>
            <a:r>
              <a:rPr lang="en-US" altLang="ko-KR" dirty="0" smtClean="0"/>
              <a:t>YOLO</a:t>
            </a:r>
            <a:r>
              <a:rPr lang="ko-KR" altLang="en-US" dirty="0" smtClean="0"/>
              <a:t>버전에는 </a:t>
            </a:r>
            <a:r>
              <a:rPr lang="ko-KR" altLang="en-US" dirty="0"/>
              <a:t>없었던 몇 가지 주요 변경 사항을 도입했습니다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Darknet53 </a:t>
            </a:r>
            <a:r>
              <a:rPr lang="ko-KR" altLang="en-US" dirty="0" err="1"/>
              <a:t>백본에</a:t>
            </a:r>
            <a:r>
              <a:rPr lang="ko-KR" altLang="en-US" dirty="0"/>
              <a:t> </a:t>
            </a:r>
            <a:r>
              <a:rPr lang="en-US" altLang="ko-KR" dirty="0" err="1"/>
              <a:t>CSPNet</a:t>
            </a:r>
            <a:r>
              <a:rPr lang="ko-KR" altLang="en-US" dirty="0"/>
              <a:t>을 적용하고</a:t>
            </a:r>
            <a:r>
              <a:rPr lang="en-US" altLang="ko-KR" dirty="0"/>
              <a:t>, CSP-Darknet53 </a:t>
            </a:r>
            <a:r>
              <a:rPr lang="ko-KR" altLang="en-US" dirty="0" err="1"/>
              <a:t>백본에</a:t>
            </a:r>
            <a:r>
              <a:rPr lang="ko-KR" altLang="en-US" dirty="0"/>
              <a:t> 포커스 레이어를 통합했으며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넥에서</a:t>
            </a:r>
            <a:r>
              <a:rPr lang="ko-KR" altLang="en-US" dirty="0"/>
              <a:t> </a:t>
            </a:r>
            <a:r>
              <a:rPr lang="en-US" altLang="ko-KR" dirty="0"/>
              <a:t>SPP </a:t>
            </a:r>
            <a:r>
              <a:rPr lang="ko-KR" altLang="en-US" dirty="0"/>
              <a:t>블록을 </a:t>
            </a:r>
            <a:r>
              <a:rPr lang="en-US" altLang="ko-KR" dirty="0"/>
              <a:t>SPPF </a:t>
            </a:r>
            <a:r>
              <a:rPr lang="ko-KR" altLang="en-US" dirty="0"/>
              <a:t>블록으로 교체했습니다</a:t>
            </a:r>
            <a:r>
              <a:rPr lang="en-US" altLang="ko-KR" dirty="0"/>
              <a:t>. </a:t>
            </a:r>
            <a:r>
              <a:rPr lang="ko-KR" altLang="en-US" dirty="0" smtClean="0"/>
              <a:t>또한 </a:t>
            </a:r>
            <a:r>
              <a:rPr lang="en-US" altLang="ko-KR" dirty="0" err="1"/>
              <a:t>PANet</a:t>
            </a:r>
            <a:r>
              <a:rPr lang="en-US" altLang="ko-KR" dirty="0"/>
              <a:t> </a:t>
            </a:r>
            <a:r>
              <a:rPr lang="ko-KR" altLang="en-US" dirty="0"/>
              <a:t>모델에 </a:t>
            </a:r>
            <a:r>
              <a:rPr lang="en-US" altLang="ko-KR" dirty="0" err="1"/>
              <a:t>CSPNet</a:t>
            </a:r>
            <a:r>
              <a:rPr lang="en-US" altLang="ko-KR" dirty="0"/>
              <a:t> </a:t>
            </a:r>
            <a:r>
              <a:rPr lang="ko-KR" altLang="en-US" dirty="0"/>
              <a:t>전략을 적용했습니다</a:t>
            </a:r>
            <a:r>
              <a:rPr lang="en-US" altLang="ko-KR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27936-4FCC-BB2C-184E-5CA0C23B78EF}"/>
              </a:ext>
            </a:extLst>
          </p:cNvPr>
          <p:cNvSpPr txBox="1"/>
          <p:nvPr/>
        </p:nvSpPr>
        <p:spPr>
          <a:xfrm>
            <a:off x="197248" y="316062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소개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4B5EEF-5A1A-295E-F940-1746E74C1104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614A6C-F846-0B40-60B1-5535E260BC75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1F4AF-EA81-AD22-4DAF-5F2C38975191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30" y="1226280"/>
            <a:ext cx="4446442" cy="39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F0B4-AB10-766D-748A-13E2BD01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04BD76-B5B6-D134-497E-2643D74CE6D3}"/>
              </a:ext>
            </a:extLst>
          </p:cNvPr>
          <p:cNvSpPr/>
          <p:nvPr/>
        </p:nvSpPr>
        <p:spPr>
          <a:xfrm>
            <a:off x="0" y="-6326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dirty="0" smtClean="0"/>
              <a:t>            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</a:t>
            </a:r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r>
              <a:rPr lang="en-US" altLang="ko-KR" dirty="0" err="1" smtClean="0"/>
              <a:t>train_img_list</a:t>
            </a:r>
            <a:r>
              <a:rPr lang="en-US" altLang="ko-KR" dirty="0" smtClean="0"/>
              <a:t> </a:t>
            </a:r>
            <a:r>
              <a:rPr lang="en-US" altLang="ko-KR" dirty="0"/>
              <a:t>= glob('/content/yolov5/train/*jpg')</a:t>
            </a:r>
          </a:p>
          <a:p>
            <a:r>
              <a:rPr lang="en-US" altLang="ko-KR" dirty="0" err="1"/>
              <a:t>test_img_list</a:t>
            </a:r>
            <a:r>
              <a:rPr lang="en-US" altLang="ko-KR" dirty="0"/>
              <a:t> = glob('/content/yolov5/test/*jpg')</a:t>
            </a:r>
          </a:p>
          <a:p>
            <a:r>
              <a:rPr lang="en-US" altLang="ko-KR" dirty="0" err="1"/>
              <a:t>valid_img_list</a:t>
            </a:r>
            <a:r>
              <a:rPr lang="en-US" altLang="ko-KR" dirty="0"/>
              <a:t> = glob('/content/yolov5/valid/*jpg')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train_img_list</a:t>
            </a:r>
            <a:r>
              <a:rPr lang="en-US" altLang="ko-KR" dirty="0"/>
              <a:t>),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test_img_list</a:t>
            </a:r>
            <a:r>
              <a:rPr lang="en-US" altLang="ko-KR" dirty="0"/>
              <a:t>),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valid_img_list</a:t>
            </a:r>
            <a:r>
              <a:rPr lang="en-US" altLang="ko-KR" dirty="0"/>
              <a:t>)</a:t>
            </a:r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ea typeface="G마켓 산스 TTF Medium" panose="02000000000000000000" pitchFamily="2" charset="-127"/>
              </a:rPr>
              <a:t>Yolov5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객체 인지 방법인 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object </a:t>
            </a:r>
            <a:r>
              <a:rPr lang="en-US" altLang="ko-KR" dirty="0" err="1" smtClean="0">
                <a:ea typeface="G마켓 산스 TTF Medium" panose="02000000000000000000" pitchFamily="2" charset="-127"/>
              </a:rPr>
              <a:t>dedection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에는 모델 성능 개선 시도로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크게 데이터 측면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모델 구축 및 유지 측면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endParaRPr lang="en-US" altLang="ko-KR" dirty="0">
              <a:ea typeface="G마켓 산스 TTF Medium" panose="02000000000000000000" pitchFamily="2" charset="-127"/>
            </a:endParaRPr>
          </a:p>
          <a:p>
            <a:r>
              <a:rPr lang="ko-KR" altLang="en-US" dirty="0" smtClean="0">
                <a:ea typeface="G마켓 산스 TTF Medium" panose="02000000000000000000" pitchFamily="2" charset="-127"/>
              </a:rPr>
              <a:t>소수 민족과 소수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파라미터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측면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후처리 및 배포 최적화 측면으로 나눌 수 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</a:t>
            </a:r>
            <a:endParaRPr lang="en-US" altLang="ko-KR" dirty="0" smtClean="0">
              <a:ea typeface="G마켓 산스 TTF Medium" panose="02000000000000000000" pitchFamily="2" charset="-127"/>
            </a:endParaRPr>
          </a:p>
          <a:p>
            <a:r>
              <a:rPr lang="en-US" altLang="ko-KR" dirty="0" smtClean="0">
                <a:ea typeface="G마켓 산스 TTF Medium" panose="02000000000000000000" pitchFamily="2" charset="-127"/>
              </a:rPr>
              <a:t>1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데이터 측면에서는 데이터 증폭과 데이터 품질 개선 및 합성 데이터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활용등이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 smtClean="0">
                <a:ea typeface="G마켓 산스 TTF Medium" panose="02000000000000000000" pitchFamily="2" charset="-127"/>
              </a:rPr>
              <a:t>2.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모델 구축 및 유지 측면에서는 최신 모델 활용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모델 크기 및 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Backbone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개선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멀티스케일 예측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모듈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개선등이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 smtClean="0">
                <a:ea typeface="G마켓 산스 TTF Medium" panose="02000000000000000000" pitchFamily="2" charset="-127"/>
              </a:rPr>
              <a:t>3.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소수 민족과 소수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파라미터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측면에서는 학습 효율성 최적화 및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하이퍼파라미터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지식의 증류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미세조정등이 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 smtClean="0">
                <a:ea typeface="G마켓 산스 TTF Medium" panose="02000000000000000000" pitchFamily="2" charset="-127"/>
              </a:rPr>
              <a:t>4.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후처리 및 배포 최적화 측면에서는 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NMS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개선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후처리 최적화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,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양자화 및 가지치기등이 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8073D6-0EE6-F772-A62F-286D026B213C}"/>
              </a:ext>
            </a:extLst>
          </p:cNvPr>
          <p:cNvSpPr txBox="1"/>
          <p:nvPr/>
        </p:nvSpPr>
        <p:spPr>
          <a:xfrm>
            <a:off x="178852" y="195506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개선 시도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62BDC6-92CF-C579-1705-F5A765CDD300}"/>
              </a:ext>
            </a:extLst>
          </p:cNvPr>
          <p:cNvGrpSpPr/>
          <p:nvPr/>
        </p:nvGrpSpPr>
        <p:grpSpPr>
          <a:xfrm>
            <a:off x="6130597" y="3790772"/>
            <a:ext cx="2116504" cy="1555655"/>
            <a:chOff x="7239551" y="3761588"/>
            <a:chExt cx="2116504" cy="15556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4D476E-D0E1-C1FB-166E-689AB8406783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4CCFD0-9C61-1E72-2965-563CC0C83A10}"/>
                </a:ext>
              </a:extLst>
            </p:cNvPr>
            <p:cNvSpPr txBox="1"/>
            <p:nvPr/>
          </p:nvSpPr>
          <p:spPr>
            <a:xfrm>
              <a:off x="8841170" y="3761588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41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A2171-1530-5288-72D6-02959CCD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D25CC1-F769-9D18-8985-6FE76EF716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r>
              <a:rPr lang="en-US" altLang="ko-KR" dirty="0" smtClean="0"/>
              <a:t>Image(filename </a:t>
            </a:r>
            <a:r>
              <a:rPr lang="en-US" altLang="ko-KR" dirty="0"/>
              <a:t>= '/content/yolov5/runs/train/results/PR_curve.</a:t>
            </a:r>
            <a:r>
              <a:rPr lang="en-US" altLang="ko-KR" dirty="0" err="1"/>
              <a:t>png</a:t>
            </a:r>
            <a:r>
              <a:rPr lang="en-US" altLang="ko-KR" dirty="0"/>
              <a:t>',width = 1000)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endParaRPr lang="en-US" altLang="ko-KR" dirty="0" smtClean="0"/>
          </a:p>
          <a:p>
            <a:pPr algn="r"/>
            <a:endParaRPr lang="en-US" altLang="ko-KR" dirty="0"/>
          </a:p>
          <a:p>
            <a:pPr algn="r"/>
            <a:r>
              <a:rPr lang="en-US" altLang="ko-KR" dirty="0" smtClean="0"/>
              <a:t>Image(filename </a:t>
            </a:r>
            <a:r>
              <a:rPr lang="en-US" altLang="ko-KR" dirty="0"/>
              <a:t>= '/content/yolov5/runs/train/results/F1_curve.png',width = 1000)</a:t>
            </a:r>
          </a:p>
          <a:p>
            <a:pPr algn="r"/>
            <a:endParaRPr lang="en-US" altLang="ko-KR" dirty="0"/>
          </a:p>
          <a:p>
            <a:pPr algn="ctr"/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 smtClean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 smtClean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5D21C-1AC9-6D1A-2FD2-E9CE9E3BC194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 결과 시각화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300127-6F7E-F2E6-6470-238265D0B9B9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3F35EF-0786-DAEA-3AD8-1F9F3392DC09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69D4E1-79D2-A1C7-728A-A5CD23C3D41A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" y="4021448"/>
            <a:ext cx="3254461" cy="2517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" y="909813"/>
            <a:ext cx="3081933" cy="28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A9AF-6690-9CBF-6801-F3762435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C05327-36D7-0C2F-393A-88ED4F27BB6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ea typeface="G마켓 산스 TTF Medium" panose="02000000000000000000" pitchFamily="2" charset="-127"/>
              </a:rPr>
              <a:t>수업하면서 배웠던 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yolov5 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모델에 대해서 복습할 수 있는 시간이었습니다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</a:p>
          <a:p>
            <a:pPr algn="ctr"/>
            <a:r>
              <a:rPr lang="ko-KR" altLang="en-US" dirty="0" smtClean="0">
                <a:ea typeface="G마켓 산스 TTF Medium" panose="02000000000000000000" pitchFamily="2" charset="-127"/>
              </a:rPr>
              <a:t>배운 내용을 복습하면서 개념 정리를 다시 할 수 있는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시간이여서</a:t>
            </a:r>
            <a:r>
              <a:rPr lang="ko-KR" altLang="en-US" dirty="0" smtClean="0">
                <a:ea typeface="G마켓 산스 TTF Medium" panose="02000000000000000000" pitchFamily="2" charset="-127"/>
              </a:rPr>
              <a:t> </a:t>
            </a:r>
            <a:r>
              <a:rPr lang="ko-KR" altLang="en-US" dirty="0" err="1" smtClean="0">
                <a:ea typeface="G마켓 산스 TTF Medium" panose="02000000000000000000" pitchFamily="2" charset="-127"/>
              </a:rPr>
              <a:t>의미있었습니다</a:t>
            </a:r>
            <a:r>
              <a:rPr lang="en-US" altLang="ko-KR" dirty="0" smtClean="0">
                <a:ea typeface="G마켓 산스 TTF Medium" panose="02000000000000000000" pitchFamily="2" charset="-127"/>
              </a:rPr>
              <a:t>. 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01593-FEB3-EE2F-EE34-3E9B2C418E99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DD77060-F760-9BC0-468F-05E14A4ADD83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6204FC-55DA-FA0A-77A5-B5667FDDA38B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780A39-5051-AC4B-E949-FD26C4CBE01E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0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949E3-10D1-78B5-9EE1-6AD3FBB9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 동물, 강장동물, 해파리이(가) 표시된 사진&#10;&#10;자동 생성된 설명">
            <a:extLst>
              <a:ext uri="{FF2B5EF4-FFF2-40B4-BE49-F238E27FC236}">
                <a16:creationId xmlns:a16="http://schemas.microsoft.com/office/drawing/2014/main" id="{714DF1D6-8F64-C580-7A71-2D463F79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9B294-52D6-0E76-AF87-28DDB2FA74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D1AA8-0446-33A4-EB01-FAF5F20262F2}"/>
              </a:ext>
            </a:extLst>
          </p:cNvPr>
          <p:cNvSpPr txBox="1"/>
          <p:nvPr/>
        </p:nvSpPr>
        <p:spPr>
          <a:xfrm>
            <a:off x="780661" y="2967335"/>
            <a:ext cx="1063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DEAD5E0-3326-CB47-BD7D-73D1FDD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맑은 고딕"/>
        <a:ea typeface="G마켓 산스 Bold"/>
        <a:cs typeface=""/>
      </a:majorFont>
      <a:minorFont>
        <a:latin typeface="맑은 고딕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22253</TotalTime>
  <Words>353</Words>
  <Application>Microsoft Office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나눔고딕 ExtraBold</vt:lpstr>
      <vt:lpstr>맑은 고딕</vt:lpstr>
      <vt:lpstr>나눔손글씨 펜</vt:lpstr>
      <vt:lpstr>휴먼둥근헤드라인</vt:lpstr>
      <vt:lpstr>G마켓 산스 Medium</vt:lpstr>
      <vt:lpstr>G마켓 산스 TTF Bold</vt:lpstr>
      <vt:lpstr>Arial</vt:lpstr>
      <vt:lpstr>에스코어 드림 4 Regular</vt:lpstr>
      <vt:lpstr>에스코어 드림 6 Bold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wonjae lee</dc:creator>
  <cp:lastModifiedBy>admin</cp:lastModifiedBy>
  <cp:revision>86</cp:revision>
  <dcterms:created xsi:type="dcterms:W3CDTF">2024-02-01T06:02:08Z</dcterms:created>
  <dcterms:modified xsi:type="dcterms:W3CDTF">2024-12-18T05:51:50Z</dcterms:modified>
</cp:coreProperties>
</file>