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03" r:id="rId2"/>
    <p:sldId id="604" r:id="rId3"/>
    <p:sldId id="607" r:id="rId4"/>
    <p:sldId id="605" r:id="rId5"/>
    <p:sldId id="606" r:id="rId6"/>
  </p:sldIdLst>
  <p:sldSz cx="9144000" cy="6858000" type="screen4x3"/>
  <p:notesSz cx="6742113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E"/>
    <a:srgbClr val="E8E8EF"/>
    <a:srgbClr val="FF9900"/>
    <a:srgbClr val="FFC000"/>
    <a:srgbClr val="B7B3EB"/>
    <a:srgbClr val="CC3300"/>
    <a:srgbClr val="FFCC99"/>
    <a:srgbClr val="800000"/>
    <a:srgbClr val="66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1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168" y="200"/>
      </p:cViewPr>
      <p:guideLst>
        <p:guide orient="horz" pos="1392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6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97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97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FE174C-3ED8-452D-90D5-2D89A8A8C7F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43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97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8713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2" y="4689516"/>
            <a:ext cx="5393690" cy="444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97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07C636C-D4EC-469F-9D4E-6014B0837E4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160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1881-0007-44D7-A221-EB71702997A2}" type="slidenum">
              <a:rPr lang="ko-KR" altLang="en-US" smtClean="0">
                <a:solidFill>
                  <a:srgbClr val="000000"/>
                </a:solidFill>
              </a:rPr>
              <a:pPr/>
              <a:t>0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4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31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06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31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RedCurt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 descr="b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 anchor="ctr" anchorCtr="0"/>
          <a:lstStyle>
            <a:lvl1pPr marL="0" indent="0" algn="ctr">
              <a:buNone/>
              <a:defRPr b="1">
                <a:effectLst>
                  <a:outerShdw blurRad="50800" dist="50800" dir="5400000" algn="ctr" rotWithShape="0">
                    <a:schemeClr val="bg2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9" name="그림 8" descr="y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534400" y="4648200"/>
            <a:ext cx="533402" cy="533402"/>
          </a:xfrm>
          <a:prstGeom prst="rect">
            <a:avLst/>
          </a:prstGeom>
        </p:spPr>
      </p:pic>
      <p:pic>
        <p:nvPicPr>
          <p:cNvPr id="10" name="그림 9" descr="sclab_new_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01000" y="4689020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>
            <a:gsLst>
              <a:gs pos="69579">
                <a:srgbClr val="FFFFFF">
                  <a:alpha val="68000"/>
                </a:srgbClr>
              </a:gs>
              <a:gs pos="84000">
                <a:srgbClr val="FFFFFF"/>
              </a:gs>
              <a:gs pos="56000">
                <a:srgbClr val="FFFFFF">
                  <a:alpha val="47000"/>
                </a:srgbClr>
              </a:gs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0" scaled="1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45720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effectLst>
                  <a:outerShdw blurRad="50800" dist="50800" dir="2700000" algn="tl" rotWithShape="0">
                    <a:schemeClr val="tx1">
                      <a:alpha val="7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>
            <a:lvl1pPr>
              <a:defRPr sz="2000" b="0"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>
              <a:defRPr sz="1800" b="0">
                <a:latin typeface="Arial" pitchFamily="34" charset="0"/>
                <a:ea typeface="HY견고딕" pitchFamily="18" charset="-127"/>
                <a:cs typeface="Arial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3pPr>
            <a:lvl4pPr>
              <a:defRPr sz="1400" b="0">
                <a:latin typeface="Arial" pitchFamily="34" charset="0"/>
                <a:ea typeface="HY견고딕" pitchFamily="18" charset="-127"/>
                <a:cs typeface="Arial" pitchFamily="34" charset="0"/>
              </a:defRPr>
            </a:lvl4pPr>
            <a:lvl5pPr>
              <a:defRPr sz="1400" b="0">
                <a:latin typeface="Arial" pitchFamily="34" charset="0"/>
                <a:ea typeface="HY견고딕" pitchFamily="18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458200" y="6400800"/>
            <a:ext cx="685800" cy="228600"/>
          </a:xfrm>
          <a:solidFill>
            <a:schemeClr val="tx1"/>
          </a:solidFill>
        </p:spPr>
        <p:txBody>
          <a:bodyPr lIns="72000" rIns="36000" anchor="ctr"/>
          <a:lstStyle>
            <a:lvl1pPr algn="l">
              <a:defRPr sz="1400" b="1" smtClean="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휴먼엑스포" pitchFamily="18" charset="-127"/>
                <a:cs typeface="Arial" pitchFamily="34" charset="0"/>
              </a:defRPr>
            </a:lvl1pPr>
          </a:lstStyle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42556"/>
            <a:ext cx="3639953" cy="215444"/>
          </a:xfrm>
          <a:prstGeom prst="rect">
            <a:avLst/>
          </a:prstGeom>
          <a:noFill/>
        </p:spPr>
        <p:txBody>
          <a:bodyPr wrap="none" lIns="72000" tIns="0" rIns="72000" bIns="0" rtlCol="0" anchor="ctr" anchorCtr="0">
            <a:spAutoFit/>
          </a:bodyPr>
          <a:lstStyle/>
          <a:p>
            <a:r>
              <a:rPr lang="en-US" altLang="ko-KR" sz="1400" b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S</a:t>
            </a:r>
            <a:r>
              <a:rPr lang="en-US" altLang="ko-KR" sz="1400" b="0" baseline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       </a:t>
            </a:r>
            <a:r>
              <a:rPr lang="en-US" altLang="ko-KR" sz="1400" b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FT COMPUTING @ YONSEI</a:t>
            </a:r>
            <a:r>
              <a:rPr lang="en-US" altLang="ko-KR" sz="1400" b="0" baseline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 UNIV . KOREA</a:t>
            </a:r>
            <a:endParaRPr lang="ko-KR" altLang="en-US" sz="1400" b="0" dirty="0">
              <a:solidFill>
                <a:schemeClr val="bg1">
                  <a:lumMod val="75000"/>
                </a:schemeClr>
              </a:solidFill>
              <a:latin typeface="Bauhaus 93" pitchFamily="82" charset="0"/>
              <a:cs typeface="Arial" pitchFamily="34" charset="0"/>
            </a:endParaRPr>
          </a:p>
        </p:txBody>
      </p:sp>
      <p:pic>
        <p:nvPicPr>
          <p:cNvPr id="17" name="그림 16" descr="sclab_new_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6553200"/>
            <a:ext cx="304800" cy="304800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 bwMode="auto">
          <a:xfrm>
            <a:off x="0" y="956928"/>
            <a:ext cx="7924800" cy="0"/>
          </a:xfrm>
          <a:prstGeom prst="line">
            <a:avLst/>
          </a:prstGeom>
          <a:solidFill>
            <a:schemeClr val="folHlink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schemeClr val="accent1">
                <a:lumMod val="10000"/>
                <a:alpha val="50000"/>
              </a:schemeClr>
            </a:outerShdw>
          </a:effectLst>
        </p:spPr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3"/>
            <a:ext cx="1219199" cy="12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 userDrawn="1"/>
        </p:nvSpPr>
        <p:spPr>
          <a:xfrm>
            <a:off x="8693236" y="632460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16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5486400" y="0"/>
            <a:ext cx="3657600" cy="342900"/>
          </a:xfrm>
        </p:spPr>
        <p:txBody>
          <a:bodyPr/>
          <a:lstStyle>
            <a:lvl1pPr algn="r"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 descr="b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 anchor="ctr" anchorCtr="0"/>
          <a:lstStyle>
            <a:lvl1pPr marL="0" indent="0" algn="ctr">
              <a:buNone/>
              <a:defRPr b="1">
                <a:effectLst>
                  <a:outerShdw blurRad="50800" dist="50800" dir="5400000" algn="ctr" rotWithShape="0">
                    <a:schemeClr val="bg2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5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1125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fld id="{C4F22BA0-9F22-44A6-8602-2D166FFA75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5" r:id="rId2"/>
    <p:sldLayoutId id="2147483862" r:id="rId3"/>
    <p:sldLayoutId id="214748386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76213" indent="-1762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41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000066"/>
          </a:solidFill>
          <a:latin typeface="+mn-lt"/>
          <a:ea typeface="+mn-ea"/>
        </a:defRPr>
      </a:lvl2pPr>
      <a:lvl3pPr marL="892175" indent="-1730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663300"/>
          </a:solidFill>
          <a:latin typeface="+mn-lt"/>
          <a:ea typeface="+mn-ea"/>
        </a:defRPr>
      </a:lvl3pPr>
      <a:lvl4pPr marL="1252538" indent="-1762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val="003300"/>
          </a:solidFill>
          <a:latin typeface="+mn-lt"/>
          <a:ea typeface="+mn-ea"/>
        </a:defRPr>
      </a:lvl4pPr>
      <a:lvl5pPr marL="1619250" indent="-18732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5pPr>
      <a:lvl6pPr marL="20764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6pPr>
      <a:lvl7pPr marL="25336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7pPr>
      <a:lvl8pPr marL="29908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8pPr>
      <a:lvl9pPr marL="34480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719261"/>
            <a:ext cx="9144000" cy="1470025"/>
          </a:xfrm>
        </p:spPr>
        <p:txBody>
          <a:bodyPr/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감성제어</a:t>
            </a:r>
            <a:b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팀명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웁살라</a:t>
            </a:r>
          </a:p>
        </p:txBody>
      </p:sp>
      <p:sp>
        <p:nvSpPr>
          <p:cNvPr id="6" name="부제목 4"/>
          <p:cNvSpPr txBox="1">
            <a:spLocks/>
          </p:cNvSpPr>
          <p:nvPr/>
        </p:nvSpPr>
        <p:spPr bwMode="auto">
          <a:xfrm>
            <a:off x="406400" y="3082134"/>
            <a:ext cx="8167718" cy="9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endParaRPr lang="en-US" altLang="ko-KR" sz="2000" dirty="0" smtClean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sp>
        <p:nvSpPr>
          <p:cNvPr id="7" name="부제목 4"/>
          <p:cNvSpPr txBox="1">
            <a:spLocks/>
          </p:cNvSpPr>
          <p:nvPr/>
        </p:nvSpPr>
        <p:spPr bwMode="auto">
          <a:xfrm>
            <a:off x="762000" y="3107534"/>
            <a:ext cx="8167718" cy="9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endParaRPr lang="en-US" altLang="ko-KR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95338" y="3321848"/>
            <a:ext cx="75866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400" kern="0" dirty="0">
              <a:solidFill>
                <a:srgbClr val="FFFFFF"/>
              </a:solidFill>
              <a:latin typeface="Arial" pitchFamily="34" charset="0"/>
              <a:ea typeface="HY헤드라인M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029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소프트웨어종합설계</a:t>
            </a:r>
            <a:r>
              <a:rPr lang="en-US" altLang="ko-K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4"/>
          <p:cNvSpPr>
            <a:spLocks noGrp="1"/>
          </p:cNvSpPr>
          <p:nvPr>
            <p:ph type="subTitle" idx="1"/>
          </p:nvPr>
        </p:nvSpPr>
        <p:spPr>
          <a:xfrm>
            <a:off x="1289859" y="4572000"/>
            <a:ext cx="6400800" cy="1752600"/>
          </a:xfrm>
        </p:spPr>
        <p:txBody>
          <a:bodyPr/>
          <a:lstStyle/>
          <a:p>
            <a:r>
              <a:rPr lang="ko-KR" altLang="en-US" dirty="0">
                <a:effectLst/>
                <a:latin typeface="맑은 고딕" pitchFamily="50" charset="-127"/>
                <a:ea typeface="맑은 고딕" pitchFamily="50" charset="-127"/>
              </a:rPr>
              <a:t>연세대학교 컴퓨터과학과</a:t>
            </a:r>
          </a:p>
          <a:p>
            <a:r>
              <a:rPr lang="ko-KR" altLang="en-US" dirty="0">
                <a:effectLst/>
                <a:latin typeface="맑은 고딕" pitchFamily="50" charset="-127"/>
                <a:ea typeface="맑은 고딕" pitchFamily="50" charset="-127"/>
              </a:rPr>
              <a:t>심동렬</a:t>
            </a:r>
            <a:r>
              <a:rPr lang="en-US" altLang="ko-KR" dirty="0"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effectLst/>
                <a:latin typeface="맑은 고딕" pitchFamily="50" charset="-127"/>
                <a:ea typeface="맑은 고딕" pitchFamily="50" charset="-127"/>
              </a:rPr>
              <a:t>이창희</a:t>
            </a:r>
            <a:r>
              <a:rPr lang="en-US" altLang="ko-KR" dirty="0"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effectLst/>
                <a:latin typeface="맑은 고딕" pitchFamily="50" charset="-127"/>
                <a:ea typeface="맑은 고딕" pitchFamily="50" charset="-127"/>
              </a:rPr>
              <a:t>최인영</a:t>
            </a:r>
          </a:p>
        </p:txBody>
      </p:sp>
    </p:spTree>
    <p:extLst>
      <p:ext uri="{BB962C8B-B14F-4D97-AF65-F5344CB8AC3E}">
        <p14:creationId xmlns:p14="http://schemas.microsoft.com/office/powerpoint/2010/main" val="897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실험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8534400" y="5791200"/>
            <a:ext cx="1524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노드 수가 비슷한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Asia network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에서 적합한 알고리즘 선별</a:t>
            </a: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  <a:p>
            <a:endParaRPr lang="en-US" altLang="ko-KR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Target Algorithm</a:t>
            </a: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K2</a:t>
            </a:r>
          </a:p>
          <a:p>
            <a:pPr lvl="1"/>
            <a:r>
              <a:rPr lang="en-US" altLang="ko-KR" dirty="0" err="1" smtClean="0">
                <a:latin typeface="Malgun Gothic" charset="-127"/>
                <a:ea typeface="Malgun Gothic" charset="-127"/>
                <a:cs typeface="Malgun Gothic" charset="-127"/>
              </a:rPr>
              <a:t>Tabu</a:t>
            </a:r>
            <a:endParaRPr lang="en-US" altLang="ko-KR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Hill Climbing</a:t>
            </a: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685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실험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8534400" y="5791200"/>
            <a:ext cx="1524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778500"/>
              </p:ext>
            </p:extLst>
          </p:nvPr>
        </p:nvGraphicFramePr>
        <p:xfrm>
          <a:off x="457200" y="1676400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  <a:gridCol w="28956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  <a:ea typeface="Malgun Gothic" charset="-127"/>
                          <a:cs typeface="Malgun Gothic" charset="-127"/>
                        </a:rPr>
                        <a:t>알고리즘</a:t>
                      </a:r>
                      <a:endParaRPr lang="ko-KR" altLang="en-US" dirty="0">
                        <a:latin typeface="+mj-lt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  <a:ea typeface="Malgun Gothic" charset="-127"/>
                          <a:cs typeface="Malgun Gothic" charset="-127"/>
                        </a:rPr>
                        <a:t>Correctly</a:t>
                      </a:r>
                      <a:r>
                        <a:rPr lang="en-US" altLang="ko-KR" sz="1600" baseline="0" dirty="0" smtClean="0">
                          <a:latin typeface="+mj-lt"/>
                          <a:ea typeface="Malgun Gothic" charset="-127"/>
                          <a:cs typeface="Malgun Gothic" charset="-127"/>
                        </a:rPr>
                        <a:t> Classified Instance</a:t>
                      </a:r>
                      <a:endParaRPr lang="ko-KR" altLang="en-US" sz="1600" dirty="0">
                        <a:latin typeface="+mj-lt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lt"/>
                          <a:ea typeface="Malgun Gothic" charset="-127"/>
                          <a:cs typeface="Malgun Gothic" charset="-127"/>
                        </a:rPr>
                        <a:t>Log</a:t>
                      </a:r>
                      <a:endParaRPr lang="ko-KR" altLang="en-US" dirty="0">
                        <a:latin typeface="+mj-lt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K2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Tabu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Hill Climber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Simulated Annealing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30862"/>
              </p:ext>
            </p:extLst>
          </p:nvPr>
        </p:nvGraphicFramePr>
        <p:xfrm>
          <a:off x="533400" y="1143000"/>
          <a:ext cx="8234361" cy="381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3593"/>
                <a:gridCol w="465024"/>
                <a:gridCol w="2808544"/>
                <a:gridCol w="533400"/>
                <a:gridCol w="533400"/>
                <a:gridCol w="266700"/>
                <a:gridCol w="266700"/>
                <a:gridCol w="266700"/>
                <a:gridCol w="266700"/>
                <a:gridCol w="533400"/>
                <a:gridCol w="533400"/>
                <a:gridCol w="533400"/>
                <a:gridCol w="533400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 및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 수행</a:t>
                      </a: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 데이터 정리 및 유효성 판단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토대로 감성 예측 실험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(Genie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smile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활용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구현 및 실험 피드백</a:t>
                      </a: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작성 및 발표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시연회 준비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시연회 당일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기말고사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일정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(5,6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495800" y="2057400"/>
            <a:ext cx="4572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789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21167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  <a:alpha val="79000"/>
          </a:schemeClr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folHlink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80934</TotalTime>
  <Words>113</Words>
  <Application>Microsoft Macintosh PowerPoint</Application>
  <PresentationFormat>화면 슬라이드 쇼(4:3)</PresentationFormat>
  <Paragraphs>53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맑은 고딕</vt:lpstr>
      <vt:lpstr>휴먼엑스포</vt:lpstr>
      <vt:lpstr>Bauhaus 93</vt:lpstr>
      <vt:lpstr>HY견고딕</vt:lpstr>
      <vt:lpstr>HY헤드라인M</vt:lpstr>
      <vt:lpstr>Malgun Gothic</vt:lpstr>
      <vt:lpstr>Arial</vt:lpstr>
      <vt:lpstr>기본 디자인</vt:lpstr>
      <vt:lpstr>IoT 환경에서 감성제어 팀명 : 팀 웁살라</vt:lpstr>
      <vt:lpstr>실험</vt:lpstr>
      <vt:lpstr>실험</vt:lpstr>
      <vt:lpstr>일정(5,6월)</vt:lpstr>
      <vt:lpstr>구조도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 MIN</dc:creator>
  <cp:lastModifiedBy>이창희</cp:lastModifiedBy>
  <cp:revision>4624</cp:revision>
  <cp:lastPrinted>2015-08-12T08:26:27Z</cp:lastPrinted>
  <dcterms:created xsi:type="dcterms:W3CDTF">1601-01-01T00:00:00Z</dcterms:created>
  <dcterms:modified xsi:type="dcterms:W3CDTF">2016-03-25T07:56:38Z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