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3"/>
  </p:notesMasterIdLst>
  <p:sldIdLst>
    <p:sldId id="258" r:id="rId2"/>
    <p:sldId id="257" r:id="rId3"/>
    <p:sldId id="259" r:id="rId4"/>
    <p:sldId id="260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8" r:id="rId20"/>
    <p:sldId id="279" r:id="rId21"/>
    <p:sldId id="280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66"/>
  </p:normalViewPr>
  <p:slideViewPr>
    <p:cSldViewPr>
      <p:cViewPr>
        <p:scale>
          <a:sx n="108" d="100"/>
          <a:sy n="108" d="100"/>
        </p:scale>
        <p:origin x="168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59E73-859F-1840-B241-4C8E1C45E4ED}" type="datetimeFigureOut">
              <a:rPr kumimoji="1" lang="ko-KR" altLang="en-US" smtClean="0"/>
              <a:t>2016. 2. 21.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77381-8BD1-4E40-A4AC-7D1C453FC5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68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77381-8BD1-4E40-A4AC-7D1C453FC59D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794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379B-6E51-48C6-A3E4-233CA45CCF19}" type="datetimeFigureOut">
              <a:rPr lang="ko-KR" altLang="en-US" smtClean="0"/>
              <a:t>2016. 2. 21.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fld id="{4A2CEEB7-77E4-4CA4-A16D-E7E2E96BF83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143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379B-6E51-48C6-A3E4-233CA45CCF19}" type="datetimeFigureOut">
              <a:rPr lang="ko-KR" altLang="en-US" smtClean="0"/>
              <a:t>2016. 2. 21.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EEB7-77E4-4CA4-A16D-E7E2E96BF83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4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379B-6E51-48C6-A3E4-233CA45CCF19}" type="datetimeFigureOut">
              <a:rPr lang="ko-KR" altLang="en-US" smtClean="0"/>
              <a:t>2016. 2. 21.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EEB7-77E4-4CA4-A16D-E7E2E96BF83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031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379B-6E51-48C6-A3E4-233CA45CCF19}" type="datetimeFigureOut">
              <a:rPr lang="ko-KR" altLang="en-US" smtClean="0"/>
              <a:t>2016. 2. 21.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EEB7-77E4-4CA4-A16D-E7E2E96BF83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798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379B-6E51-48C6-A3E4-233CA45CCF19}" type="datetimeFigureOut">
              <a:rPr lang="ko-KR" altLang="en-US" smtClean="0"/>
              <a:t>2016. 2. 21.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EEB7-77E4-4CA4-A16D-E7E2E96BF83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580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379B-6E51-48C6-A3E4-233CA45CCF19}" type="datetimeFigureOut">
              <a:rPr lang="ko-KR" altLang="en-US" smtClean="0"/>
              <a:t>2016. 2. 21.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EEB7-77E4-4CA4-A16D-E7E2E96BF83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913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379B-6E51-48C6-A3E4-233CA45CCF19}" type="datetimeFigureOut">
              <a:rPr lang="ko-KR" altLang="en-US" smtClean="0"/>
              <a:t>2016. 2. 21.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EEB7-77E4-4CA4-A16D-E7E2E96BF83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84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379B-6E51-48C6-A3E4-233CA45CCF19}" type="datetimeFigureOut">
              <a:rPr lang="ko-KR" altLang="en-US" smtClean="0"/>
              <a:t>2016. 2. 21.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EEB7-77E4-4CA4-A16D-E7E2E96BF83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083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379B-6E51-48C6-A3E4-233CA45CCF19}" type="datetimeFigureOut">
              <a:rPr lang="ko-KR" altLang="en-US" smtClean="0"/>
              <a:t>2016. 2. 21.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EEB7-77E4-4CA4-A16D-E7E2E96BF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27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379B-6E51-48C6-A3E4-233CA45CCF19}" type="datetimeFigureOut">
              <a:rPr lang="ko-KR" altLang="en-US" smtClean="0"/>
              <a:t>2016. 2. 21.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EEB7-77E4-4CA4-A16D-E7E2E96BF83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939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fld id="{5490379B-6E51-48C6-A3E4-233CA45CCF19}" type="datetimeFigureOut">
              <a:rPr lang="ko-KR" altLang="en-US" smtClean="0"/>
              <a:t>2016. 2. 21.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fld id="{4A2CEEB7-77E4-4CA4-A16D-E7E2E96BF83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90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0379B-6E51-48C6-A3E4-233CA45CCF19}" type="datetimeFigureOut">
              <a:rPr lang="ko-KR" altLang="en-US" smtClean="0"/>
              <a:t>2016. 2. 21.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A2CEEB7-77E4-4CA4-A16D-E7E2E96BF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6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Bayesian Network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참고 자료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A Brief Introduction to Graphical Models and Bayesian Networks</a:t>
            </a:r>
          </a:p>
          <a:p>
            <a:r>
              <a:rPr lang="en-US" altLang="ko-KR" dirty="0" smtClean="0"/>
              <a:t>By Kevin Murphy, 1998.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5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ko-KR" altLang="en-US" dirty="0" smtClean="0"/>
              <a:t>즉</a:t>
            </a:r>
            <a:r>
              <a:rPr lang="en-US" altLang="ko-KR" dirty="0" smtClean="0"/>
              <a:t>, Top Down(</a:t>
            </a:r>
            <a:r>
              <a:rPr lang="ko-KR" altLang="en-US" dirty="0" smtClean="0"/>
              <a:t>원인이 결과를 만드는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확률은 나타나 있는데</a:t>
            </a:r>
            <a:r>
              <a:rPr lang="en-US" altLang="ko-KR" dirty="0" smtClean="0"/>
              <a:t>, Bottom up(</a:t>
            </a:r>
            <a:r>
              <a:rPr lang="ko-KR" altLang="en-US" dirty="0" smtClean="0"/>
              <a:t>결과를 봤을 때 특정 원인이었을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확률은 우리가 </a:t>
            </a:r>
            <a:r>
              <a:rPr lang="ko-KR" altLang="en-US" dirty="0" err="1" smtClean="0"/>
              <a:t>찾아야함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 것이 </a:t>
            </a:r>
            <a:r>
              <a:rPr lang="ko-KR" altLang="en-US" dirty="0" smtClean="0">
                <a:solidFill>
                  <a:srgbClr val="FF0000"/>
                </a:solidFill>
              </a:rPr>
              <a:t>추론</a:t>
            </a:r>
            <a:r>
              <a:rPr lang="en-US" altLang="ko-KR" dirty="0" smtClean="0">
                <a:solidFill>
                  <a:srgbClr val="FF0000"/>
                </a:solidFill>
              </a:rPr>
              <a:t>(Inference</a:t>
            </a:r>
            <a:r>
              <a:rPr lang="en-US" altLang="ko-KR" dirty="0" smtClean="0"/>
              <a:t>).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특정원인이었을 확률을 유추하는</a:t>
            </a:r>
            <a:r>
              <a:rPr lang="en-US" altLang="ko-KR" dirty="0" smtClean="0"/>
              <a:t>…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57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ko-KR" altLang="en-US" dirty="0" smtClean="0"/>
              <a:t>추론은 계산이나 </a:t>
            </a:r>
            <a:r>
              <a:rPr lang="en-US" altLang="ko-KR" dirty="0"/>
              <a:t>Approximation </a:t>
            </a:r>
            <a:r>
              <a:rPr lang="ko-KR" altLang="en-US" dirty="0"/>
              <a:t>방법 등을 </a:t>
            </a:r>
            <a:r>
              <a:rPr lang="ko-KR" altLang="en-US" dirty="0" smtClean="0"/>
              <a:t>이용해서 </a:t>
            </a:r>
            <a:r>
              <a:rPr lang="ko-KR" altLang="en-US" dirty="0"/>
              <a:t>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물론 </a:t>
            </a:r>
            <a:r>
              <a:rPr lang="ko-KR" altLang="en-US" dirty="0"/>
              <a:t>어떻게 보면 확률 계산에 불과하지만</a:t>
            </a:r>
            <a:r>
              <a:rPr lang="en-US" altLang="ko-KR" dirty="0"/>
              <a:t>, </a:t>
            </a:r>
            <a:r>
              <a:rPr lang="ko-KR" altLang="en-US" dirty="0"/>
              <a:t>그러한 계산이 </a:t>
            </a:r>
            <a:r>
              <a:rPr lang="ko-KR" altLang="en-US" dirty="0" err="1"/>
              <a:t>노드에</a:t>
            </a:r>
            <a:r>
              <a:rPr lang="ko-KR" altLang="en-US" dirty="0"/>
              <a:t> 따라서 기하 급수적으로 증가하기 때문에 여러 가지 추론 알고리즘이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(</a:t>
            </a:r>
            <a:r>
              <a:rPr lang="en-US" altLang="ko-KR" dirty="0"/>
              <a:t>Variable Elimination, Dynamic Programming, Approximation </a:t>
            </a:r>
            <a:r>
              <a:rPr lang="en-US" altLang="ko-KR" dirty="0" smtClean="0"/>
              <a:t>Algorithms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62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Variable </a:t>
            </a:r>
            <a:r>
              <a:rPr lang="en-US" altLang="ko-KR" b="1" dirty="0" smtClean="0"/>
              <a:t>Elimination</a:t>
            </a:r>
          </a:p>
          <a:p>
            <a:pPr>
              <a:lnSpc>
                <a:spcPct val="110000"/>
              </a:lnSpc>
            </a:pPr>
            <a:endParaRPr lang="en-US" altLang="ko-KR" b="1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dirty="0" smtClean="0"/>
              <a:t>  기본 </a:t>
            </a:r>
            <a:r>
              <a:rPr lang="ko-KR" altLang="en-US" dirty="0"/>
              <a:t>생각은 추론을 원하고자 하는 식을 </a:t>
            </a:r>
            <a:r>
              <a:rPr lang="en-US" altLang="ko-KR" dirty="0"/>
              <a:t>CPT</a:t>
            </a:r>
            <a:r>
              <a:rPr lang="ko-KR" altLang="en-US" dirty="0"/>
              <a:t>의 </a:t>
            </a:r>
            <a:r>
              <a:rPr lang="en-US" altLang="ko-KR" dirty="0"/>
              <a:t>Factored Representation</a:t>
            </a:r>
            <a:r>
              <a:rPr lang="ko-KR" altLang="en-US" dirty="0"/>
              <a:t>으로 표현하는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dirty="0" smtClean="0"/>
              <a:t>관계 </a:t>
            </a:r>
            <a:r>
              <a:rPr lang="ko-KR" altLang="en-US" dirty="0"/>
              <a:t>없는 변수에 대한 경우의 합계 표현으로 </a:t>
            </a:r>
            <a:r>
              <a:rPr lang="ko-KR" altLang="en-US" dirty="0" smtClean="0"/>
              <a:t>가능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 Joint Probability</a:t>
            </a:r>
            <a:r>
              <a:rPr lang="ko-KR" altLang="en-US" dirty="0"/>
              <a:t>에서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 </a:t>
            </a:r>
            <a:r>
              <a:rPr lang="en-US" altLang="ko-KR" dirty="0" smtClean="0"/>
              <a:t>variable</a:t>
            </a:r>
            <a:r>
              <a:rPr lang="ko-KR" altLang="en-US" dirty="0" smtClean="0"/>
              <a:t> </a:t>
            </a:r>
            <a:r>
              <a:rPr lang="en-US" altLang="ko-KR" dirty="0"/>
              <a:t>X, Y</a:t>
            </a:r>
            <a:r>
              <a:rPr lang="ko-KR" altLang="en-US" dirty="0"/>
              <a:t>가 </a:t>
            </a:r>
            <a:r>
              <a:rPr lang="ko-KR" altLang="en-US" dirty="0" smtClean="0"/>
              <a:t>있고</a:t>
            </a:r>
            <a:r>
              <a:rPr lang="en-US" altLang="ko-KR" dirty="0" smtClean="0"/>
              <a:t> </a:t>
            </a:r>
            <a:r>
              <a:rPr lang="en-US" altLang="ko-KR" dirty="0"/>
              <a:t>Y</a:t>
            </a:r>
            <a:r>
              <a:rPr lang="ko-KR" altLang="en-US" dirty="0"/>
              <a:t>는 </a:t>
            </a:r>
            <a:r>
              <a:rPr lang="en-US" altLang="ko-KR" dirty="0"/>
              <a:t>Boolean Variable</a:t>
            </a:r>
            <a:r>
              <a:rPr lang="ko-KR" altLang="en-US" dirty="0"/>
              <a:t>이라고 </a:t>
            </a:r>
            <a:r>
              <a:rPr lang="ko-KR" altLang="en-US" dirty="0" smtClean="0"/>
              <a:t>가정하면</a:t>
            </a:r>
            <a:r>
              <a:rPr lang="en-US" altLang="ko-KR" dirty="0" smtClean="0"/>
              <a:t>, P(X=</a:t>
            </a:r>
            <a:r>
              <a:rPr lang="en-US" altLang="ko-KR" dirty="0" err="1" smtClean="0"/>
              <a:t>i</a:t>
            </a:r>
            <a:r>
              <a:rPr lang="en-US" altLang="ko-KR" dirty="0"/>
              <a:t>) = P(X=</a:t>
            </a:r>
            <a:r>
              <a:rPr lang="en-US" altLang="ko-KR" dirty="0" err="1"/>
              <a:t>i</a:t>
            </a:r>
            <a:r>
              <a:rPr lang="en-US" altLang="ko-KR" dirty="0"/>
              <a:t>, Y=false) + P(X=</a:t>
            </a:r>
            <a:r>
              <a:rPr lang="en-US" altLang="ko-KR" dirty="0" err="1"/>
              <a:t>i</a:t>
            </a:r>
            <a:r>
              <a:rPr lang="en-US" altLang="ko-KR" dirty="0"/>
              <a:t>, Y=true) </a:t>
            </a:r>
            <a:r>
              <a:rPr lang="ko-KR" altLang="en-US" dirty="0"/>
              <a:t>인 </a:t>
            </a:r>
            <a:r>
              <a:rPr lang="ko-KR" altLang="en-US" dirty="0" smtClean="0"/>
              <a:t>것을 응용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97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369871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57200" y="2564904"/>
            <a:ext cx="8229600" cy="35612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WetGrass</a:t>
            </a:r>
            <a:r>
              <a:rPr lang="en-US" altLang="ko-KR" dirty="0"/>
              <a:t>(P(W=true))</a:t>
            </a:r>
            <a:r>
              <a:rPr lang="ko-KR" altLang="en-US" dirty="0"/>
              <a:t>인 확률을 구하기 위해서 위와 같은 단계를 거치면</a:t>
            </a:r>
            <a:r>
              <a:rPr lang="en-US" altLang="ko-KR" dirty="0"/>
              <a:t>, </a:t>
            </a:r>
            <a:r>
              <a:rPr lang="ko-KR" altLang="en-US" dirty="0"/>
              <a:t>결국 </a:t>
            </a:r>
            <a:r>
              <a:rPr lang="en-US" altLang="ko-KR" dirty="0"/>
              <a:t>CPT</a:t>
            </a:r>
            <a:r>
              <a:rPr lang="ko-KR" altLang="en-US" dirty="0"/>
              <a:t>에 있는 </a:t>
            </a:r>
            <a:r>
              <a:rPr lang="ko-KR" altLang="en-US" dirty="0" err="1"/>
              <a:t>확률값들을</a:t>
            </a:r>
            <a:r>
              <a:rPr lang="ko-KR" altLang="en-US" dirty="0"/>
              <a:t> 이용해서 구할 수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방법이 </a:t>
            </a:r>
            <a:r>
              <a:rPr lang="en-US" altLang="ko-KR" dirty="0" smtClean="0"/>
              <a:t>"Variable Elimination“</a:t>
            </a:r>
            <a:r>
              <a:rPr lang="ko-KR" altLang="en-US" dirty="0" smtClean="0"/>
              <a:t>으로 불리는지는 </a:t>
            </a:r>
            <a:r>
              <a:rPr lang="ko-KR" altLang="en-US" dirty="0" err="1"/>
              <a:t>확률값을</a:t>
            </a:r>
            <a:r>
              <a:rPr lang="ko-KR" altLang="en-US" dirty="0"/>
              <a:t> 구하기 위해서는 </a:t>
            </a:r>
            <a:r>
              <a:rPr lang="en-US" altLang="ko-KR" dirty="0"/>
              <a:t>Innermost</a:t>
            </a:r>
            <a:r>
              <a:rPr lang="ko-KR" altLang="en-US" dirty="0"/>
              <a:t>가 우선적으로 구해지고</a:t>
            </a:r>
            <a:r>
              <a:rPr lang="en-US" altLang="ko-KR" dirty="0"/>
              <a:t>, </a:t>
            </a:r>
            <a:r>
              <a:rPr lang="ko-KR" altLang="en-US" dirty="0"/>
              <a:t>그에 따라 </a:t>
            </a:r>
            <a:r>
              <a:rPr lang="en-US" altLang="ko-KR" dirty="0"/>
              <a:t>Summation </a:t>
            </a:r>
            <a:r>
              <a:rPr lang="ko-KR" altLang="en-US" dirty="0"/>
              <a:t>되는 변수</a:t>
            </a:r>
            <a:r>
              <a:rPr lang="en-US" altLang="ko-KR" dirty="0"/>
              <a:t>(</a:t>
            </a:r>
            <a:r>
              <a:rPr lang="en-US" altLang="ko-KR" dirty="0" err="1"/>
              <a:t>c,s,r</a:t>
            </a:r>
            <a:r>
              <a:rPr lang="en-US" altLang="ko-KR" dirty="0"/>
              <a:t>) </a:t>
            </a:r>
            <a:r>
              <a:rPr lang="ko-KR" altLang="en-US" dirty="0"/>
              <a:t>등이 차례로 구해지는 과정에서 </a:t>
            </a:r>
            <a:r>
              <a:rPr lang="ko-KR" altLang="en-US" dirty="0" smtClean="0"/>
              <a:t>생겼기 때문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437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Learning(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학습 </a:t>
            </a:r>
            <a:r>
              <a:rPr lang="ko-KR" altLang="en-US" dirty="0" err="1"/>
              <a:t>데이타를</a:t>
            </a:r>
            <a:r>
              <a:rPr lang="ko-KR" altLang="en-US" dirty="0"/>
              <a:t> 이용하여</a:t>
            </a:r>
            <a:r>
              <a:rPr lang="en-US" altLang="ko-KR" dirty="0"/>
              <a:t>, </a:t>
            </a:r>
            <a:r>
              <a:rPr lang="ko-KR" altLang="en-US" dirty="0"/>
              <a:t>그래프의 </a:t>
            </a:r>
            <a:r>
              <a:rPr lang="en-US" altLang="ko-KR" dirty="0" smtClean="0"/>
              <a:t>Topology(structure)</a:t>
            </a:r>
            <a:r>
              <a:rPr lang="ko-KR" altLang="en-US" dirty="0" smtClean="0"/>
              <a:t>를 </a:t>
            </a:r>
            <a:r>
              <a:rPr lang="ko-KR" altLang="en-US" dirty="0"/>
              <a:t>구성하는 것과 </a:t>
            </a:r>
            <a:r>
              <a:rPr lang="en-US" altLang="ko-KR" dirty="0"/>
              <a:t>CPT(Conditional Probability Table)</a:t>
            </a:r>
            <a:r>
              <a:rPr lang="ko-KR" altLang="en-US" dirty="0"/>
              <a:t>을 구성하는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그래프의 </a:t>
            </a:r>
            <a:r>
              <a:rPr lang="en-US" altLang="ko-KR" dirty="0"/>
              <a:t>Topology</a:t>
            </a:r>
            <a:r>
              <a:rPr lang="ko-KR" altLang="en-US" dirty="0"/>
              <a:t>를 구성하는 것이 </a:t>
            </a:r>
            <a:r>
              <a:rPr lang="en-US" altLang="ko-KR" dirty="0"/>
              <a:t>CPT</a:t>
            </a:r>
            <a:r>
              <a:rPr lang="ko-KR" altLang="en-US" dirty="0"/>
              <a:t>를 구성하는 것보다 어려운 작업</a:t>
            </a:r>
          </a:p>
        </p:txBody>
      </p:sp>
    </p:spTree>
    <p:extLst>
      <p:ext uri="{BB962C8B-B14F-4D97-AF65-F5344CB8AC3E}">
        <p14:creationId xmlns:p14="http://schemas.microsoft.com/office/powerpoint/2010/main" val="2313126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ko-KR" altLang="en-US" dirty="0" smtClean="0"/>
              <a:t>데이터가 누락되어있을 경우 혹은 그래프가 이미 알려져 있냐 아니냐에 따라 </a:t>
            </a:r>
            <a:r>
              <a:rPr lang="en-US" altLang="ko-KR" dirty="0" smtClean="0"/>
              <a:t>learning</a:t>
            </a:r>
            <a:r>
              <a:rPr lang="ko-KR" altLang="en-US" dirty="0" smtClean="0"/>
              <a:t>이 더 힘들 수도 쉬울 수도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가지 케이스가 존재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84984"/>
            <a:ext cx="8751488" cy="218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245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7403756" cy="1049235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Structure</a:t>
            </a:r>
            <a:r>
              <a:rPr lang="ko-KR" altLang="en-US" b="1" dirty="0"/>
              <a:t>가 </a:t>
            </a:r>
            <a:r>
              <a:rPr lang="en-US" altLang="ko-KR" b="1" dirty="0"/>
              <a:t>Known</a:t>
            </a:r>
            <a:r>
              <a:rPr lang="ko-KR" altLang="en-US" b="1" dirty="0"/>
              <a:t>이며</a:t>
            </a:r>
            <a:r>
              <a:rPr lang="en-US" altLang="ko-KR" b="1" dirty="0"/>
              <a:t>,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학습 </a:t>
            </a:r>
            <a:r>
              <a:rPr lang="ko-KR" altLang="en-US" b="1" dirty="0"/>
              <a:t>데이터도 </a:t>
            </a:r>
            <a:r>
              <a:rPr lang="en-US" altLang="ko-KR" b="1" dirty="0"/>
              <a:t>Full Observability</a:t>
            </a:r>
            <a:r>
              <a:rPr lang="ko-KR" altLang="en-US" b="1" dirty="0"/>
              <a:t>할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2005406"/>
            <a:ext cx="7787208" cy="444792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목적은 </a:t>
            </a:r>
            <a:r>
              <a:rPr lang="en-US" altLang="ko-KR" dirty="0"/>
              <a:t>find the values of the parameters of each CPD which maximizes the likelihood of the training data, which contains N cases.</a:t>
            </a:r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이와 </a:t>
            </a:r>
            <a:r>
              <a:rPr lang="ko-KR" altLang="en-US" dirty="0"/>
              <a:t>같은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그래픽의 구조나 </a:t>
            </a:r>
            <a:r>
              <a:rPr lang="en-US" altLang="ko-KR" dirty="0"/>
              <a:t>CPT</a:t>
            </a:r>
            <a:r>
              <a:rPr lang="ko-KR" altLang="en-US" dirty="0"/>
              <a:t>를 구하기 위한 모든 학습 데이터가 주어지기 때문에 단순 </a:t>
            </a:r>
            <a:r>
              <a:rPr lang="en-US" altLang="ko-KR" dirty="0"/>
              <a:t>Counting</a:t>
            </a:r>
            <a:r>
              <a:rPr lang="ko-KR" altLang="en-US" dirty="0"/>
              <a:t>으로 추측할 수 있다</a:t>
            </a:r>
            <a:r>
              <a:rPr lang="en-US" altLang="ko-KR" dirty="0"/>
              <a:t>. </a:t>
            </a:r>
            <a:r>
              <a:rPr lang="ko-KR" altLang="en-US" dirty="0"/>
              <a:t>가령 </a:t>
            </a:r>
            <a:r>
              <a:rPr lang="ko-KR" altLang="en-US" dirty="0" smtClean="0"/>
              <a:t>앞의 </a:t>
            </a:r>
            <a:r>
              <a:rPr lang="ko-KR" altLang="en-US" dirty="0"/>
              <a:t>그림에서 </a:t>
            </a:r>
            <a:r>
              <a:rPr lang="en-US" altLang="ko-KR" dirty="0"/>
              <a:t>W </a:t>
            </a:r>
            <a:r>
              <a:rPr lang="ko-KR" altLang="en-US" dirty="0" err="1"/>
              <a:t>노드의</a:t>
            </a:r>
            <a:r>
              <a:rPr lang="ko-KR" altLang="en-US" dirty="0"/>
              <a:t> </a:t>
            </a:r>
            <a:r>
              <a:rPr lang="en-US" altLang="ko-KR" dirty="0"/>
              <a:t>CPT</a:t>
            </a:r>
            <a:r>
              <a:rPr lang="ko-KR" altLang="en-US" dirty="0"/>
              <a:t>를 구한다고 가정하면</a:t>
            </a:r>
            <a:r>
              <a:rPr lang="en-US" altLang="ko-KR" dirty="0"/>
              <a:t>, </a:t>
            </a:r>
            <a:r>
              <a:rPr lang="ko-KR" altLang="en-US" dirty="0"/>
              <a:t>다음과 같이 </a:t>
            </a:r>
            <a:r>
              <a:rPr lang="en-US" altLang="ko-KR" dirty="0"/>
              <a:t>Maximum Likelihood Estimation </a:t>
            </a:r>
            <a:r>
              <a:rPr lang="ko-KR" altLang="en-US" dirty="0"/>
              <a:t>방법을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17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08720"/>
            <a:ext cx="8219256" cy="521744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If we have a set of training data, we can just count the number of times the grass is wet when it is raining and the </a:t>
            </a:r>
            <a:r>
              <a:rPr lang="en-US" altLang="ko-KR" dirty="0" err="1"/>
              <a:t>sprinler</a:t>
            </a:r>
            <a:r>
              <a:rPr lang="en-US" altLang="ko-KR" dirty="0"/>
              <a:t> is on, N(W=1,S=1,R=1), the number of times the grass is wet when it is raining and the sprinkler is off, N(W=1,S=0,R=1), etc. Given these counts (which are the sufficient statistics), we can find the Maximum Likelihood Estimate of the CPT as follows: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N(S=</a:t>
            </a:r>
            <a:r>
              <a:rPr lang="en-US" altLang="ko-KR" dirty="0" err="1"/>
              <a:t>s,R</a:t>
            </a:r>
            <a:r>
              <a:rPr lang="en-US" altLang="ko-KR" dirty="0"/>
              <a:t>=r) = N(W=0,S=</a:t>
            </a:r>
            <a:r>
              <a:rPr lang="en-US" altLang="ko-KR" dirty="0" err="1"/>
              <a:t>s,R</a:t>
            </a:r>
            <a:r>
              <a:rPr lang="en-US" altLang="ko-KR" dirty="0"/>
              <a:t>=r) + N(W=1,S=</a:t>
            </a:r>
            <a:r>
              <a:rPr lang="en-US" altLang="ko-KR" dirty="0" err="1"/>
              <a:t>s,R</a:t>
            </a:r>
            <a:r>
              <a:rPr lang="en-US" altLang="ko-KR" dirty="0"/>
              <a:t>=r).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식을 </a:t>
            </a:r>
            <a:r>
              <a:rPr lang="ko-KR" altLang="en-US" dirty="0"/>
              <a:t>보면 단순히 </a:t>
            </a:r>
            <a:r>
              <a:rPr lang="en-US" altLang="ko-KR" dirty="0"/>
              <a:t>Counting</a:t>
            </a:r>
            <a:r>
              <a:rPr lang="ko-KR" altLang="en-US" dirty="0"/>
              <a:t>만으로 </a:t>
            </a:r>
            <a:r>
              <a:rPr lang="en-US" altLang="ko-KR" dirty="0"/>
              <a:t>W </a:t>
            </a:r>
            <a:r>
              <a:rPr lang="ko-KR" altLang="en-US" dirty="0" err="1"/>
              <a:t>노드의</a:t>
            </a:r>
            <a:r>
              <a:rPr lang="ko-KR" altLang="en-US" dirty="0"/>
              <a:t> </a:t>
            </a:r>
            <a:r>
              <a:rPr lang="en-US" altLang="ko-KR" dirty="0"/>
              <a:t>CPT</a:t>
            </a:r>
            <a:r>
              <a:rPr lang="ko-KR" altLang="en-US" dirty="0"/>
              <a:t>를 구하는 것을 볼 수 있다</a:t>
            </a:r>
            <a:r>
              <a:rPr lang="en-US" altLang="ko-KR" dirty="0"/>
              <a:t>.(N</a:t>
            </a:r>
            <a:r>
              <a:rPr lang="ko-KR" altLang="en-US" dirty="0"/>
              <a:t>는 경우의 수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2" y="3369311"/>
            <a:ext cx="9030650" cy="31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391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43608" y="908720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Asia Network</a:t>
            </a:r>
            <a:endParaRPr kumimoji="1"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42409" y="1484784"/>
            <a:ext cx="6768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ko-KR" altLang="en-US" dirty="0" smtClean="0"/>
              <a:t>여러 </a:t>
            </a:r>
            <a:r>
              <a:rPr kumimoji="1" lang="en-US" altLang="ko-KR" dirty="0" smtClean="0"/>
              <a:t>Classification Problem</a:t>
            </a:r>
            <a:r>
              <a:rPr kumimoji="1" lang="ko-KR" altLang="en-US" dirty="0" smtClean="0"/>
              <a:t> 중 하나</a:t>
            </a:r>
            <a:endParaRPr kumimoji="1" lang="en-US" altLang="ko-KR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ko-KR" dirty="0"/>
              <a:t>Sampling data with </a:t>
            </a:r>
            <a:r>
              <a:rPr kumimoji="1" lang="en-US" altLang="ko-KR" dirty="0" smtClean="0"/>
              <a:t>‘Relevance </a:t>
            </a:r>
            <a:r>
              <a:rPr kumimoji="1" lang="en-US" altLang="ko-KR" dirty="0"/>
              <a:t>Tree </a:t>
            </a:r>
            <a:r>
              <a:rPr kumimoji="1" lang="en-US" altLang="ko-KR" dirty="0" smtClean="0"/>
              <a:t>Algorithm’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ko-KR" dirty="0"/>
              <a:t>Run K2 algorithm with size = 500, 5000, 15000 and 30000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ko-KR" dirty="0" smtClean="0"/>
              <a:t>The structure of network is known as below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45" y="3330570"/>
            <a:ext cx="4377280" cy="337385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2" name="TextBox 11"/>
          <p:cNvSpPr txBox="1"/>
          <p:nvPr/>
        </p:nvSpPr>
        <p:spPr>
          <a:xfrm>
            <a:off x="1115616" y="260648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Structure Learning : Asia Network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15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5616" y="826549"/>
            <a:ext cx="265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Result(size = 500)</a:t>
            </a:r>
            <a:endParaRPr kumimoji="1"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15616" y="260648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Structure Learning : Asia Network </a:t>
            </a:r>
            <a:endParaRPr kumimoji="1"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763688" y="1484784"/>
            <a:ext cx="1656184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Visit to Asia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80420" y="1500646"/>
            <a:ext cx="1656184" cy="6997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Smoker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63688" y="2504983"/>
            <a:ext cx="1656184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Has </a:t>
            </a:r>
            <a:r>
              <a:rPr kumimoji="1" lang="en-US" altLang="ko-KR" dirty="0" err="1" smtClean="0">
                <a:solidFill>
                  <a:schemeClr val="tx1"/>
                </a:solidFill>
              </a:rPr>
              <a:t>Turberculosis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50408" y="2504983"/>
            <a:ext cx="1656184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Has Lung Cancer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984473" y="2504983"/>
            <a:ext cx="1656184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Has Bronchitis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51920" y="3573016"/>
            <a:ext cx="1656184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Tuberculosis or Cancer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763688" y="4470193"/>
            <a:ext cx="1656184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>
                <a:solidFill>
                  <a:schemeClr val="tx1"/>
                </a:solidFill>
              </a:rPr>
              <a:t>Xray</a:t>
            </a:r>
            <a:r>
              <a:rPr kumimoji="1" lang="en-US" altLang="ko-KR" dirty="0" smtClean="0">
                <a:solidFill>
                  <a:schemeClr val="tx1"/>
                </a:solidFill>
              </a:rPr>
              <a:t> Result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84473" y="4492708"/>
            <a:ext cx="1656184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Dyspnea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984473" y="2200401"/>
            <a:ext cx="452131" cy="30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15" idx="0"/>
          </p:cNvCxnSpPr>
          <p:nvPr/>
        </p:nvCxnSpPr>
        <p:spPr>
          <a:xfrm flipH="1">
            <a:off x="4678500" y="2200401"/>
            <a:ext cx="472276" cy="30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652703" y="3153055"/>
            <a:ext cx="534" cy="41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194276" y="3153054"/>
            <a:ext cx="841745" cy="41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3275856" y="4221088"/>
            <a:ext cx="749993" cy="24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436096" y="4211860"/>
            <a:ext cx="648072" cy="27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326816" y="2119014"/>
            <a:ext cx="3082588" cy="236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19" idx="0"/>
          </p:cNvCxnSpPr>
          <p:nvPr/>
        </p:nvCxnSpPr>
        <p:spPr>
          <a:xfrm>
            <a:off x="6792226" y="3153055"/>
            <a:ext cx="20339" cy="133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3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Bayesian Network</a:t>
            </a:r>
            <a:r>
              <a:rPr lang="ko-KR" altLang="en-US" dirty="0"/>
              <a:t>는</a:t>
            </a:r>
          </a:p>
          <a:p>
            <a:pPr marL="0" indent="0">
              <a:buNone/>
            </a:pPr>
            <a:r>
              <a:rPr lang="en-US" altLang="ko-KR" b="1" dirty="0" smtClean="0"/>
              <a:t> 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"</a:t>
            </a:r>
            <a:r>
              <a:rPr lang="ko-KR" altLang="en-US" b="1" dirty="0">
                <a:solidFill>
                  <a:srgbClr val="FF0000"/>
                </a:solidFill>
              </a:rPr>
              <a:t>확률 이론과 그래픽 이론의 결합으로 이루어진 그래픽 모델</a:t>
            </a:r>
            <a:r>
              <a:rPr lang="en-US" altLang="ko-KR" b="1" dirty="0">
                <a:solidFill>
                  <a:srgbClr val="FF0000"/>
                </a:solidFill>
              </a:rPr>
              <a:t>(Graphical Models)"</a:t>
            </a:r>
            <a:endParaRPr lang="ko-KR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이라고 </a:t>
            </a:r>
            <a:r>
              <a:rPr lang="ko-KR" altLang="en-US" dirty="0"/>
              <a:t>짧게 표현될 수 있다</a:t>
            </a:r>
            <a:r>
              <a:rPr lang="en-US" altLang="ko-KR" dirty="0"/>
              <a:t>. 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-&gt; uncertainty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complexity </a:t>
            </a:r>
            <a:r>
              <a:rPr lang="ko-KR" altLang="en-US" sz="2400" dirty="0" smtClean="0"/>
              <a:t>문제 해결의 </a:t>
            </a:r>
            <a:r>
              <a:rPr lang="en-US" altLang="ko-KR" sz="2400" dirty="0" smtClean="0"/>
              <a:t>tool </a:t>
            </a:r>
            <a:r>
              <a:rPr lang="ko-KR" altLang="en-US" sz="2400" dirty="0" smtClean="0"/>
              <a:t>제공</a:t>
            </a:r>
            <a:endParaRPr lang="en-US" altLang="ko-KR" sz="24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6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5616" y="826549"/>
            <a:ext cx="290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Result(size = 5,000)</a:t>
            </a:r>
            <a:endParaRPr kumimoji="1"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15616" y="260648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Structure Learning : Asia Network </a:t>
            </a:r>
            <a:endParaRPr kumimoji="1"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763688" y="1484784"/>
            <a:ext cx="1656184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Visit to Asia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80420" y="1500646"/>
            <a:ext cx="1656184" cy="6997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Smoker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63688" y="2504983"/>
            <a:ext cx="1656184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Has </a:t>
            </a:r>
            <a:r>
              <a:rPr kumimoji="1" lang="en-US" altLang="ko-KR" dirty="0" err="1" smtClean="0">
                <a:solidFill>
                  <a:schemeClr val="tx1"/>
                </a:solidFill>
              </a:rPr>
              <a:t>Turberculosis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50408" y="2504983"/>
            <a:ext cx="1656184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Has Lung Cancer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984473" y="2504983"/>
            <a:ext cx="1656184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Has Bronchitis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51920" y="3573016"/>
            <a:ext cx="1656184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Tuberculosis or Cancer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763688" y="4470193"/>
            <a:ext cx="1656184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>
                <a:solidFill>
                  <a:schemeClr val="tx1"/>
                </a:solidFill>
              </a:rPr>
              <a:t>Xray</a:t>
            </a:r>
            <a:r>
              <a:rPr kumimoji="1" lang="en-US" altLang="ko-KR" dirty="0" smtClean="0">
                <a:solidFill>
                  <a:schemeClr val="tx1"/>
                </a:solidFill>
              </a:rPr>
              <a:t> Result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84473" y="4492708"/>
            <a:ext cx="1656184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Dyspnea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984473" y="2200401"/>
            <a:ext cx="452131" cy="30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15" idx="0"/>
          </p:cNvCxnSpPr>
          <p:nvPr/>
        </p:nvCxnSpPr>
        <p:spPr>
          <a:xfrm flipH="1">
            <a:off x="4678500" y="2200401"/>
            <a:ext cx="472276" cy="30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652703" y="3153055"/>
            <a:ext cx="534" cy="41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194276" y="3153054"/>
            <a:ext cx="841745" cy="41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3275856" y="4221088"/>
            <a:ext cx="749993" cy="24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436096" y="4211860"/>
            <a:ext cx="648072" cy="27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19" idx="0"/>
          </p:cNvCxnSpPr>
          <p:nvPr/>
        </p:nvCxnSpPr>
        <p:spPr>
          <a:xfrm>
            <a:off x="6792226" y="3153055"/>
            <a:ext cx="20339" cy="133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446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5616" y="826549"/>
            <a:ext cx="4315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Result(size = 15,000 / 30,000)</a:t>
            </a:r>
            <a:endParaRPr kumimoji="1"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15616" y="260648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Structure Learning : Asia Network </a:t>
            </a:r>
            <a:endParaRPr kumimoji="1"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763688" y="1484784"/>
            <a:ext cx="1656184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Visit to Asia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80420" y="1500646"/>
            <a:ext cx="1656184" cy="6997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Smoker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63688" y="2504983"/>
            <a:ext cx="1656184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Has </a:t>
            </a:r>
            <a:r>
              <a:rPr kumimoji="1" lang="en-US" altLang="ko-KR" dirty="0" err="1" smtClean="0">
                <a:solidFill>
                  <a:schemeClr val="tx1"/>
                </a:solidFill>
              </a:rPr>
              <a:t>Turberculosis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50408" y="2504983"/>
            <a:ext cx="1656184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Has Lung Cancer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984473" y="2504983"/>
            <a:ext cx="1656184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Has Bronchitis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51920" y="3573016"/>
            <a:ext cx="1656184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tx1"/>
                </a:solidFill>
              </a:rPr>
              <a:t>Tuberculosis or Cancer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763688" y="4470193"/>
            <a:ext cx="1656184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>
                <a:solidFill>
                  <a:schemeClr val="tx1"/>
                </a:solidFill>
              </a:rPr>
              <a:t>Xray</a:t>
            </a:r>
            <a:r>
              <a:rPr kumimoji="1" lang="en-US" altLang="ko-KR" dirty="0" smtClean="0">
                <a:solidFill>
                  <a:schemeClr val="tx1"/>
                </a:solidFill>
              </a:rPr>
              <a:t> Result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84473" y="4492708"/>
            <a:ext cx="1656184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Dyspnea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984473" y="2200401"/>
            <a:ext cx="452131" cy="30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15" idx="0"/>
          </p:cNvCxnSpPr>
          <p:nvPr/>
        </p:nvCxnSpPr>
        <p:spPr>
          <a:xfrm flipH="1">
            <a:off x="4678500" y="2200401"/>
            <a:ext cx="472276" cy="30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652703" y="3153055"/>
            <a:ext cx="534" cy="41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194276" y="3153054"/>
            <a:ext cx="841745" cy="41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3275856" y="4221088"/>
            <a:ext cx="749993" cy="24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436096" y="4211860"/>
            <a:ext cx="648072" cy="27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19" idx="0"/>
          </p:cNvCxnSpPr>
          <p:nvPr/>
        </p:nvCxnSpPr>
        <p:spPr>
          <a:xfrm>
            <a:off x="6792226" y="3153055"/>
            <a:ext cx="20339" cy="133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4" idx="0"/>
          </p:cNvCxnSpPr>
          <p:nvPr/>
        </p:nvCxnSpPr>
        <p:spPr>
          <a:xfrm>
            <a:off x="2591780" y="2132856"/>
            <a:ext cx="0" cy="37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24024" y="5466300"/>
            <a:ext cx="7247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It corresponds to the network we already have!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497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ko-KR" altLang="en-US" dirty="0"/>
              <a:t>그래픽 </a:t>
            </a:r>
            <a:r>
              <a:rPr lang="ko-KR" altLang="en-US" dirty="0" smtClean="0"/>
              <a:t>모델은 </a:t>
            </a:r>
            <a:r>
              <a:rPr lang="en-US" altLang="ko-KR" dirty="0" smtClean="0"/>
              <a:t>modularity</a:t>
            </a:r>
            <a:r>
              <a:rPr lang="ko-KR" altLang="en-US" dirty="0" smtClean="0"/>
              <a:t>를 근간으로 한다</a:t>
            </a:r>
            <a:r>
              <a:rPr lang="en-US" altLang="ko-KR" dirty="0" smtClean="0"/>
              <a:t>!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600" dirty="0" smtClean="0"/>
              <a:t>-&gt; </a:t>
            </a:r>
            <a:r>
              <a:rPr lang="ko-KR" altLang="en-US" sz="2600" dirty="0" smtClean="0"/>
              <a:t>그래픽 모델의 </a:t>
            </a:r>
            <a:r>
              <a:rPr lang="ko-KR" altLang="en-US" sz="2600" dirty="0"/>
              <a:t>기본적 아이디어는 복잡한 시스템을 간단한 </a:t>
            </a:r>
            <a:r>
              <a:rPr lang="ko-KR" altLang="en-US" sz="2600" dirty="0" smtClean="0"/>
              <a:t>모듈로서 쪼개고 합치는 식의 구성</a:t>
            </a:r>
            <a:r>
              <a:rPr lang="en-US" altLang="ko-KR" sz="2600" dirty="0" smtClean="0"/>
              <a:t>. </a:t>
            </a:r>
            <a:r>
              <a:rPr lang="ko-KR" altLang="en-US" sz="2600" dirty="0" smtClean="0"/>
              <a:t>이를 </a:t>
            </a:r>
            <a:r>
              <a:rPr lang="ko-KR" altLang="en-US" sz="2600" dirty="0"/>
              <a:t>그래프적으로 표현이 가능하다는 특징이 있다</a:t>
            </a:r>
            <a:r>
              <a:rPr lang="en-US" altLang="ko-KR" sz="2600" dirty="0"/>
              <a:t>. </a:t>
            </a:r>
            <a:endParaRPr lang="en-US" altLang="ko-KR" sz="2600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모듈들이 </a:t>
            </a:r>
            <a:r>
              <a:rPr lang="ko-KR" altLang="en-US" dirty="0"/>
              <a:t>어떻게 서로 연관성을 가지는지를 확률적 이론에 기반하여 표현이 가능하며</a:t>
            </a:r>
            <a:r>
              <a:rPr lang="en-US" altLang="ko-KR" dirty="0"/>
              <a:t>, </a:t>
            </a:r>
            <a:r>
              <a:rPr lang="ko-KR" altLang="en-US" dirty="0"/>
              <a:t>하나의 모듈은 </a:t>
            </a:r>
            <a:r>
              <a:rPr lang="ko-KR" altLang="en-US" dirty="0" err="1"/>
              <a:t>노드</a:t>
            </a:r>
            <a:r>
              <a:rPr lang="en-US" altLang="ko-KR" dirty="0"/>
              <a:t>(Node)</a:t>
            </a:r>
            <a:r>
              <a:rPr lang="ko-KR" altLang="en-US" dirty="0" smtClean="0"/>
              <a:t>로 표현</a:t>
            </a:r>
            <a:r>
              <a:rPr lang="en-US" altLang="ko-KR" dirty="0" smtClean="0"/>
              <a:t>, </a:t>
            </a:r>
            <a:r>
              <a:rPr lang="ko-KR" altLang="en-US" dirty="0"/>
              <a:t>모듈간의 관계는 호</a:t>
            </a:r>
            <a:r>
              <a:rPr lang="en-US" altLang="ko-KR" dirty="0"/>
              <a:t>(Arc)</a:t>
            </a:r>
            <a:r>
              <a:rPr lang="ko-KR" altLang="en-US" dirty="0"/>
              <a:t>로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0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즉</a:t>
            </a:r>
            <a:r>
              <a:rPr lang="en-US" altLang="ko-KR" dirty="0" smtClean="0"/>
              <a:t>, Probabilistic graphical model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r>
              <a:rPr lang="en-US" altLang="ko-KR" sz="2400" dirty="0" smtClean="0"/>
              <a:t>-&gt; </a:t>
            </a:r>
            <a:r>
              <a:rPr lang="ko-KR" altLang="en-US" sz="2400" dirty="0" smtClean="0"/>
              <a:t>각 </a:t>
            </a:r>
            <a:r>
              <a:rPr lang="ko-KR" altLang="en-US" sz="2400" dirty="0" err="1" smtClean="0"/>
              <a:t>노드가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random </a:t>
            </a:r>
            <a:r>
              <a:rPr lang="en-US" altLang="ko-KR" sz="2400" dirty="0" err="1" smtClean="0"/>
              <a:t>var</a:t>
            </a:r>
            <a:r>
              <a:rPr lang="ko-KR" altLang="en-US" sz="2400" dirty="0" smtClean="0"/>
              <a:t>를 나타냄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-&gt; (lack of) arc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conditional independence assumption</a:t>
            </a:r>
            <a:r>
              <a:rPr lang="ko-KR" altLang="en-US" sz="2400" dirty="0" smtClean="0"/>
              <a:t>을 나타냄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 -&gt; joint probability distribution</a:t>
            </a:r>
            <a:r>
              <a:rPr lang="ko-KR" altLang="en-US" sz="2400" dirty="0" smtClean="0"/>
              <a:t>을 압축적으로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나타낼 수 있음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Arc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undirected</a:t>
            </a:r>
            <a:r>
              <a:rPr lang="ko-KR" altLang="en-US" sz="2400" dirty="0" smtClean="0"/>
              <a:t>인 </a:t>
            </a:r>
            <a:r>
              <a:rPr lang="en-US" altLang="ko-KR" sz="2400" dirty="0" smtClean="0"/>
              <a:t>graphical model</a:t>
            </a:r>
            <a:r>
              <a:rPr lang="ko-KR" altLang="en-US" sz="2400" dirty="0" smtClean="0"/>
              <a:t>은 </a:t>
            </a:r>
            <a:r>
              <a:rPr lang="en-US" altLang="ko-KR" sz="2400" dirty="0" smtClean="0"/>
              <a:t>Markov Network</a:t>
            </a:r>
            <a:r>
              <a:rPr lang="ko-KR" altLang="en-US" sz="2400" dirty="0" smtClean="0"/>
              <a:t>라 하는데 우리의 관심사가 아님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FF0000"/>
                </a:solidFill>
              </a:rPr>
              <a:t>Arc</a:t>
            </a:r>
            <a:r>
              <a:rPr lang="ko-KR" altLang="en-US" sz="2400" dirty="0" smtClean="0">
                <a:solidFill>
                  <a:srgbClr val="FF0000"/>
                </a:solidFill>
              </a:rPr>
              <a:t>가 </a:t>
            </a:r>
            <a:r>
              <a:rPr lang="en-US" altLang="ko-KR" sz="2400" dirty="0" smtClean="0">
                <a:solidFill>
                  <a:srgbClr val="FF0000"/>
                </a:solidFill>
              </a:rPr>
              <a:t>directed &amp; Acyclic </a:t>
            </a:r>
            <a:r>
              <a:rPr lang="ko-KR" altLang="en-US" sz="2400" dirty="0" smtClean="0">
                <a:solidFill>
                  <a:srgbClr val="FF0000"/>
                </a:solidFill>
              </a:rPr>
              <a:t>한 </a:t>
            </a:r>
            <a:r>
              <a:rPr lang="en-US" altLang="ko-KR" sz="2400" dirty="0" smtClean="0">
                <a:solidFill>
                  <a:srgbClr val="FF0000"/>
                </a:solidFill>
              </a:rPr>
              <a:t>graphical model(DAG)</a:t>
            </a:r>
            <a:r>
              <a:rPr lang="ko-KR" altLang="en-US" sz="2400" dirty="0" smtClean="0">
                <a:solidFill>
                  <a:srgbClr val="FF0000"/>
                </a:solidFill>
              </a:rPr>
              <a:t>이 </a:t>
            </a:r>
            <a:r>
              <a:rPr lang="en-US" altLang="ko-KR" sz="2400" dirty="0" smtClean="0">
                <a:solidFill>
                  <a:srgbClr val="FF0000"/>
                </a:solidFill>
              </a:rPr>
              <a:t>Bayesian Network</a:t>
            </a:r>
            <a:r>
              <a:rPr lang="ko-KR" altLang="en-US" sz="2400" dirty="0" smtClean="0">
                <a:solidFill>
                  <a:srgbClr val="FF0000"/>
                </a:solidFill>
              </a:rPr>
              <a:t>가 우리의 관심사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2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2900" dirty="0"/>
              <a:t> </a:t>
            </a:r>
            <a:r>
              <a:rPr lang="en-US" altLang="ko-KR" sz="2900" dirty="0" smtClean="0">
                <a:solidFill>
                  <a:srgbClr val="FF0000"/>
                </a:solidFill>
              </a:rPr>
              <a:t>-&gt; </a:t>
            </a:r>
            <a:r>
              <a:rPr lang="ko-KR" altLang="en-US" sz="2900" dirty="0" smtClean="0">
                <a:solidFill>
                  <a:srgbClr val="FF0000"/>
                </a:solidFill>
              </a:rPr>
              <a:t>여러 관측된 사건과 관측되지 않은 사건 간의 조건부 독립관계를 </a:t>
            </a:r>
            <a:r>
              <a:rPr lang="ko-KR" altLang="en-US" sz="2900" dirty="0" err="1" smtClean="0">
                <a:solidFill>
                  <a:srgbClr val="FF0000"/>
                </a:solidFill>
              </a:rPr>
              <a:t>여러가지로</a:t>
            </a:r>
            <a:r>
              <a:rPr lang="ko-KR" altLang="en-US" sz="2900" dirty="0" smtClean="0">
                <a:solidFill>
                  <a:srgbClr val="FF0000"/>
                </a:solidFill>
              </a:rPr>
              <a:t> </a:t>
            </a:r>
            <a:r>
              <a:rPr lang="ko-KR" altLang="en-US" sz="2900" dirty="0" err="1" smtClean="0">
                <a:solidFill>
                  <a:srgbClr val="FF0000"/>
                </a:solidFill>
              </a:rPr>
              <a:t>모델링하여</a:t>
            </a:r>
            <a:r>
              <a:rPr lang="ko-KR" altLang="en-US" sz="2900" dirty="0" smtClean="0">
                <a:solidFill>
                  <a:srgbClr val="FF0000"/>
                </a:solidFill>
              </a:rPr>
              <a:t> 주어진 사건</a:t>
            </a:r>
            <a:r>
              <a:rPr lang="en-US" altLang="ko-KR" sz="2900" dirty="0" smtClean="0">
                <a:solidFill>
                  <a:srgbClr val="FF0000"/>
                </a:solidFill>
              </a:rPr>
              <a:t>(</a:t>
            </a:r>
            <a:r>
              <a:rPr lang="ko-KR" altLang="en-US" sz="2900" dirty="0" smtClean="0">
                <a:solidFill>
                  <a:srgbClr val="FF0000"/>
                </a:solidFill>
              </a:rPr>
              <a:t>관측된 사건</a:t>
            </a:r>
            <a:r>
              <a:rPr lang="en-US" altLang="ko-KR" sz="2900" dirty="0" smtClean="0">
                <a:solidFill>
                  <a:srgbClr val="FF0000"/>
                </a:solidFill>
              </a:rPr>
              <a:t>)</a:t>
            </a:r>
            <a:r>
              <a:rPr lang="ko-KR" altLang="en-US" sz="2900" dirty="0" smtClean="0">
                <a:solidFill>
                  <a:srgbClr val="FF0000"/>
                </a:solidFill>
              </a:rPr>
              <a:t>에 관해 가장 잘 예측하는 게 </a:t>
            </a:r>
            <a:r>
              <a:rPr lang="en-US" altLang="ko-KR" sz="2900" dirty="0" smtClean="0">
                <a:solidFill>
                  <a:srgbClr val="FF0000"/>
                </a:solidFill>
              </a:rPr>
              <a:t>BN!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2800" dirty="0" smtClean="0"/>
              <a:t> -&gt; BN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conditional independence</a:t>
            </a:r>
            <a:r>
              <a:rPr lang="ko-KR" altLang="en-US" sz="2800" dirty="0" smtClean="0"/>
              <a:t>는 화살표 방향성도 고려</a:t>
            </a:r>
            <a:r>
              <a:rPr lang="en-US" altLang="ko-KR" sz="2800" dirty="0" smtClean="0"/>
              <a:t>! </a:t>
            </a:r>
            <a:r>
              <a:rPr lang="ko-KR" altLang="en-US" sz="2800" dirty="0" smtClean="0"/>
              <a:t>연결성 뿐만 아니라</a:t>
            </a:r>
            <a:r>
              <a:rPr lang="en-US" altLang="ko-KR" sz="2800" dirty="0" smtClean="0"/>
              <a:t>…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-&gt; arc from A to B ? A causes B!</a:t>
            </a:r>
          </a:p>
          <a:p>
            <a:pPr marL="0" indent="0">
              <a:buNone/>
            </a:pPr>
            <a:r>
              <a:rPr lang="en-US" altLang="ko-KR" sz="2800" dirty="0" smtClean="0"/>
              <a:t>(</a:t>
            </a:r>
            <a:r>
              <a:rPr lang="ko-KR" altLang="en-US" sz="2800" dirty="0" smtClean="0"/>
              <a:t>그래프 구조를 만드는 데 쓰일 수 있음</a:t>
            </a:r>
            <a:r>
              <a:rPr lang="en-US" altLang="ko-KR" sz="2800" dirty="0" smtClean="0"/>
              <a:t>)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> -&gt; BN</a:t>
            </a:r>
            <a:r>
              <a:rPr lang="ko-KR" altLang="en-US" sz="2800" dirty="0" smtClean="0"/>
              <a:t>을 만들려면 </a:t>
            </a:r>
            <a:r>
              <a:rPr lang="en-US" altLang="ko-KR" sz="2800" dirty="0" smtClean="0"/>
              <a:t>graph structure </a:t>
            </a:r>
            <a:r>
              <a:rPr lang="ko-KR" altLang="en-US" sz="2800" dirty="0" smtClean="0"/>
              <a:t>뿐만 아니라 해당 모델의 </a:t>
            </a:r>
            <a:r>
              <a:rPr lang="en-US" altLang="ko-KR" sz="2800" dirty="0" smtClean="0"/>
              <a:t>parameter</a:t>
            </a:r>
            <a:r>
              <a:rPr lang="ko-KR" altLang="en-US" sz="2800" dirty="0" smtClean="0"/>
              <a:t>도 필요</a:t>
            </a:r>
            <a:r>
              <a:rPr lang="en-US" altLang="ko-KR" sz="2800" dirty="0" smtClean="0"/>
              <a:t>.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> -&gt; For a directed model, we must specify the Conditional Probability Distribution(CPD), </a:t>
            </a:r>
            <a:r>
              <a:rPr lang="en-US" altLang="ko-KR" sz="2800" dirty="0" err="1" smtClean="0"/>
              <a:t>var</a:t>
            </a:r>
            <a:r>
              <a:rPr lang="ko-KR" altLang="en-US" sz="2800" dirty="0" smtClean="0"/>
              <a:t>가 </a:t>
            </a:r>
            <a:r>
              <a:rPr lang="en-US" altLang="ko-KR" sz="2800" dirty="0" smtClean="0"/>
              <a:t>discrete</a:t>
            </a:r>
            <a:r>
              <a:rPr lang="ko-KR" altLang="en-US" sz="2800" dirty="0" smtClean="0"/>
              <a:t>면 </a:t>
            </a:r>
            <a:r>
              <a:rPr lang="en-US" altLang="ko-KR" sz="2800" dirty="0" smtClean="0"/>
              <a:t>table(CPT)</a:t>
            </a:r>
            <a:r>
              <a:rPr lang="ko-KR" altLang="en-US" sz="2800" dirty="0" smtClean="0"/>
              <a:t>로 만들 수 있음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각 </a:t>
            </a:r>
            <a:r>
              <a:rPr lang="en-US" altLang="ko-KR" sz="2800" dirty="0" smtClean="0"/>
              <a:t>child node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table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value </a:t>
            </a:r>
            <a:r>
              <a:rPr lang="ko-KR" altLang="en-US" sz="2800" dirty="0" smtClean="0"/>
              <a:t>들은 부모들의 </a:t>
            </a:r>
            <a:r>
              <a:rPr lang="en-US" altLang="ko-KR" sz="2800" dirty="0" smtClean="0"/>
              <a:t>value</a:t>
            </a:r>
            <a:r>
              <a:rPr lang="ko-KR" altLang="en-US" sz="2800" dirty="0" smtClean="0"/>
              <a:t>의 각각의 조합으로</a:t>
            </a:r>
            <a:r>
              <a:rPr lang="en-US" altLang="ko-KR" sz="28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1923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4365104"/>
            <a:ext cx="8229600" cy="1545035"/>
          </a:xfrm>
        </p:spPr>
        <p:txBody>
          <a:bodyPr>
            <a:normAutofit fontScale="92500"/>
          </a:bodyPr>
          <a:lstStyle/>
          <a:p>
            <a:r>
              <a:rPr lang="ko-KR" altLang="en-US" sz="2400" dirty="0" smtClean="0"/>
              <a:t>잔디</a:t>
            </a:r>
            <a:r>
              <a:rPr lang="en-US" altLang="ko-KR" sz="2400" dirty="0"/>
              <a:t>(</a:t>
            </a:r>
            <a:r>
              <a:rPr lang="en-US" altLang="ko-KR" sz="2400" dirty="0" smtClean="0"/>
              <a:t>Wet Grass</a:t>
            </a:r>
            <a:r>
              <a:rPr lang="en-US" altLang="ko-KR" sz="2400" dirty="0"/>
              <a:t>)</a:t>
            </a:r>
            <a:r>
              <a:rPr lang="ko-KR" altLang="en-US" sz="2400" dirty="0"/>
              <a:t>가 젖을 경우는 </a:t>
            </a:r>
            <a:r>
              <a:rPr lang="ko-KR" altLang="en-US" sz="2400" dirty="0" err="1"/>
              <a:t>스프린클러</a:t>
            </a:r>
            <a:r>
              <a:rPr lang="en-US" altLang="ko-KR" sz="2400" dirty="0"/>
              <a:t>(Sprinkler)</a:t>
            </a:r>
            <a:r>
              <a:rPr lang="ko-KR" altLang="en-US" sz="2400" dirty="0"/>
              <a:t>가 동작하거나 비가 </a:t>
            </a:r>
            <a:r>
              <a:rPr lang="ko-KR" altLang="en-US" sz="2400" dirty="0" err="1"/>
              <a:t>오거나의</a:t>
            </a:r>
            <a:r>
              <a:rPr lang="ko-KR" altLang="en-US" sz="2400" dirty="0"/>
              <a:t> 경우를 </a:t>
            </a:r>
            <a:r>
              <a:rPr lang="en-US" altLang="ko-KR" sz="2400" dirty="0"/>
              <a:t>BN</a:t>
            </a:r>
            <a:r>
              <a:rPr lang="ko-KR" altLang="en-US" sz="2400" dirty="0"/>
              <a:t>으로 표현한 것이다</a:t>
            </a:r>
            <a:r>
              <a:rPr lang="en-US" altLang="ko-KR" sz="2400" dirty="0"/>
              <a:t>. </a:t>
            </a:r>
            <a:r>
              <a:rPr lang="ko-KR" altLang="en-US" sz="2400" dirty="0"/>
              <a:t>아래 예에서 </a:t>
            </a:r>
            <a:r>
              <a:rPr lang="en-US" altLang="ko-KR" sz="2400" dirty="0"/>
              <a:t>"</a:t>
            </a:r>
            <a:r>
              <a:rPr lang="ko-KR" altLang="en-US" sz="2400" dirty="0"/>
              <a:t>날씨가 흐릴 때 비가 올 확률</a:t>
            </a:r>
            <a:r>
              <a:rPr lang="en-US" altLang="ko-KR" sz="2400" dirty="0"/>
              <a:t>", </a:t>
            </a:r>
            <a:r>
              <a:rPr lang="ko-KR" altLang="en-US" sz="2400" dirty="0"/>
              <a:t>즉 </a:t>
            </a:r>
            <a:r>
              <a:rPr lang="en-US" altLang="ko-KR" sz="2400" dirty="0"/>
              <a:t>P(R=T| C=T) = 0.8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116" y="908720"/>
            <a:ext cx="4248472" cy="3301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2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9632" y="1340768"/>
            <a:ext cx="6571343" cy="3288635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어떤 상황을 </a:t>
            </a:r>
            <a:r>
              <a:rPr lang="en-US" altLang="ko-KR" dirty="0"/>
              <a:t>BN</a:t>
            </a:r>
            <a:r>
              <a:rPr lang="ko-KR" altLang="en-US" dirty="0"/>
              <a:t>으로 구성하기 위해서는 위와 같은 경우처럼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en-US" altLang="ko-KR" dirty="0"/>
              <a:t>. </a:t>
            </a:r>
            <a:r>
              <a:rPr lang="ko-KR" altLang="en-US" dirty="0"/>
              <a:t>시스템을 표현할 수 있는 </a:t>
            </a:r>
            <a:r>
              <a:rPr lang="ko-KR" altLang="en-US" dirty="0" err="1"/>
              <a:t>노드</a:t>
            </a:r>
            <a:r>
              <a:rPr lang="ko-KR" altLang="en-US" dirty="0"/>
              <a:t> 구성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 err="1"/>
              <a:t>노드와의</a:t>
            </a:r>
            <a:r>
              <a:rPr lang="ko-KR" altLang="en-US" dirty="0"/>
              <a:t> 연결성 </a:t>
            </a:r>
            <a:r>
              <a:rPr lang="en-US" altLang="ko-KR" dirty="0"/>
              <a:t>(Arc </a:t>
            </a:r>
            <a:r>
              <a:rPr lang="ko-KR" altLang="en-US" dirty="0"/>
              <a:t>구성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/>
              <a:t>확률 테이블</a:t>
            </a:r>
            <a:r>
              <a:rPr lang="en-US" altLang="ko-KR" dirty="0"/>
              <a:t>(CPT) </a:t>
            </a:r>
            <a:r>
              <a:rPr lang="ko-KR" altLang="en-US" dirty="0"/>
              <a:t>구성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이 필요하다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58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중요한 사실은 </a:t>
            </a:r>
            <a:r>
              <a:rPr lang="ko-KR" altLang="en-US" dirty="0" err="1"/>
              <a:t>노드간의</a:t>
            </a:r>
            <a:r>
              <a:rPr lang="ko-KR" altLang="en-US" dirty="0"/>
              <a:t> 조건부 독립</a:t>
            </a:r>
            <a:r>
              <a:rPr lang="en-US" altLang="ko-KR" dirty="0"/>
              <a:t>(Conditional </a:t>
            </a:r>
            <a:r>
              <a:rPr lang="en-US" altLang="ko-KR" dirty="0" err="1"/>
              <a:t>Indendence</a:t>
            </a:r>
            <a:r>
              <a:rPr lang="en-US" altLang="ko-KR" dirty="0"/>
              <a:t>)</a:t>
            </a:r>
            <a:r>
              <a:rPr lang="ko-KR" altLang="en-US" dirty="0"/>
              <a:t>의 특성을 부여하면서 구성해야 된다는 사실이다</a:t>
            </a:r>
            <a:r>
              <a:rPr lang="en-US" altLang="ko-KR" dirty="0"/>
              <a:t>. </a:t>
            </a:r>
            <a:r>
              <a:rPr lang="ko-KR" altLang="en-US" dirty="0" smtClean="0"/>
              <a:t>위의 </a:t>
            </a:r>
            <a:r>
              <a:rPr lang="ko-KR" altLang="en-US" dirty="0"/>
              <a:t>예에서는 </a:t>
            </a:r>
            <a:r>
              <a:rPr lang="ko-KR" altLang="en-US" dirty="0" err="1"/>
              <a:t>스프린쿨러</a:t>
            </a:r>
            <a:r>
              <a:rPr lang="en-US" altLang="ko-KR" dirty="0"/>
              <a:t>(S)</a:t>
            </a:r>
            <a:r>
              <a:rPr lang="ko-KR" altLang="en-US" dirty="0"/>
              <a:t>가 동작할 경우와 비가 올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(R)</a:t>
            </a:r>
            <a:r>
              <a:rPr lang="ko-KR" altLang="en-US" dirty="0" smtClean="0"/>
              <a:t>는 </a:t>
            </a:r>
            <a:r>
              <a:rPr lang="ko-KR" altLang="en-US" dirty="0" err="1"/>
              <a:t>흐린날</a:t>
            </a:r>
            <a:r>
              <a:rPr lang="en-US" altLang="ko-KR" dirty="0"/>
              <a:t>(C)</a:t>
            </a:r>
            <a:r>
              <a:rPr lang="ko-KR" altLang="en-US" dirty="0"/>
              <a:t>이라는 조건에서 서로 조건부 독립이다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조건부 독립은 </a:t>
            </a:r>
            <a:r>
              <a:rPr lang="en-US" altLang="ko-KR" dirty="0" smtClean="0"/>
              <a:t>joint</a:t>
            </a:r>
            <a:r>
              <a:rPr lang="ko-KR" altLang="en-US" dirty="0" smtClean="0"/>
              <a:t>를 좀 더 </a:t>
            </a:r>
            <a:r>
              <a:rPr lang="en-US" altLang="ko-KR" dirty="0" smtClean="0"/>
              <a:t>compact</a:t>
            </a:r>
            <a:r>
              <a:rPr lang="ko-KR" altLang="en-US" dirty="0" smtClean="0"/>
              <a:t>하게 표현 가능케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위와 같은 </a:t>
            </a:r>
            <a:r>
              <a:rPr lang="en-US" altLang="ko-KR" dirty="0"/>
              <a:t>BN</a:t>
            </a:r>
            <a:r>
              <a:rPr lang="ko-KR" altLang="en-US" dirty="0" smtClean="0"/>
              <a:t>이 구성되면</a:t>
            </a:r>
            <a:r>
              <a:rPr lang="en-US" altLang="ko-KR" dirty="0"/>
              <a:t>, "</a:t>
            </a:r>
            <a:r>
              <a:rPr lang="ko-KR" altLang="en-US" dirty="0"/>
              <a:t>잔디가 젖었을 때</a:t>
            </a:r>
            <a:r>
              <a:rPr lang="en-US" altLang="ko-KR" dirty="0"/>
              <a:t>(W), </a:t>
            </a:r>
            <a:r>
              <a:rPr lang="ko-KR" altLang="en-US" dirty="0" err="1"/>
              <a:t>스프린쿨러</a:t>
            </a:r>
            <a:r>
              <a:rPr lang="en-US" altLang="ko-KR" dirty="0"/>
              <a:t>(S)</a:t>
            </a:r>
            <a:r>
              <a:rPr lang="ko-KR" altLang="en-US" dirty="0"/>
              <a:t>가 동작하였을 확률</a:t>
            </a:r>
            <a:r>
              <a:rPr lang="en-US" altLang="ko-KR" dirty="0"/>
              <a:t>"</a:t>
            </a:r>
            <a:r>
              <a:rPr lang="ko-KR" altLang="en-US" dirty="0"/>
              <a:t>을 아래 식처럼 직접 계산할 수 있다</a:t>
            </a:r>
            <a:r>
              <a:rPr lang="en-US" altLang="ko-KR" dirty="0"/>
              <a:t>. CPT</a:t>
            </a:r>
            <a:r>
              <a:rPr lang="ko-KR" altLang="en-US" dirty="0"/>
              <a:t>에 직접적으로 표현이 되지 않았지만</a:t>
            </a:r>
            <a:r>
              <a:rPr lang="en-US" altLang="ko-KR" dirty="0"/>
              <a:t>, </a:t>
            </a:r>
            <a:r>
              <a:rPr lang="ko-KR" altLang="en-US" dirty="0"/>
              <a:t>추론이라는 </a:t>
            </a:r>
            <a:r>
              <a:rPr lang="en-US" altLang="ko-KR" dirty="0"/>
              <a:t>Method</a:t>
            </a:r>
            <a:r>
              <a:rPr lang="ko-KR" altLang="en-US" dirty="0"/>
              <a:t>에 의해 표현</a:t>
            </a:r>
            <a:r>
              <a:rPr lang="en-US" altLang="ko-KR" dirty="0"/>
              <a:t>(</a:t>
            </a:r>
            <a:r>
              <a:rPr lang="ko-KR" altLang="en-US" dirty="0"/>
              <a:t>계산</a:t>
            </a:r>
            <a:r>
              <a:rPr lang="en-US" altLang="ko-KR" dirty="0"/>
              <a:t>, </a:t>
            </a:r>
            <a:r>
              <a:rPr lang="ko-KR" altLang="en-US" dirty="0"/>
              <a:t>추측</a:t>
            </a:r>
            <a:r>
              <a:rPr lang="en-US" altLang="ko-KR" dirty="0"/>
              <a:t>, </a:t>
            </a:r>
            <a:r>
              <a:rPr lang="ko-KR" altLang="en-US" dirty="0"/>
              <a:t>추론</a:t>
            </a:r>
            <a:r>
              <a:rPr lang="en-US" altLang="ko-KR" dirty="0"/>
              <a:t>)</a:t>
            </a:r>
            <a:r>
              <a:rPr lang="ko-KR" altLang="en-US" dirty="0"/>
              <a:t>될 수 있는 것이다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다른 </a:t>
            </a:r>
            <a:r>
              <a:rPr lang="ko-KR" altLang="en-US" dirty="0"/>
              <a:t>모든 경우도 수식으로 계산이 가능한 것이다</a:t>
            </a:r>
            <a:r>
              <a:rPr lang="en-US" altLang="ko-KR" dirty="0"/>
              <a:t>. </a:t>
            </a:r>
            <a:r>
              <a:rPr lang="ko-KR" altLang="en-US" dirty="0" smtClean="0"/>
              <a:t>하나 </a:t>
            </a:r>
            <a:r>
              <a:rPr lang="ko-KR" altLang="en-US" dirty="0"/>
              <a:t>더 추가할 개념은 여기서 </a:t>
            </a:r>
            <a:r>
              <a:rPr lang="en-US" altLang="ko-KR" dirty="0"/>
              <a:t>W</a:t>
            </a:r>
            <a:r>
              <a:rPr lang="ko-KR" altLang="en-US" dirty="0"/>
              <a:t>가 </a:t>
            </a:r>
            <a:r>
              <a:rPr lang="en-US" altLang="ko-KR" dirty="0"/>
              <a:t>Evidence</a:t>
            </a:r>
            <a:r>
              <a:rPr lang="ko-KR" altLang="en-US" dirty="0"/>
              <a:t>가 되고 </a:t>
            </a:r>
            <a:r>
              <a:rPr lang="en-US" altLang="ko-KR" dirty="0"/>
              <a:t>S</a:t>
            </a:r>
            <a:r>
              <a:rPr lang="ko-KR" altLang="en-US" dirty="0"/>
              <a:t>가 </a:t>
            </a:r>
            <a:r>
              <a:rPr lang="en-US" altLang="ko-KR" dirty="0"/>
              <a:t>Query</a:t>
            </a:r>
            <a:r>
              <a:rPr lang="ko-KR" altLang="en-US" dirty="0"/>
              <a:t>가 되는 셈이며</a:t>
            </a:r>
            <a:r>
              <a:rPr lang="en-US" altLang="ko-KR" dirty="0"/>
              <a:t>( </a:t>
            </a:r>
            <a:r>
              <a:rPr lang="ko-KR" altLang="en-US" dirty="0"/>
              <a:t>잔디가 젖었다는 사실을 알고</a:t>
            </a:r>
            <a:r>
              <a:rPr lang="en-US" altLang="ko-KR" dirty="0"/>
              <a:t>, </a:t>
            </a:r>
            <a:r>
              <a:rPr lang="ko-KR" altLang="en-US" dirty="0"/>
              <a:t>그에 상응하는 </a:t>
            </a:r>
            <a:r>
              <a:rPr lang="en-US" altLang="ko-KR" dirty="0"/>
              <a:t>S</a:t>
            </a:r>
            <a:r>
              <a:rPr lang="ko-KR" altLang="en-US" dirty="0"/>
              <a:t>의 확률을 쿼리</a:t>
            </a:r>
            <a:r>
              <a:rPr lang="en-US" altLang="ko-KR" dirty="0"/>
              <a:t>), </a:t>
            </a:r>
            <a:r>
              <a:rPr lang="ko-KR" altLang="en-US" dirty="0"/>
              <a:t>이런 식의 계산을 </a:t>
            </a:r>
            <a:r>
              <a:rPr lang="en-US" altLang="ko-KR" dirty="0"/>
              <a:t>Bottom-up reasoning 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73016"/>
            <a:ext cx="8892480" cy="50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13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추론</a:t>
            </a:r>
            <a:r>
              <a:rPr lang="en-US" altLang="ko-KR" dirty="0" smtClean="0"/>
              <a:t>(Inference)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"</a:t>
            </a:r>
            <a:r>
              <a:rPr lang="ko-KR" altLang="en-US" dirty="0"/>
              <a:t>알고 있는 확률변수를 이용해서 원하는</a:t>
            </a:r>
            <a:r>
              <a:rPr lang="en-US" altLang="ko-KR" dirty="0"/>
              <a:t>(</a:t>
            </a:r>
            <a:r>
              <a:rPr lang="ko-KR" altLang="en-US" dirty="0"/>
              <a:t>알고자 하는</a:t>
            </a:r>
            <a:r>
              <a:rPr lang="en-US" altLang="ko-KR" dirty="0"/>
              <a:t>) </a:t>
            </a:r>
            <a:r>
              <a:rPr lang="ko-KR" altLang="en-US" dirty="0" err="1"/>
              <a:t>확률값을</a:t>
            </a:r>
            <a:r>
              <a:rPr lang="ko-KR" altLang="en-US" dirty="0"/>
              <a:t> 구하는 </a:t>
            </a:r>
            <a:r>
              <a:rPr lang="ko-KR" altLang="en-US" dirty="0" smtClean="0"/>
              <a:t>과정</a:t>
            </a:r>
            <a:r>
              <a:rPr lang="en-US" altLang="ko-KR" dirty="0" smtClean="0"/>
              <a:t>“</a:t>
            </a:r>
          </a:p>
          <a:p>
            <a:endParaRPr lang="en-US" altLang="ko-KR" dirty="0" smtClean="0"/>
          </a:p>
          <a:p>
            <a:r>
              <a:rPr lang="ko-KR" altLang="en-US" dirty="0"/>
              <a:t> </a:t>
            </a:r>
            <a:r>
              <a:rPr lang="en-US" altLang="ko-KR" dirty="0"/>
              <a:t>BN</a:t>
            </a:r>
            <a:r>
              <a:rPr lang="ko-KR" altLang="en-US" dirty="0"/>
              <a:t>에서는 </a:t>
            </a:r>
            <a:r>
              <a:rPr lang="en-US" altLang="ko-KR" dirty="0" err="1"/>
              <a:t>Casuality</a:t>
            </a:r>
            <a:r>
              <a:rPr lang="en-US" altLang="ko-KR" dirty="0"/>
              <a:t>(</a:t>
            </a:r>
            <a:r>
              <a:rPr lang="ko-KR" altLang="en-US" dirty="0"/>
              <a:t>원인 </a:t>
            </a:r>
            <a:r>
              <a:rPr lang="en-US" altLang="ko-KR" dirty="0"/>
              <a:t>-&gt; 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  <a:r>
              <a:rPr lang="ko-KR" altLang="en-US" dirty="0"/>
              <a:t>에 따른 </a:t>
            </a:r>
            <a:r>
              <a:rPr lang="ko-KR" altLang="en-US" dirty="0" err="1"/>
              <a:t>확률값은</a:t>
            </a:r>
            <a:r>
              <a:rPr lang="ko-KR" altLang="en-US" dirty="0"/>
              <a:t> 표현이 되어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  <a:r>
              <a:rPr lang="en-US" altLang="ko-KR" dirty="0" smtClean="0"/>
              <a:t>(CPT). </a:t>
            </a:r>
            <a:r>
              <a:rPr lang="ko-KR" altLang="en-US" dirty="0" smtClean="0"/>
              <a:t>그런데</a:t>
            </a:r>
            <a:r>
              <a:rPr lang="en-US" altLang="ko-KR" dirty="0" smtClean="0"/>
              <a:t> </a:t>
            </a:r>
            <a:r>
              <a:rPr lang="ko-KR" altLang="en-US" dirty="0" smtClean="0"/>
              <a:t>앞 장에서와 </a:t>
            </a:r>
            <a:r>
              <a:rPr lang="ko-KR" altLang="en-US" dirty="0"/>
              <a:t>같이 </a:t>
            </a:r>
            <a:r>
              <a:rPr lang="en-US" altLang="ko-KR" dirty="0"/>
              <a:t>"</a:t>
            </a:r>
            <a:r>
              <a:rPr lang="ko-KR" altLang="en-US" dirty="0"/>
              <a:t>잔디가 젖었을 때</a:t>
            </a:r>
            <a:r>
              <a:rPr lang="en-US" altLang="ko-KR" dirty="0"/>
              <a:t>(W), </a:t>
            </a:r>
            <a:r>
              <a:rPr lang="ko-KR" altLang="en-US" dirty="0" err="1"/>
              <a:t>스프린쿨러</a:t>
            </a:r>
            <a:r>
              <a:rPr lang="en-US" altLang="ko-KR" dirty="0"/>
              <a:t>(S)</a:t>
            </a:r>
            <a:r>
              <a:rPr lang="ko-KR" altLang="en-US" dirty="0"/>
              <a:t>가 동작하였을 확률</a:t>
            </a:r>
            <a:r>
              <a:rPr lang="en-US" altLang="ko-KR" dirty="0"/>
              <a:t>"</a:t>
            </a:r>
            <a:r>
              <a:rPr lang="ko-KR" altLang="en-US" dirty="0"/>
              <a:t>은 </a:t>
            </a:r>
            <a:r>
              <a:rPr lang="en-US" altLang="ko-KR" dirty="0"/>
              <a:t>CPT</a:t>
            </a:r>
            <a:r>
              <a:rPr lang="ko-KR" altLang="en-US" dirty="0"/>
              <a:t>를 이용해 바로 구할 수는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726494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갤러리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248</TotalTime>
  <Words>974</Words>
  <Application>Microsoft Macintosh PowerPoint</Application>
  <PresentationFormat>화면 슬라이드 쇼(4:3)</PresentationFormat>
  <Paragraphs>125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Century Gothic</vt:lpstr>
      <vt:lpstr>Arial</vt:lpstr>
      <vt:lpstr>갤러리</vt:lpstr>
      <vt:lpstr>Bayesian Network 이해</vt:lpstr>
      <vt:lpstr>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추론(Inference)</vt:lpstr>
      <vt:lpstr>PowerPoint 프레젠테이션</vt:lpstr>
      <vt:lpstr>PowerPoint 프레젠테이션</vt:lpstr>
      <vt:lpstr>PowerPoint 프레젠테이션</vt:lpstr>
      <vt:lpstr>PowerPoint 프레젠테이션</vt:lpstr>
      <vt:lpstr>Learning(학습)</vt:lpstr>
      <vt:lpstr>PowerPoint 프레젠테이션</vt:lpstr>
      <vt:lpstr>Structure가 Known이며,  학습 데이터도 Full Observability할 경우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Network 이해</dc:title>
  <dc:creator>Dongryeol Shim</dc:creator>
  <cp:lastModifiedBy>이창희</cp:lastModifiedBy>
  <cp:revision>21</cp:revision>
  <dcterms:created xsi:type="dcterms:W3CDTF">2016-02-19T12:35:28Z</dcterms:created>
  <dcterms:modified xsi:type="dcterms:W3CDTF">2016-02-21T12:36:59Z</dcterms:modified>
</cp:coreProperties>
</file>