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3" r:id="rId2"/>
    <p:sldId id="604" r:id="rId3"/>
    <p:sldId id="608" r:id="rId4"/>
    <p:sldId id="610" r:id="rId5"/>
    <p:sldId id="611" r:id="rId6"/>
    <p:sldId id="605" r:id="rId7"/>
    <p:sldId id="606" r:id="rId8"/>
  </p:sldIdLst>
  <p:sldSz cx="9144000" cy="6858000" type="screen4x3"/>
  <p:notesSz cx="6742113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E"/>
    <a:srgbClr val="E8E8EF"/>
    <a:srgbClr val="FF9900"/>
    <a:srgbClr val="FFC000"/>
    <a:srgbClr val="B7B3EB"/>
    <a:srgbClr val="CC3300"/>
    <a:srgbClr val="FFCC99"/>
    <a:srgbClr val="800000"/>
    <a:srgbClr val="66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0" autoAdjust="0"/>
    <p:restoredTop sz="96429" autoAdjust="0"/>
  </p:normalViewPr>
  <p:slideViewPr>
    <p:cSldViewPr>
      <p:cViewPr varScale="1">
        <p:scale>
          <a:sx n="106" d="100"/>
          <a:sy n="106" d="100"/>
        </p:scale>
        <p:origin x="200" y="232"/>
      </p:cViewPr>
      <p:guideLst>
        <p:guide orient="horz" pos="139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6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97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97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FE174C-3ED8-452D-90D5-2D89A8A8C7F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43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3" y="2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8713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6"/>
            <a:ext cx="5393690" cy="444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3" y="9377319"/>
            <a:ext cx="2921582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07C636C-D4EC-469F-9D4E-6014B0837E4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1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1881-0007-44D7-A221-EB71702997A2}" type="slidenum">
              <a:rPr lang="ko-KR" altLang="en-US" smtClean="0">
                <a:solidFill>
                  <a:srgbClr val="000000"/>
                </a:solidFill>
              </a:rPr>
              <a:pPr/>
              <a:t>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4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31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96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2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2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C636C-D4EC-469F-9D4E-6014B0837E4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31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RedCurt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b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 anchor="ctr" anchorCtr="0"/>
          <a:lstStyle>
            <a:lvl1pPr marL="0" indent="0" algn="ctr">
              <a:buNone/>
              <a:defRPr b="1">
                <a:effectLst>
                  <a:outerShdw blurRad="50800" dist="50800" dir="5400000" algn="ctr" rotWithShape="0">
                    <a:schemeClr val="bg2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9" name="그림 8" descr="y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534400" y="4648200"/>
            <a:ext cx="533402" cy="533402"/>
          </a:xfrm>
          <a:prstGeom prst="rect">
            <a:avLst/>
          </a:prstGeom>
        </p:spPr>
      </p:pic>
      <p:pic>
        <p:nvPicPr>
          <p:cNvPr id="10" name="그림 9" descr="sclab_new_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01000" y="4689020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>
            <a:gsLst>
              <a:gs pos="69579">
                <a:srgbClr val="FFFFFF">
                  <a:alpha val="68000"/>
                </a:srgbClr>
              </a:gs>
              <a:gs pos="84000">
                <a:srgbClr val="FFFFFF"/>
              </a:gs>
              <a:gs pos="56000">
                <a:srgbClr val="FFFFFF">
                  <a:alpha val="47000"/>
                </a:srgbClr>
              </a:gs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0" scaled="1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45720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effectLst>
                  <a:outerShdw blurRad="50800" dist="50800" dir="2700000" algn="tl" rotWithShape="0">
                    <a:schemeClr val="tx1">
                      <a:alpha val="7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>
            <a:lvl1pPr>
              <a:defRPr sz="2000" b="0"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>
              <a:defRPr sz="1800" b="0">
                <a:latin typeface="Arial" pitchFamily="34" charset="0"/>
                <a:ea typeface="HY견고딕" pitchFamily="18" charset="-127"/>
                <a:cs typeface="Arial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3pPr>
            <a:lvl4pPr>
              <a:defRPr sz="1400" b="0">
                <a:latin typeface="Arial" pitchFamily="34" charset="0"/>
                <a:ea typeface="HY견고딕" pitchFamily="18" charset="-127"/>
                <a:cs typeface="Arial" pitchFamily="34" charset="0"/>
              </a:defRPr>
            </a:lvl4pPr>
            <a:lvl5pPr>
              <a:defRPr sz="1400" b="0">
                <a:latin typeface="Arial" pitchFamily="34" charset="0"/>
                <a:ea typeface="HY견고딕" pitchFamily="18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58200" y="6400800"/>
            <a:ext cx="685800" cy="228600"/>
          </a:xfrm>
          <a:solidFill>
            <a:schemeClr val="tx1"/>
          </a:solidFill>
        </p:spPr>
        <p:txBody>
          <a:bodyPr lIns="72000" rIns="36000" anchor="ctr"/>
          <a:lstStyle>
            <a:lvl1pPr algn="l">
              <a:defRPr sz="1400" b="1" smtClean="0"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휴먼엑스포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42556"/>
            <a:ext cx="3639953" cy="215444"/>
          </a:xfrm>
          <a:prstGeom prst="rect">
            <a:avLst/>
          </a:prstGeom>
          <a:noFill/>
        </p:spPr>
        <p:txBody>
          <a:bodyPr wrap="none" lIns="72000" tIns="0" rIns="72000" bIns="0" rtlCol="0" anchor="ctr" anchorCtr="0">
            <a:spAutoFit/>
          </a:bodyPr>
          <a:lstStyle/>
          <a:p>
            <a:r>
              <a:rPr lang="en-US" altLang="ko-KR" sz="1400" b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S</a:t>
            </a:r>
            <a:r>
              <a:rPr lang="en-US" altLang="ko-KR" sz="1400" b="0" baseline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       </a:t>
            </a:r>
            <a:r>
              <a:rPr lang="en-US" altLang="ko-KR" sz="1400" b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FT COMPUTING @ YONSEI</a:t>
            </a:r>
            <a:r>
              <a:rPr lang="en-US" altLang="ko-KR" sz="1400" b="0" baseline="0" dirty="0" smtClean="0">
                <a:solidFill>
                  <a:schemeClr val="bg1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 UNIV . KOREA</a:t>
            </a:r>
            <a:endParaRPr lang="ko-KR" altLang="en-US" sz="1400" b="0" dirty="0">
              <a:solidFill>
                <a:schemeClr val="bg1">
                  <a:lumMod val="75000"/>
                </a:schemeClr>
              </a:solidFill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7" name="그림 16" descr="sclab_new_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6553200"/>
            <a:ext cx="304800" cy="304800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 bwMode="auto">
          <a:xfrm>
            <a:off x="0" y="956928"/>
            <a:ext cx="7924800" cy="0"/>
          </a:xfrm>
          <a:prstGeom prst="line">
            <a:avLst/>
          </a:prstGeom>
          <a:solidFill>
            <a:schemeClr val="folHlink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schemeClr val="accent1">
                <a:lumMod val="10000"/>
                <a:alpha val="50000"/>
              </a:schemeClr>
            </a:outerShdw>
          </a:effectLst>
        </p:spPr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3"/>
            <a:ext cx="1219199" cy="12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 userDrawn="1"/>
        </p:nvSpPr>
        <p:spPr>
          <a:xfrm>
            <a:off x="8693236" y="63246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5486400" y="0"/>
            <a:ext cx="3657600" cy="342900"/>
          </a:xfrm>
        </p:spPr>
        <p:txBody>
          <a:bodyPr/>
          <a:lstStyle>
            <a:lvl1pPr algn="r"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 descr="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 anchor="ctr" anchorCtr="0"/>
          <a:lstStyle>
            <a:lvl1pPr marL="0" indent="0" algn="ctr">
              <a:buNone/>
              <a:defRPr b="1">
                <a:effectLst>
                  <a:outerShdw blurRad="50800" dist="50800" dir="5400000" algn="ctr" rotWithShape="0">
                    <a:schemeClr val="bg2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1125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fld id="{C4F22BA0-9F22-44A6-8602-2D166FFA75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5" r:id="rId2"/>
    <p:sldLayoutId id="2147483862" r:id="rId3"/>
    <p:sldLayoutId id="214748386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76213" indent="-1762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41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000066"/>
          </a:solidFill>
          <a:latin typeface="+mn-lt"/>
          <a:ea typeface="+mn-ea"/>
        </a:defRPr>
      </a:lvl2pPr>
      <a:lvl3pPr marL="892175" indent="-1730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663300"/>
          </a:solidFill>
          <a:latin typeface="+mn-lt"/>
          <a:ea typeface="+mn-ea"/>
        </a:defRPr>
      </a:lvl3pPr>
      <a:lvl4pPr marL="1252538" indent="-1762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val="003300"/>
          </a:solidFill>
          <a:latin typeface="+mn-lt"/>
          <a:ea typeface="+mn-ea"/>
        </a:defRPr>
      </a:lvl4pPr>
      <a:lvl5pPr marL="1619250" indent="-18732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5pPr>
      <a:lvl6pPr marL="20764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6pPr>
      <a:lvl7pPr marL="25336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7pPr>
      <a:lvl8pPr marL="29908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8pPr>
      <a:lvl9pPr marL="3448050" indent="-18732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719261"/>
            <a:ext cx="9144000" cy="1470025"/>
          </a:xfrm>
        </p:spPr>
        <p:txBody>
          <a:bodyPr/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감성제어</a:t>
            </a:r>
            <a:b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팀명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웁살라</a:t>
            </a:r>
          </a:p>
        </p:txBody>
      </p:sp>
      <p:sp>
        <p:nvSpPr>
          <p:cNvPr id="6" name="부제목 4"/>
          <p:cNvSpPr txBox="1">
            <a:spLocks/>
          </p:cNvSpPr>
          <p:nvPr/>
        </p:nvSpPr>
        <p:spPr bwMode="auto">
          <a:xfrm>
            <a:off x="406400" y="3082134"/>
            <a:ext cx="8167718" cy="9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endParaRPr lang="en-US" altLang="ko-KR" sz="2000" dirty="0" smtClean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sp>
        <p:nvSpPr>
          <p:cNvPr id="7" name="부제목 4"/>
          <p:cNvSpPr txBox="1">
            <a:spLocks/>
          </p:cNvSpPr>
          <p:nvPr/>
        </p:nvSpPr>
        <p:spPr bwMode="auto">
          <a:xfrm>
            <a:off x="762000" y="3107534"/>
            <a:ext cx="8167718" cy="9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endParaRPr lang="en-US" altLang="ko-KR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95338" y="3321848"/>
            <a:ext cx="75866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400" kern="0" dirty="0">
              <a:solidFill>
                <a:srgbClr val="FFFFFF"/>
              </a:solidFill>
              <a:latin typeface="Arial" pitchFamily="34" charset="0"/>
              <a:ea typeface="HY헤드라인M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029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소프트웨어종합설계</a:t>
            </a:r>
            <a:r>
              <a:rPr lang="en-US" altLang="ko-KR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4"/>
          <p:cNvSpPr>
            <a:spLocks noGrp="1"/>
          </p:cNvSpPr>
          <p:nvPr>
            <p:ph type="subTitle" idx="1"/>
          </p:nvPr>
        </p:nvSpPr>
        <p:spPr>
          <a:xfrm>
            <a:off x="1289859" y="4572000"/>
            <a:ext cx="6400800" cy="1752600"/>
          </a:xfrm>
        </p:spPr>
        <p:txBody>
          <a:bodyPr/>
          <a:lstStyle/>
          <a:p>
            <a:r>
              <a:rPr lang="ko-KR" altLang="en-US" dirty="0">
                <a:effectLst/>
                <a:latin typeface="맑은 고딕" pitchFamily="50" charset="-127"/>
                <a:ea typeface="맑은 고딕" pitchFamily="50" charset="-127"/>
              </a:rPr>
              <a:t>연세대학교 컴퓨터과학과</a:t>
            </a:r>
          </a:p>
          <a:p>
            <a:r>
              <a:rPr lang="ko-KR" altLang="en-US" dirty="0">
                <a:effectLst/>
                <a:latin typeface="맑은 고딕" pitchFamily="50" charset="-127"/>
                <a:ea typeface="맑은 고딕" pitchFamily="50" charset="-127"/>
              </a:rPr>
              <a:t>심동렬</a:t>
            </a:r>
            <a:r>
              <a:rPr lang="en-US" altLang="ko-KR" dirty="0"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effectLst/>
                <a:latin typeface="맑은 고딕" pitchFamily="50" charset="-127"/>
                <a:ea typeface="맑은 고딕" pitchFamily="50" charset="-127"/>
              </a:rPr>
              <a:t>이창희</a:t>
            </a:r>
            <a:r>
              <a:rPr lang="en-US" altLang="ko-KR" dirty="0"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effectLst/>
                <a:latin typeface="맑은 고딕" pitchFamily="50" charset="-127"/>
                <a:ea typeface="맑은 고딕" pitchFamily="50" charset="-127"/>
              </a:rPr>
              <a:t>최인영</a:t>
            </a:r>
          </a:p>
        </p:txBody>
      </p:sp>
    </p:spTree>
    <p:extLst>
      <p:ext uri="{BB962C8B-B14F-4D97-AF65-F5344CB8AC3E}">
        <p14:creationId xmlns:p14="http://schemas.microsoft.com/office/powerpoint/2010/main" val="897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노드 수가 비슷한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Asia network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에서 적합한 알고리즘 선별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Target Algorithm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K2</a:t>
            </a:r>
          </a:p>
          <a:p>
            <a:pPr lvl="1"/>
            <a:r>
              <a:rPr lang="en-US" altLang="ko-KR" dirty="0" err="1" smtClean="0">
                <a:latin typeface="Malgun Gothic" charset="-127"/>
                <a:ea typeface="Malgun Gothic" charset="-127"/>
                <a:cs typeface="Malgun Gothic" charset="-127"/>
              </a:rPr>
              <a:t>Tabu</a:t>
            </a:r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Hill Climbing</a:t>
            </a: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Simulated Annealing</a:t>
            </a:r>
          </a:p>
          <a:p>
            <a:pPr lvl="1"/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실험환경</a:t>
            </a:r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err="1" smtClean="0">
                <a:latin typeface="Malgun Gothic" charset="-127"/>
                <a:ea typeface="Malgun Gothic" charset="-127"/>
                <a:cs typeface="Malgun Gothic" charset="-127"/>
              </a:rPr>
              <a:t>Weka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(Version : 3.6.13)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에서 데이터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1000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개를 생성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Data preprocessing : Oversampling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을 이용해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Target Attribute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의 값을 조정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(True : False = 1:100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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1:1)</a:t>
            </a:r>
          </a:p>
          <a:p>
            <a:pPr lvl="1"/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Correctly Classified Instances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를 기준으로 알고리즘 선택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.</a:t>
            </a:r>
          </a:p>
          <a:p>
            <a:pPr lvl="1"/>
            <a:endParaRPr lang="en-US" altLang="ko-KR" dirty="0" smtClean="0">
              <a:latin typeface="Malgun Gothic" charset="-127"/>
              <a:ea typeface="Malgun Gothic" charset="-127"/>
              <a:cs typeface="Malgun Gothic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85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 결과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2438401"/>
          </a:xfrm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K2 Algorithm</a:t>
            </a:r>
          </a:p>
          <a:p>
            <a:pPr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Correctly Classified Instances : </a:t>
            </a:r>
            <a:r>
              <a:rPr lang="en-US" altLang="ko-KR" sz="1800" b="1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60%</a:t>
            </a:r>
          </a:p>
          <a:p>
            <a:pPr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Options</a:t>
            </a:r>
          </a:p>
          <a:p>
            <a:pPr lv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Max number of parents : 2</a:t>
            </a:r>
            <a:endParaRPr lang="en-US" altLang="ko-KR" sz="1600" dirty="0">
              <a:latin typeface="Malgun Gothic" charset="-127"/>
              <a:ea typeface="Malgun Gothic" charset="-127"/>
              <a:cs typeface="Malgun Gothic" charset="-127"/>
              <a:sym typeface="Wingding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25705"/>
            <a:ext cx="3371603" cy="2286001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3750624"/>
            <a:ext cx="4343400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marL="539750" indent="-1841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 b="0">
                <a:solidFill>
                  <a:srgbClr val="000066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2pPr>
            <a:lvl3pPr marL="892175" indent="-1730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3pPr>
            <a:lvl4pPr marL="1252538" indent="-1762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0">
                <a:solidFill>
                  <a:srgbClr val="003300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4pPr>
            <a:lvl5pPr marL="1619250" indent="-1873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0">
                <a:solidFill>
                  <a:srgbClr val="003366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5pPr>
            <a:lvl6pPr marL="20764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6pPr>
            <a:lvl7pPr marL="25336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7pPr>
            <a:lvl8pPr marL="29908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8pPr>
            <a:lvl9pPr marL="34480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latinLnBrk="0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kern="0" dirty="0" err="1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Tabu</a:t>
            </a:r>
            <a:r>
              <a:rPr lang="en-US" altLang="ko-KR" b="1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 Algorithm</a:t>
            </a:r>
          </a:p>
          <a:p>
            <a:pPr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Correctly Classified Instances : </a:t>
            </a:r>
            <a:r>
              <a:rPr lang="en-US" altLang="ko-KR" sz="1800" b="1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56%</a:t>
            </a:r>
          </a:p>
          <a:p>
            <a:pPr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Options</a:t>
            </a:r>
          </a:p>
          <a:p>
            <a:pPr lv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Max number of parents : 2</a:t>
            </a:r>
            <a:endParaRPr lang="en-US" altLang="ko-KR" sz="1600" kern="0" dirty="0">
              <a:latin typeface="Malgun Gothic" charset="-127"/>
              <a:ea typeface="Malgun Gothic" charset="-127"/>
              <a:cs typeface="Malgun Gothic" charset="-127"/>
              <a:sym typeface="Wingding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41" y="3637801"/>
            <a:ext cx="3546475" cy="26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 결과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2438401"/>
          </a:xfrm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Hill Climber</a:t>
            </a:r>
          </a:p>
          <a:p>
            <a:pPr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Correctly Classified Instances : </a:t>
            </a:r>
            <a:r>
              <a:rPr lang="en-US" altLang="ko-KR" sz="1800" b="1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59%</a:t>
            </a:r>
          </a:p>
          <a:p>
            <a:pPr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Options</a:t>
            </a:r>
          </a:p>
          <a:p>
            <a:pPr lv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Max number of parents : 2</a:t>
            </a:r>
            <a:endParaRPr lang="en-US" altLang="ko-KR" sz="1600" dirty="0">
              <a:latin typeface="Malgun Gothic" charset="-127"/>
              <a:ea typeface="Malgun Gothic" charset="-127"/>
              <a:cs typeface="Malgun Gothic" charset="-127"/>
              <a:sym typeface="Wingding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3750624"/>
            <a:ext cx="4343400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marL="539750" indent="-1841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 b="0">
                <a:solidFill>
                  <a:srgbClr val="000066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2pPr>
            <a:lvl3pPr marL="892175" indent="-1730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3pPr>
            <a:lvl4pPr marL="1252538" indent="-1762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0">
                <a:solidFill>
                  <a:srgbClr val="003300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4pPr>
            <a:lvl5pPr marL="1619250" indent="-1873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0">
                <a:solidFill>
                  <a:srgbClr val="003366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5pPr>
            <a:lvl6pPr marL="20764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6pPr>
            <a:lvl7pPr marL="25336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7pPr>
            <a:lvl8pPr marL="29908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8pPr>
            <a:lvl9pPr marL="3448050" indent="-187325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latinLnBrk="0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Simulated Annealing</a:t>
            </a:r>
          </a:p>
          <a:p>
            <a:pPr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Correctly Classified Instances : </a:t>
            </a:r>
            <a:r>
              <a:rPr lang="en-US" altLang="ko-KR" sz="1800" b="1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62.5%</a:t>
            </a:r>
          </a:p>
          <a:p>
            <a:pPr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Options</a:t>
            </a:r>
          </a:p>
          <a:p>
            <a:pPr lv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Tstart</a:t>
            </a:r>
            <a:r>
              <a:rPr lang="en-US" altLang="ko-KR" sz="16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 : 10.0</a:t>
            </a:r>
          </a:p>
          <a:p>
            <a:pPr lv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Malgun Gothic" charset="-127"/>
                <a:ea typeface="Malgun Gothic" charset="-127"/>
                <a:cs typeface="Malgun Gothic" charset="-127"/>
                <a:sym typeface="Wingdings"/>
              </a:rPr>
              <a:t>Delta : 0.999</a:t>
            </a:r>
            <a:endParaRPr lang="en-US" altLang="ko-KR" sz="1600" kern="0" dirty="0">
              <a:latin typeface="Malgun Gothic" charset="-127"/>
              <a:ea typeface="Malgun Gothic" charset="-127"/>
              <a:cs typeface="Malgun Gothic" charset="-127"/>
              <a:sym typeface="Wingding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405655" cy="23748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67543"/>
            <a:ext cx="3305175" cy="25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실험 결과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8534400" y="5791200"/>
            <a:ext cx="1524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Correctly Classified Instances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는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Simulated Annealing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이 가장 좋은 결과를 보여줌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하지만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Graph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Structure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가 알려진 것과는 상이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K2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 알고리즘은 결과값은 약간 작았으나 다른 알고리즘에 비해 그래프 일치도가 매우 높음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따라서 데이터 수가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1000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개 내외로 가정할 때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K2</a:t>
            </a:r>
            <a:r>
              <a:rPr lang="ko-KR" altLang="en-US" dirty="0" smtClean="0">
                <a:latin typeface="Malgun Gothic" charset="-127"/>
                <a:ea typeface="Malgun Gothic" charset="-127"/>
                <a:cs typeface="Malgun Gothic" charset="-127"/>
              </a:rPr>
              <a:t>가 가장 적합할 것이라고 기대됨</a:t>
            </a:r>
            <a:r>
              <a:rPr lang="en-US" altLang="ko-KR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9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30862"/>
              </p:ext>
            </p:extLst>
          </p:nvPr>
        </p:nvGraphicFramePr>
        <p:xfrm>
          <a:off x="533400" y="1143000"/>
          <a:ext cx="8234361" cy="381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593"/>
                <a:gridCol w="465024"/>
                <a:gridCol w="2808544"/>
                <a:gridCol w="533400"/>
                <a:gridCol w="533400"/>
                <a:gridCol w="266700"/>
                <a:gridCol w="266700"/>
                <a:gridCol w="266700"/>
                <a:gridCol w="266700"/>
                <a:gridCol w="533400"/>
                <a:gridCol w="533400"/>
                <a:gridCol w="533400"/>
                <a:gridCol w="533400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및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수행</a:t>
                      </a: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 데이터 정리 및 유효성 판단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토대로 감성 예측 실험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(Genie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smile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활용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구현 및 실험 피드백</a:t>
                      </a: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작성 및 발표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시연회 준비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시연회 당일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(5,6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495800" y="2057400"/>
            <a:ext cx="457200" cy="0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78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43F9C-7459-44BF-9323-EE784D731C4C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21167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  <a:alpha val="79000"/>
          </a:scheme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folHlink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80986</TotalTime>
  <Words>258</Words>
  <Application>Microsoft Macintosh PowerPoint</Application>
  <PresentationFormat>화면 슬라이드 쇼(4:3)</PresentationFormat>
  <Paragraphs>79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맑은 고딕</vt:lpstr>
      <vt:lpstr>휴먼엑스포</vt:lpstr>
      <vt:lpstr>Bauhaus 93</vt:lpstr>
      <vt:lpstr>HY견고딕</vt:lpstr>
      <vt:lpstr>HY헤드라인M</vt:lpstr>
      <vt:lpstr>Malgun Gothic</vt:lpstr>
      <vt:lpstr>Wingdings</vt:lpstr>
      <vt:lpstr>Arial</vt:lpstr>
      <vt:lpstr>기본 디자인</vt:lpstr>
      <vt:lpstr>IoT 환경에서 감성제어 팀명 : 팀 웁살라</vt:lpstr>
      <vt:lpstr>실험</vt:lpstr>
      <vt:lpstr>실험 결과</vt:lpstr>
      <vt:lpstr>실험 결과</vt:lpstr>
      <vt:lpstr>실험 결과</vt:lpstr>
      <vt:lpstr>일정(5,6월)</vt:lpstr>
      <vt:lpstr>구조도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 MIN</dc:creator>
  <cp:lastModifiedBy>이창희</cp:lastModifiedBy>
  <cp:revision>4629</cp:revision>
  <cp:lastPrinted>2015-08-12T08:26:27Z</cp:lastPrinted>
  <dcterms:created xsi:type="dcterms:W3CDTF">1601-01-01T00:00:00Z</dcterms:created>
  <dcterms:modified xsi:type="dcterms:W3CDTF">2016-03-25T08:47:55Z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