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1" r:id="rId3"/>
    <p:sldId id="274" r:id="rId4"/>
    <p:sldId id="272" r:id="rId5"/>
    <p:sldId id="273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4" r:id="rId15"/>
    <p:sldId id="288" r:id="rId16"/>
    <p:sldId id="292" r:id="rId17"/>
    <p:sldId id="291" r:id="rId18"/>
    <p:sldId id="287" r:id="rId19"/>
    <p:sldId id="293" r:id="rId20"/>
    <p:sldId id="294" r:id="rId21"/>
    <p:sldId id="295" r:id="rId22"/>
    <p:sldId id="296" r:id="rId23"/>
    <p:sldId id="283" r:id="rId2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5" autoAdjust="0"/>
    <p:restoredTop sz="94666"/>
  </p:normalViewPr>
  <p:slideViewPr>
    <p:cSldViewPr snapToGrid="0">
      <p:cViewPr varScale="1">
        <p:scale>
          <a:sx n="102" d="100"/>
          <a:sy n="102" d="100"/>
        </p:scale>
        <p:origin x="592" y="184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1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알려지지 않은 네트워크 구조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주어진 데이터에 가장 적합한 네트워크 구조와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연관된 </a:t>
            </a:r>
            <a:r>
              <a:rPr lang="en-US" altLang="ko-KR" dirty="0" smtClean="0"/>
              <a:t>CPT</a:t>
            </a:r>
            <a:r>
              <a:rPr lang="ko-KR" altLang="en-US" dirty="0" smtClean="0"/>
              <a:t>를 찾아야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후보 네트워크를 평가할 평가 척도와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가능한 구조를 탐색하는 프로시저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선택해야 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07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후보 네트워크의 평가 척도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Minimum Description Length(MDL) </a:t>
            </a:r>
          </a:p>
          <a:p>
            <a:pPr lvl="2"/>
            <a:r>
              <a:rPr lang="en-US" altLang="ko-KR" dirty="0" smtClean="0"/>
              <a:t>Minimum Message Length(MML)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가능한 네트워크 구조를 탐색하는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Hill-Descending</a:t>
            </a:r>
          </a:p>
          <a:p>
            <a:pPr lvl="2"/>
            <a:r>
              <a:rPr lang="en-US" altLang="ko-KR" dirty="0" smtClean="0"/>
              <a:t>Greedy Search</a:t>
            </a:r>
          </a:p>
          <a:p>
            <a:pPr lvl="2"/>
            <a:r>
              <a:rPr lang="en-US" altLang="ko-KR" dirty="0" smtClean="0"/>
              <a:t>K2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8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K2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Cooper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Herskovits</a:t>
            </a:r>
            <a:r>
              <a:rPr lang="ko-KR" altLang="en-US" dirty="0" smtClean="0"/>
              <a:t>에 의해 제안된 방법으로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순서와 데이터를 입력 받아 </a:t>
            </a:r>
            <a:r>
              <a:rPr lang="en-US" altLang="ko-KR" dirty="0" smtClean="0"/>
              <a:t>BN</a:t>
            </a:r>
            <a:r>
              <a:rPr lang="ko-KR" altLang="en-US" dirty="0" smtClean="0"/>
              <a:t>구조를 그려낸다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729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61" y="2017298"/>
            <a:ext cx="5750365" cy="419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8858" y="6210272"/>
            <a:ext cx="294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K2 </a:t>
            </a:r>
            <a:r>
              <a:rPr lang="ko-KR" altLang="en-US" sz="1600" dirty="0" smtClean="0">
                <a:solidFill>
                  <a:schemeClr val="tx1"/>
                </a:solidFill>
              </a:rPr>
              <a:t>알고리즘의 </a:t>
            </a:r>
            <a:r>
              <a:rPr lang="en-US" altLang="ko-KR" sz="1600" dirty="0" smtClean="0">
                <a:solidFill>
                  <a:schemeClr val="tx1"/>
                </a:solidFill>
              </a:rPr>
              <a:t>Pseudo Code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7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r>
              <a:rPr lang="ko-KR" altLang="en-US" dirty="0" smtClean="0"/>
              <a:t>의 여러 </a:t>
            </a:r>
            <a:r>
              <a:rPr lang="en-US" altLang="ko-KR" dirty="0" smtClean="0"/>
              <a:t>Problem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Sprinkler, Asia, Alarm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 등 실험</a:t>
            </a:r>
            <a:endParaRPr lang="en-US" altLang="ko-KR" dirty="0" smtClean="0"/>
          </a:p>
          <a:p>
            <a:r>
              <a:rPr lang="ko-KR" altLang="en-US" dirty="0" smtClean="0"/>
              <a:t>데이터 사이즈를 </a:t>
            </a:r>
            <a:r>
              <a:rPr lang="en-US" altLang="ko-KR" dirty="0" smtClean="0"/>
              <a:t>500, 5000, 15000, 30000</a:t>
            </a:r>
            <a:r>
              <a:rPr lang="ko-KR" altLang="en-US" dirty="0" smtClean="0"/>
              <a:t>으로</a:t>
            </a:r>
            <a:r>
              <a:rPr lang="en-US" altLang="ko-KR" dirty="0"/>
              <a:t> </a:t>
            </a:r>
            <a:r>
              <a:rPr lang="ko-KR" altLang="en-US" dirty="0" smtClean="0"/>
              <a:t>증가시켜 가며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Machine Learning Library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WEKA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smtClean="0"/>
              <a:t>Score Metric : Bayes</a:t>
            </a:r>
          </a:p>
          <a:p>
            <a:r>
              <a:rPr lang="en-US" altLang="ko-KR" dirty="0" smtClean="0"/>
              <a:t>K-fold cross validation(K=10)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018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dirty="0" smtClean="0"/>
              <a:t>Sprinkler Network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ko-KR" altLang="en-US" dirty="0" smtClean="0"/>
              <a:t>노드의 수</a:t>
            </a:r>
            <a:r>
              <a:rPr lang="en-US" altLang="ko-KR" dirty="0" smtClean="0"/>
              <a:t> : 4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ko-KR" altLang="en-US" dirty="0" smtClean="0"/>
              <a:t>간선의 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62" y="2592147"/>
            <a:ext cx="4328786" cy="33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 smtClean="0"/>
              <a:t>size = </a:t>
            </a:r>
            <a:r>
              <a:rPr lang="en-US" altLang="ko-KR" dirty="0" smtClean="0"/>
              <a:t>15,000</a:t>
            </a:r>
          </a:p>
          <a:p>
            <a:pPr lvl="1"/>
            <a:r>
              <a:rPr lang="en-US" altLang="ko-KR" dirty="0" err="1" smtClean="0"/>
              <a:t>LogScore</a:t>
            </a:r>
            <a:r>
              <a:rPr lang="en-US" altLang="ko-KR" dirty="0" smtClean="0"/>
              <a:t> BAYES : </a:t>
            </a:r>
            <a:r>
              <a:rPr lang="fi-FI" altLang="ko-KR" dirty="0"/>
              <a:t>-</a:t>
            </a:r>
            <a:r>
              <a:rPr lang="fi-FI" altLang="ko-KR" dirty="0" smtClean="0"/>
              <a:t>28784.30315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86" y="2133600"/>
            <a:ext cx="2057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Asia Network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ko-KR" altLang="en-US" dirty="0" smtClean="0"/>
              <a:t>노드 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ko-KR" altLang="en-US" dirty="0" smtClean="0"/>
              <a:t>간선 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endParaRPr lang="en-US" altLang="ko-K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39" y="2437356"/>
            <a:ext cx="4451541" cy="343108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34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Size = 15,000 / 30,000</a:t>
            </a:r>
          </a:p>
          <a:p>
            <a:pPr lvl="1"/>
            <a:r>
              <a:rPr lang="en-US" altLang="ko-KR" dirty="0" err="1" smtClean="0"/>
              <a:t>LogScore</a:t>
            </a:r>
            <a:r>
              <a:rPr lang="en-US" altLang="ko-KR" dirty="0" smtClean="0"/>
              <a:t> BAYES : </a:t>
            </a:r>
            <a:r>
              <a:rPr lang="fi-FI" altLang="ko-KR" dirty="0"/>
              <a:t>-</a:t>
            </a:r>
            <a:r>
              <a:rPr lang="fi-FI" altLang="ko-KR" dirty="0" smtClean="0"/>
              <a:t>72956.7918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4" y="3387197"/>
            <a:ext cx="4225273" cy="29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3)</a:t>
            </a:r>
            <a:r>
              <a:rPr lang="ko-KR" altLang="en-US" dirty="0" smtClean="0"/>
              <a:t> </a:t>
            </a:r>
            <a:r>
              <a:rPr lang="en-US" altLang="ko-KR" dirty="0" smtClean="0"/>
              <a:t>Alarm Network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ko-KR" altLang="en-US" dirty="0" smtClean="0"/>
              <a:t>노드 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37</a:t>
            </a:r>
            <a:endParaRPr lang="en-US" altLang="ko-KR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ko-KR" altLang="en-US" dirty="0" smtClean="0"/>
              <a:t>간선 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46</a:t>
            </a:r>
            <a:endParaRPr lang="en-US" altLang="ko-K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27" y="2404127"/>
            <a:ext cx="3483555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network,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Bayes network</a:t>
            </a:r>
            <a:r>
              <a:rPr lang="ko-KR" altLang="en-US" dirty="0" smtClean="0"/>
              <a:t>란 랜덤 변수의 집합과 그 변수들의 조건부 독립을 나타내는 방향성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그래픽 모델</a:t>
            </a:r>
            <a:r>
              <a:rPr lang="en-US" altLang="ko-KR" dirty="0" smtClean="0"/>
              <a:t>(Directed Acyclic Graphical model, DAG)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 상황을 </a:t>
            </a:r>
            <a:r>
              <a:rPr lang="en-US" altLang="ko-KR" dirty="0" smtClean="0"/>
              <a:t>Bayes network</a:t>
            </a:r>
            <a:r>
              <a:rPr lang="ko-KR" altLang="en-US" dirty="0" smtClean="0"/>
              <a:t>로 표현하기 위해서는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각 변수에 대응하는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집합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방향성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그래프 </a:t>
            </a:r>
            <a:r>
              <a:rPr lang="en-US" altLang="ko-KR" dirty="0" smtClean="0"/>
              <a:t>(Arc </a:t>
            </a:r>
            <a:r>
              <a:rPr lang="ko-KR" altLang="en-US" dirty="0" smtClean="0"/>
              <a:t>연결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smtClean="0"/>
              <a:t>확률 테이블</a:t>
            </a:r>
            <a:r>
              <a:rPr lang="en-US" altLang="ko-KR" dirty="0" smtClean="0"/>
              <a:t>(Conditional Probability Table, CPT)</a:t>
            </a:r>
            <a:br>
              <a:rPr lang="en-US" altLang="ko-KR" dirty="0" smtClean="0"/>
            </a:br>
            <a:r>
              <a:rPr lang="ko-KR" altLang="en-US" dirty="0" smtClean="0"/>
              <a:t>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47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dirty="0" smtClean="0"/>
              <a:t>Classified target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 Order</a:t>
            </a:r>
            <a:r>
              <a:rPr lang="ko-KR" altLang="en-US" dirty="0" smtClean="0"/>
              <a:t> 등 여러 방법을 사용</a:t>
            </a:r>
            <a:endParaRPr lang="en-US" altLang="ko-KR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dirty="0" smtClean="0"/>
              <a:t>그러나 앞의 두 문제와 달리 원하는 네트워크를 얻을 수 없었음</a:t>
            </a:r>
            <a:endParaRPr lang="en-US" altLang="ko-KR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2000" dirty="0" smtClean="0"/>
              <a:t>원인 분석</a:t>
            </a:r>
            <a:endParaRPr lang="en-US" altLang="ko-KR" sz="20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1600" dirty="0" smtClean="0"/>
              <a:t>K2 Algorithm</a:t>
            </a:r>
            <a:r>
              <a:rPr lang="ko-KR" altLang="en-US" sz="1600" dirty="0" smtClean="0"/>
              <a:t> 실행시 </a:t>
            </a:r>
            <a:r>
              <a:rPr lang="en-US" altLang="ko-KR" sz="1600" dirty="0" smtClean="0"/>
              <a:t>node order</a:t>
            </a:r>
            <a:r>
              <a:rPr lang="ko-KR" altLang="en-US" sz="1600" dirty="0" smtClean="0"/>
              <a:t>가 중요한데 주로 </a:t>
            </a:r>
            <a:r>
              <a:rPr lang="en-US" altLang="ko-KR" sz="1600" dirty="0" smtClean="0"/>
              <a:t>Topological sort</a:t>
            </a:r>
            <a:r>
              <a:rPr lang="ko-KR" altLang="en-US" sz="1600" dirty="0" smtClean="0"/>
              <a:t>된 노드 리스트로 수행</a:t>
            </a:r>
            <a:endParaRPr lang="en-US" altLang="ko-KR" sz="16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20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289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2000" dirty="0" smtClean="0"/>
              <a:t>원인 분석</a:t>
            </a:r>
            <a:endParaRPr lang="en-US" altLang="ko-KR" sz="20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1600" dirty="0" smtClean="0"/>
              <a:t>K2 Algorithm</a:t>
            </a:r>
            <a:r>
              <a:rPr lang="ko-KR" altLang="en-US" sz="1600" dirty="0" smtClean="0"/>
              <a:t> 실행시 </a:t>
            </a:r>
            <a:r>
              <a:rPr lang="en-US" altLang="ko-KR" sz="1600" dirty="0" smtClean="0"/>
              <a:t>node order</a:t>
            </a:r>
            <a:r>
              <a:rPr lang="ko-KR" altLang="en-US" sz="1600" dirty="0" smtClean="0"/>
              <a:t>가 중요한데 주로 </a:t>
            </a:r>
            <a:r>
              <a:rPr lang="en-US" altLang="ko-KR" sz="1600" dirty="0" smtClean="0"/>
              <a:t>Topological sort</a:t>
            </a:r>
            <a:r>
              <a:rPr lang="ko-KR" altLang="en-US" sz="1600" dirty="0" smtClean="0"/>
              <a:t>된 노드 리스트로 수행</a:t>
            </a:r>
            <a:endParaRPr lang="en-US" altLang="ko-KR" sz="16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1600" dirty="0" smtClean="0"/>
              <a:t>Topological Order </a:t>
            </a:r>
            <a:r>
              <a:rPr lang="en-US" altLang="ko-KR" sz="1600" dirty="0"/>
              <a:t>= {</a:t>
            </a:r>
            <a:r>
              <a:rPr lang="en-US" altLang="ko-KR" sz="1600" dirty="0" smtClean="0"/>
              <a:t>Hypovolemia,LVFailure,History,LVEDVolume,StrokeVolume,CVP,PCWP,CO,InsuffAnesth,Catechol,PAP,PulmEmbolus,Shunt,HR,ErrLowOutput,Anaphylaxis,TPR,ErrCauter,BP,HRBP,HREKG,HRSat,SaO2,PVSat,FiO2,ArtCO2,Intubation,VentAlv,MinVol,VentLung,ExpCO2,KinkedTube,Press,VentTube,VentMach,Disconnect,</a:t>
            </a:r>
            <a:r>
              <a:rPr lang="en-US" altLang="ko-KR" sz="1600" b="1" dirty="0" smtClean="0"/>
              <a:t>MinVolSet</a:t>
            </a:r>
            <a:r>
              <a:rPr lang="en-US" altLang="ko-KR" sz="1600" dirty="0" smtClean="0"/>
              <a:t>}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1600" dirty="0" smtClean="0"/>
              <a:t>이 중 </a:t>
            </a:r>
            <a:r>
              <a:rPr lang="en-US" altLang="ko-KR" sz="1600" dirty="0" err="1" smtClean="0"/>
              <a:t>MinVolSet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Root Node</a:t>
            </a:r>
            <a:r>
              <a:rPr lang="ko-KR" altLang="en-US" sz="1600" dirty="0" smtClean="0"/>
              <a:t>에 해당하지만 정렬 결과에 따라 가장 마지막에 위치할 수도 있음</a:t>
            </a:r>
            <a:r>
              <a:rPr lang="en-US" altLang="ko-KR" sz="1600" dirty="0" smtClean="0"/>
              <a:t>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1600" dirty="0" smtClean="0"/>
              <a:t>하지만 알고리즘 실행시 이 노드를 우선 순위가 낮은 노드로 인식하여 원하는 결과를 얻을 수 없음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20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527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2000" dirty="0" smtClean="0"/>
              <a:t>해결 방안</a:t>
            </a:r>
            <a:endParaRPr lang="en-US" altLang="ko-KR" sz="20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1600" dirty="0" smtClean="0"/>
              <a:t>명백히 </a:t>
            </a:r>
            <a:r>
              <a:rPr lang="en-US" altLang="ko-KR" sz="1600" dirty="0" err="1" smtClean="0"/>
              <a:t>Indegree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인 노드와 이 노드들에 대해서만 종속적인 노드를 제외하고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각 실행 때마다 하나의 </a:t>
            </a:r>
            <a:r>
              <a:rPr lang="en-US" altLang="ko-KR" sz="1600" dirty="0" smtClean="0"/>
              <a:t>Root node</a:t>
            </a:r>
            <a:r>
              <a:rPr lang="ko-KR" altLang="en-US" sz="1600" dirty="0" smtClean="0"/>
              <a:t>만 포함</a:t>
            </a:r>
            <a:r>
              <a:rPr lang="en-US" altLang="ko-KR" sz="1600" dirty="0" smtClean="0"/>
              <a:t>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1600" dirty="0" smtClean="0"/>
              <a:t>각 실행 때마다 공통적인 종속관계를 파악한 후 이를 간선으로 연결</a:t>
            </a:r>
            <a:r>
              <a:rPr lang="en-US" altLang="ko-KR" sz="1600" dirty="0" smtClean="0"/>
              <a:t>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1600" dirty="0" smtClean="0"/>
              <a:t>문제점</a:t>
            </a:r>
            <a:endParaRPr lang="en-US" altLang="ko-KR" sz="1600" dirty="0" smtClean="0"/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ü"/>
            </a:pPr>
            <a:r>
              <a:rPr lang="ko-KR" altLang="en-US" sz="1400" dirty="0" smtClean="0"/>
              <a:t>어떻게 명백히 </a:t>
            </a:r>
            <a:r>
              <a:rPr lang="en-US" altLang="ko-KR" sz="1400" dirty="0" err="1" smtClean="0"/>
              <a:t>Indegree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노드를 파악할 것인가</a:t>
            </a:r>
            <a:r>
              <a:rPr lang="en-US" altLang="ko-KR" sz="1400" dirty="0" smtClean="0"/>
              <a:t>?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ü"/>
            </a:pPr>
            <a:r>
              <a:rPr lang="ko-KR" altLang="en-US" sz="1400" dirty="0" smtClean="0"/>
              <a:t>각 노드 간 기본적인 종속 관계는 쉽게 파악될 수 있나</a:t>
            </a:r>
            <a:r>
              <a:rPr lang="en-US" altLang="ko-KR" sz="1400" dirty="0" smtClean="0"/>
              <a:t>?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1606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</a:t>
            </a:r>
            <a:r>
              <a:rPr lang="ko-KR" altLang="en-US" dirty="0"/>
              <a:t>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Kevin Murphy, </a:t>
            </a:r>
            <a:r>
              <a:rPr lang="en-US" altLang="ko-KR" dirty="0" smtClean="0"/>
              <a:t>“A </a:t>
            </a:r>
            <a:r>
              <a:rPr lang="en-US" altLang="ko-KR" dirty="0"/>
              <a:t>Brief Introduction to Graphical Models and Bayesian </a:t>
            </a:r>
            <a:r>
              <a:rPr lang="en-US" altLang="ko-KR" dirty="0" smtClean="0"/>
              <a:t>Networks”, 1998</a:t>
            </a:r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지능형 에이전트를 중심으로</a:t>
            </a:r>
            <a:r>
              <a:rPr lang="en-US" altLang="ko-KR" dirty="0" smtClean="0"/>
              <a:t>, Nils J. Nilsson, </a:t>
            </a:r>
            <a:r>
              <a:rPr lang="ko-KR" altLang="en-US" dirty="0" smtClean="0"/>
              <a:t>최중민 역</a:t>
            </a:r>
            <a:r>
              <a:rPr lang="en-US" altLang="ko-KR" dirty="0" smtClean="0"/>
              <a:t>, 2000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 network</a:t>
            </a:r>
            <a:r>
              <a:rPr lang="ko-KR" altLang="en-US" dirty="0" smtClean="0"/>
              <a:t>에서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연결은 인과 관계</a:t>
            </a:r>
            <a:r>
              <a:rPr lang="en-US" altLang="ko-KR" dirty="0" smtClean="0"/>
              <a:t>(</a:t>
            </a:r>
            <a:r>
              <a:rPr lang="en-US" altLang="ko-KR" dirty="0"/>
              <a:t>C</a:t>
            </a:r>
            <a:r>
              <a:rPr lang="en-US" altLang="ko-KR" dirty="0" smtClean="0"/>
              <a:t>ausal relation)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관측 결과 혹은 데이터와 각 변수간의 상관관계를 조건부 독립 확률로 표현한 모델을 이용하여 관측되지 않은 결과에 대한 예측을 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→Complexity, Uncertainty </a:t>
            </a:r>
            <a:r>
              <a:rPr lang="ko-KR" altLang="en-US" dirty="0" smtClean="0"/>
              <a:t>문제 해결에 유용함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예를 들어 살펴보자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정원의 잔디가 젖어있는 경우</a:t>
            </a:r>
            <a:r>
              <a:rPr lang="en-US" altLang="ko-KR" dirty="0" smtClean="0"/>
              <a:t>(Wet grass) </a:t>
            </a:r>
            <a:r>
              <a:rPr lang="ko-KR" altLang="en-US" dirty="0" smtClean="0"/>
              <a:t>스프링쿨러가 작동했거나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비가 왔을 경우를 나타낸 </a:t>
            </a:r>
            <a:r>
              <a:rPr lang="en-US" altLang="ko-KR" dirty="0" smtClean="0"/>
              <a:t>Bayesian network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08" y="0"/>
            <a:ext cx="5374967" cy="41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6000" y="4051300"/>
            <a:ext cx="730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각 변수에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대응하는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(Cloudy, Sprinkler, Rain,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WetGrass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)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방향성</a:t>
            </a:r>
            <a:r>
              <a:rPr lang="en-US" altLang="ko-KR" sz="2000" b="0" dirty="0">
                <a:solidFill>
                  <a:schemeClr val="tx1"/>
                </a:solidFill>
              </a:rPr>
              <a:t>, </a:t>
            </a:r>
            <a:r>
              <a:rPr lang="ko-KR" altLang="en-US" sz="2000" b="0" dirty="0" err="1">
                <a:solidFill>
                  <a:schemeClr val="tx1"/>
                </a:solidFill>
              </a:rPr>
              <a:t>비순환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그래프 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각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부모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통해 구한 확률 테이블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(CPT)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구성을 확인할 수 있다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endParaRPr lang="ko-KR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Bayesian network</a:t>
                </a:r>
                <a:r>
                  <a:rPr lang="ko-KR" altLang="en-US" dirty="0" smtClean="0"/>
                  <a:t>를 이용해 나타낸 확률 분포를 이용하여 특정 변수의 확률분포를 추정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추정해야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하는 대상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가 존재할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사전확률</a:t>
                </a:r>
                <a:r>
                  <a:rPr lang="en-US" altLang="ko-KR" dirty="0" smtClean="0"/>
                  <a:t>(Likelihood)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P(e)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에 관계된 확률 분포 </a:t>
                </a:r>
                <a:r>
                  <a:rPr lang="en-US" altLang="ko-KR" dirty="0" smtClean="0"/>
                  <a:t>P(X | e)</a:t>
                </a:r>
                <a:r>
                  <a:rPr lang="ko-KR" altLang="en-US" dirty="0" smtClean="0"/>
                  <a:t>를 이용해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의 분포</a:t>
                </a:r>
                <a:r>
                  <a:rPr lang="en-US" altLang="ko-KR" dirty="0" smtClean="0"/>
                  <a:t>(Posteriori belief)</a:t>
                </a:r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P(</a:t>
                </a:r>
                <a:r>
                  <a:rPr lang="en-US" altLang="ko-KR" dirty="0" err="1">
                    <a:latin typeface="Cambria Math" pitchFamily="18" charset="0"/>
                    <a:ea typeface="Cambria Math" pitchFamily="18" charset="0"/>
                  </a:rPr>
                  <a:t>X|e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𝑋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𝑒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𝑒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32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06" t="-1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r>
              <a:rPr lang="ko-KR" altLang="en-US" dirty="0"/>
              <a:t> </a:t>
            </a:r>
            <a:r>
              <a:rPr lang="en-US" altLang="ko-KR" dirty="0" smtClean="0"/>
              <a:t>Learning</a:t>
            </a:r>
            <a:r>
              <a:rPr lang="ko-KR" altLang="en-US" dirty="0" smtClean="0"/>
              <a:t>은 아래 네 분류에 따라 다르게 처리된다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78222"/>
              </p:ext>
            </p:extLst>
          </p:nvPr>
        </p:nvGraphicFramePr>
        <p:xfrm>
          <a:off x="2222500" y="3187700"/>
          <a:ext cx="6184900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0"/>
                <a:gridCol w="3092450"/>
              </a:tblGrid>
              <a:tr h="116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tx1"/>
                          </a:solidFill>
                        </a:rPr>
                        <a:t>A-1.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알려진 네트워크 구조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</a:rPr>
                        <a:t>완전한 데이터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A-2.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알려진 네트워크 구조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결여된 데이터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B-1.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알려지지 않은 네트워크 구조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완전한 데이터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tx1"/>
                          </a:solidFill>
                        </a:rPr>
                        <a:t>B-2.</a:t>
                      </a:r>
                      <a:r>
                        <a:rPr lang="en-US" altLang="ko-KR" sz="20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</a:rPr>
                        <a:t>알려지지 않은 네트워크 구조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</a:rPr>
                        <a:t>결여된 데이터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4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394200"/>
          </a:xfrm>
        </p:spPr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알려진 네트워크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(Structure)</a:t>
            </a:r>
            <a:r>
              <a:rPr lang="ko-KR" altLang="en-US" dirty="0"/>
              <a:t>는</a:t>
            </a:r>
            <a:r>
              <a:rPr lang="ko-KR" altLang="en-US" dirty="0" smtClean="0"/>
              <a:t> 이미 알고 있으므로</a:t>
            </a:r>
            <a:r>
              <a:rPr lang="en-US" altLang="ko-KR" dirty="0" smtClean="0"/>
              <a:t>, CPT</a:t>
            </a:r>
            <a:r>
              <a:rPr lang="ko-KR" altLang="en-US" dirty="0" smtClean="0"/>
              <a:t>만 계산을 통해 구해내면 되는 경우</a:t>
            </a:r>
            <a:endParaRPr lang="en-US" altLang="ko-KR" dirty="0"/>
          </a:p>
          <a:p>
            <a:pPr lvl="1"/>
            <a:r>
              <a:rPr lang="en-US" altLang="ko-KR" b="1" dirty="0" smtClean="0"/>
              <a:t>A-1. </a:t>
            </a:r>
            <a:r>
              <a:rPr lang="ko-KR" altLang="en-US" b="1" dirty="0" smtClean="0"/>
              <a:t>완전한 데이터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* </a:t>
            </a:r>
            <a:r>
              <a:rPr lang="ko-KR" altLang="en-US" b="1" dirty="0" smtClean="0"/>
              <a:t>각 </a:t>
            </a:r>
            <a:r>
              <a:rPr lang="ko-KR" altLang="en-US" b="1" dirty="0" err="1" smtClean="0"/>
              <a:t>노드와</a:t>
            </a:r>
            <a:r>
              <a:rPr lang="ko-KR" altLang="en-US" b="1" dirty="0" smtClean="0"/>
              <a:t> 그 부모 </a:t>
            </a:r>
            <a:r>
              <a:rPr lang="ko-KR" altLang="en-US" b="1" dirty="0" err="1" smtClean="0"/>
              <a:t>노드에</a:t>
            </a:r>
            <a:r>
              <a:rPr lang="ko-KR" altLang="en-US" b="1" dirty="0" smtClean="0"/>
              <a:t> 대한 통계적 계산만 수행하면 된다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87197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A-2. </a:t>
            </a:r>
            <a:r>
              <a:rPr lang="ko-KR" altLang="en-US" b="1" dirty="0"/>
              <a:t>결여된 데이터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가중치 최대화</a:t>
            </a:r>
            <a:r>
              <a:rPr lang="en-US" altLang="ko-KR" b="1" dirty="0"/>
              <a:t>(Expectation Maximization, EM)</a:t>
            </a:r>
            <a:r>
              <a:rPr lang="ko-KR" altLang="en-US" b="1" dirty="0"/>
              <a:t>방법을 사용하여 </a:t>
            </a:r>
            <a:r>
              <a:rPr lang="en-US" altLang="ko-KR" b="1" dirty="0"/>
              <a:t>CPT</a:t>
            </a:r>
            <a:r>
              <a:rPr lang="ko-KR" altLang="en-US" b="1" dirty="0"/>
              <a:t>를 구한다</a:t>
            </a:r>
            <a:r>
              <a:rPr lang="en-US" altLang="ko-KR" b="1" dirty="0"/>
              <a:t>. </a:t>
            </a:r>
            <a:r>
              <a:rPr lang="ko-KR" altLang="en-US" b="1" dirty="0"/>
              <a:t>즉</a:t>
            </a:r>
            <a:r>
              <a:rPr lang="en-US" altLang="ko-KR" b="1" dirty="0"/>
              <a:t>, CPT</a:t>
            </a:r>
            <a:r>
              <a:rPr lang="ko-KR" altLang="en-US" b="1" dirty="0"/>
              <a:t>에 있는 매개변수의 값을 무작위로 선택하고</a:t>
            </a:r>
            <a:r>
              <a:rPr lang="en-US" altLang="ko-KR" b="1" dirty="0"/>
              <a:t>, </a:t>
            </a:r>
            <a:r>
              <a:rPr lang="ko-KR" altLang="en-US" b="1" dirty="0"/>
              <a:t>이 값을 통해 필요한 가중치</a:t>
            </a:r>
            <a:r>
              <a:rPr lang="en-US" altLang="ko-KR" b="1" dirty="0"/>
              <a:t>(</a:t>
            </a:r>
            <a:r>
              <a:rPr lang="ko-KR" altLang="en-US" b="1" dirty="0"/>
              <a:t>관찰된 데이터 값이 주어졌을 때</a:t>
            </a:r>
            <a:r>
              <a:rPr lang="en-US" altLang="ko-KR" b="1" dirty="0"/>
              <a:t> </a:t>
            </a:r>
            <a:r>
              <a:rPr lang="ko-KR" altLang="en-US" b="1" dirty="0"/>
              <a:t>결여된 데이터 값의 조건부 확률</a:t>
            </a:r>
            <a:r>
              <a:rPr lang="en-US" altLang="ko-KR" b="1" dirty="0"/>
              <a:t>)</a:t>
            </a:r>
            <a:r>
              <a:rPr lang="ko-KR" altLang="en-US" b="1" dirty="0"/>
              <a:t>를 계산</a:t>
            </a:r>
            <a:r>
              <a:rPr lang="en-US" altLang="ko-KR" b="1" dirty="0"/>
              <a:t>. </a:t>
            </a:r>
            <a:r>
              <a:rPr lang="ko-KR" altLang="en-US" b="1" dirty="0"/>
              <a:t>이 가중치를 이용해 </a:t>
            </a:r>
            <a:r>
              <a:rPr lang="en-US" altLang="ko-KR" b="1" dirty="0"/>
              <a:t>CPT</a:t>
            </a:r>
            <a:r>
              <a:rPr lang="ko-KR" altLang="en-US" b="1" dirty="0"/>
              <a:t>가 수렴할 때 까지 새 </a:t>
            </a:r>
            <a:r>
              <a:rPr lang="en-US" altLang="ko-KR" b="1" dirty="0"/>
              <a:t>CPT</a:t>
            </a:r>
            <a:r>
              <a:rPr lang="ko-KR" altLang="en-US" b="1" dirty="0"/>
              <a:t>를 구한다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2779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592</Words>
  <Application>Microsoft Macintosh PowerPoint</Application>
  <PresentationFormat>화면 슬라이드 쇼(4:3)</PresentationFormat>
  <Paragraphs>100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Cambria Math</vt:lpstr>
      <vt:lpstr>Verdana</vt:lpstr>
      <vt:lpstr>Wingdings</vt:lpstr>
      <vt:lpstr>Arial</vt:lpstr>
      <vt:lpstr>Default Design</vt:lpstr>
      <vt:lpstr>Bayesian Network 이해</vt:lpstr>
      <vt:lpstr>1. 정의 </vt:lpstr>
      <vt:lpstr>1. 정의</vt:lpstr>
      <vt:lpstr>1. 정의</vt:lpstr>
      <vt:lpstr>PowerPoint 프레젠테이션</vt:lpstr>
      <vt:lpstr>2. 추론</vt:lpstr>
      <vt:lpstr>3.학습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참고문헌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이창희</cp:lastModifiedBy>
  <cp:revision>51</cp:revision>
  <dcterms:created xsi:type="dcterms:W3CDTF">2005-02-28T14:06:28Z</dcterms:created>
  <dcterms:modified xsi:type="dcterms:W3CDTF">2016-03-04T09:33:16Z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