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71" r:id="rId3"/>
    <p:sldId id="274" r:id="rId4"/>
    <p:sldId id="272" r:id="rId5"/>
    <p:sldId id="273" r:id="rId6"/>
    <p:sldId id="275" r:id="rId7"/>
    <p:sldId id="276" r:id="rId8"/>
    <p:sldId id="277" r:id="rId9"/>
    <p:sldId id="279" r:id="rId10"/>
    <p:sldId id="278" r:id="rId11"/>
    <p:sldId id="280" r:id="rId12"/>
    <p:sldId id="281" r:id="rId13"/>
    <p:sldId id="282" r:id="rId14"/>
    <p:sldId id="284" r:id="rId15"/>
    <p:sldId id="288" r:id="rId16"/>
    <p:sldId id="285" r:id="rId17"/>
    <p:sldId id="286" r:id="rId18"/>
    <p:sldId id="287" r:id="rId19"/>
    <p:sldId id="283" r:id="rId20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-1740" y="-102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Bayesian Network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1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B. </a:t>
            </a:r>
            <a:r>
              <a:rPr lang="ko-KR" altLang="en-US" dirty="0" smtClean="0"/>
              <a:t>알려지지 않은 네트워크 구조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주어진 데이터에 가장 적합한 네트워크 구조와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이에 연관된 </a:t>
            </a:r>
            <a:r>
              <a:rPr lang="en-US" altLang="ko-KR" dirty="0" smtClean="0"/>
              <a:t>CPT</a:t>
            </a:r>
            <a:r>
              <a:rPr lang="ko-KR" altLang="en-US" dirty="0" smtClean="0"/>
              <a:t>를 찾아야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위해 </a:t>
            </a:r>
            <a:r>
              <a:rPr lang="en-US" altLang="ko-KR" dirty="0" smtClean="0"/>
              <a:t>(1)</a:t>
            </a:r>
            <a:r>
              <a:rPr lang="ko-KR" altLang="en-US" dirty="0" smtClean="0"/>
              <a:t>후보 네트워크를 평가할 평가 척도와 </a:t>
            </a:r>
            <a:r>
              <a:rPr lang="en-US" altLang="ko-KR" dirty="0" smtClean="0"/>
              <a:t>(2)</a:t>
            </a:r>
            <a:r>
              <a:rPr lang="ko-KR" altLang="en-US" dirty="0" smtClean="0"/>
              <a:t>가능한 구조를 탐색하는 프로시저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를 선택해야 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407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(1) </a:t>
            </a:r>
            <a:r>
              <a:rPr lang="ko-KR" altLang="en-US" dirty="0" smtClean="0"/>
              <a:t>후보 네트워크의 평가 척도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Minimum Description Length(MDL) </a:t>
            </a:r>
          </a:p>
          <a:p>
            <a:pPr lvl="2"/>
            <a:r>
              <a:rPr lang="en-US" altLang="ko-KR" dirty="0" smtClean="0"/>
              <a:t>Minimum Message Length(MML)</a:t>
            </a:r>
          </a:p>
          <a:p>
            <a:pPr lvl="1"/>
            <a:r>
              <a:rPr lang="en-US" altLang="ko-KR" dirty="0" smtClean="0"/>
              <a:t>(2) </a:t>
            </a:r>
            <a:r>
              <a:rPr lang="ko-KR" altLang="en-US" dirty="0" smtClean="0"/>
              <a:t>가능한 네트워크 구조를 탐색하는 방법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Hill-Descending</a:t>
            </a:r>
          </a:p>
          <a:p>
            <a:pPr lvl="2"/>
            <a:r>
              <a:rPr lang="en-US" altLang="ko-KR" dirty="0" smtClean="0"/>
              <a:t>Greedy Search</a:t>
            </a:r>
          </a:p>
          <a:p>
            <a:pPr lvl="2"/>
            <a:r>
              <a:rPr lang="en-US" altLang="ko-KR" dirty="0" smtClean="0"/>
              <a:t>K2</a:t>
            </a:r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85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K2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Cooper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Herskovits</a:t>
            </a:r>
            <a:r>
              <a:rPr lang="ko-KR" altLang="en-US" dirty="0" smtClean="0"/>
              <a:t>에 의해 제안된 방법으로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순서와 데이터를 입력 받아 </a:t>
            </a:r>
            <a:r>
              <a:rPr lang="en-US" altLang="ko-KR" dirty="0" smtClean="0"/>
              <a:t>BN</a:t>
            </a:r>
            <a:r>
              <a:rPr lang="ko-KR" altLang="en-US" dirty="0" smtClean="0"/>
              <a:t>구조를 그려낸다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8729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61" y="2017298"/>
            <a:ext cx="5750365" cy="419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8858" y="6210272"/>
            <a:ext cx="294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K2 </a:t>
            </a:r>
            <a:r>
              <a:rPr lang="ko-KR" altLang="en-US" sz="1600" dirty="0" smtClean="0">
                <a:solidFill>
                  <a:schemeClr val="tx1"/>
                </a:solidFill>
              </a:rPr>
              <a:t>알고리즘의 </a:t>
            </a:r>
            <a:r>
              <a:rPr lang="en-US" altLang="ko-KR" sz="1600" dirty="0" smtClean="0">
                <a:solidFill>
                  <a:schemeClr val="tx1"/>
                </a:solidFill>
              </a:rPr>
              <a:t>Pseudo Code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7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Benchmark Network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Asia Network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K2</a:t>
            </a:r>
            <a:r>
              <a:rPr lang="ko-KR" altLang="en-US" dirty="0" smtClean="0"/>
              <a:t>알고리즘을 이용해 학습</a:t>
            </a:r>
            <a:endParaRPr lang="en-US" altLang="ko-KR" dirty="0" smtClean="0"/>
          </a:p>
          <a:p>
            <a:r>
              <a:rPr lang="ko-KR" altLang="en-US" dirty="0" smtClean="0"/>
              <a:t>데이터 사이즈를 </a:t>
            </a:r>
            <a:r>
              <a:rPr lang="en-US" altLang="ko-KR" dirty="0" smtClean="0"/>
              <a:t>500, 5000, 15000, 30000</a:t>
            </a:r>
            <a:r>
              <a:rPr lang="ko-KR" altLang="en-US" dirty="0" smtClean="0"/>
              <a:t>으로</a:t>
            </a:r>
            <a:r>
              <a:rPr lang="en-US" altLang="ko-KR" dirty="0"/>
              <a:t> </a:t>
            </a:r>
            <a:r>
              <a:rPr lang="ko-KR" altLang="en-US" dirty="0" smtClean="0"/>
              <a:t>증가시켜 가며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7018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알려진 </a:t>
            </a:r>
            <a:r>
              <a:rPr lang="en-US" altLang="ko-KR" dirty="0" smtClean="0"/>
              <a:t>Asia network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44" y="2590342"/>
            <a:ext cx="5265741" cy="405864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7670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size = 500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37884" y="2555087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Visit to Asia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54616" y="2570949"/>
            <a:ext cx="1656184" cy="699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</a:rPr>
              <a:t>Smoker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337884" y="3575286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Has </a:t>
            </a:r>
            <a:r>
              <a:rPr kumimoji="1" lang="en-US" altLang="ko-KR" sz="1600" dirty="0" err="1" smtClean="0">
                <a:solidFill>
                  <a:schemeClr val="tx1"/>
                </a:solidFill>
              </a:rPr>
              <a:t>Turberculosis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24604" y="3575286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Has Lung Cancer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58669" y="3575286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Has Bronchitis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426116" y="4643319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</a:rPr>
              <a:t>Tuberculosis or Cancer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7884" y="5540496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tx1"/>
                </a:solidFill>
              </a:rPr>
              <a:t>Xray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 Result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558669" y="5563011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Dyspnea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558669" y="3270704"/>
            <a:ext cx="452131" cy="304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23" idx="0"/>
          </p:cNvCxnSpPr>
          <p:nvPr/>
        </p:nvCxnSpPr>
        <p:spPr>
          <a:xfrm flipH="1">
            <a:off x="5252696" y="3270704"/>
            <a:ext cx="472276" cy="304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26899" y="4223358"/>
            <a:ext cx="534" cy="419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768472" y="4223357"/>
            <a:ext cx="841745" cy="419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850052" y="5291391"/>
            <a:ext cx="749993" cy="24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010292" y="5282163"/>
            <a:ext cx="648072" cy="27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901012" y="3189317"/>
            <a:ext cx="3082588" cy="2369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7" idx="0"/>
          </p:cNvCxnSpPr>
          <p:nvPr/>
        </p:nvCxnSpPr>
        <p:spPr>
          <a:xfrm>
            <a:off x="7366422" y="4223358"/>
            <a:ext cx="20339" cy="1339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97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size = 5,000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339752" y="2602384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Visit to Asia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56484" y="2618246"/>
            <a:ext cx="1656184" cy="699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</a:rPr>
              <a:t>Smoker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339752" y="3622583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Has </a:t>
            </a:r>
            <a:r>
              <a:rPr kumimoji="1" lang="en-US" altLang="ko-KR" sz="1600" dirty="0" err="1" smtClean="0">
                <a:solidFill>
                  <a:schemeClr val="tx1"/>
                </a:solidFill>
              </a:rPr>
              <a:t>Turberculosis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426472" y="3622583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Has Lung Cancer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60537" y="3622583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Has Bronchitis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427984" y="4690616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</a:rPr>
              <a:t>Tuberculosis or Cancer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39752" y="5587793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tx1"/>
                </a:solidFill>
              </a:rPr>
              <a:t>Xray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 Result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560537" y="5610308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Dyspnea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560537" y="3318001"/>
            <a:ext cx="452131" cy="304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2" idx="0"/>
          </p:cNvCxnSpPr>
          <p:nvPr/>
        </p:nvCxnSpPr>
        <p:spPr>
          <a:xfrm flipH="1">
            <a:off x="5254564" y="3318001"/>
            <a:ext cx="472276" cy="304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228767" y="4270655"/>
            <a:ext cx="534" cy="419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770340" y="4270654"/>
            <a:ext cx="841745" cy="419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3851920" y="5338688"/>
            <a:ext cx="749993" cy="24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012160" y="5329460"/>
            <a:ext cx="648072" cy="27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6" idx="0"/>
          </p:cNvCxnSpPr>
          <p:nvPr/>
        </p:nvCxnSpPr>
        <p:spPr>
          <a:xfrm>
            <a:off x="7368290" y="4270655"/>
            <a:ext cx="20339" cy="1339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6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</a:t>
            </a:r>
            <a:r>
              <a:rPr lang="ko-KR" altLang="en-US" dirty="0"/>
              <a:t>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size = 15,000 and 30,000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65005" y="2522214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Visit to Asia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81737" y="2538076"/>
            <a:ext cx="1656184" cy="699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</a:rPr>
              <a:t>Smoker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565005" y="3542413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Has </a:t>
            </a:r>
            <a:r>
              <a:rPr kumimoji="1" lang="en-US" altLang="ko-KR" sz="1600" dirty="0" err="1" smtClean="0">
                <a:solidFill>
                  <a:schemeClr val="tx1"/>
                </a:solidFill>
              </a:rPr>
              <a:t>Turberculosis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51725" y="3542413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Has Lung Cancer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785790" y="3542413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Has Bronchitis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53237" y="4610446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smtClean="0">
                <a:solidFill>
                  <a:schemeClr val="tx1"/>
                </a:solidFill>
              </a:rPr>
              <a:t>Tuberculosis or Cancer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565005" y="5507623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 smtClean="0">
                <a:solidFill>
                  <a:schemeClr val="tx1"/>
                </a:solidFill>
              </a:rPr>
              <a:t>Xray</a:t>
            </a:r>
            <a:r>
              <a:rPr kumimoji="1" lang="en-US" altLang="ko-KR" sz="1600" dirty="0" smtClean="0">
                <a:solidFill>
                  <a:schemeClr val="tx1"/>
                </a:solidFill>
              </a:rPr>
              <a:t> Result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785790" y="5530138"/>
            <a:ext cx="1656184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tx1"/>
                </a:solidFill>
              </a:rPr>
              <a:t>Dyspnea</a:t>
            </a:r>
            <a:endParaRPr kumimoji="1"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785790" y="3237831"/>
            <a:ext cx="452131" cy="304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0"/>
          </p:cNvCxnSpPr>
          <p:nvPr/>
        </p:nvCxnSpPr>
        <p:spPr>
          <a:xfrm flipH="1">
            <a:off x="5479817" y="3237831"/>
            <a:ext cx="472276" cy="304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454020" y="4190485"/>
            <a:ext cx="534" cy="419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995593" y="4190484"/>
            <a:ext cx="841745" cy="419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077173" y="5258518"/>
            <a:ext cx="749993" cy="249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6237413" y="5249290"/>
            <a:ext cx="648072" cy="27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1" idx="0"/>
          </p:cNvCxnSpPr>
          <p:nvPr/>
        </p:nvCxnSpPr>
        <p:spPr>
          <a:xfrm>
            <a:off x="7593543" y="4190485"/>
            <a:ext cx="20339" cy="1339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6" idx="0"/>
          </p:cNvCxnSpPr>
          <p:nvPr/>
        </p:nvCxnSpPr>
        <p:spPr>
          <a:xfrm>
            <a:off x="3393097" y="3170286"/>
            <a:ext cx="0" cy="3721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6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</a:t>
            </a:r>
            <a:r>
              <a:rPr lang="ko-KR" altLang="en-US" dirty="0"/>
              <a:t>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Kevin Murphy, </a:t>
            </a:r>
            <a:r>
              <a:rPr lang="en-US" altLang="ko-KR" dirty="0" smtClean="0"/>
              <a:t>“A </a:t>
            </a:r>
            <a:r>
              <a:rPr lang="en-US" altLang="ko-KR" dirty="0"/>
              <a:t>Brief Introduction to Graphical Models and Bayesian </a:t>
            </a:r>
            <a:r>
              <a:rPr lang="en-US" altLang="ko-KR" dirty="0" smtClean="0"/>
              <a:t>Networks”, 1998</a:t>
            </a:r>
          </a:p>
          <a:p>
            <a:r>
              <a:rPr lang="ko-KR" altLang="en-US" dirty="0" smtClean="0"/>
              <a:t>인공지능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지능형 에이전트를 중심으로</a:t>
            </a:r>
            <a:r>
              <a:rPr lang="en-US" altLang="ko-KR" dirty="0" smtClean="0"/>
              <a:t>, Nils J. Nilsson, </a:t>
            </a:r>
            <a:r>
              <a:rPr lang="ko-KR" altLang="en-US" dirty="0" smtClean="0"/>
              <a:t>최중민 역</a:t>
            </a:r>
            <a:r>
              <a:rPr lang="en-US" altLang="ko-KR" dirty="0" smtClean="0"/>
              <a:t>, 2000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9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Bayesian network,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Bayes network</a:t>
            </a:r>
            <a:r>
              <a:rPr lang="ko-KR" altLang="en-US" dirty="0" smtClean="0"/>
              <a:t>란 랜덤 변수의 집합과 그 변수들의 조건부 독립을 나타내는 방향성 </a:t>
            </a:r>
            <a:r>
              <a:rPr lang="ko-KR" altLang="en-US" dirty="0" err="1" smtClean="0"/>
              <a:t>비순환</a:t>
            </a:r>
            <a:r>
              <a:rPr lang="ko-KR" altLang="en-US" dirty="0" smtClean="0"/>
              <a:t> 그래픽 모델</a:t>
            </a:r>
            <a:r>
              <a:rPr lang="en-US" altLang="ko-KR" dirty="0" smtClean="0"/>
              <a:t>(Directed Acyclic Graphical model, DAG)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특정 상황을 </a:t>
            </a:r>
            <a:r>
              <a:rPr lang="en-US" altLang="ko-KR" dirty="0" smtClean="0"/>
              <a:t>Bayes network</a:t>
            </a:r>
            <a:r>
              <a:rPr lang="ko-KR" altLang="en-US" dirty="0" smtClean="0"/>
              <a:t>로 표현하기 위해서는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각 변수에 대응하는 </a:t>
            </a:r>
            <a:r>
              <a:rPr lang="en-US" altLang="ko-KR" dirty="0" smtClean="0"/>
              <a:t>Node</a:t>
            </a:r>
            <a:r>
              <a:rPr lang="ko-KR" altLang="en-US" dirty="0" smtClean="0"/>
              <a:t>의 집합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방향성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비순환</a:t>
            </a:r>
            <a:r>
              <a:rPr lang="ko-KR" altLang="en-US" dirty="0" smtClean="0"/>
              <a:t> 그래프 </a:t>
            </a:r>
            <a:r>
              <a:rPr lang="en-US" altLang="ko-KR" dirty="0" smtClean="0"/>
              <a:t>(Arc </a:t>
            </a:r>
            <a:r>
              <a:rPr lang="ko-KR" altLang="en-US" dirty="0" smtClean="0"/>
              <a:t>연결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smtClean="0"/>
              <a:t>확률 테이블</a:t>
            </a:r>
            <a:r>
              <a:rPr lang="en-US" altLang="ko-KR" dirty="0" smtClean="0"/>
              <a:t>(Conditional Probability Table, CPT)</a:t>
            </a:r>
            <a:br>
              <a:rPr lang="en-US" altLang="ko-KR" dirty="0" smtClean="0"/>
            </a:br>
            <a:r>
              <a:rPr lang="ko-KR" altLang="en-US" dirty="0" smtClean="0"/>
              <a:t>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147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 network</a:t>
            </a:r>
            <a:r>
              <a:rPr lang="ko-KR" altLang="en-US" dirty="0" smtClean="0"/>
              <a:t>에서 각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연결은 인과 관계</a:t>
            </a:r>
            <a:r>
              <a:rPr lang="en-US" altLang="ko-KR" dirty="0" smtClean="0"/>
              <a:t>(</a:t>
            </a:r>
            <a:r>
              <a:rPr lang="en-US" altLang="ko-KR" dirty="0"/>
              <a:t>C</a:t>
            </a:r>
            <a:r>
              <a:rPr lang="en-US" altLang="ko-KR" dirty="0" smtClean="0"/>
              <a:t>ausal relation)</a:t>
            </a:r>
            <a:r>
              <a:rPr lang="ko-KR" altLang="en-US" dirty="0" smtClean="0"/>
              <a:t>를 나타낸다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주어진 관측 결과 혹은 데이터와 각 변수간의 상관관계를 조건부 독립 확률로 표현한 모델을 이용하여 관측되지 않은 결과에 대한 예측을 수행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→Complexity, Uncertainty </a:t>
            </a:r>
            <a:r>
              <a:rPr lang="ko-KR" altLang="en-US" dirty="0" smtClean="0"/>
              <a:t>문제 해결에 유용함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5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간단한 예를 들어 살펴보자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정원의 잔디가 젖어있는 경우</a:t>
            </a:r>
            <a:r>
              <a:rPr lang="en-US" altLang="ko-KR" dirty="0" smtClean="0"/>
              <a:t>(Wet grass) </a:t>
            </a:r>
            <a:r>
              <a:rPr lang="ko-KR" altLang="en-US" dirty="0" smtClean="0"/>
              <a:t>스프링쿨러가 작동했거나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비가 왔을 경우를 나타낸 </a:t>
            </a:r>
            <a:r>
              <a:rPr lang="en-US" altLang="ko-KR" dirty="0" smtClean="0"/>
              <a:t>Bayesian network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보면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23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08" y="0"/>
            <a:ext cx="5374967" cy="417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6000" y="4051300"/>
            <a:ext cx="7302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각 변수에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대응하는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노드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(Cloudy, Sprinkler, Rain, </a:t>
            </a:r>
            <a:r>
              <a:rPr lang="en-US" altLang="ko-KR" sz="2000" b="0" dirty="0" err="1" smtClean="0">
                <a:solidFill>
                  <a:schemeClr val="tx1"/>
                </a:solidFill>
              </a:rPr>
              <a:t>WetGrass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)</a:t>
            </a:r>
            <a:endParaRPr lang="en-US" altLang="ko-KR" sz="2000" b="0" dirty="0">
              <a:solidFill>
                <a:schemeClr val="tx1"/>
              </a:solidFill>
            </a:endParaRPr>
          </a:p>
          <a:p>
            <a:r>
              <a:rPr lang="en-US" altLang="ko-KR" sz="2000" b="0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방향성</a:t>
            </a:r>
            <a:r>
              <a:rPr lang="en-US" altLang="ko-KR" sz="2000" b="0" dirty="0">
                <a:solidFill>
                  <a:schemeClr val="tx1"/>
                </a:solidFill>
              </a:rPr>
              <a:t>, </a:t>
            </a:r>
            <a:r>
              <a:rPr lang="ko-KR" altLang="en-US" sz="2000" b="0" dirty="0" err="1">
                <a:solidFill>
                  <a:schemeClr val="tx1"/>
                </a:solidFill>
              </a:rPr>
              <a:t>비순환</a:t>
            </a:r>
            <a:r>
              <a:rPr lang="ko-KR" altLang="en-US" sz="2000" b="0" dirty="0">
                <a:solidFill>
                  <a:schemeClr val="tx1"/>
                </a:solidFill>
              </a:rPr>
              <a:t>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그래프 </a:t>
            </a:r>
            <a:endParaRPr lang="en-US" altLang="ko-KR" sz="2000" b="0" dirty="0">
              <a:solidFill>
                <a:schemeClr val="tx1"/>
              </a:solidFill>
            </a:endParaRPr>
          </a:p>
          <a:p>
            <a:r>
              <a:rPr lang="en-US" altLang="ko-KR" sz="2000" b="0" dirty="0" smtClean="0">
                <a:solidFill>
                  <a:schemeClr val="tx1"/>
                </a:solidFill>
              </a:rPr>
              <a:t>- 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각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노드의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 부모 </a:t>
            </a:r>
            <a:r>
              <a:rPr lang="ko-KR" altLang="en-US" sz="2000" b="0" dirty="0" err="1" smtClean="0">
                <a:solidFill>
                  <a:schemeClr val="tx1"/>
                </a:solidFill>
              </a:rPr>
              <a:t>노드를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 통해 구한 확률 테이블</a:t>
            </a:r>
            <a:r>
              <a:rPr lang="en-US" altLang="ko-KR" sz="2000" b="0" dirty="0" smtClean="0">
                <a:solidFill>
                  <a:schemeClr val="tx1"/>
                </a:solidFill>
              </a:rPr>
              <a:t>(CPT)</a:t>
            </a:r>
            <a:r>
              <a:rPr lang="ko-KR" altLang="en-US" sz="2000" b="0" dirty="0" smtClean="0">
                <a:solidFill>
                  <a:schemeClr val="tx1"/>
                </a:solidFill>
              </a:rPr>
              <a:t>의 구성을 확인할 수 있다</a:t>
            </a:r>
            <a:endParaRPr lang="en-US" altLang="ko-KR" sz="2000" b="0" dirty="0" smtClean="0">
              <a:solidFill>
                <a:schemeClr val="tx1"/>
              </a:solidFill>
            </a:endParaRPr>
          </a:p>
          <a:p>
            <a:endParaRPr lang="ko-KR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추론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Bayesian network</a:t>
                </a:r>
                <a:r>
                  <a:rPr lang="ko-KR" altLang="en-US" dirty="0" smtClean="0"/>
                  <a:t>를 이용해 나타낸 확률 분포를 이용하여 특정 변수의 확률분포를 추정</a:t>
                </a:r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r>
                  <a:rPr lang="ko-KR" altLang="en-US" dirty="0" smtClean="0"/>
                  <a:t>추정해야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하는 대상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가 존재할 때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사전확률</a:t>
                </a:r>
                <a:r>
                  <a:rPr lang="en-US" altLang="ko-KR" dirty="0" smtClean="0"/>
                  <a:t>(Likelihood)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P(e)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에 관계된 확률 분포 </a:t>
                </a:r>
                <a:r>
                  <a:rPr lang="en-US" altLang="ko-KR" dirty="0" smtClean="0"/>
                  <a:t>P(X | e)</a:t>
                </a:r>
                <a:r>
                  <a:rPr lang="ko-KR" altLang="en-US" dirty="0" smtClean="0"/>
                  <a:t>를 이용해 </a:t>
                </a:r>
                <a:r>
                  <a:rPr lang="en-US" altLang="ko-KR" dirty="0" smtClean="0"/>
                  <a:t>e</a:t>
                </a:r>
                <a:r>
                  <a:rPr lang="ko-KR" altLang="en-US" dirty="0" smtClean="0"/>
                  <a:t>의 분포</a:t>
                </a:r>
                <a:r>
                  <a:rPr lang="en-US" altLang="ko-KR" dirty="0" smtClean="0"/>
                  <a:t>(Posteriori belief)</a:t>
                </a:r>
                <a:r>
                  <a:rPr lang="ko-KR" altLang="en-US" dirty="0" smtClean="0"/>
                  <a:t>를 계산</a:t>
                </a:r>
                <a:endParaRPr lang="en-US" altLang="ko-KR" dirty="0" smtClean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P(</a:t>
                </a:r>
                <a:r>
                  <a:rPr lang="en-US" altLang="ko-KR" dirty="0" err="1">
                    <a:latin typeface="Cambria Math" pitchFamily="18" charset="0"/>
                    <a:ea typeface="Cambria Math" pitchFamily="18" charset="0"/>
                  </a:rPr>
                  <a:t>X|e</a:t>
                </a:r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𝑃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𝑋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𝑒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𝑃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𝑒</m:t>
                        </m:r>
                        <m:r>
                          <a:rPr lang="en-US" altLang="ko-KR" sz="32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32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06" t="-1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81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Bayesian Network</a:t>
            </a:r>
            <a:r>
              <a:rPr lang="ko-KR" altLang="en-US" dirty="0"/>
              <a:t> </a:t>
            </a:r>
            <a:r>
              <a:rPr lang="en-US" altLang="ko-KR" dirty="0" smtClean="0"/>
              <a:t>Learning</a:t>
            </a:r>
            <a:r>
              <a:rPr lang="ko-KR" altLang="en-US" dirty="0" smtClean="0"/>
              <a:t>은 아래 네 분류에 따라 다르게 처리된다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78222"/>
              </p:ext>
            </p:extLst>
          </p:nvPr>
        </p:nvGraphicFramePr>
        <p:xfrm>
          <a:off x="2222500" y="3187700"/>
          <a:ext cx="6184900" cy="232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450"/>
                <a:gridCol w="3092450"/>
              </a:tblGrid>
              <a:tr h="116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smtClean="0">
                          <a:solidFill>
                            <a:schemeClr val="tx1"/>
                          </a:solidFill>
                        </a:rPr>
                        <a:t>A-1.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알려진 네트워크 구조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</a:rPr>
                        <a:t>완전한 데이터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A-2.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알려진 네트워크 구조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결여된 데이터</a:t>
                      </a:r>
                      <a:endParaRPr lang="en-US" altLang="ko-KR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62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B-1.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알려지지 않은 네트워크 구조</a:t>
                      </a: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</a:rPr>
                        <a:t>완전한 데이터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smtClean="0">
                          <a:solidFill>
                            <a:schemeClr val="tx1"/>
                          </a:solidFill>
                        </a:rPr>
                        <a:t>B-2.</a:t>
                      </a:r>
                      <a:r>
                        <a:rPr lang="en-US" altLang="ko-KR" sz="2000" b="1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</a:rPr>
                        <a:t>알려지지 않은 네트워크 구조</a:t>
                      </a:r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000" b="1" baseline="0" dirty="0" smtClean="0">
                          <a:solidFill>
                            <a:schemeClr val="tx1"/>
                          </a:solidFill>
                        </a:rPr>
                        <a:t>결여된 데이터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4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8800" y="2133600"/>
            <a:ext cx="7162800" cy="4394200"/>
          </a:xfrm>
        </p:spPr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알려진 네트워크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(Structure)</a:t>
            </a:r>
            <a:r>
              <a:rPr lang="ko-KR" altLang="en-US" dirty="0"/>
              <a:t>는</a:t>
            </a:r>
            <a:r>
              <a:rPr lang="ko-KR" altLang="en-US" dirty="0" smtClean="0"/>
              <a:t> 이미 알고 있으므로</a:t>
            </a:r>
            <a:r>
              <a:rPr lang="en-US" altLang="ko-KR" dirty="0" smtClean="0"/>
              <a:t>, CPT</a:t>
            </a:r>
            <a:r>
              <a:rPr lang="ko-KR" altLang="en-US" dirty="0" smtClean="0"/>
              <a:t>만 계산을 통해 구해내면 되는 경우</a:t>
            </a:r>
            <a:endParaRPr lang="en-US" altLang="ko-KR" dirty="0"/>
          </a:p>
          <a:p>
            <a:pPr lvl="1"/>
            <a:r>
              <a:rPr lang="en-US" altLang="ko-KR" b="1" dirty="0" smtClean="0"/>
              <a:t>A-1. </a:t>
            </a:r>
            <a:r>
              <a:rPr lang="ko-KR" altLang="en-US" b="1" dirty="0" smtClean="0"/>
              <a:t>완전한 데이터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* </a:t>
            </a:r>
            <a:r>
              <a:rPr lang="ko-KR" altLang="en-US" b="1" dirty="0" smtClean="0"/>
              <a:t>각 </a:t>
            </a:r>
            <a:r>
              <a:rPr lang="ko-KR" altLang="en-US" b="1" dirty="0" err="1" smtClean="0"/>
              <a:t>노드와</a:t>
            </a:r>
            <a:r>
              <a:rPr lang="ko-KR" altLang="en-US" b="1" dirty="0" smtClean="0"/>
              <a:t> 그 부모 </a:t>
            </a:r>
            <a:r>
              <a:rPr lang="ko-KR" altLang="en-US" b="1" dirty="0" err="1" smtClean="0"/>
              <a:t>노드에</a:t>
            </a:r>
            <a:r>
              <a:rPr lang="ko-KR" altLang="en-US" b="1" dirty="0" smtClean="0"/>
              <a:t> 대한 통계적 계산만 수행하면 된다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87197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A-2. </a:t>
            </a:r>
            <a:r>
              <a:rPr lang="ko-KR" altLang="en-US" b="1" dirty="0"/>
              <a:t>결여된 데이터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가중치 최대화</a:t>
            </a:r>
            <a:r>
              <a:rPr lang="en-US" altLang="ko-KR" b="1" dirty="0"/>
              <a:t>(Expectation Maximization, EM)</a:t>
            </a:r>
            <a:r>
              <a:rPr lang="ko-KR" altLang="en-US" b="1" dirty="0"/>
              <a:t>방법을 사용하여 </a:t>
            </a:r>
            <a:r>
              <a:rPr lang="en-US" altLang="ko-KR" b="1" dirty="0"/>
              <a:t>CPT</a:t>
            </a:r>
            <a:r>
              <a:rPr lang="ko-KR" altLang="en-US" b="1" dirty="0"/>
              <a:t>를 구한다</a:t>
            </a:r>
            <a:r>
              <a:rPr lang="en-US" altLang="ko-KR" b="1" dirty="0"/>
              <a:t>. </a:t>
            </a:r>
            <a:r>
              <a:rPr lang="ko-KR" altLang="en-US" b="1" dirty="0"/>
              <a:t>즉</a:t>
            </a:r>
            <a:r>
              <a:rPr lang="en-US" altLang="ko-KR" b="1" dirty="0"/>
              <a:t>, CPT</a:t>
            </a:r>
            <a:r>
              <a:rPr lang="ko-KR" altLang="en-US" b="1" dirty="0"/>
              <a:t>에 있는 매개변수의 값을 무작위로 선택하고</a:t>
            </a:r>
            <a:r>
              <a:rPr lang="en-US" altLang="ko-KR" b="1" dirty="0"/>
              <a:t>, </a:t>
            </a:r>
            <a:r>
              <a:rPr lang="ko-KR" altLang="en-US" b="1" dirty="0"/>
              <a:t>이 값을 통해 필요한 가중치</a:t>
            </a:r>
            <a:r>
              <a:rPr lang="en-US" altLang="ko-KR" b="1" dirty="0"/>
              <a:t>(</a:t>
            </a:r>
            <a:r>
              <a:rPr lang="ko-KR" altLang="en-US" b="1" dirty="0"/>
              <a:t>관찰된 데이터 값이 주어졌을 때</a:t>
            </a:r>
            <a:r>
              <a:rPr lang="en-US" altLang="ko-KR" b="1" dirty="0"/>
              <a:t> </a:t>
            </a:r>
            <a:r>
              <a:rPr lang="ko-KR" altLang="en-US" b="1" dirty="0"/>
              <a:t>결여된 데이터 값의 조건부 확률</a:t>
            </a:r>
            <a:r>
              <a:rPr lang="en-US" altLang="ko-KR" b="1" dirty="0"/>
              <a:t>)</a:t>
            </a:r>
            <a:r>
              <a:rPr lang="ko-KR" altLang="en-US" b="1" dirty="0"/>
              <a:t>를 계산</a:t>
            </a:r>
            <a:r>
              <a:rPr lang="en-US" altLang="ko-KR" b="1" dirty="0"/>
              <a:t>. </a:t>
            </a:r>
            <a:r>
              <a:rPr lang="ko-KR" altLang="en-US" b="1" dirty="0"/>
              <a:t>이 가중치를 이용해 </a:t>
            </a:r>
            <a:r>
              <a:rPr lang="en-US" altLang="ko-KR" b="1" dirty="0"/>
              <a:t>CPT</a:t>
            </a:r>
            <a:r>
              <a:rPr lang="ko-KR" altLang="en-US" b="1" dirty="0"/>
              <a:t>가 수렴할 때 까지 새 </a:t>
            </a:r>
            <a:r>
              <a:rPr lang="en-US" altLang="ko-KR" b="1" dirty="0"/>
              <a:t>CPT</a:t>
            </a:r>
            <a:r>
              <a:rPr lang="ko-KR" altLang="en-US" b="1" dirty="0"/>
              <a:t>를 구한다</a:t>
            </a:r>
            <a:endParaRPr lang="en-US" altLang="ko-KR" b="1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2779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438</Words>
  <Application>Microsoft Office PowerPoint</Application>
  <PresentationFormat>화면 슬라이드 쇼(4:3)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Default Design</vt:lpstr>
      <vt:lpstr>Bayesian Network 이해</vt:lpstr>
      <vt:lpstr>1. 정의 </vt:lpstr>
      <vt:lpstr>1. 정의</vt:lpstr>
      <vt:lpstr>1. 정의</vt:lpstr>
      <vt:lpstr>PowerPoint 프레젠테이션</vt:lpstr>
      <vt:lpstr>2. 추론</vt:lpstr>
      <vt:lpstr>3.학습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3. 학습</vt:lpstr>
      <vt:lpstr>참고문헌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InYong</cp:lastModifiedBy>
  <cp:revision>46</cp:revision>
  <dcterms:created xsi:type="dcterms:W3CDTF">2005-02-28T14:06:28Z</dcterms:created>
  <dcterms:modified xsi:type="dcterms:W3CDTF">2016-03-03T23:52:51Z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