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9"/>
  </p:notesMasterIdLst>
  <p:handoutMasterIdLst>
    <p:handoutMasterId r:id="rId150"/>
  </p:handoutMasterIdLst>
  <p:sldIdLst>
    <p:sldId id="1330" r:id="rId2"/>
    <p:sldId id="907" r:id="rId3"/>
    <p:sldId id="908" r:id="rId4"/>
    <p:sldId id="909" r:id="rId5"/>
    <p:sldId id="910" r:id="rId6"/>
    <p:sldId id="912" r:id="rId7"/>
    <p:sldId id="1317" r:id="rId8"/>
    <p:sldId id="914" r:id="rId9"/>
    <p:sldId id="913" r:id="rId10"/>
    <p:sldId id="1331" r:id="rId11"/>
    <p:sldId id="1013" r:id="rId12"/>
    <p:sldId id="918" r:id="rId13"/>
    <p:sldId id="1048" r:id="rId14"/>
    <p:sldId id="1494" r:id="rId15"/>
    <p:sldId id="1125" r:id="rId16"/>
    <p:sldId id="1014" r:id="rId17"/>
    <p:sldId id="1049" r:id="rId18"/>
    <p:sldId id="1223" r:id="rId19"/>
    <p:sldId id="1493" r:id="rId20"/>
    <p:sldId id="1040" r:id="rId21"/>
    <p:sldId id="1224" r:id="rId22"/>
    <p:sldId id="1495" r:id="rId23"/>
    <p:sldId id="932" r:id="rId24"/>
    <p:sldId id="1346" r:id="rId25"/>
    <p:sldId id="1345" r:id="rId26"/>
    <p:sldId id="1018" r:id="rId27"/>
    <p:sldId id="1332" r:id="rId28"/>
    <p:sldId id="953" r:id="rId29"/>
    <p:sldId id="1153" r:id="rId30"/>
    <p:sldId id="1154" r:id="rId31"/>
    <p:sldId id="1156" r:id="rId32"/>
    <p:sldId id="1348" r:id="rId33"/>
    <p:sldId id="1157" r:id="rId34"/>
    <p:sldId id="1158" r:id="rId35"/>
    <p:sldId id="1347" r:id="rId36"/>
    <p:sldId id="1502" r:id="rId37"/>
    <p:sldId id="1501" r:id="rId38"/>
    <p:sldId id="1159" r:id="rId39"/>
    <p:sldId id="1160" r:id="rId40"/>
    <p:sldId id="1161" r:id="rId41"/>
    <p:sldId id="1162" r:id="rId42"/>
    <p:sldId id="1389" r:id="rId43"/>
    <p:sldId id="1352" r:id="rId44"/>
    <p:sldId id="1388" r:id="rId45"/>
    <p:sldId id="1462" r:id="rId46"/>
    <p:sldId id="1485" r:id="rId47"/>
    <p:sldId id="1500" r:id="rId48"/>
    <p:sldId id="1486" r:id="rId49"/>
    <p:sldId id="1487" r:id="rId50"/>
    <p:sldId id="1498" r:id="rId51"/>
    <p:sldId id="1499" r:id="rId52"/>
    <p:sldId id="1490" r:id="rId53"/>
    <p:sldId id="1491" r:id="rId54"/>
    <p:sldId id="1464" r:id="rId55"/>
    <p:sldId id="1465" r:id="rId56"/>
    <p:sldId id="1466" r:id="rId57"/>
    <p:sldId id="1467" r:id="rId58"/>
    <p:sldId id="1468" r:id="rId59"/>
    <p:sldId id="1469" r:id="rId60"/>
    <p:sldId id="1470" r:id="rId61"/>
    <p:sldId id="1471" r:id="rId62"/>
    <p:sldId id="1472" r:id="rId63"/>
    <p:sldId id="1473" r:id="rId64"/>
    <p:sldId id="1474" r:id="rId65"/>
    <p:sldId id="1475" r:id="rId66"/>
    <p:sldId id="1476" r:id="rId67"/>
    <p:sldId id="1477" r:id="rId68"/>
    <p:sldId id="1478" r:id="rId69"/>
    <p:sldId id="1479" r:id="rId70"/>
    <p:sldId id="1480" r:id="rId71"/>
    <p:sldId id="1481" r:id="rId72"/>
    <p:sldId id="1482" r:id="rId73"/>
    <p:sldId id="1483" r:id="rId74"/>
    <p:sldId id="1484" r:id="rId75"/>
    <p:sldId id="1378" r:id="rId76"/>
    <p:sldId id="1497" r:id="rId77"/>
    <p:sldId id="1489" r:id="rId78"/>
    <p:sldId id="1418" r:id="rId79"/>
    <p:sldId id="1410" r:id="rId80"/>
    <p:sldId id="1411" r:id="rId81"/>
    <p:sldId id="1412" r:id="rId82"/>
    <p:sldId id="1413" r:id="rId83"/>
    <p:sldId id="1414" r:id="rId84"/>
    <p:sldId id="1415" r:id="rId85"/>
    <p:sldId id="1416" r:id="rId86"/>
    <p:sldId id="1417" r:id="rId87"/>
    <p:sldId id="1419" r:id="rId88"/>
    <p:sldId id="1420" r:id="rId89"/>
    <p:sldId id="1421" r:id="rId90"/>
    <p:sldId id="1504" r:id="rId91"/>
    <p:sldId id="1379" r:id="rId92"/>
    <p:sldId id="1380" r:id="rId93"/>
    <p:sldId id="1381" r:id="rId94"/>
    <p:sldId id="1382" r:id="rId95"/>
    <p:sldId id="1383" r:id="rId96"/>
    <p:sldId id="1384" r:id="rId97"/>
    <p:sldId id="1385" r:id="rId98"/>
    <p:sldId id="1386" r:id="rId99"/>
    <p:sldId id="1387" r:id="rId100"/>
    <p:sldId id="1390" r:id="rId101"/>
    <p:sldId id="983" r:id="rId102"/>
    <p:sldId id="984" r:id="rId103"/>
    <p:sldId id="1339" r:id="rId104"/>
    <p:sldId id="1076" r:id="rId105"/>
    <p:sldId id="990" r:id="rId106"/>
    <p:sldId id="1363" r:id="rId107"/>
    <p:sldId id="1362" r:id="rId108"/>
    <p:sldId id="1340" r:id="rId109"/>
    <p:sldId id="1005" r:id="rId110"/>
    <p:sldId id="1364" r:id="rId111"/>
    <p:sldId id="1365" r:id="rId112"/>
    <p:sldId id="1341" r:id="rId113"/>
    <p:sldId id="1368" r:id="rId114"/>
    <p:sldId id="1404" r:id="rId115"/>
    <p:sldId id="1405" r:id="rId116"/>
    <p:sldId id="1188" r:id="rId117"/>
    <p:sldId id="1189" r:id="rId118"/>
    <p:sldId id="1370" r:id="rId119"/>
    <p:sldId id="1406" r:id="rId120"/>
    <p:sldId id="1407" r:id="rId121"/>
    <p:sldId id="1408" r:id="rId122"/>
    <p:sldId id="1503" r:id="rId123"/>
    <p:sldId id="1342" r:id="rId124"/>
    <p:sldId id="1422" r:id="rId125"/>
    <p:sldId id="1423" r:id="rId126"/>
    <p:sldId id="1424" r:id="rId127"/>
    <p:sldId id="1425" r:id="rId128"/>
    <p:sldId id="1426" r:id="rId129"/>
    <p:sldId id="1427" r:id="rId130"/>
    <p:sldId id="1428" r:id="rId131"/>
    <p:sldId id="1429" r:id="rId132"/>
    <p:sldId id="1457" r:id="rId133"/>
    <p:sldId id="1492" r:id="rId134"/>
    <p:sldId id="1431" r:id="rId135"/>
    <p:sldId id="1432" r:id="rId136"/>
    <p:sldId id="1434" r:id="rId137"/>
    <p:sldId id="1435" r:id="rId138"/>
    <p:sldId id="1436" r:id="rId139"/>
    <p:sldId id="1437" r:id="rId140"/>
    <p:sldId id="1438" r:id="rId141"/>
    <p:sldId id="1439" r:id="rId142"/>
    <p:sldId id="1440" r:id="rId143"/>
    <p:sldId id="1441" r:id="rId144"/>
    <p:sldId id="1455" r:id="rId145"/>
    <p:sldId id="1458" r:id="rId146"/>
    <p:sldId id="1460" r:id="rId147"/>
    <p:sldId id="1454" r:id="rId14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98"/>
    <a:srgbClr val="F6E6EA"/>
    <a:srgbClr val="FAE2F6"/>
    <a:srgbClr val="170981"/>
    <a:srgbClr val="121328"/>
    <a:srgbClr val="8FF9EF"/>
    <a:srgbClr val="99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2" autoAdjust="0"/>
    <p:restoredTop sz="98556" autoAdjust="0"/>
  </p:normalViewPr>
  <p:slideViewPr>
    <p:cSldViewPr>
      <p:cViewPr varScale="1">
        <p:scale>
          <a:sx n="77" d="100"/>
          <a:sy n="77" d="100"/>
        </p:scale>
        <p:origin x="39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228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9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51.wmf"/><Relationship Id="rId1" Type="http://schemas.openxmlformats.org/officeDocument/2006/relationships/image" Target="../media/image85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51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6" Type="http://schemas.openxmlformats.org/officeDocument/2006/relationships/image" Target="../media/image17.wmf"/><Relationship Id="rId5" Type="http://schemas.openxmlformats.org/officeDocument/2006/relationships/image" Target="../media/image9.e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C838E97-C289-4EAA-BF17-AFE15DC5CA5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6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26C554D-B5A5-49E4-BFE3-9449674EA08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5CF66-96BF-43B9-B638-D66B24C5EA93}" type="slidenum">
              <a:rPr lang="zh-TW" altLang="en-US" smtClean="0">
                <a:latin typeface="Times New Roman" charset="0"/>
              </a:rPr>
              <a:pPr/>
              <a:t>2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46FBE-BF5A-4CEC-A3BA-6889DB5390B6}" type="slidenum">
              <a:rPr lang="zh-TW" altLang="en-US" smtClean="0">
                <a:latin typeface="Times New Roman" charset="0"/>
              </a:rPr>
              <a:pPr/>
              <a:t>28</a:t>
            </a:fld>
            <a:endParaRPr lang="en-US" altLang="zh-TW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9459E-05EB-4822-8BB3-3F58E9B7876C}" type="slidenum">
              <a:rPr lang="zh-TW" altLang="en-US" smtClean="0">
                <a:latin typeface="Times New Roman" charset="0"/>
              </a:rPr>
              <a:pPr/>
              <a:t>48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1DF26-F45D-46FA-A334-72FD62B5F0D9}" type="slidenum">
              <a:rPr lang="zh-TW" altLang="en-US" smtClean="0">
                <a:latin typeface="Times New Roman" charset="0"/>
              </a:rPr>
              <a:pPr/>
              <a:t>49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090" tIns="42545" rIns="85090" bIns="42545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A348C-9023-4CA0-995E-46A2CA2D964A}" type="slidenum">
              <a:rPr lang="zh-TW" altLang="en-US" smtClean="0">
                <a:latin typeface="Times New Roman" charset="0"/>
              </a:rPr>
              <a:pPr/>
              <a:t>96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34DBC1-CB80-4B29-ABF4-55219B4298E0}" type="slidenum">
              <a:rPr lang="zh-TW" altLang="en-US" smtClean="0">
                <a:latin typeface="Times New Roman" charset="0"/>
              </a:rPr>
              <a:pPr/>
              <a:t>97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BF9CD2-95DF-4FCE-90A7-8E758EDF67FB}" type="slidenum">
              <a:rPr lang="zh-TW" altLang="en-US" smtClean="0">
                <a:latin typeface="Times New Roman" charset="0"/>
              </a:rPr>
              <a:pPr/>
              <a:t>98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279E3-D639-41A3-9022-CB7EC50E07DD}" type="slidenum">
              <a:rPr lang="zh-TW" altLang="en-US" smtClean="0">
                <a:latin typeface="Times New Roman" charset="0"/>
              </a:rPr>
              <a:pPr/>
              <a:t>99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79D3C-BC2C-4CA0-925C-20B74F3BF900}" type="slidenum">
              <a:rPr lang="zh-TW" altLang="en-US" smtClean="0">
                <a:latin typeface="Times New Roman" charset="0"/>
              </a:rPr>
              <a:pPr/>
              <a:t>105</a:t>
            </a:fld>
            <a:endParaRPr lang="en-US" altLang="zh-TW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BFC4D-FE50-4E36-87B7-D3477CA7FED9}" type="slidenum">
              <a:rPr lang="zh-TW" altLang="en-US" smtClean="0">
                <a:latin typeface="Times New Roman" charset="0"/>
              </a:rPr>
              <a:pPr/>
              <a:t>106</a:t>
            </a:fld>
            <a:endParaRPr lang="en-US" altLang="zh-TW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11FDE-EFAF-48A0-AE9D-85CEB52EB462}" type="slidenum">
              <a:rPr lang="zh-TW" altLang="en-US" smtClean="0">
                <a:latin typeface="Times New Roman" charset="0"/>
              </a:rPr>
              <a:pPr/>
              <a:t>107</a:t>
            </a:fld>
            <a:endParaRPr lang="en-US" altLang="zh-TW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66F4B-844E-4D08-B6AE-B19AA14B7CA8}" type="slidenum">
              <a:rPr lang="zh-TW" altLang="en-US" smtClean="0">
                <a:latin typeface="Times New Roman" charset="0"/>
              </a:rPr>
              <a:pPr/>
              <a:t>6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01A85-A6AB-4180-A021-1C1BB578E037}" type="slidenum">
              <a:rPr lang="zh-TW" altLang="en-US" smtClean="0">
                <a:latin typeface="Times New Roman" charset="0"/>
              </a:rPr>
              <a:pPr/>
              <a:t>109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492EAB-69B2-4777-B71A-B912418796D9}" type="slidenum">
              <a:rPr lang="zh-TW" altLang="en-US" smtClean="0">
                <a:latin typeface="Times New Roman" charset="0"/>
              </a:rPr>
              <a:pPr/>
              <a:t>110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445DB-FEC1-4CC3-9C27-42A38DC16D74}" type="slidenum">
              <a:rPr lang="zh-TW" altLang="en-US" smtClean="0">
                <a:latin typeface="Times New Roman" charset="0"/>
              </a:rPr>
              <a:pPr/>
              <a:t>111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9CD90-BBC3-4A1F-A6DE-93D4A1B0569F}" type="slidenum">
              <a:rPr lang="zh-TW" altLang="en-US" smtClean="0">
                <a:latin typeface="Times New Roman" charset="0"/>
              </a:rPr>
              <a:pPr/>
              <a:t>8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5CD41-109F-4888-A496-CB8F3E4E82D1}" type="slidenum">
              <a:rPr lang="zh-TW" altLang="en-US" smtClean="0">
                <a:latin typeface="Times New Roman" charset="0"/>
              </a:rPr>
              <a:pPr/>
              <a:t>9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39DF2-EF7C-49E7-BADA-FB5E8F064946}" type="slidenum">
              <a:rPr lang="zh-TW" altLang="en-US" smtClean="0">
                <a:latin typeface="Times New Roman" charset="0"/>
              </a:rPr>
              <a:pPr/>
              <a:t>14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>
                <a:latin typeface="Times New Roman" charset="0"/>
              </a:rPr>
              <a:t>I : the expected information needed to classify a given sample</a:t>
            </a:r>
          </a:p>
          <a:p>
            <a:r>
              <a:rPr lang="en-US" altLang="zh-TW" smtClean="0">
                <a:latin typeface="Times New Roman" charset="0"/>
              </a:rPr>
              <a:t>E (entropy) : expected information based on the partitioning into subsets by A</a:t>
            </a:r>
          </a:p>
          <a:p>
            <a:r>
              <a:rPr lang="en-US" altLang="zh-TW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39DF2-EF7C-49E7-BADA-FB5E8F064946}" type="slidenum">
              <a:rPr lang="zh-TW" altLang="en-US" smtClean="0">
                <a:latin typeface="Times New Roman" charset="0"/>
              </a:rPr>
              <a:pPr/>
              <a:t>15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>
                <a:latin typeface="Times New Roman" charset="0"/>
              </a:rPr>
              <a:t>I : the expected information needed to classify a given sample</a:t>
            </a:r>
          </a:p>
          <a:p>
            <a:r>
              <a:rPr lang="en-US" altLang="zh-TW" smtClean="0">
                <a:latin typeface="Times New Roman" charset="0"/>
              </a:rPr>
              <a:t>E (entropy) : expected information based on the partitioning into subsets by A</a:t>
            </a:r>
          </a:p>
          <a:p>
            <a:r>
              <a:rPr lang="en-US" altLang="zh-TW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D5A20-C807-40F0-B968-09D3588CC480}" type="slidenum">
              <a:rPr lang="zh-TW" altLang="en-US" smtClean="0">
                <a:latin typeface="Times New Roman" charset="0"/>
              </a:rPr>
              <a:pPr/>
              <a:t>23</a:t>
            </a:fld>
            <a:endParaRPr lang="en-US" altLang="zh-TW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F4EDF-1D25-4828-8130-B2CBC3F489A0}" type="slidenum">
              <a:rPr lang="zh-TW" altLang="en-US" smtClean="0">
                <a:latin typeface="Times New Roman" charset="0"/>
              </a:rPr>
              <a:pPr/>
              <a:t>24</a:t>
            </a:fld>
            <a:endParaRPr lang="en-US" altLang="zh-TW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B7598-65A7-4916-B65A-46B0EDE41677}" type="slidenum">
              <a:rPr lang="zh-TW" altLang="en-US" smtClean="0">
                <a:latin typeface="Times New Roman" charset="0"/>
              </a:rPr>
              <a:pPr/>
              <a:t>25</a:t>
            </a:fld>
            <a:endParaRPr lang="en-US" altLang="zh-TW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F128D48-C8D2-4902-92BF-513B541F8E80}" type="datetime4">
              <a:rPr lang="zh-TW" altLang="en-US"/>
              <a:pPr>
                <a:defRPr/>
              </a:pPr>
              <a:t>111年3月14日星期一</a:t>
            </a:fld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A9D77E-67B7-41AB-A4F6-A77A540156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DE405-50AF-4720-856F-E08CF97CE354}" type="datetime4">
              <a:rPr lang="zh-TW" altLang="en-US"/>
              <a:pPr>
                <a:defRPr/>
              </a:pPr>
              <a:t>111年3月14日星期一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D4865-CC17-41E3-B681-A34DFC017C0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08F81-6041-45CF-8E72-B8EEDCD344A8}" type="datetime4">
              <a:rPr lang="zh-TW" altLang="en-US"/>
              <a:pPr>
                <a:defRPr/>
              </a:pPr>
              <a:t>111年3月14日星期一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63ACC-35B3-4CF2-9A35-CDD3F70F48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BDA93-CBFB-4BA1-AEC6-C3C5B8889C57}" type="datetime4">
              <a:rPr lang="zh-TW" altLang="en-US"/>
              <a:pPr>
                <a:defRPr/>
              </a:pPr>
              <a:t>111年3月14日星期一</a:t>
            </a:fld>
            <a:endParaRPr lang="en-US" altLang="zh-TW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688FD-42A9-4F9A-A3D7-213D1CEF1CF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3706D-83EB-4261-A6C9-02602B318283}" type="datetime4">
              <a:rPr lang="zh-TW" altLang="en-US"/>
              <a:pPr>
                <a:defRPr/>
              </a:pPr>
              <a:t>111年3月14日星期一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6857A-76AB-45A5-9EA2-0727F8B498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1E342-8369-4CEB-AA74-EE749A9AFF98}" type="datetime4">
              <a:rPr lang="zh-TW" altLang="en-US"/>
              <a:pPr>
                <a:defRPr/>
              </a:pPr>
              <a:t>111年3月14日星期一</a:t>
            </a:fld>
            <a:endParaRPr lang="en-US" altLang="zh-TW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5F4D3-3132-4D5E-894B-A92F71E23FD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B0AEB-8F73-45E4-A5B6-4F80218E65D5}" type="datetime4">
              <a:rPr lang="zh-TW" altLang="en-US"/>
              <a:pPr>
                <a:defRPr/>
              </a:pPr>
              <a:t>111年3月14日星期一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A0F5E-3982-4CF3-BE49-36657C4708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DBD21-66B7-4555-9F3A-0D81C1ED274E}" type="datetime4">
              <a:rPr lang="zh-TW" altLang="en-US"/>
              <a:pPr>
                <a:defRPr/>
              </a:pPr>
              <a:t>111年3月14日星期一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76B13-B267-4BB3-83D3-B2E9DD8740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EB91E-1EB6-495B-B8A6-CC4EB45210D3}" type="datetime4">
              <a:rPr lang="zh-TW" altLang="en-US"/>
              <a:pPr>
                <a:defRPr/>
              </a:pPr>
              <a:t>111年3月14日星期一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0002E-014C-4CB4-8FF1-861C38CB6F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42812-759C-4F3B-9CE6-CF8B0192AE36}" type="datetime4">
              <a:rPr lang="zh-TW" altLang="en-US"/>
              <a:pPr>
                <a:defRPr/>
              </a:pPr>
              <a:t>111年3月14日星期一</a:t>
            </a:fld>
            <a:endParaRPr lang="en-US" altLang="zh-TW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FCD25-83E2-4ACC-9234-C15A4BDDC7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D54A3-A448-46DF-B1A6-CFD0CAF5B17E}" type="datetime4">
              <a:rPr lang="zh-TW" altLang="en-US"/>
              <a:pPr>
                <a:defRPr/>
              </a:pPr>
              <a:t>111年3月14日星期一</a:t>
            </a:fld>
            <a:endParaRPr lang="en-US" altLang="zh-TW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72ACB-E83C-4C59-82C9-630712E3DF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6DEF2-C369-496B-88A7-5CB2417AD05D}" type="datetime4">
              <a:rPr lang="zh-TW" altLang="en-US"/>
              <a:pPr>
                <a:defRPr/>
              </a:pPr>
              <a:t>111年3月14日星期一</a:t>
            </a:fld>
            <a:endParaRPr lang="en-US" altLang="zh-TW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3841C-C2C0-41D3-BF27-01B08AA516C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E9942-3F87-42BC-BC97-2BF88673FFEE}" type="datetime4">
              <a:rPr lang="zh-TW" altLang="en-US"/>
              <a:pPr>
                <a:defRPr/>
              </a:pPr>
              <a:t>111年3月14日星期一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4F9C5-00E3-4222-BB21-D6D261AF71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17968-139E-4BBF-A270-763F26735FFF}" type="datetime4">
              <a:rPr lang="zh-TW" altLang="en-US"/>
              <a:pPr>
                <a:defRPr/>
              </a:pPr>
              <a:t>111年3月14日星期一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24FB2-780D-4E4F-8411-6C7B7A1E543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6" name="Rectangle 2056"/>
          <p:cNvSpPr>
            <a:spLocks noChangeArrowheads="1"/>
          </p:cNvSpPr>
          <p:nvPr/>
        </p:nvSpPr>
        <p:spPr bwMode="gray">
          <a:xfrm>
            <a:off x="304800" y="12192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2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TW" altLang="en-US" sz="2400">
              <a:ea typeface="新細明體" pitchFamily="18" charset="-120"/>
            </a:endParaRPr>
          </a:p>
        </p:txBody>
      </p:sp>
      <p:sp>
        <p:nvSpPr>
          <p:cNvPr id="38915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4026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38916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4103CDF-B98A-48B2-A70F-E2A2F4C2A97C}" type="datetime4">
              <a:rPr lang="zh-TW" altLang="en-US"/>
              <a:pPr>
                <a:defRPr/>
              </a:pPr>
              <a:t>111年3月14日星期一</a:t>
            </a:fld>
            <a:endParaRPr lang="en-US" altLang="zh-TW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3BF429E-5125-40AC-8FF4-9A5DE7C48E1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6" r:id="rId15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96.w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67.bin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0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102.wmf"/><Relationship Id="rId5" Type="http://schemas.openxmlformats.org/officeDocument/2006/relationships/image" Target="../media/image99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101.wmf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04.e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05.wmf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106.wmf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08.wmf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machine-learning-basics-decision-tree-regression-1d73ea003fda" TargetMode="External"/><Relationship Id="rId3" Type="http://schemas.openxmlformats.org/officeDocument/2006/relationships/hyperlink" Target="https://towardsdatascience.com/machine-learning-part-18-boosting-algorithms-gradient-boosting-in-python-ef5ae6965be4" TargetMode="External"/><Relationship Id="rId7" Type="http://schemas.openxmlformats.org/officeDocument/2006/relationships/hyperlink" Target="https://medium.com/@cwchang/gradient-boosting-%E7%B0%A1%E4%BB%8B-f3a578ae7205" TargetMode="External"/><Relationship Id="rId2" Type="http://schemas.openxmlformats.org/officeDocument/2006/relationships/hyperlink" Target="https://medium.com/analytics-vidhya/regression-trees-decision-tree-for-regression-machine-learning-e4d7525d8047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ccs.neu.edu/home/vip/teach/MLcourse/4_boosting/slides/gradient_boosting.pdf" TargetMode="External"/><Relationship Id="rId5" Type="http://schemas.openxmlformats.org/officeDocument/2006/relationships/hyperlink" Target="https://towardsdatascience.com/battle-of-the-ensemble-random-forest-vs-gradient-boosting-6fbfed14cb7" TargetMode="External"/><Relationship Id="rId4" Type="http://schemas.openxmlformats.org/officeDocument/2006/relationships/hyperlink" Target="https://www.analyticsvidhya.com/blog/2018/09/an-end-to-end-guide-to-understand-the-math-behind-xgboost/" TargetMode="Externa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09.wmf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10.wmf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51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116.png"/><Relationship Id="rId4" Type="http://schemas.openxmlformats.org/officeDocument/2006/relationships/image" Target="../media/image115.wmf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16.png"/><Relationship Id="rId4" Type="http://schemas.openxmlformats.org/officeDocument/2006/relationships/image" Target="../media/image117.emf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4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9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1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4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0.png"/><Relationship Id="rId4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70.w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efap.com/speaking/symbols/symbols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4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73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76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77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79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80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82.w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87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60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6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70.wmf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65EC544-C9F2-4675-9B3A-A40CE1567309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198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198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1E7008-1D8C-4117-927C-A7F9347EF2CF}" type="slidenum">
              <a:rPr lang="zh-TW" altLang="en-US" smtClean="0">
                <a:ea typeface="新細明體" charset="-120"/>
              </a:rPr>
              <a:pPr/>
              <a:t>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Classification by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decision tree </a:t>
            </a:r>
            <a:r>
              <a:rPr lang="en-US" altLang="zh-TW" sz="2000" dirty="0" smtClean="0">
                <a:ea typeface="新細明體" charset="-120"/>
              </a:rPr>
              <a:t>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Bayesian classification ( Naïve </a:t>
            </a:r>
            <a:r>
              <a:rPr lang="en-US" altLang="zh-TW" sz="2000" dirty="0" err="1" smtClean="0">
                <a:solidFill>
                  <a:srgbClr val="FF0000"/>
                </a:solidFill>
                <a:ea typeface="新細明體" charset="-120"/>
              </a:rPr>
              <a:t>Bayes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Classification by back propagation –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neural network (MLP)</a:t>
            </a:r>
          </a:p>
        </p:txBody>
      </p:sp>
      <p:sp>
        <p:nvSpPr>
          <p:cNvPr id="4199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Support Vector Machines </a:t>
            </a:r>
            <a:r>
              <a:rPr lang="en-US" altLang="zh-TW" sz="2000" dirty="0" smtClean="0">
                <a:ea typeface="新細明體" charset="-120"/>
              </a:rPr>
              <a:t>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Ensemble Model selection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dirty="0" smtClean="0">
              <a:ea typeface="新細明體" charset="-120"/>
            </a:endParaRPr>
          </a:p>
        </p:txBody>
      </p:sp>
      <p:sp>
        <p:nvSpPr>
          <p:cNvPr id="41992" name="AutoShape 5"/>
          <p:cNvSpPr>
            <a:spLocks noChangeArrowheads="1"/>
          </p:cNvSpPr>
          <p:nvPr/>
        </p:nvSpPr>
        <p:spPr bwMode="auto">
          <a:xfrm rot="362054" flipV="1">
            <a:off x="3657600" y="21336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11C76D1-EBE6-4CAC-98D0-A235261A72BD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9155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915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F76F67-8F40-49D7-9EBC-3DD4787C811F}" type="slidenum">
              <a:rPr lang="zh-TW" altLang="en-US" smtClean="0">
                <a:ea typeface="新細明體" charset="-120"/>
              </a:rPr>
              <a:pPr/>
              <a:t>10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solidFill>
                  <a:srgbClr val="170981"/>
                </a:solidFill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491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49160" name="AutoShape 5"/>
          <p:cNvSpPr>
            <a:spLocks noChangeArrowheads="1"/>
          </p:cNvSpPr>
          <p:nvPr/>
        </p:nvSpPr>
        <p:spPr bwMode="auto">
          <a:xfrm rot="362054" flipV="1">
            <a:off x="3810000" y="39751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AABD14-8C20-4492-A900-4B6676F8F72B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752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752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C0901B-4396-43DB-BBB0-332ECB4F9B1C}" type="slidenum">
              <a:rPr lang="zh-TW" altLang="en-US" smtClean="0">
                <a:ea typeface="新細明體" charset="-120"/>
              </a:rPr>
              <a:pPr/>
              <a:t>100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10752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107528" name="AutoShape 5"/>
          <p:cNvSpPr>
            <a:spLocks noChangeArrowheads="1"/>
          </p:cNvSpPr>
          <p:nvPr/>
        </p:nvSpPr>
        <p:spPr bwMode="auto">
          <a:xfrm rot="362054">
            <a:off x="8763000" y="1752600"/>
            <a:ext cx="274638" cy="84138"/>
          </a:xfrm>
          <a:prstGeom prst="leftArrow">
            <a:avLst>
              <a:gd name="adj1" fmla="val 50000"/>
              <a:gd name="adj2" fmla="val 816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54F946-4F10-4FB2-8933-D474124E143F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85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85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900C95-0498-4D10-9F0C-526D73713C30}" type="slidenum">
              <a:rPr lang="zh-TW" altLang="en-US" smtClean="0">
                <a:ea typeface="新細明體" charset="-120"/>
              </a:rPr>
              <a:pPr/>
              <a:t>101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172450" cy="406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The </a:t>
            </a:r>
            <a:r>
              <a:rPr lang="en-US" altLang="zh-TW" i="1" smtClean="0">
                <a:ea typeface="新細明體" charset="-120"/>
              </a:rPr>
              <a:t>k</a:t>
            </a:r>
            <a:r>
              <a:rPr lang="en-US" altLang="zh-TW" smtClean="0">
                <a:ea typeface="新細明體" charset="-120"/>
              </a:rPr>
              <a:t>-Nearest Neighbor Algorithm</a:t>
            </a:r>
            <a:endParaRPr lang="en-US" altLang="zh-TW" sz="3200" smtClean="0">
              <a:ea typeface="新細明體" charset="-120"/>
            </a:endParaRPr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All instances correspond to points in the n-D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The nearest neighbor are defined in terms of Euclidean distance, dist(</a:t>
            </a:r>
            <a:r>
              <a:rPr lang="en-US" altLang="zh-TW" sz="2400" b="1" smtClean="0">
                <a:ea typeface="新細明體" charset="-120"/>
              </a:rPr>
              <a:t>X</a:t>
            </a:r>
            <a:r>
              <a:rPr lang="en-US" altLang="zh-TW" sz="2400" b="1" baseline="-25000" smtClean="0">
                <a:ea typeface="新細明體" charset="-120"/>
              </a:rPr>
              <a:t>1</a:t>
            </a:r>
            <a:r>
              <a:rPr lang="en-US" altLang="zh-TW" sz="2400" smtClean="0">
                <a:ea typeface="新細明體" charset="-120"/>
              </a:rPr>
              <a:t>, </a:t>
            </a:r>
            <a:r>
              <a:rPr lang="en-US" altLang="zh-TW" sz="2400" b="1" smtClean="0">
                <a:ea typeface="新細明體" charset="-120"/>
              </a:rPr>
              <a:t>X</a:t>
            </a:r>
            <a:r>
              <a:rPr lang="en-US" altLang="zh-TW" sz="2400" b="1" baseline="-25000" smtClean="0">
                <a:ea typeface="新細明體" charset="-120"/>
              </a:rPr>
              <a:t>2</a:t>
            </a:r>
            <a:r>
              <a:rPr lang="en-US" altLang="zh-TW" sz="2400" smtClean="0">
                <a:ea typeface="新細明體" charset="-12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Target function could be discrete- or real- valued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For discrete-valued, </a:t>
            </a:r>
            <a:r>
              <a:rPr lang="en-US" altLang="zh-TW" sz="2400" i="1" smtClean="0">
                <a:ea typeface="新細明體" charset="-120"/>
              </a:rPr>
              <a:t>k</a:t>
            </a:r>
            <a:r>
              <a:rPr lang="en-US" altLang="zh-TW" sz="2400" smtClean="0">
                <a:ea typeface="新細明體" charset="-120"/>
              </a:rPr>
              <a:t>-NN returns the most common value among the </a:t>
            </a:r>
            <a:r>
              <a:rPr lang="en-US" altLang="zh-TW" sz="2400" i="1" smtClean="0">
                <a:ea typeface="新細明體" charset="-120"/>
              </a:rPr>
              <a:t>k</a:t>
            </a:r>
            <a:r>
              <a:rPr lang="en-US" altLang="zh-TW" sz="2400" smtClean="0">
                <a:ea typeface="新細明體" charset="-120"/>
              </a:rPr>
              <a:t> training examples nearest to</a:t>
            </a:r>
            <a:r>
              <a:rPr lang="en-US" altLang="zh-TW" sz="2000" smtClean="0">
                <a:ea typeface="新細明體" charset="-120"/>
              </a:rPr>
              <a:t> </a:t>
            </a:r>
            <a:r>
              <a:rPr lang="en-US" altLang="zh-TW" sz="2400" i="1" smtClean="0">
                <a:ea typeface="新細明體" charset="-120"/>
              </a:rPr>
              <a:t>x</a:t>
            </a:r>
            <a:r>
              <a:rPr lang="en-US" altLang="zh-TW" sz="1800" i="1" baseline="-25000" smtClean="0">
                <a:ea typeface="新細明體" charset="-120"/>
              </a:rPr>
              <a:t>q</a:t>
            </a:r>
            <a:endParaRPr lang="en-US" altLang="zh-TW" sz="24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Vonoroi diagram: the decision surface induced by 1-NN for a typical set of training examples</a:t>
            </a:r>
          </a:p>
        </p:txBody>
      </p:sp>
      <p:sp>
        <p:nvSpPr>
          <p:cNvPr id="108551" name="Rectangle 4"/>
          <p:cNvSpPr>
            <a:spLocks noChangeArrowheads="1"/>
          </p:cNvSpPr>
          <p:nvPr/>
        </p:nvSpPr>
        <p:spPr bwMode="auto">
          <a:xfrm>
            <a:off x="685800" y="4724400"/>
            <a:ext cx="35814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TW" altLang="en-US" b="1">
              <a:solidFill>
                <a:srgbClr val="FFFFCC"/>
              </a:solidFill>
              <a:latin typeface="Times New Roman" charset="0"/>
              <a:ea typeface="新細明體" charset="-120"/>
            </a:endParaRPr>
          </a:p>
        </p:txBody>
      </p:sp>
      <p:sp>
        <p:nvSpPr>
          <p:cNvPr id="108552" name="Rectangle 5"/>
          <p:cNvSpPr>
            <a:spLocks noChangeArrowheads="1"/>
          </p:cNvSpPr>
          <p:nvPr/>
        </p:nvSpPr>
        <p:spPr bwMode="auto">
          <a:xfrm>
            <a:off x="4648200" y="4724400"/>
            <a:ext cx="35052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TW" altLang="en-US">
              <a:latin typeface="Times New Roman" charset="0"/>
              <a:ea typeface="新細明體" charset="-120"/>
            </a:endParaRPr>
          </a:p>
        </p:txBody>
      </p:sp>
      <p:sp>
        <p:nvSpPr>
          <p:cNvPr id="108553" name="Oval 6"/>
          <p:cNvSpPr>
            <a:spLocks noChangeArrowheads="1"/>
          </p:cNvSpPr>
          <p:nvPr/>
        </p:nvSpPr>
        <p:spPr bwMode="auto">
          <a:xfrm>
            <a:off x="1752600" y="5181600"/>
            <a:ext cx="1371600" cy="1295400"/>
          </a:xfrm>
          <a:prstGeom prst="ellipse">
            <a:avLst/>
          </a:prstGeom>
          <a:solidFill>
            <a:srgbClr val="FF66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zh-TW" altLang="en-US">
                <a:latin typeface="Times New Roman" charset="0"/>
                <a:ea typeface="新細明體" charset="-120"/>
              </a:rPr>
              <a:t>  </a:t>
            </a:r>
            <a:r>
              <a:rPr lang="en-US" altLang="zh-TW">
                <a:latin typeface="Times New Roman" charset="0"/>
                <a:ea typeface="新細明體" charset="-120"/>
              </a:rPr>
              <a:t>. </a:t>
            </a:r>
          </a:p>
        </p:txBody>
      </p:sp>
      <p:sp>
        <p:nvSpPr>
          <p:cNvPr id="108554" name="Text Box 7"/>
          <p:cNvSpPr txBox="1">
            <a:spLocks noChangeArrowheads="1"/>
          </p:cNvSpPr>
          <p:nvPr/>
        </p:nvSpPr>
        <p:spPr bwMode="auto">
          <a:xfrm>
            <a:off x="1981200" y="5257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55" name="Text Box 8"/>
          <p:cNvSpPr txBox="1">
            <a:spLocks noChangeArrowheads="1"/>
          </p:cNvSpPr>
          <p:nvPr/>
        </p:nvSpPr>
        <p:spPr bwMode="auto">
          <a:xfrm>
            <a:off x="2514600" y="54864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56" name="Text Box 9"/>
          <p:cNvSpPr txBox="1">
            <a:spLocks noChangeArrowheads="1"/>
          </p:cNvSpPr>
          <p:nvPr/>
        </p:nvSpPr>
        <p:spPr bwMode="auto">
          <a:xfrm>
            <a:off x="1828800" y="57150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57" name="Text Box 10"/>
          <p:cNvSpPr txBox="1">
            <a:spLocks noChangeArrowheads="1"/>
          </p:cNvSpPr>
          <p:nvPr/>
        </p:nvSpPr>
        <p:spPr bwMode="auto">
          <a:xfrm>
            <a:off x="2438400" y="5791200"/>
            <a:ext cx="3683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i="1">
                <a:solidFill>
                  <a:srgbClr val="001010"/>
                </a:solidFill>
                <a:latin typeface="Times New Roman" charset="0"/>
                <a:ea typeface="新細明體" charset="-120"/>
              </a:rPr>
              <a:t>x</a:t>
            </a:r>
            <a:r>
              <a:rPr lang="en-US" altLang="zh-TW" sz="1600" b="1" i="1" baseline="-25000">
                <a:solidFill>
                  <a:srgbClr val="001010"/>
                </a:solidFill>
                <a:latin typeface="Times New Roman" charset="0"/>
                <a:ea typeface="新細明體" charset="-120"/>
              </a:rPr>
              <a:t>q</a:t>
            </a:r>
            <a:endParaRPr lang="en-US" altLang="zh-TW" baseline="-25000">
              <a:latin typeface="Times New Roman" charset="0"/>
              <a:ea typeface="新細明體" charset="-120"/>
            </a:endParaRPr>
          </a:p>
        </p:txBody>
      </p:sp>
      <p:sp>
        <p:nvSpPr>
          <p:cNvPr id="108558" name="Text Box 11"/>
          <p:cNvSpPr txBox="1">
            <a:spLocks noChangeArrowheads="1"/>
          </p:cNvSpPr>
          <p:nvPr/>
        </p:nvSpPr>
        <p:spPr bwMode="auto">
          <a:xfrm>
            <a:off x="2286000" y="6248400"/>
            <a:ext cx="29686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59" name="Text Box 12"/>
          <p:cNvSpPr txBox="1">
            <a:spLocks noChangeArrowheads="1"/>
          </p:cNvSpPr>
          <p:nvPr/>
        </p:nvSpPr>
        <p:spPr bwMode="auto">
          <a:xfrm>
            <a:off x="2590800" y="51054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0" name="Text Box 13"/>
          <p:cNvSpPr txBox="1">
            <a:spLocks noChangeArrowheads="1"/>
          </p:cNvSpPr>
          <p:nvPr/>
        </p:nvSpPr>
        <p:spPr bwMode="auto">
          <a:xfrm>
            <a:off x="3032125" y="51435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1" name="Text Box 14"/>
          <p:cNvSpPr txBox="1">
            <a:spLocks noChangeArrowheads="1"/>
          </p:cNvSpPr>
          <p:nvPr/>
        </p:nvSpPr>
        <p:spPr bwMode="auto">
          <a:xfrm>
            <a:off x="1355725" y="53721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2" name="Text Box 15"/>
          <p:cNvSpPr txBox="1">
            <a:spLocks noChangeArrowheads="1"/>
          </p:cNvSpPr>
          <p:nvPr/>
        </p:nvSpPr>
        <p:spPr bwMode="auto">
          <a:xfrm>
            <a:off x="1584325" y="61341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63" name="Text Box 16"/>
          <p:cNvSpPr txBox="1">
            <a:spLocks noChangeArrowheads="1"/>
          </p:cNvSpPr>
          <p:nvPr/>
        </p:nvSpPr>
        <p:spPr bwMode="auto">
          <a:xfrm>
            <a:off x="1676400" y="4876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4" name="Text Box 17"/>
          <p:cNvSpPr txBox="1">
            <a:spLocks noChangeArrowheads="1"/>
          </p:cNvSpPr>
          <p:nvPr/>
        </p:nvSpPr>
        <p:spPr bwMode="auto">
          <a:xfrm>
            <a:off x="3108325" y="57531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5" name="Text Box 18"/>
          <p:cNvSpPr txBox="1">
            <a:spLocks noChangeArrowheads="1"/>
          </p:cNvSpPr>
          <p:nvPr/>
        </p:nvSpPr>
        <p:spPr bwMode="auto">
          <a:xfrm>
            <a:off x="5943600" y="47593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6" name="Line 19"/>
          <p:cNvSpPr>
            <a:spLocks noChangeShapeType="1"/>
          </p:cNvSpPr>
          <p:nvPr/>
        </p:nvSpPr>
        <p:spPr bwMode="auto">
          <a:xfrm>
            <a:off x="5181600" y="5181600"/>
            <a:ext cx="609600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7" name="Line 20"/>
          <p:cNvSpPr>
            <a:spLocks noChangeShapeType="1"/>
          </p:cNvSpPr>
          <p:nvPr/>
        </p:nvSpPr>
        <p:spPr bwMode="auto">
          <a:xfrm flipV="1">
            <a:off x="5791200" y="5410200"/>
            <a:ext cx="12954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8" name="Line 21"/>
          <p:cNvSpPr>
            <a:spLocks noChangeShapeType="1"/>
          </p:cNvSpPr>
          <p:nvPr/>
        </p:nvSpPr>
        <p:spPr bwMode="auto">
          <a:xfrm>
            <a:off x="5791200" y="5867400"/>
            <a:ext cx="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9" name="Line 22"/>
          <p:cNvSpPr>
            <a:spLocks noChangeShapeType="1"/>
          </p:cNvSpPr>
          <p:nvPr/>
        </p:nvSpPr>
        <p:spPr bwMode="auto">
          <a:xfrm>
            <a:off x="5791200" y="6248400"/>
            <a:ext cx="14478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0" name="Line 23"/>
          <p:cNvSpPr>
            <a:spLocks noChangeShapeType="1"/>
          </p:cNvSpPr>
          <p:nvPr/>
        </p:nvSpPr>
        <p:spPr bwMode="auto">
          <a:xfrm flipH="1">
            <a:off x="4953000" y="6248400"/>
            <a:ext cx="838200" cy="152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1" name="Line 24"/>
          <p:cNvSpPr>
            <a:spLocks noChangeShapeType="1"/>
          </p:cNvSpPr>
          <p:nvPr/>
        </p:nvSpPr>
        <p:spPr bwMode="auto">
          <a:xfrm>
            <a:off x="6781800" y="5486400"/>
            <a:ext cx="228600" cy="914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2" name="Rectangle 25"/>
          <p:cNvSpPr>
            <a:spLocks noChangeArrowheads="1"/>
          </p:cNvSpPr>
          <p:nvPr/>
        </p:nvSpPr>
        <p:spPr bwMode="auto">
          <a:xfrm>
            <a:off x="6324600" y="55213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3" name="Text Box 26"/>
          <p:cNvSpPr txBox="1">
            <a:spLocks noChangeArrowheads="1"/>
          </p:cNvSpPr>
          <p:nvPr/>
        </p:nvSpPr>
        <p:spPr bwMode="auto">
          <a:xfrm>
            <a:off x="5775325" y="60166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4" name="Text Box 27"/>
          <p:cNvSpPr txBox="1">
            <a:spLocks noChangeArrowheads="1"/>
          </p:cNvSpPr>
          <p:nvPr/>
        </p:nvSpPr>
        <p:spPr bwMode="auto">
          <a:xfrm>
            <a:off x="4937125" y="54070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5" name="Text Box 28"/>
          <p:cNvSpPr txBox="1">
            <a:spLocks noChangeArrowheads="1"/>
          </p:cNvSpPr>
          <p:nvPr/>
        </p:nvSpPr>
        <p:spPr bwMode="auto">
          <a:xfrm>
            <a:off x="7451725" y="53308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B73E98-4E32-4D22-A7F7-866AB9E48AFB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765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765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7A9D2B-0E5B-4101-A73B-154077D81739}" type="slidenum">
              <a:rPr lang="zh-TW" altLang="en-US" smtClean="0">
                <a:ea typeface="新細明體" charset="-120"/>
              </a:rPr>
              <a:pPr/>
              <a:t>102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Discussion on the </a:t>
            </a:r>
            <a:r>
              <a:rPr lang="en-US" altLang="zh-TW" i="1" smtClean="0">
                <a:ea typeface="新細明體" charset="-120"/>
              </a:rPr>
              <a:t>k</a:t>
            </a:r>
            <a:r>
              <a:rPr lang="en-US" altLang="zh-TW" smtClean="0">
                <a:ea typeface="新細明體" charset="-120"/>
              </a:rPr>
              <a:t>-NN Algorithm</a:t>
            </a:r>
            <a:endParaRPr lang="en-US" altLang="zh-TW" sz="3200" smtClean="0">
              <a:ea typeface="新細明體" charset="-120"/>
            </a:endParaRPr>
          </a:p>
        </p:txBody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k-NN for real-valued prediction for a given unknown tuple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Returns the mean values of the</a:t>
            </a:r>
            <a:r>
              <a:rPr lang="en-US" altLang="zh-TW" sz="2400" i="1" smtClean="0">
                <a:ea typeface="新細明體" charset="-120"/>
              </a:rPr>
              <a:t> k</a:t>
            </a:r>
            <a:r>
              <a:rPr lang="en-US" altLang="zh-TW" sz="2400" smtClean="0">
                <a:ea typeface="新細明體" charset="-120"/>
              </a:rPr>
              <a:t> 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Distance-weighted nearest neighbor algorithm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Weight the contribution of each of the k neighbors according to their distance to the query </a:t>
            </a:r>
            <a:r>
              <a:rPr lang="en-US" altLang="zh-TW" sz="2400" i="1" smtClean="0">
                <a:ea typeface="新細明體" charset="-120"/>
              </a:rPr>
              <a:t>x</a:t>
            </a:r>
            <a:r>
              <a:rPr lang="en-US" altLang="zh-TW" sz="2400" i="1" baseline="-25000" smtClean="0">
                <a:ea typeface="新細明體" charset="-120"/>
              </a:rPr>
              <a:t>q</a:t>
            </a:r>
            <a:endParaRPr lang="en-US" altLang="zh-TW" sz="2400" smtClean="0">
              <a:ea typeface="新細明體" charset="-120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TW" smtClean="0">
                <a:ea typeface="新細明體" charset="-120"/>
              </a:rPr>
              <a:t>Give greater weight to closer neighbors</a:t>
            </a: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Robust to noisy data by averaging k-nearest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Curse of dimensionality: distance between neighbors could be dominated by irrelevant attributes 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To overcome it, axes stretch or elimination of the least relevant attributes</a:t>
            </a:r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7162800" y="3492500"/>
          <a:ext cx="1409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name="Equation" r:id="rId3" imgW="1409400" imgH="698400" progId="Equation.3">
                  <p:embed/>
                </p:oleObj>
              </mc:Choice>
              <mc:Fallback>
                <p:oleObj name="Equation" r:id="rId3" imgW="1409400" imgH="69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492500"/>
                        <a:ext cx="14097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E12DCCE-AFD2-45EF-9DCF-45D3C4F830E7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9571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957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A41E3F-9DB8-478A-B937-120A62E6C641}" type="slidenum">
              <a:rPr lang="zh-TW" altLang="en-US" smtClean="0">
                <a:ea typeface="新細明體" charset="-120"/>
              </a:rPr>
              <a:pPr/>
              <a:t>103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95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09574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10957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109576" name="AutoShape 5"/>
          <p:cNvSpPr>
            <a:spLocks noChangeArrowheads="1"/>
          </p:cNvSpPr>
          <p:nvPr/>
        </p:nvSpPr>
        <p:spPr bwMode="auto">
          <a:xfrm rot="362054" flipV="1">
            <a:off x="6400800" y="42751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CCF1DC1-EC19-4FBD-8DE0-A121F525B56B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05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05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0996B5-3E11-4C79-8024-95FCC7D22FE8}" type="slidenum">
              <a:rPr lang="zh-TW" altLang="en-US" smtClean="0">
                <a:ea typeface="新細明體" charset="-120"/>
              </a:rPr>
              <a:pPr/>
              <a:t>104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What Is Prediction?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zh-TW" sz="2000" smtClean="0">
                <a:ea typeface="新細明體" charset="-120"/>
              </a:rPr>
              <a:t>(Numerical) prediction is similar to classification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construct a model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use model to predict continuous or ordered  value for a given input</a:t>
            </a:r>
          </a:p>
          <a:p>
            <a:pPr eaLnBrk="1" hangingPunct="1"/>
            <a:r>
              <a:rPr lang="en-US" altLang="zh-TW" sz="2000" smtClean="0">
                <a:ea typeface="新細明體" charset="-120"/>
              </a:rPr>
              <a:t>Prediction is different from classification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Classification refers to predict categorical class label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Prediction models continuous-valued functions</a:t>
            </a:r>
          </a:p>
          <a:p>
            <a:pPr eaLnBrk="1" hangingPunct="1"/>
            <a:r>
              <a:rPr lang="en-US" altLang="zh-TW" sz="2000" smtClean="0">
                <a:ea typeface="新細明體" charset="-120"/>
              </a:rPr>
              <a:t>Major method for prediction: regression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model the relationship between one or more </a:t>
            </a:r>
            <a:r>
              <a:rPr lang="en-US" altLang="zh-TW" sz="2000" i="1" smtClean="0">
                <a:ea typeface="新細明體" charset="-120"/>
              </a:rPr>
              <a:t>independent</a:t>
            </a:r>
            <a:r>
              <a:rPr lang="en-US" altLang="zh-TW" sz="2000" smtClean="0">
                <a:ea typeface="新細明體" charset="-120"/>
              </a:rPr>
              <a:t> or </a:t>
            </a:r>
            <a:r>
              <a:rPr lang="en-US" altLang="zh-TW" sz="2000" b="1" smtClean="0">
                <a:ea typeface="新細明體" charset="-120"/>
              </a:rPr>
              <a:t>predictor</a:t>
            </a:r>
            <a:r>
              <a:rPr lang="en-US" altLang="zh-TW" sz="2000" smtClean="0">
                <a:ea typeface="新細明體" charset="-120"/>
              </a:rPr>
              <a:t> variables and a </a:t>
            </a:r>
            <a:r>
              <a:rPr lang="en-US" altLang="zh-TW" sz="2000" i="1" smtClean="0">
                <a:ea typeface="新細明體" charset="-120"/>
              </a:rPr>
              <a:t>dependent</a:t>
            </a:r>
            <a:r>
              <a:rPr lang="en-US" altLang="zh-TW" sz="2000" smtClean="0">
                <a:ea typeface="新細明體" charset="-120"/>
              </a:rPr>
              <a:t> or </a:t>
            </a:r>
            <a:r>
              <a:rPr lang="en-US" altLang="zh-TW" sz="2000" b="1" smtClean="0">
                <a:ea typeface="新細明體" charset="-120"/>
              </a:rPr>
              <a:t>response</a:t>
            </a:r>
            <a:r>
              <a:rPr lang="en-US" altLang="zh-TW" sz="2000" smtClean="0">
                <a:ea typeface="新細明體" charset="-120"/>
              </a:rPr>
              <a:t> variable</a:t>
            </a:r>
          </a:p>
          <a:p>
            <a:pPr eaLnBrk="1" hangingPunct="1"/>
            <a:r>
              <a:rPr lang="en-US" altLang="zh-TW" sz="2000" smtClean="0">
                <a:ea typeface="新細明體" charset="-120"/>
              </a:rPr>
              <a:t>Regression analysis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Linear and multiple regression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Non-linear regression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Other regression methods: generalized linear model, Poisson regression, log-linear models, regression trees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DDA3BA5-DC2C-499F-AC79-7EA136817688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8677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8678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FC7D87-1E91-44E7-9D87-9E7BDF5E8945}" type="slidenum">
              <a:rPr lang="zh-TW" altLang="en-US" smtClean="0">
                <a:ea typeface="新細明體" charset="-120"/>
              </a:rPr>
              <a:pPr/>
              <a:t>105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867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Linear Regression</a:t>
            </a:r>
            <a:r>
              <a:rPr lang="en-US" altLang="zh-TW" sz="3200" b="0" smtClean="0">
                <a:ea typeface="新細明體" charset="-120"/>
              </a:rPr>
              <a:t> </a:t>
            </a:r>
            <a:endParaRPr lang="en-US" altLang="zh-TW" sz="2400" smtClean="0">
              <a:ea typeface="新細明體" charset="-120"/>
            </a:endParaRPr>
          </a:p>
        </p:txBody>
      </p:sp>
      <p:sp>
        <p:nvSpPr>
          <p:cNvPr id="2868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334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u="sng" smtClean="0">
                <a:ea typeface="新細明體" charset="-120"/>
              </a:rPr>
              <a:t>Linear regression</a:t>
            </a:r>
            <a:r>
              <a:rPr lang="en-US" altLang="zh-TW" sz="2000" smtClean="0">
                <a:ea typeface="新細明體" charset="-120"/>
              </a:rPr>
              <a:t>: involves a response variable y and a single predictor variable x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y = 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w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 + w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 x</a:t>
            </a:r>
            <a:endParaRPr lang="en-US" altLang="zh-TW" sz="2000" smtClean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  <a:sym typeface="Symbol" pitchFamily="18" charset="2"/>
              </a:rPr>
              <a:t>where w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 (y-intercept) and w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 (slope) are regression coefficients </a:t>
            </a:r>
            <a:r>
              <a:rPr lang="en-US" altLang="zh-TW" sz="2000" smtClean="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 smtClean="0">
                <a:ea typeface="新細明體" charset="-120"/>
              </a:rPr>
              <a:t>Method of least squares</a:t>
            </a:r>
            <a:r>
              <a:rPr lang="en-US" altLang="zh-TW" sz="2000" smtClean="0">
                <a:ea typeface="新細明體" charset="-120"/>
              </a:rPr>
              <a:t>: estimates the best-fitting straight line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 smtClean="0">
                <a:ea typeface="新細明體" charset="-120"/>
              </a:rPr>
              <a:t>Multiple linear regression</a:t>
            </a:r>
            <a:r>
              <a:rPr lang="en-US" altLang="zh-TW" sz="2000" smtClean="0">
                <a:ea typeface="新細明體" charset="-120"/>
              </a:rPr>
              <a:t>: involves more than one predictor variable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Training data is of the form (</a:t>
            </a:r>
            <a:r>
              <a:rPr lang="en-US" altLang="zh-TW" sz="2000" b="1" smtClean="0">
                <a:ea typeface="新細明體" charset="-120"/>
              </a:rPr>
              <a:t>X</a:t>
            </a:r>
            <a:r>
              <a:rPr lang="en-US" altLang="zh-TW" sz="2000" b="1" baseline="-25000" smtClean="0">
                <a:ea typeface="新細明體" charset="-120"/>
              </a:rPr>
              <a:t>1</a:t>
            </a:r>
            <a:r>
              <a:rPr lang="en-US" altLang="zh-TW" sz="2000" smtClean="0">
                <a:ea typeface="新細明體" charset="-120"/>
              </a:rPr>
              <a:t>, y</a:t>
            </a:r>
            <a:r>
              <a:rPr lang="en-US" altLang="zh-TW" sz="2000" baseline="-25000" smtClean="0">
                <a:ea typeface="新細明體" charset="-120"/>
              </a:rPr>
              <a:t>1</a:t>
            </a:r>
            <a:r>
              <a:rPr lang="en-US" altLang="zh-TW" sz="2000" smtClean="0">
                <a:ea typeface="新細明體" charset="-120"/>
              </a:rPr>
              <a:t>), (</a:t>
            </a:r>
            <a:r>
              <a:rPr lang="en-US" altLang="zh-TW" sz="2000" b="1" smtClean="0">
                <a:ea typeface="新細明體" charset="-120"/>
              </a:rPr>
              <a:t>X</a:t>
            </a:r>
            <a:r>
              <a:rPr lang="en-US" altLang="zh-TW" sz="2000" b="1" baseline="-25000" smtClean="0">
                <a:ea typeface="新細明體" charset="-120"/>
              </a:rPr>
              <a:t>2</a:t>
            </a:r>
            <a:r>
              <a:rPr lang="en-US" altLang="zh-TW" sz="2000" smtClean="0">
                <a:ea typeface="新細明體" charset="-120"/>
              </a:rPr>
              <a:t>, y</a:t>
            </a:r>
            <a:r>
              <a:rPr lang="en-US" altLang="zh-TW" sz="2000" baseline="-25000" smtClean="0">
                <a:ea typeface="新細明體" charset="-120"/>
              </a:rPr>
              <a:t>2</a:t>
            </a:r>
            <a:r>
              <a:rPr lang="en-US" altLang="zh-TW" sz="2000" smtClean="0">
                <a:ea typeface="新細明體" charset="-120"/>
              </a:rPr>
              <a:t>),…, (</a:t>
            </a:r>
            <a:r>
              <a:rPr lang="en-US" altLang="zh-TW" sz="2000" b="1" smtClean="0">
                <a:ea typeface="新細明體" charset="-120"/>
              </a:rPr>
              <a:t>X</a:t>
            </a:r>
            <a:r>
              <a:rPr lang="en-US" altLang="zh-TW" sz="2000" b="1" baseline="-25000" smtClean="0">
                <a:ea typeface="新細明體" charset="-120"/>
              </a:rPr>
              <a:t>|D|</a:t>
            </a:r>
            <a:r>
              <a:rPr lang="en-US" altLang="zh-TW" sz="2000" smtClean="0">
                <a:ea typeface="新細明體" charset="-120"/>
              </a:rPr>
              <a:t>, y</a:t>
            </a:r>
            <a:r>
              <a:rPr lang="en-US" altLang="zh-TW" sz="2000" baseline="-25000" smtClean="0">
                <a:ea typeface="新細明體" charset="-120"/>
              </a:rPr>
              <a:t>|D|</a:t>
            </a:r>
            <a:r>
              <a:rPr lang="en-US" altLang="zh-TW" sz="2000" smtClean="0">
                <a:ea typeface="新細明體" charset="-120"/>
              </a:rPr>
              <a:t>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Ex. For 2-D data, we may have: y = 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w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 + w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 x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+ w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2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 x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2</a:t>
            </a:r>
            <a:endParaRPr lang="en-US" altLang="zh-TW" sz="2000" smtClean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Solvable by extension of least square method or using SAS, S-Plus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Many nonlinear functions can be transformed into the above</a:t>
            </a:r>
          </a:p>
        </p:txBody>
      </p:sp>
      <p:graphicFrame>
        <p:nvGraphicFramePr>
          <p:cNvPr id="28674" name="Object 10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33600" y="3352800"/>
          <a:ext cx="2286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6" name="Equation" r:id="rId4" imgW="1600200" imgH="838080" progId="Equation.3">
                  <p:embed/>
                </p:oleObj>
              </mc:Choice>
              <mc:Fallback>
                <p:oleObj name="Equation" r:id="rId4" imgW="1600200" imgH="8380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22860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10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81600" y="3657600"/>
          <a:ext cx="1600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7" name="Equation" r:id="rId6" imgW="1231560" imgH="368280" progId="Equation.3">
                  <p:embed/>
                </p:oleObj>
              </mc:Choice>
              <mc:Fallback>
                <p:oleObj name="Equation" r:id="rId6" imgW="1231560" imgH="3682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657600"/>
                        <a:ext cx="16002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592F48F-CAC0-4435-8204-BF42E7FCBBC4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161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16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88FD77-40F8-4525-8AAF-FEA0E1E99C1B}" type="slidenum">
              <a:rPr lang="zh-TW" altLang="en-US" smtClean="0">
                <a:ea typeface="新細明體" charset="-120"/>
              </a:rPr>
              <a:pPr/>
              <a:t>106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16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18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400" smtClean="0">
                <a:ea typeface="新細明體" charset="-120"/>
              </a:rPr>
              <a:t>Some nonlinear models can be modeled by a polynomial function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A polynomial regression model can be transformed into linear regression model.  For example,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mtClean="0">
                <a:ea typeface="新細明體" charset="-120"/>
              </a:rPr>
              <a:t>y = 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0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 + w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1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 x + w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2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30000" smtClean="0">
                <a:ea typeface="新細明體" charset="-120"/>
                <a:sym typeface="Symbol" pitchFamily="18" charset="2"/>
              </a:rPr>
              <a:t>2 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+ w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3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30000" smtClean="0">
                <a:ea typeface="新細明體" charset="-120"/>
                <a:sym typeface="Symbol" pitchFamily="18" charset="2"/>
              </a:rPr>
              <a:t>3</a:t>
            </a:r>
            <a:endParaRPr lang="en-US" altLang="zh-TW" baseline="30000" smtClean="0">
              <a:ea typeface="新細明體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smtClean="0">
                <a:ea typeface="新細明體" charset="-120"/>
              </a:rPr>
              <a:t>convertible to linear with new variables: </a:t>
            </a:r>
            <a:r>
              <a:rPr lang="en-US" altLang="zh-TW" sz="2400" smtClean="0">
                <a:ea typeface="新細明體" charset="-120"/>
                <a:sym typeface="Symbol" pitchFamily="18" charset="2"/>
              </a:rPr>
              <a:t>x</a:t>
            </a:r>
            <a:r>
              <a:rPr lang="en-US" altLang="zh-TW" sz="2400" baseline="-25000" smtClean="0">
                <a:ea typeface="新細明體" charset="-120"/>
                <a:sym typeface="Symbol" pitchFamily="18" charset="2"/>
              </a:rPr>
              <a:t>2 </a:t>
            </a:r>
            <a:r>
              <a:rPr lang="en-US" altLang="zh-TW" sz="2400" smtClean="0">
                <a:ea typeface="新細明體" charset="-120"/>
                <a:sym typeface="Symbol" pitchFamily="18" charset="2"/>
              </a:rPr>
              <a:t>= x</a:t>
            </a:r>
            <a:r>
              <a:rPr lang="en-US" altLang="zh-TW" sz="2400" baseline="30000" smtClean="0">
                <a:ea typeface="新細明體" charset="-120"/>
                <a:sym typeface="Symbol" pitchFamily="18" charset="2"/>
              </a:rPr>
              <a:t>2</a:t>
            </a:r>
            <a:r>
              <a:rPr lang="en-US" altLang="zh-TW" sz="2400" smtClean="0">
                <a:ea typeface="新細明體" charset="-120"/>
                <a:sym typeface="Symbol" pitchFamily="18" charset="2"/>
              </a:rPr>
              <a:t>, x</a:t>
            </a:r>
            <a:r>
              <a:rPr lang="en-US" altLang="zh-TW" sz="2400" baseline="-25000" smtClean="0">
                <a:ea typeface="新細明體" charset="-120"/>
                <a:sym typeface="Symbol" pitchFamily="18" charset="2"/>
              </a:rPr>
              <a:t>3</a:t>
            </a:r>
            <a:r>
              <a:rPr lang="en-US" altLang="zh-TW" sz="2400" smtClean="0">
                <a:ea typeface="新細明體" charset="-120"/>
                <a:sym typeface="Symbol" pitchFamily="18" charset="2"/>
              </a:rPr>
              <a:t>= x</a:t>
            </a:r>
            <a:r>
              <a:rPr lang="en-US" altLang="zh-TW" sz="2400" baseline="30000" smtClean="0">
                <a:ea typeface="新細明體" charset="-120"/>
                <a:sym typeface="Symbol" pitchFamily="18" charset="2"/>
              </a:rPr>
              <a:t>3</a:t>
            </a:r>
            <a:endParaRPr lang="en-US" altLang="zh-TW" sz="2400" smtClean="0">
              <a:ea typeface="新細明體" charset="-12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mtClean="0">
                <a:ea typeface="新細明體" charset="-120"/>
              </a:rPr>
              <a:t>y = 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0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 + w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1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 x + w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2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2 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+ w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3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3 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Other functions, such as power function, can also be transformed to linear model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Some models are intractable nonlinear (e.g., sum of exponential terms)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possible to obtain least square estimates through extensive calculation on more complex formulae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Nonlinear Regression</a:t>
            </a:r>
            <a:r>
              <a:rPr lang="en-US" altLang="zh-TW" sz="3200" b="0" smtClean="0">
                <a:ea typeface="新細明體" charset="-120"/>
              </a:rPr>
              <a:t> </a:t>
            </a:r>
            <a:endParaRPr lang="en-US" altLang="zh-TW" sz="240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FFABB94-F8AA-47BF-BF39-7106D66F32F8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26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26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259792-6508-4977-8E8A-7C39A34B5A92}" type="slidenum">
              <a:rPr lang="zh-TW" altLang="en-US" smtClean="0">
                <a:ea typeface="新細明體" charset="-120"/>
              </a:rPr>
              <a:pPr/>
              <a:t>107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26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u="sng" smtClean="0">
                <a:ea typeface="新細明體" charset="-120"/>
              </a:rPr>
              <a:t>Generalized linear model</a:t>
            </a:r>
            <a:r>
              <a:rPr lang="en-US" altLang="zh-TW" sz="2000" smtClean="0">
                <a:ea typeface="新細明體" charset="-120"/>
              </a:rPr>
              <a:t>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Foundation on which linear regression can be applied to modeling categorical response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Variance of y is a function of the mean value of y, not a constant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u="sng" smtClean="0">
                <a:ea typeface="新細明體" charset="-120"/>
              </a:rPr>
              <a:t>Logistic regression</a:t>
            </a:r>
            <a:r>
              <a:rPr lang="en-US" altLang="zh-TW" sz="2000" smtClean="0">
                <a:ea typeface="新細明體" charset="-120"/>
              </a:rPr>
              <a:t>: models the prob. of some event occurring as a linear function of a set of predictor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u="sng" smtClean="0">
                <a:ea typeface="新細明體" charset="-120"/>
              </a:rPr>
              <a:t>Poisson regression</a:t>
            </a:r>
            <a:r>
              <a:rPr lang="en-US" altLang="zh-TW" sz="2000" smtClean="0">
                <a:ea typeface="新細明體" charset="-120"/>
              </a:rPr>
              <a:t>: models the data that exhibit a Poisson distribution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 smtClean="0">
                <a:ea typeface="新細明體" charset="-120"/>
              </a:rPr>
              <a:t>Log-linear models</a:t>
            </a:r>
            <a:r>
              <a:rPr lang="en-US" altLang="zh-TW" sz="2000" smtClean="0">
                <a:ea typeface="新細明體" charset="-120"/>
              </a:rPr>
              <a:t>: (for categorical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Approximate discrete multidimensional prob. distributions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Also useful for data compression and smoothing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 smtClean="0">
                <a:ea typeface="新細明體" charset="-120"/>
              </a:rPr>
              <a:t>Regression trees and model trees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Trees to predict continuous values rather than class labels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Other Regression-Based Models</a:t>
            </a:r>
            <a:endParaRPr lang="en-US" altLang="zh-TW" sz="240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C2CD081-21BD-4D55-A6C0-467469DC6CB9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366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366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557BB5-24BD-43F1-AFE9-F2091793A88D}" type="slidenum">
              <a:rPr lang="zh-TW" altLang="en-US" smtClean="0">
                <a:ea typeface="新細明體" charset="-120"/>
              </a:rPr>
              <a:pPr/>
              <a:t>108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11367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113672" name="AutoShape 5"/>
          <p:cNvSpPr>
            <a:spLocks noChangeArrowheads="1"/>
          </p:cNvSpPr>
          <p:nvPr/>
        </p:nvSpPr>
        <p:spPr bwMode="auto">
          <a:xfrm rot="362054" flipV="1">
            <a:off x="8458200" y="48895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C6BAD6-6B1A-4CD8-91F9-7818E589B4ED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4691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4692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9006DE-EC10-46C7-9423-477FDE34EBEC}" type="slidenum">
              <a:rPr lang="zh-TW" altLang="en-US" smtClean="0">
                <a:ea typeface="新細明體" charset="-120"/>
              </a:rPr>
              <a:pPr/>
              <a:t>109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46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54864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800" smtClean="0">
                <a:ea typeface="新細明體" charset="-120"/>
              </a:rPr>
              <a:t>Classifier Accuracy Measures</a:t>
            </a:r>
            <a:endParaRPr lang="en-US" altLang="zh-TW" sz="3200" smtClean="0">
              <a:ea typeface="新細明體" charset="-120"/>
            </a:endParaRPr>
          </a:p>
        </p:txBody>
      </p:sp>
      <p:sp>
        <p:nvSpPr>
          <p:cNvPr id="1146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667000"/>
            <a:ext cx="8839200" cy="3810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 smtClean="0">
                <a:ea typeface="新細明體" charset="-120"/>
              </a:rPr>
              <a:t>Accuracy of a classifier M, acc(M): percentage of test set tuples that are correctly classified by the model M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Error rate (misclassification rate) of M = 1 – acc(M)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Given </a:t>
            </a:r>
            <a:r>
              <a:rPr lang="en-US" altLang="zh-TW" sz="2000" i="1" smtClean="0">
                <a:ea typeface="新細明體" charset="-120"/>
              </a:rPr>
              <a:t>m</a:t>
            </a:r>
            <a:r>
              <a:rPr lang="en-US" altLang="zh-TW" sz="2000" smtClean="0">
                <a:ea typeface="新細明體" charset="-120"/>
              </a:rPr>
              <a:t> classes, </a:t>
            </a:r>
            <a:r>
              <a:rPr lang="en-US" altLang="zh-TW" sz="2000" i="1" smtClean="0">
                <a:ea typeface="新細明體" charset="-120"/>
              </a:rPr>
              <a:t>CM</a:t>
            </a:r>
            <a:r>
              <a:rPr lang="en-US" altLang="zh-TW" sz="2000" i="1" baseline="-25000" smtClean="0">
                <a:ea typeface="新細明體" charset="-120"/>
              </a:rPr>
              <a:t>i,j</a:t>
            </a:r>
            <a:r>
              <a:rPr lang="en-US" altLang="zh-TW" sz="2000" smtClean="0">
                <a:ea typeface="新細明體" charset="-120"/>
              </a:rPr>
              <a:t>, an entry in a </a:t>
            </a:r>
            <a:r>
              <a:rPr lang="en-US" altLang="zh-TW" sz="2000" b="1" smtClean="0">
                <a:ea typeface="新細明體" charset="-120"/>
              </a:rPr>
              <a:t>confusion matrix</a:t>
            </a:r>
            <a:r>
              <a:rPr lang="en-US" altLang="zh-TW" sz="2000" smtClean="0">
                <a:ea typeface="新細明體" charset="-120"/>
              </a:rPr>
              <a:t>, indicates # of tuples in class </a:t>
            </a:r>
            <a:r>
              <a:rPr lang="en-US" altLang="zh-TW" sz="2000" i="1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 that are labeled by the classifier as class </a:t>
            </a:r>
            <a:r>
              <a:rPr lang="en-US" altLang="zh-TW" sz="2000" i="1" smtClean="0">
                <a:ea typeface="新細明體" charset="-120"/>
              </a:rPr>
              <a:t>j</a:t>
            </a:r>
          </a:p>
          <a:p>
            <a:pPr eaLnBrk="1" hangingPunct="1"/>
            <a:r>
              <a:rPr lang="en-US" altLang="zh-TW" sz="2000" smtClean="0">
                <a:ea typeface="新細明體" charset="-120"/>
              </a:rPr>
              <a:t>Alternative accuracy measures (e.g., for cancer diagnosis)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sensitivity = t-pos/pos             /* true positive recognition rate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specificity = t-neg/neg             /* true negative recognition rate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precision =  t-pos/(t-pos + f-pos)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accuracy = sensitivity * pos/(pos + neg) + specificity * neg/(pos + neg) 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This model can also be used for cost-benefit analysis</a:t>
            </a:r>
          </a:p>
        </p:txBody>
      </p:sp>
      <p:graphicFrame>
        <p:nvGraphicFramePr>
          <p:cNvPr id="1398993" name="Group 209"/>
          <p:cNvGraphicFramePr>
            <a:graphicFrameLocks noGrp="1"/>
          </p:cNvGraphicFramePr>
          <p:nvPr>
            <p:ph sz="quarter" idx="3"/>
          </p:nvPr>
        </p:nvGraphicFramePr>
        <p:xfrm>
          <a:off x="304800" y="1295400"/>
          <a:ext cx="8610600" cy="1369378"/>
        </p:xfrm>
        <a:graphic>
          <a:graphicData uri="http://schemas.openxmlformats.org/drawingml/2006/table">
            <a:tbl>
              <a:tblPr/>
              <a:tblGrid>
                <a:gridCol w="2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classes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recognition(%)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6954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7000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99.34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86.27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7366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95.52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98992" name="Group 208"/>
          <p:cNvGraphicFramePr>
            <a:graphicFrameLocks noGrp="1"/>
          </p:cNvGraphicFramePr>
          <p:nvPr>
            <p:ph sz="quarter" idx="2"/>
          </p:nvPr>
        </p:nvGraphicFramePr>
        <p:xfrm>
          <a:off x="5334000" y="92075"/>
          <a:ext cx="3733800" cy="10515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False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False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FFD716-D2E2-4B9C-AA52-78836010D61A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07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307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5AD1DB-8383-4427-9057-49DF39E417A7}" type="slidenum">
              <a:rPr lang="zh-TW" altLang="en-US" smtClean="0">
                <a:ea typeface="新細明體" charset="-120"/>
              </a:rPr>
              <a:pPr/>
              <a:t>11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Decision Tree Induction: Training Dataset</a:t>
            </a:r>
          </a:p>
        </p:txBody>
      </p:sp>
      <p:graphicFrame>
        <p:nvGraphicFramePr>
          <p:cNvPr id="3074" name="Object 1024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Worksheet" r:id="rId3" imgW="5778000" imgH="3948840" progId="Excel.Sheet.8">
                  <p:embed/>
                </p:oleObj>
              </mc:Choice>
              <mc:Fallback>
                <p:oleObj name="Worksheet" r:id="rId3" imgW="5778000" imgH="394884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ea typeface="新細明體" charset="-120"/>
              </a:rPr>
              <a:t>This follows an  example of Quinlan’s ID3 </a:t>
            </a:r>
            <a:r>
              <a:rPr lang="en-US" altLang="zh-TW" sz="2800" dirty="0" smtClean="0">
                <a:ea typeface="新細明體" charset="-120"/>
              </a:rPr>
              <a:t>(originally, Sunday morning)</a:t>
            </a:r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52CFDFB-132B-4453-8CEE-AB6BBA654CBA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970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970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75791B-F213-4E72-9889-9DF257A642C7}" type="slidenum">
              <a:rPr lang="zh-TW" altLang="en-US" smtClean="0">
                <a:ea typeface="新細明體" charset="-120"/>
              </a:rPr>
              <a:pPr/>
              <a:t>110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970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Predictor Error Measures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97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Measure predictor accuracy: measure how far off the predicted value is from the actual known value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1" smtClean="0">
                <a:ea typeface="新細明體" charset="-120"/>
              </a:rPr>
              <a:t>Loss function</a:t>
            </a:r>
            <a:r>
              <a:rPr lang="en-US" altLang="zh-TW" sz="2000" smtClean="0">
                <a:ea typeface="新細明體" charset="-120"/>
              </a:rPr>
              <a:t>: measures the error betw. y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and the predicted value y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’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Absolute error: | y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– y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’|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Squared error:  (y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– y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’)</a:t>
            </a:r>
            <a:r>
              <a:rPr lang="en-US" altLang="zh-TW" sz="2000" baseline="30000" smtClean="0">
                <a:ea typeface="新細明體" charset="-120"/>
              </a:rPr>
              <a:t>2</a:t>
            </a:r>
            <a:r>
              <a:rPr lang="en-US" altLang="zh-TW" sz="2000" smtClean="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Test error (generalization error): the average loss over the test set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Mean absolute error:                  Mean squared error: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Relative absolute error:               Relative squared error: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TW" sz="2000" smtClean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The mean squared-error exaggerates the presence of outliers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Popularly use (square) root mean-square error, similarly, root relative squared error</a:t>
            </a:r>
          </a:p>
        </p:txBody>
      </p:sp>
      <p:graphicFrame>
        <p:nvGraphicFramePr>
          <p:cNvPr id="2969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81400" y="3581400"/>
          <a:ext cx="1030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2" name="Equation" r:id="rId4" imgW="749160" imgH="609480" progId="Equation.3">
                  <p:embed/>
                </p:oleObj>
              </mc:Choice>
              <mc:Fallback>
                <p:oleObj name="Equation" r:id="rId4" imgW="74916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10302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8"/>
          <p:cNvGraphicFramePr>
            <a:graphicFrameLocks noChangeAspect="1"/>
          </p:cNvGraphicFramePr>
          <p:nvPr/>
        </p:nvGraphicFramePr>
        <p:xfrm>
          <a:off x="7315200" y="3581400"/>
          <a:ext cx="1169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3" name="Equation" r:id="rId6" imgW="850680" imgH="609480" progId="Equation.3">
                  <p:embed/>
                </p:oleObj>
              </mc:Choice>
              <mc:Fallback>
                <p:oleObj name="Equation" r:id="rId6" imgW="850680" imgH="609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581400"/>
                        <a:ext cx="11699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0" y="4419600"/>
          <a:ext cx="106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4" name="Equation" r:id="rId8" imgW="749160" imgH="838080" progId="Equation.3">
                  <p:embed/>
                </p:oleObj>
              </mc:Choice>
              <mc:Fallback>
                <p:oleObj name="Equation" r:id="rId8" imgW="74916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1066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12"/>
          <p:cNvGraphicFramePr>
            <a:graphicFrameLocks noChangeAspect="1"/>
          </p:cNvGraphicFramePr>
          <p:nvPr/>
        </p:nvGraphicFramePr>
        <p:xfrm>
          <a:off x="7620000" y="4267200"/>
          <a:ext cx="11699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5" name="Equation" r:id="rId10" imgW="850680" imgH="838080" progId="Equation.3">
                  <p:embed/>
                </p:oleObj>
              </mc:Choice>
              <mc:Fallback>
                <p:oleObj name="Equation" r:id="rId10" imgW="850680" imgH="838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267200"/>
                        <a:ext cx="1169988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C95C628-C077-494B-94EA-7F9ABA22A04F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57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57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B9496-B373-4630-8070-B00955160A39}" type="slidenum">
              <a:rPr lang="zh-TW" altLang="en-US" smtClean="0">
                <a:ea typeface="新細明體" charset="-120"/>
              </a:rPr>
              <a:pPr/>
              <a:t>111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57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91488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Evaluating the Accuracy of a Classifier or Predictor (I)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52736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 u="sng" smtClean="0">
                <a:ea typeface="新細明體" charset="-120"/>
              </a:rPr>
              <a:t>Holdout method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Given data is randomly partitioned into two independent sets</a:t>
            </a:r>
          </a:p>
          <a:p>
            <a:pPr lvl="2" eaLnBrk="1" hangingPunct="1"/>
            <a:r>
              <a:rPr lang="en-US" altLang="zh-TW" sz="2000" smtClean="0">
                <a:ea typeface="新細明體" charset="-120"/>
              </a:rPr>
              <a:t>Training set (e.g., 2/3) for model construction</a:t>
            </a:r>
          </a:p>
          <a:p>
            <a:pPr lvl="2" eaLnBrk="1" hangingPunct="1"/>
            <a:r>
              <a:rPr lang="en-US" altLang="zh-TW" sz="2000" smtClean="0">
                <a:ea typeface="新細明體" charset="-120"/>
              </a:rPr>
              <a:t>Test set (e.g., 1/3) for accuracy estimation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Random sampling: a variation of holdout</a:t>
            </a:r>
          </a:p>
          <a:p>
            <a:pPr lvl="2" eaLnBrk="1" hangingPunct="1"/>
            <a:r>
              <a:rPr lang="en-US" altLang="zh-TW" sz="2000" smtClean="0">
                <a:ea typeface="新細明體" charset="-120"/>
              </a:rPr>
              <a:t>Repeat holdout k times, accuracy = avg. of the accuracies obtained</a:t>
            </a:r>
          </a:p>
          <a:p>
            <a:pPr eaLnBrk="1" hangingPunct="1"/>
            <a:r>
              <a:rPr lang="en-US" altLang="zh-TW" sz="2000" u="sng" smtClean="0">
                <a:ea typeface="新細明體" charset="-120"/>
              </a:rPr>
              <a:t>Cross-validation</a:t>
            </a:r>
            <a:r>
              <a:rPr lang="en-US" altLang="zh-TW" sz="2000" smtClean="0">
                <a:ea typeface="新細明體" charset="-120"/>
              </a:rPr>
              <a:t> (</a:t>
            </a:r>
            <a:r>
              <a:rPr lang="en-US" altLang="zh-TW" sz="2000" i="1" smtClean="0">
                <a:ea typeface="新細明體" charset="-120"/>
              </a:rPr>
              <a:t>k</a:t>
            </a:r>
            <a:r>
              <a:rPr lang="en-US" altLang="zh-TW" sz="2000" smtClean="0">
                <a:ea typeface="新細明體" charset="-120"/>
              </a:rPr>
              <a:t>-fold, where k = 10 is most popular)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Randomly partition the data into </a:t>
            </a:r>
            <a:r>
              <a:rPr lang="en-US" altLang="zh-TW" sz="2000" i="1" smtClean="0">
                <a:ea typeface="新細明體" charset="-120"/>
              </a:rPr>
              <a:t>k</a:t>
            </a:r>
            <a:r>
              <a:rPr lang="en-US" altLang="zh-TW" sz="2000" smtClean="0">
                <a:ea typeface="新細明體" charset="-120"/>
              </a:rPr>
              <a:t> </a:t>
            </a:r>
            <a:r>
              <a:rPr lang="en-US" altLang="zh-TW" sz="2000" i="1" smtClean="0">
                <a:ea typeface="新細明體" charset="-120"/>
              </a:rPr>
              <a:t>mutually exclusive</a:t>
            </a:r>
            <a:r>
              <a:rPr lang="en-US" altLang="zh-TW" sz="2000" smtClean="0">
                <a:ea typeface="新細明體" charset="-120"/>
              </a:rPr>
              <a:t> subsets, each approximately equal size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At </a:t>
            </a:r>
            <a:r>
              <a:rPr lang="en-US" altLang="zh-TW" sz="2000" i="1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-th iteration, use D</a:t>
            </a:r>
            <a:r>
              <a:rPr lang="en-US" altLang="zh-TW" sz="2000" baseline="-25000" smtClean="0">
                <a:ea typeface="新細明體" charset="-120"/>
              </a:rPr>
              <a:t>i </a:t>
            </a:r>
            <a:r>
              <a:rPr lang="en-US" altLang="zh-TW" sz="2000" smtClean="0">
                <a:ea typeface="新細明體" charset="-120"/>
              </a:rPr>
              <a:t>as test set and others as training set</a:t>
            </a:r>
          </a:p>
          <a:p>
            <a:pPr lvl="1" eaLnBrk="1" hangingPunct="1"/>
            <a:r>
              <a:rPr lang="en-US" altLang="zh-TW" sz="2000" u="sng" smtClean="0">
                <a:ea typeface="新細明體" charset="-120"/>
              </a:rPr>
              <a:t>Leave-one-out</a:t>
            </a:r>
            <a:r>
              <a:rPr lang="en-US" altLang="zh-TW" sz="2000" smtClean="0">
                <a:ea typeface="新細明體" charset="-120"/>
              </a:rPr>
              <a:t>: k folds where k = # of tuples, for small sized data</a:t>
            </a:r>
          </a:p>
          <a:p>
            <a:pPr lvl="1" eaLnBrk="1" hangingPunct="1"/>
            <a:r>
              <a:rPr lang="en-US" altLang="zh-TW" sz="2000" u="sng" smtClean="0">
                <a:ea typeface="新細明體" charset="-120"/>
              </a:rPr>
              <a:t>Stratified cross-validation</a:t>
            </a:r>
            <a:r>
              <a:rPr lang="en-US" altLang="zh-TW" sz="2000" smtClean="0">
                <a:ea typeface="新細明體" charset="-120"/>
              </a:rPr>
              <a:t>: folds are stratified so that class dist. in each fold is approx. the same as that in the initial data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EDF4528-5631-439B-B132-E9CE90506FEF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6739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674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093417-47FF-489D-A409-FAFFADDB4DDA}" type="slidenum">
              <a:rPr lang="zh-TW" altLang="en-US" smtClean="0">
                <a:ea typeface="新細明體" charset="-120"/>
              </a:rPr>
              <a:pPr/>
              <a:t>112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11674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116744" name="AutoShape 5"/>
          <p:cNvSpPr>
            <a:spLocks noChangeArrowheads="1"/>
          </p:cNvSpPr>
          <p:nvPr/>
        </p:nvSpPr>
        <p:spPr bwMode="auto">
          <a:xfrm rot="362054" flipV="1">
            <a:off x="7543800" y="53467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B6F038-4FB8-4639-A3B1-B92905645BD5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776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77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FED91D-3678-4285-85A5-E48D9D0EA4BE}" type="slidenum">
              <a:rPr lang="zh-TW" altLang="en-US" smtClean="0">
                <a:ea typeface="新細明體" charset="-120"/>
              </a:rPr>
              <a:pPr/>
              <a:t>113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1177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838200"/>
            <a:ext cx="4572000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Ensemble Methods: Increasing the Accuracy</a:t>
            </a:r>
          </a:p>
        </p:txBody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458200" cy="42672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charset="-120"/>
              </a:rPr>
              <a:t>Ensemble methods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Use a combination of models to increase accuracy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Combine a series of k learned models, M</a:t>
            </a:r>
            <a:r>
              <a:rPr lang="en-US" altLang="zh-TW" sz="2400" baseline="-25000" smtClean="0">
                <a:ea typeface="新細明體" charset="-120"/>
              </a:rPr>
              <a:t>1</a:t>
            </a:r>
            <a:r>
              <a:rPr lang="en-US" altLang="zh-TW" sz="2400" smtClean="0">
                <a:ea typeface="新細明體" charset="-120"/>
              </a:rPr>
              <a:t>, M</a:t>
            </a:r>
            <a:r>
              <a:rPr lang="en-US" altLang="zh-TW" sz="2400" baseline="-25000" smtClean="0">
                <a:ea typeface="新細明體" charset="-120"/>
              </a:rPr>
              <a:t>2</a:t>
            </a:r>
            <a:r>
              <a:rPr lang="en-US" altLang="zh-TW" sz="2400" smtClean="0">
                <a:ea typeface="新細明體" charset="-120"/>
              </a:rPr>
              <a:t>, …, M</a:t>
            </a:r>
            <a:r>
              <a:rPr lang="en-US" altLang="zh-TW" sz="2400" baseline="-25000" smtClean="0">
                <a:ea typeface="新細明體" charset="-120"/>
              </a:rPr>
              <a:t>k</a:t>
            </a:r>
            <a:r>
              <a:rPr lang="en-US" altLang="zh-TW" sz="2400" smtClean="0">
                <a:ea typeface="新細明體" charset="-120"/>
              </a:rPr>
              <a:t>, with the aim of creating an improved model M*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Popular ensemble methods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Bagging: averaging the prediction over a collection of classifiers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Boosting: weighted vote with a collection of classifiers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Ensemble: combining a set of heterogeneous classifiers</a:t>
            </a:r>
          </a:p>
        </p:txBody>
      </p:sp>
    </p:spTree>
  </p:cSld>
  <p:clrMapOvr>
    <a:masterClrMapping/>
  </p:clrMapOvr>
  <p:transition>
    <p:zoom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E9E9D96-85A8-4E97-B217-E1866EB01B84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072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3072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9E2861-F3CE-4FAA-8AC1-B5CDD24DE685}" type="slidenum">
              <a:rPr lang="zh-TW" altLang="en-US" smtClean="0">
                <a:ea typeface="新細明體" charset="-120"/>
              </a:rPr>
              <a:pPr/>
              <a:t>114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General Idea</a:t>
            </a:r>
          </a:p>
        </p:txBody>
      </p:sp>
      <p:graphicFrame>
        <p:nvGraphicFramePr>
          <p:cNvPr id="3072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28700" y="1371600"/>
          <a:ext cx="70104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Visio" r:id="rId3" imgW="9740951" imgH="7320219" progId="Visio.Drawing.11">
                  <p:embed/>
                </p:oleObj>
              </mc:Choice>
              <mc:Fallback>
                <p:oleObj name="Visio" r:id="rId3" imgW="9740951" imgH="732021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371600"/>
                        <a:ext cx="70104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AE7DF0B-82D4-40D2-927B-94C77186F7B6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174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3174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B8DAA6-2AE1-44FD-BB04-0F3AB86FADF8}" type="slidenum">
              <a:rPr lang="zh-TW" altLang="en-US" smtClean="0">
                <a:ea typeface="新細明體" charset="-120"/>
              </a:rPr>
              <a:pPr/>
              <a:t>115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Why does it work?</a:t>
            </a:r>
          </a:p>
        </p:txBody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 eaLnBrk="1" hangingPunct="1"/>
            <a:r>
              <a:rPr lang="en-US" altLang="zh-TW" smtClean="0">
                <a:ea typeface="新細明體" charset="-120"/>
              </a:rPr>
              <a:t>Suppose there are 25 base classifiers</a:t>
            </a:r>
          </a:p>
          <a:p>
            <a:pPr marL="800100" lvl="1" indent="-342900" eaLnBrk="1" hangingPunct="1"/>
            <a:r>
              <a:rPr lang="en-US" altLang="zh-TW" smtClean="0">
                <a:ea typeface="新細明體" charset="-120"/>
              </a:rPr>
              <a:t>Each classifier has error rate, 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</a:t>
            </a:r>
            <a:r>
              <a:rPr lang="en-US" altLang="zh-TW" smtClean="0">
                <a:ea typeface="新細明體" charset="-120"/>
              </a:rPr>
              <a:t> = 0.35</a:t>
            </a:r>
          </a:p>
          <a:p>
            <a:pPr marL="800100" lvl="1" indent="-342900" eaLnBrk="1" hangingPunct="1"/>
            <a:r>
              <a:rPr lang="en-US" altLang="zh-TW" smtClean="0">
                <a:ea typeface="新細明體" charset="-120"/>
              </a:rPr>
              <a:t>Assume classifiers are independent</a:t>
            </a:r>
          </a:p>
          <a:p>
            <a:pPr marL="800100" lvl="1" indent="-342900" eaLnBrk="1" hangingPunct="1"/>
            <a:r>
              <a:rPr lang="en-US" altLang="zh-TW" smtClean="0">
                <a:ea typeface="新細明體" charset="-120"/>
              </a:rPr>
              <a:t>Probability that the ensemble classifier makes a wrong prediction:</a:t>
            </a:r>
          </a:p>
        </p:txBody>
      </p:sp>
      <p:graphicFrame>
        <p:nvGraphicFramePr>
          <p:cNvPr id="3174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20950" y="3998913"/>
          <a:ext cx="37195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Equation" r:id="rId3" imgW="1625400" imgH="457200" progId="Equation.3">
                  <p:embed/>
                </p:oleObj>
              </mc:Choice>
              <mc:Fallback>
                <p:oleObj name="Equation" r:id="rId3" imgW="1625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3998913"/>
                        <a:ext cx="3719513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C24AC5-A0F3-42B2-981E-40AFB8C0DF09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87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87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D75177-CFA1-405A-B59D-488C4A2839F0}" type="slidenum">
              <a:rPr lang="zh-TW" altLang="en-US" smtClean="0">
                <a:ea typeface="新細明體" charset="-120"/>
              </a:rPr>
              <a:pPr/>
              <a:t>116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13435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Bagging: Boostrap Aggregation</a:t>
            </a:r>
          </a:p>
        </p:txBody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zh-TW" sz="2000" smtClean="0">
                <a:ea typeface="新細明體" charset="-120"/>
              </a:rPr>
              <a:t>Analogy: Diagnosis based on multiple doctors’ majority vote</a:t>
            </a:r>
          </a:p>
          <a:p>
            <a:pPr eaLnBrk="1" hangingPunct="1"/>
            <a:r>
              <a:rPr lang="en-US" altLang="zh-TW" sz="2000" smtClean="0">
                <a:ea typeface="新細明體" charset="-120"/>
              </a:rPr>
              <a:t>Training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Given a set D of </a:t>
            </a:r>
            <a:r>
              <a:rPr lang="en-US" altLang="zh-TW" sz="2000" i="1" smtClean="0">
                <a:ea typeface="新細明體" charset="-120"/>
              </a:rPr>
              <a:t>d </a:t>
            </a:r>
            <a:r>
              <a:rPr lang="en-US" altLang="zh-TW" sz="2000" smtClean="0">
                <a:ea typeface="新細明體" charset="-120"/>
              </a:rPr>
              <a:t>tuples, at each iteration </a:t>
            </a:r>
            <a:r>
              <a:rPr lang="en-US" altLang="zh-TW" sz="2000" i="1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, a training set D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of </a:t>
            </a:r>
            <a:r>
              <a:rPr lang="en-US" altLang="zh-TW" sz="2000" i="1" smtClean="0">
                <a:ea typeface="新細明體" charset="-120"/>
              </a:rPr>
              <a:t>d</a:t>
            </a:r>
            <a:r>
              <a:rPr lang="en-US" altLang="zh-TW" sz="2000" smtClean="0">
                <a:ea typeface="新細明體" charset="-120"/>
              </a:rPr>
              <a:t> tuples is sampled with replacement from D (i.e., boostrap)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A classifier model M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is learned for each training set D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endParaRPr lang="en-US" altLang="zh-TW" sz="2000" smtClean="0">
              <a:ea typeface="新細明體" charset="-120"/>
            </a:endParaRPr>
          </a:p>
          <a:p>
            <a:pPr eaLnBrk="1" hangingPunct="1"/>
            <a:r>
              <a:rPr lang="en-US" altLang="zh-TW" sz="2000" smtClean="0">
                <a:ea typeface="新細明體" charset="-120"/>
              </a:rPr>
              <a:t>Classification: classify an unknown sample</a:t>
            </a:r>
            <a:r>
              <a:rPr lang="en-US" altLang="zh-TW" sz="2000" b="1" smtClean="0">
                <a:ea typeface="新細明體" charset="-120"/>
              </a:rPr>
              <a:t> X</a:t>
            </a:r>
            <a:r>
              <a:rPr lang="en-US" altLang="zh-TW" sz="2000" smtClean="0">
                <a:ea typeface="新細明體" charset="-120"/>
              </a:rPr>
              <a:t> 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Each classifier M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returns its class prediction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The bagged classifier M* counts the votes and assigns the class with the most votes to </a:t>
            </a:r>
            <a:r>
              <a:rPr lang="en-US" altLang="zh-TW" sz="2000" b="1" smtClean="0">
                <a:ea typeface="新細明體" charset="-120"/>
              </a:rPr>
              <a:t>X</a:t>
            </a:r>
            <a:endParaRPr lang="en-US" altLang="zh-TW" sz="2000" smtClean="0">
              <a:ea typeface="新細明體" charset="-120"/>
            </a:endParaRPr>
          </a:p>
          <a:p>
            <a:pPr eaLnBrk="1" hangingPunct="1"/>
            <a:r>
              <a:rPr lang="en-US" altLang="zh-TW" sz="2000" smtClean="0">
                <a:ea typeface="新細明體" charset="-120"/>
              </a:rPr>
              <a:t>Prediction: can be applied to the prediction of continuous values by taking the average value of each prediction for a given test tuple</a:t>
            </a:r>
          </a:p>
          <a:p>
            <a:pPr eaLnBrk="1" hangingPunct="1"/>
            <a:r>
              <a:rPr lang="en-US" altLang="zh-TW" sz="2000" smtClean="0">
                <a:ea typeface="新細明體" charset="-120"/>
              </a:rPr>
              <a:t>Accuracy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Often significant better than a single classifier derived from D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For noise data: not considerably worse, more robust 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Proved improved accuracy in prediction</a:t>
            </a:r>
          </a:p>
        </p:txBody>
      </p:sp>
    </p:spTree>
  </p:cSld>
  <p:clrMapOvr>
    <a:masterClrMapping/>
  </p:clrMapOvr>
  <p:transition>
    <p:zoom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324EBC-4029-4F3B-BA5C-F668292F2B07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98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98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9D34C-C730-461F-B781-DC1FF71D7513}" type="slidenum">
              <a:rPr lang="zh-TW" altLang="en-US" smtClean="0">
                <a:ea typeface="新細明體" charset="-120"/>
              </a:rPr>
              <a:pPr/>
              <a:t>117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981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Boosting</a:t>
            </a:r>
            <a:endParaRPr lang="en-US" altLang="zh-TW" sz="2800" smtClean="0">
              <a:ea typeface="新細明體" charset="-120"/>
            </a:endParaRPr>
          </a:p>
        </p:txBody>
      </p:sp>
      <p:sp>
        <p:nvSpPr>
          <p:cNvPr id="11981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Analogy: Consult several doctors, based on a combination of weighted diagnoses—weight assigned based on the previous diagnosis accuracy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How boosting works?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Weights are assigned to each training tuple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A series of k classifiers is iteratively learned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After a classifier M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is learned, the weights are updated to allow the subsequent classifier, M</a:t>
            </a:r>
            <a:r>
              <a:rPr lang="en-US" altLang="zh-TW" sz="2000" baseline="-25000" smtClean="0">
                <a:ea typeface="新細明體" charset="-120"/>
              </a:rPr>
              <a:t>i+1</a:t>
            </a:r>
            <a:r>
              <a:rPr lang="en-US" altLang="zh-TW" sz="2000" smtClean="0">
                <a:ea typeface="新細明體" charset="-120"/>
              </a:rPr>
              <a:t>, to pay more attention to the training tuples that were misclassified by M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endParaRPr lang="en-US" altLang="zh-TW" sz="2000" smtClean="0">
              <a:ea typeface="新細明體" charset="-120"/>
            </a:endParaRP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The final M* combines the votes of each individual classifier, where the weight of each classifier's vote is a function of its accuracy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The boosting algorithm can be extended for the prediction of continuous values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Comparing with bagging: boosting tends to achieve greater accuracy, but it also risks overfitting the model to misclassified data</a:t>
            </a:r>
          </a:p>
        </p:txBody>
      </p:sp>
    </p:spTree>
  </p:cSld>
  <p:clrMapOvr>
    <a:masterClrMapping/>
  </p:clrMapOvr>
  <p:transition>
    <p:zoom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827A05F-7FC5-4939-85C2-80F16718FE6F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277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327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38AD4B-D797-42E7-BEA8-8BEC77028342}" type="slidenum">
              <a:rPr lang="zh-TW" altLang="en-US" smtClean="0">
                <a:ea typeface="新細明體" charset="-120"/>
              </a:rPr>
              <a:pPr/>
              <a:t>118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27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Adaboost (Freund and Schapire, 1997)</a:t>
            </a:r>
          </a:p>
        </p:txBody>
      </p:sp>
      <p:sp>
        <p:nvSpPr>
          <p:cNvPr id="327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Given a set of </a:t>
            </a:r>
            <a:r>
              <a:rPr lang="en-US" altLang="zh-TW" sz="2000" i="1" smtClean="0">
                <a:ea typeface="新細明體" charset="-120"/>
              </a:rPr>
              <a:t>d</a:t>
            </a:r>
            <a:r>
              <a:rPr lang="en-US" altLang="zh-TW" sz="2000" smtClean="0">
                <a:ea typeface="新細明體" charset="-120"/>
              </a:rPr>
              <a:t> class-labeled tuples, (</a:t>
            </a:r>
            <a:r>
              <a:rPr lang="en-US" altLang="zh-TW" sz="2000" b="1" smtClean="0">
                <a:ea typeface="新細明體" charset="-120"/>
              </a:rPr>
              <a:t>X</a:t>
            </a:r>
            <a:r>
              <a:rPr lang="en-US" altLang="zh-TW" sz="2000" b="1" baseline="-25000" smtClean="0">
                <a:ea typeface="新細明體" charset="-120"/>
              </a:rPr>
              <a:t>1</a:t>
            </a:r>
            <a:r>
              <a:rPr lang="en-US" altLang="zh-TW" sz="2000" smtClean="0">
                <a:ea typeface="新細明體" charset="-120"/>
              </a:rPr>
              <a:t>, y</a:t>
            </a:r>
            <a:r>
              <a:rPr lang="en-US" altLang="zh-TW" sz="2000" baseline="-25000" smtClean="0">
                <a:ea typeface="新細明體" charset="-120"/>
              </a:rPr>
              <a:t>1</a:t>
            </a:r>
            <a:r>
              <a:rPr lang="en-US" altLang="zh-TW" sz="2000" smtClean="0">
                <a:ea typeface="新細明體" charset="-120"/>
              </a:rPr>
              <a:t>), …, (</a:t>
            </a:r>
            <a:r>
              <a:rPr lang="en-US" altLang="zh-TW" sz="2000" b="1" smtClean="0">
                <a:ea typeface="新細明體" charset="-120"/>
              </a:rPr>
              <a:t>X</a:t>
            </a:r>
            <a:r>
              <a:rPr lang="en-US" altLang="zh-TW" sz="2000" b="1" baseline="-25000" smtClean="0">
                <a:ea typeface="新細明體" charset="-120"/>
              </a:rPr>
              <a:t>d</a:t>
            </a:r>
            <a:r>
              <a:rPr lang="en-US" altLang="zh-TW" sz="2000" smtClean="0">
                <a:ea typeface="新細明體" charset="-120"/>
              </a:rPr>
              <a:t>, y</a:t>
            </a:r>
            <a:r>
              <a:rPr lang="en-US" altLang="zh-TW" sz="2000" baseline="-25000" smtClean="0">
                <a:ea typeface="新細明體" charset="-120"/>
              </a:rPr>
              <a:t>d</a:t>
            </a:r>
            <a:r>
              <a:rPr lang="en-US" altLang="zh-TW" sz="2000" smtClean="0">
                <a:ea typeface="新細明體" charset="-120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Initially, all the weights of tuples are set the same (1/d)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Generate k classifiers in k rounds.  At round i,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Tuples from D are sampled (with replacement) to form a training set D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of the same size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Each tuple’s chance of being selected is based on its weight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A classification model M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is derived from D</a:t>
            </a:r>
            <a:r>
              <a:rPr lang="en-US" altLang="zh-TW" sz="2000" baseline="-25000" smtClean="0">
                <a:ea typeface="新細明體" charset="-120"/>
              </a:rPr>
              <a:t>i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Its error rate is calculated using D</a:t>
            </a:r>
            <a:r>
              <a:rPr lang="en-US" altLang="zh-TW" sz="2000" baseline="-25000" smtClean="0">
                <a:ea typeface="新細明體" charset="-120"/>
              </a:rPr>
              <a:t>i </a:t>
            </a:r>
            <a:r>
              <a:rPr lang="en-US" altLang="zh-TW" sz="2000" smtClean="0">
                <a:ea typeface="新細明體" charset="-120"/>
              </a:rPr>
              <a:t>as a test set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If a tuple is misclssified, its weight is increased, o.w. it is decreased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Error rate: err(</a:t>
            </a:r>
            <a:r>
              <a:rPr lang="en-US" altLang="zh-TW" sz="2000" b="1" smtClean="0">
                <a:ea typeface="新細明體" charset="-120"/>
              </a:rPr>
              <a:t>X</a:t>
            </a:r>
            <a:r>
              <a:rPr lang="en-US" altLang="zh-TW" sz="2000" b="1" baseline="-25000" smtClean="0">
                <a:ea typeface="新細明體" charset="-120"/>
              </a:rPr>
              <a:t>j</a:t>
            </a:r>
            <a:r>
              <a:rPr lang="en-US" altLang="zh-TW" sz="2000" smtClean="0">
                <a:ea typeface="新細明體" charset="-120"/>
              </a:rPr>
              <a:t>) is the misclassification error of tuple </a:t>
            </a:r>
            <a:r>
              <a:rPr lang="en-US" altLang="zh-TW" sz="2000" b="1" smtClean="0">
                <a:ea typeface="新細明體" charset="-120"/>
              </a:rPr>
              <a:t>X</a:t>
            </a:r>
            <a:r>
              <a:rPr lang="en-US" altLang="zh-TW" sz="2000" b="1" baseline="-25000" smtClean="0">
                <a:ea typeface="新細明體" charset="-120"/>
              </a:rPr>
              <a:t>j</a:t>
            </a:r>
            <a:r>
              <a:rPr lang="en-US" altLang="zh-TW" sz="2000" smtClean="0">
                <a:ea typeface="新細明體" charset="-120"/>
              </a:rPr>
              <a:t>. Classifier M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error rate is the sum of the weights of the misclassified tuples: 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zh-TW" sz="2000" smtClean="0">
              <a:ea typeface="新細明體" charset="-120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altLang="zh-TW" sz="2000" smtClean="0">
              <a:ea typeface="新細明體" charset="-12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The weight of classifier M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’s vote is</a:t>
            </a:r>
          </a:p>
        </p:txBody>
      </p:sp>
      <p:graphicFrame>
        <p:nvGraphicFramePr>
          <p:cNvPr id="327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53000" y="5715000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2" name="Equation" r:id="rId3" imgW="1091880" imgH="431640" progId="Equation.3">
                  <p:embed/>
                </p:oleObj>
              </mc:Choice>
              <mc:Fallback>
                <p:oleObj name="Equation" r:id="rId3" imgW="10918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15000"/>
                        <a:ext cx="1828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5181600"/>
          <a:ext cx="2514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3" name="Equation" r:id="rId5" imgW="1752480" imgH="444240" progId="Equation.3">
                  <p:embed/>
                </p:oleObj>
              </mc:Choice>
              <mc:Fallback>
                <p:oleObj name="Equation" r:id="rId5" imgW="17524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25146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A2EF2DD-9BDE-4239-A0AD-E8971EAD6AE6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08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208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948379-87E4-46E2-B848-1E52BA1CDFAE}" type="slidenum">
              <a:rPr lang="zh-TW" altLang="en-US" smtClean="0">
                <a:ea typeface="新細明體" charset="-120"/>
              </a:rPr>
              <a:pPr/>
              <a:t>119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Notation</a:t>
            </a:r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Input: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D, a set of d class-labeled training tuples;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K, the number of rounds (one classifier is generated per round);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A classification learning scheme.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版面配置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7723A1F-BF53-46A8-8BCE-10F792B5380D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0179" name="頁尾版面配置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018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B500E5-1D67-4C43-85E1-B50D90EEFBD3}" type="slidenum">
              <a:rPr lang="zh-TW" altLang="en-US" smtClean="0">
                <a:ea typeface="新細明體" charset="-120"/>
              </a:rPr>
              <a:pPr/>
              <a:t>12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800" smtClean="0">
                <a:solidFill>
                  <a:srgbClr val="170981"/>
                </a:solidFill>
                <a:ea typeface="新細明體" charset="-120"/>
              </a:rPr>
              <a:t>Output: A Decision Tree for “</a:t>
            </a:r>
            <a:r>
              <a:rPr lang="en-US" altLang="zh-TW" sz="2800" i="1" smtClean="0">
                <a:solidFill>
                  <a:srgbClr val="170981"/>
                </a:solidFill>
                <a:ea typeface="新細明體" charset="-120"/>
              </a:rPr>
              <a:t>buys_computer”</a:t>
            </a:r>
          </a:p>
        </p:txBody>
      </p:sp>
      <p:grpSp>
        <p:nvGrpSpPr>
          <p:cNvPr id="50182" name="Group 63"/>
          <p:cNvGrpSpPr>
            <a:grpSpLocks/>
          </p:cNvGrpSpPr>
          <p:nvPr/>
        </p:nvGrpSpPr>
        <p:grpSpPr bwMode="auto">
          <a:xfrm>
            <a:off x="1219200" y="1828800"/>
            <a:ext cx="6305550" cy="3810000"/>
            <a:chOff x="768" y="1152"/>
            <a:chExt cx="3972" cy="2400"/>
          </a:xfrm>
        </p:grpSpPr>
        <p:sp>
          <p:nvSpPr>
            <p:cNvPr id="50183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age?</a:t>
              </a:r>
            </a:p>
          </p:txBody>
        </p:sp>
        <p:sp>
          <p:nvSpPr>
            <p:cNvPr id="50184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overcast</a:t>
              </a:r>
            </a:p>
          </p:txBody>
        </p:sp>
        <p:sp>
          <p:nvSpPr>
            <p:cNvPr id="50185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student?</a:t>
              </a:r>
            </a:p>
          </p:txBody>
        </p:sp>
        <p:sp>
          <p:nvSpPr>
            <p:cNvPr id="50186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credit rating?</a:t>
              </a:r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>
                  <a:latin typeface="Times New Roman" charset="0"/>
                  <a:ea typeface="新細明體" charset="-120"/>
                </a:rPr>
                <a:t>&lt;=30</a:t>
              </a:r>
              <a:endParaRPr lang="en-US" altLang="zh-TW" sz="24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>
                  <a:latin typeface="Times New Roman" charset="0"/>
                  <a:ea typeface="新細明體" charset="-120"/>
                </a:rPr>
                <a:t>&gt;40</a:t>
              </a:r>
              <a:endParaRPr lang="en-US" altLang="zh-TW" sz="24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6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7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  <p:sp>
          <p:nvSpPr>
            <p:cNvPr id="50198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199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0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1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2000" b="1">
                  <a:latin typeface="Times New Roman" charset="0"/>
                  <a:ea typeface="新細明體" charset="-120"/>
                </a:rPr>
                <a:t>31..40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202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  <p:sp>
          <p:nvSpPr>
            <p:cNvPr id="50203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fair</a:t>
              </a:r>
            </a:p>
          </p:txBody>
        </p:sp>
        <p:sp>
          <p:nvSpPr>
            <p:cNvPr id="50204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excellent</a:t>
              </a:r>
            </a:p>
          </p:txBody>
        </p:sp>
        <p:sp>
          <p:nvSpPr>
            <p:cNvPr id="50205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6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6FC1F8-3D3E-4690-85A5-C6EB010013D6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18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218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1D606D-60B6-4A72-9372-F0EB1B72B822}" type="slidenum">
              <a:rPr lang="zh-TW" altLang="en-US" smtClean="0">
                <a:ea typeface="新細明體" charset="-120"/>
              </a:rPr>
              <a:pPr/>
              <a:t>120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Adaboost</a:t>
            </a:r>
          </a:p>
        </p:txBody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1600" dirty="0" smtClean="0">
                <a:ea typeface="新細明體" charset="-120"/>
              </a:rPr>
              <a:t>Output: A composite model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(1) Initialize the weight of each </a:t>
            </a:r>
            <a:r>
              <a:rPr lang="en-US" altLang="zh-TW" sz="1600" dirty="0" err="1" smtClean="0">
                <a:ea typeface="新細明體" charset="-120"/>
              </a:rPr>
              <a:t>tuple</a:t>
            </a:r>
            <a:r>
              <a:rPr lang="en-US" altLang="zh-TW" sz="1600" dirty="0" smtClean="0">
                <a:ea typeface="新細明體" charset="-120"/>
              </a:rPr>
              <a:t> in D to </a:t>
            </a:r>
            <a:r>
              <a:rPr lang="en-US" altLang="zh-TW" sz="1600" dirty="0" err="1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/d;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(2)  for </a:t>
            </a:r>
            <a:r>
              <a:rPr lang="en-US" altLang="zh-TW" sz="1600" dirty="0" err="1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=1 to k do  // for each round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(3)      sample D with replacement according to the </a:t>
            </a:r>
            <a:r>
              <a:rPr lang="en-US" altLang="zh-TW" sz="1600" dirty="0" err="1" smtClean="0">
                <a:ea typeface="新細明體" charset="-120"/>
              </a:rPr>
              <a:t>tuple</a:t>
            </a:r>
            <a:r>
              <a:rPr lang="en-US" altLang="zh-TW" sz="1600" dirty="0" smtClean="0">
                <a:ea typeface="新細明體" charset="-120"/>
              </a:rPr>
              <a:t> weights to obtain D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(4)      use training set D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 to derive a model, M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(5)      compute error(M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), the error rate of M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(6)      if error(M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) &gt; 0.5 then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(7)         reinitialize the weight to 1/d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(8)         go back to step 3 and try again;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(9)      </a:t>
            </a:r>
            <a:r>
              <a:rPr lang="en-US" altLang="zh-TW" sz="1600" dirty="0" err="1" smtClean="0">
                <a:ea typeface="新細明體" charset="-120"/>
              </a:rPr>
              <a:t>endif</a:t>
            </a:r>
            <a:endParaRPr lang="en-US" altLang="zh-TW" sz="1600" dirty="0" smtClean="0">
              <a:ea typeface="新細明體" charset="-120"/>
            </a:endParaRP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(10)    for each </a:t>
            </a:r>
            <a:r>
              <a:rPr lang="en-US" altLang="zh-TW" sz="1600" dirty="0" err="1" smtClean="0">
                <a:ea typeface="新細明體" charset="-120"/>
              </a:rPr>
              <a:t>tuple</a:t>
            </a:r>
            <a:r>
              <a:rPr lang="en-US" altLang="zh-TW" sz="1600" dirty="0" smtClean="0">
                <a:ea typeface="新細明體" charset="-120"/>
              </a:rPr>
              <a:t> in D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 that was correctly classified do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(11)          multiply the weight of the </a:t>
            </a:r>
            <a:r>
              <a:rPr lang="en-US" altLang="zh-TW" sz="1600" dirty="0" err="1" smtClean="0">
                <a:ea typeface="新細明體" charset="-120"/>
              </a:rPr>
              <a:t>tuple</a:t>
            </a:r>
            <a:r>
              <a:rPr lang="en-US" altLang="zh-TW" sz="1600" dirty="0" smtClean="0">
                <a:ea typeface="新細明體" charset="-120"/>
              </a:rPr>
              <a:t> by error(M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)/(1-error(M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));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(12)          normalize the weight of each </a:t>
            </a:r>
            <a:r>
              <a:rPr lang="en-US" altLang="zh-TW" sz="1600" dirty="0" err="1" smtClean="0">
                <a:ea typeface="新細明體" charset="-120"/>
              </a:rPr>
              <a:t>tuple</a:t>
            </a:r>
            <a:r>
              <a:rPr lang="en-US" altLang="zh-TW" sz="1600" dirty="0" smtClean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(13)  </a:t>
            </a:r>
            <a:r>
              <a:rPr lang="en-US" altLang="zh-TW" sz="1600" dirty="0" err="1" smtClean="0">
                <a:ea typeface="新細明體" charset="-120"/>
              </a:rPr>
              <a:t>endfor</a:t>
            </a:r>
            <a:endParaRPr lang="en-US" altLang="zh-TW" sz="1600" dirty="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840A10-0F93-4456-A615-B43C53B72F45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3796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33797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38FC41-5629-47EC-BD3F-E49CAD33A720}" type="slidenum">
              <a:rPr lang="zh-TW" altLang="en-US" smtClean="0">
                <a:ea typeface="新細明體" charset="-120"/>
              </a:rPr>
              <a:pPr/>
              <a:t>121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To calssify tuple X</a:t>
            </a:r>
          </a:p>
        </p:txBody>
      </p:sp>
      <p:sp>
        <p:nvSpPr>
          <p:cNvPr id="337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6248400" cy="5105400"/>
          </a:xfrm>
        </p:spPr>
        <p:txBody>
          <a:bodyPr/>
          <a:lstStyle/>
          <a:p>
            <a:pPr eaLnBrk="1" hangingPunct="1"/>
            <a:r>
              <a:rPr lang="en-US" altLang="zh-TW" sz="1800" smtClean="0">
                <a:ea typeface="新細明體" charset="-120"/>
              </a:rPr>
              <a:t>Initialize weight of each class to 0;</a:t>
            </a:r>
          </a:p>
          <a:p>
            <a:pPr eaLnBrk="1" hangingPunct="1"/>
            <a:r>
              <a:rPr lang="en-US" altLang="zh-TW" sz="1800" smtClean="0">
                <a:ea typeface="新細明體" charset="-120"/>
              </a:rPr>
              <a:t>For i=1 to k do  //for each classifier:</a:t>
            </a:r>
          </a:p>
          <a:p>
            <a:pPr eaLnBrk="1" hangingPunct="1"/>
            <a:r>
              <a:rPr lang="en-US" altLang="zh-TW" sz="1800" smtClean="0">
                <a:ea typeface="新細明體" charset="-120"/>
              </a:rPr>
              <a:t>    w</a:t>
            </a:r>
            <a:r>
              <a:rPr lang="en-US" altLang="zh-TW" sz="1800" baseline="-25000" smtClean="0">
                <a:ea typeface="新細明體" charset="-120"/>
              </a:rPr>
              <a:t>i</a:t>
            </a:r>
            <a:r>
              <a:rPr lang="en-US" altLang="zh-TW" sz="1800" smtClean="0">
                <a:ea typeface="新細明體" charset="-120"/>
              </a:rPr>
              <a:t>=                         ;// weight of the classifier’s vote</a:t>
            </a:r>
          </a:p>
          <a:p>
            <a:pPr eaLnBrk="1" hangingPunct="1"/>
            <a:r>
              <a:rPr lang="en-US" altLang="zh-TW" sz="1800" smtClean="0">
                <a:ea typeface="新細明體" charset="-120"/>
              </a:rPr>
              <a:t>   c=M</a:t>
            </a:r>
            <a:r>
              <a:rPr lang="en-US" altLang="zh-TW" sz="1800" baseline="-25000" smtClean="0">
                <a:ea typeface="新細明體" charset="-120"/>
              </a:rPr>
              <a:t>i</a:t>
            </a:r>
            <a:r>
              <a:rPr lang="en-US" altLang="zh-TW" sz="1800" smtClean="0">
                <a:ea typeface="新細明體" charset="-120"/>
              </a:rPr>
              <a:t>(X);// get class prediction for X from M</a:t>
            </a:r>
            <a:r>
              <a:rPr lang="en-US" altLang="zh-TW" sz="1800" baseline="-25000" smtClean="0">
                <a:ea typeface="新細明體" charset="-120"/>
              </a:rPr>
              <a:t>i</a:t>
            </a:r>
          </a:p>
          <a:p>
            <a:pPr eaLnBrk="1" hangingPunct="1"/>
            <a:r>
              <a:rPr lang="en-US" altLang="zh-TW" sz="1800" smtClean="0">
                <a:ea typeface="新細明體" charset="-120"/>
              </a:rPr>
              <a:t>   add w</a:t>
            </a:r>
            <a:r>
              <a:rPr lang="en-US" altLang="zh-TW" sz="1800" baseline="-25000" smtClean="0">
                <a:ea typeface="新細明體" charset="-120"/>
              </a:rPr>
              <a:t>i</a:t>
            </a:r>
            <a:r>
              <a:rPr lang="en-US" altLang="zh-TW" sz="1800" smtClean="0">
                <a:ea typeface="新細明體" charset="-120"/>
              </a:rPr>
              <a:t> to weight for class c</a:t>
            </a:r>
          </a:p>
          <a:p>
            <a:pPr eaLnBrk="1" hangingPunct="1"/>
            <a:r>
              <a:rPr lang="en-US" altLang="zh-TW" sz="1800" smtClean="0">
                <a:ea typeface="新細明體" charset="-120"/>
              </a:rPr>
              <a:t>Endfor </a:t>
            </a:r>
          </a:p>
          <a:p>
            <a:pPr eaLnBrk="1" hangingPunct="1"/>
            <a:r>
              <a:rPr lang="en-US" altLang="zh-TW" sz="1800" smtClean="0">
                <a:ea typeface="新細明體" charset="-120"/>
              </a:rPr>
              <a:t>Return the class with the largest weight;</a:t>
            </a:r>
          </a:p>
        </p:txBody>
      </p:sp>
      <p:graphicFrame>
        <p:nvGraphicFramePr>
          <p:cNvPr id="337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0" y="1981200"/>
          <a:ext cx="14478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Equation" r:id="rId3" imgW="583920" imgH="215640" progId="Equation.DSMT4">
                  <p:embed/>
                </p:oleObj>
              </mc:Choice>
              <mc:Fallback>
                <p:oleObj name="Equation" r:id="rId3" imgW="5839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14478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8001000" cy="5105400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Decision tree regression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gradient-boosting-explained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End-to-end boosting</a:t>
            </a:r>
            <a:endParaRPr lang="en-US" altLang="zh-TW" dirty="0">
              <a:hlinkClick r:id="rId5"/>
            </a:endParaRPr>
          </a:p>
          <a:p>
            <a:r>
              <a:rPr lang="en-US" altLang="zh-TW" dirty="0" smtClean="0">
                <a:hlinkClick r:id="rId6"/>
              </a:rPr>
              <a:t>Math-in-gradient-boosting</a:t>
            </a:r>
            <a:endParaRPr lang="en-US" altLang="zh-TW" dirty="0" smtClean="0">
              <a:hlinkClick r:id="rId5"/>
            </a:endParaRPr>
          </a:p>
          <a:p>
            <a:r>
              <a:rPr lang="en-US" altLang="zh-TW" dirty="0" smtClean="0">
                <a:hlinkClick r:id="rId5"/>
              </a:rPr>
              <a:t>Battle between random forest and gradient boosting</a:t>
            </a:r>
            <a:endParaRPr lang="en-US" altLang="zh-TW" dirty="0" smtClean="0"/>
          </a:p>
          <a:p>
            <a:r>
              <a:rPr lang="en-US" altLang="zh-TW" dirty="0" smtClean="0">
                <a:hlinkClick r:id="rId7"/>
              </a:rPr>
              <a:t>Explained-in-Chinese</a:t>
            </a:r>
            <a:endParaRPr lang="en-US" altLang="zh-TW" dirty="0" smtClean="0"/>
          </a:p>
          <a:p>
            <a:r>
              <a:rPr lang="en-US" altLang="zh-TW" smtClean="0">
                <a:hlinkClick r:id="rId8"/>
              </a:rPr>
              <a:t>Decision tree </a:t>
            </a:r>
            <a:r>
              <a:rPr lang="en-US" altLang="zh-TW" dirty="0" smtClean="0">
                <a:hlinkClick r:id="rId8"/>
              </a:rPr>
              <a:t>for regression</a:t>
            </a:r>
            <a:endParaRPr lang="en-US" altLang="zh-TW" dirty="0" smtClean="0">
              <a:hlinkClick r:id="rId5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3706D-83EB-4261-A6C9-02602B318283}" type="datetime4">
              <a:rPr lang="zh-TW" altLang="en-US" smtClean="0"/>
              <a:pPr>
                <a:defRPr/>
              </a:pPr>
              <a:t>111年3月14日星期一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Data Mining: Concepts and Techniques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857A-76AB-45A5-9EA2-0727F8B498FF}" type="slidenum">
              <a:rPr lang="zh-TW" altLang="en-US" smtClean="0"/>
              <a:pPr>
                <a:defRPr/>
              </a:pPr>
              <a:t>122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25021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6EE9FAA-D628-4E02-9E6C-05A605BBD10C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288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2288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A77E26-57EB-426C-940C-1C2A2A381903}" type="slidenum">
              <a:rPr lang="zh-TW" altLang="en-US" smtClean="0">
                <a:ea typeface="新細明體" charset="-120"/>
              </a:rPr>
              <a:pPr/>
              <a:t>123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2288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12288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122888" name="AutoShape 5"/>
          <p:cNvSpPr>
            <a:spLocks noChangeArrowheads="1"/>
          </p:cNvSpPr>
          <p:nvPr/>
        </p:nvSpPr>
        <p:spPr bwMode="auto">
          <a:xfrm rot="362054" flipV="1">
            <a:off x="7086600" y="5875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Model Evaluation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smtClean="0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 smtClean="0">
              <a:ea typeface="新細明體" charset="-120"/>
            </a:endParaRPr>
          </a:p>
          <a:p>
            <a:r>
              <a:rPr lang="en-US" altLang="zh-TW" smtClean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smtClean="0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 smtClean="0">
              <a:ea typeface="新細明體" charset="-120"/>
            </a:endParaRPr>
          </a:p>
          <a:p>
            <a:r>
              <a:rPr lang="en-US" altLang="zh-TW" smtClean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smtClean="0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Model Evaluation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How to evaluate the performance of a model?</a:t>
            </a: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How to obtain reliable estimates?</a:t>
            </a: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>
                <a:ea typeface="新細明體" charset="-120"/>
              </a:rPr>
              <a:t>Metrics for Performance Evaluation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Focus on the predictive capability of a model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Rather than how fast it takes to classify or build models, scalability, etc.</a:t>
            </a:r>
          </a:p>
          <a:p>
            <a:r>
              <a:rPr lang="en-US" altLang="zh-TW" dirty="0" smtClean="0">
                <a:ea typeface="新細明體" charset="-120"/>
              </a:rPr>
              <a:t>Confusion Matrix:</a:t>
            </a:r>
          </a:p>
        </p:txBody>
      </p:sp>
      <p:graphicFrame>
        <p:nvGraphicFramePr>
          <p:cNvPr id="963588" name="Group 4"/>
          <p:cNvGraphicFramePr>
            <a:graphicFrameLocks noGrp="1"/>
          </p:cNvGraphicFramePr>
          <p:nvPr/>
        </p:nvGraphicFramePr>
        <p:xfrm>
          <a:off x="381000" y="33782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/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endParaRPr kumimoji="0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6629400" y="4292600"/>
            <a:ext cx="2209800" cy="1262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a: TP (true positive)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b: FN (false negative)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c: FP (false positive)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d: TN (true negative)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>
                <a:ea typeface="新細明體" charset="-120"/>
              </a:rPr>
              <a:t>Metrics for Performance Evaluation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sz="2000" dirty="0" smtClean="0">
                <a:ea typeface="新細明體" charset="-120"/>
              </a:rPr>
              <a:t>Most widely-used metric:</a:t>
            </a:r>
          </a:p>
          <a:p>
            <a:endParaRPr lang="en-US" altLang="zh-TW" dirty="0" smtClean="0">
              <a:ea typeface="新細明體" charset="-120"/>
            </a:endParaRPr>
          </a:p>
        </p:txBody>
      </p:sp>
      <p:graphicFrame>
        <p:nvGraphicFramePr>
          <p:cNvPr id="964612" name="Group 4"/>
          <p:cNvGraphicFramePr>
            <a:graphicFrameLocks noGrp="1"/>
          </p:cNvGraphicFramePr>
          <p:nvPr/>
        </p:nvGraphicFramePr>
        <p:xfrm>
          <a:off x="1524000" y="1219200"/>
          <a:ext cx="6096000" cy="28219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  <a:b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</a:t>
                      </a:r>
                      <a:b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</a:t>
                      </a:r>
                      <a:b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</a:t>
                      </a:r>
                      <a:b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914400" y="5029200"/>
          <a:ext cx="6248400" cy="79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Equation" r:id="rId3" imgW="5663880" imgH="723600" progId="Equation.3">
                  <p:embed/>
                </p:oleObj>
              </mc:Choice>
              <mc:Fallback>
                <p:oleObj name="Equation" r:id="rId3" imgW="5663880" imgH="72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6248400" cy="799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Limitation of Accuracy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Consider a 2-class problem</a:t>
            </a:r>
          </a:p>
          <a:p>
            <a:pPr lvl="1"/>
            <a:r>
              <a:rPr lang="en-US" altLang="zh-TW" smtClean="0">
                <a:ea typeface="新細明體" charset="-120"/>
              </a:rPr>
              <a:t>Number of Class 0 examples = 9990</a:t>
            </a:r>
          </a:p>
          <a:p>
            <a:pPr lvl="1"/>
            <a:r>
              <a:rPr lang="en-US" altLang="zh-TW" smtClean="0">
                <a:ea typeface="新細明體" charset="-120"/>
              </a:rPr>
              <a:t>Number of Class 1 examples = 10</a:t>
            </a:r>
          </a:p>
          <a:p>
            <a:pPr lvl="1"/>
            <a:endParaRPr lang="en-US" altLang="zh-TW" smtClean="0">
              <a:ea typeface="新細明體" charset="-120"/>
            </a:endParaRPr>
          </a:p>
          <a:p>
            <a:r>
              <a:rPr lang="en-US" altLang="zh-TW" smtClean="0">
                <a:ea typeface="新細明體" charset="-120"/>
              </a:rPr>
              <a:t>If model predicts everything to be class 0, accuracy is 9990/10000 = 99.9 %</a:t>
            </a:r>
          </a:p>
          <a:p>
            <a:pPr lvl="1"/>
            <a:r>
              <a:rPr lang="en-US" altLang="zh-TW" smtClean="0">
                <a:ea typeface="新細明體" charset="-120"/>
              </a:rPr>
              <a:t>Accuracy is misleading because model does not detect any class 1 example</a:t>
            </a:r>
          </a:p>
          <a:p>
            <a:endParaRPr lang="en-US" altLang="zh-TW" smtClean="0">
              <a:ea typeface="新細明體" charset="-120"/>
            </a:endParaRPr>
          </a:p>
          <a:p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Cost Matrix</a:t>
            </a:r>
          </a:p>
        </p:txBody>
      </p:sp>
      <p:graphicFrame>
        <p:nvGraphicFramePr>
          <p:cNvPr id="966659" name="Group 3"/>
          <p:cNvGraphicFramePr>
            <a:graphicFrameLocks noGrp="1"/>
          </p:cNvGraphicFramePr>
          <p:nvPr/>
        </p:nvGraphicFramePr>
        <p:xfrm>
          <a:off x="1447800" y="16256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      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C(Yes|Yes)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C(No|Yes)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C(Yes|No)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C(No|No)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026" name="Rectangle 26"/>
          <p:cNvSpPr>
            <a:spLocks noChangeArrowheads="1"/>
          </p:cNvSpPr>
          <p:nvPr/>
        </p:nvSpPr>
        <p:spPr bwMode="auto">
          <a:xfrm>
            <a:off x="685800" y="5105400"/>
            <a:ext cx="784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C(i|j): Cost of misclassifying class j example as class i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D0D4B4-FBA8-4A49-8887-C94D22AEEC83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120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12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44057D-3D6A-4CBA-8FE1-0A0A9132C4CA}" type="slidenum">
              <a:rPr lang="zh-TW" altLang="en-US" smtClean="0">
                <a:ea typeface="新細明體" charset="-120"/>
              </a:rPr>
              <a:pPr/>
              <a:t>13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12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Algorithm for Decision Tree Induction</a:t>
            </a:r>
          </a:p>
        </p:txBody>
      </p:sp>
      <p:sp>
        <p:nvSpPr>
          <p:cNvPr id="5120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3340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Basic algorithm (a greedy algorithm)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Tree is constructed in a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top-down recursive divide-and-conquer manner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At start, all the training examples are at the root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Attributes are categorical (if continuous-valued, they are </a:t>
            </a:r>
            <a:r>
              <a:rPr lang="en-US" altLang="zh-TW" sz="2000" dirty="0" err="1" smtClean="0">
                <a:ea typeface="新細明體" charset="-120"/>
              </a:rPr>
              <a:t>discretized</a:t>
            </a:r>
            <a:r>
              <a:rPr lang="en-US" altLang="zh-TW" sz="2000" dirty="0" smtClean="0">
                <a:ea typeface="新細明體" charset="-120"/>
              </a:rPr>
              <a:t> in advance)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Examples are partitioned recursively based on selected attributes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Test attributes are selected based on a heuristic or statistical measure (e.g.,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information gain</a:t>
            </a:r>
            <a:r>
              <a:rPr lang="en-US" altLang="zh-TW" sz="2000" dirty="0" smtClean="0">
                <a:ea typeface="新細明體" charset="-120"/>
              </a:rPr>
              <a:t>)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Conditions for stopping partitioning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All samples for a given node belong to the same class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There are no remaining attributes for further partitioning –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majority voting</a:t>
            </a:r>
            <a:r>
              <a:rPr lang="en-US" altLang="zh-TW" sz="2000" dirty="0" smtClean="0">
                <a:ea typeface="新細明體" charset="-120"/>
              </a:rPr>
              <a:t> is employed for classifying the leaf node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There are no samples left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Computing Cost of Classification</a:t>
            </a:r>
          </a:p>
        </p:txBody>
      </p:sp>
      <p:graphicFrame>
        <p:nvGraphicFramePr>
          <p:cNvPr id="967683" name="Group 1027"/>
          <p:cNvGraphicFramePr>
            <a:graphicFrameLocks noGrp="1"/>
          </p:cNvGraphicFramePr>
          <p:nvPr/>
        </p:nvGraphicFramePr>
        <p:xfrm>
          <a:off x="2895600" y="11430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Cost Matrix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/>
                      </a:r>
                      <a:b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7706" name="Group 1050"/>
          <p:cNvGraphicFramePr>
            <a:graphicFrameLocks noGrp="1"/>
          </p:cNvGraphicFramePr>
          <p:nvPr/>
        </p:nvGraphicFramePr>
        <p:xfrm>
          <a:off x="685800" y="32766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Model M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/>
                      </a:r>
                      <a:b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7729" name="Group 1073"/>
          <p:cNvGraphicFramePr>
            <a:graphicFrameLocks noGrp="1"/>
          </p:cNvGraphicFramePr>
          <p:nvPr/>
        </p:nvGraphicFramePr>
        <p:xfrm>
          <a:off x="4953000" y="32766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Model M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/>
                      </a:r>
                      <a:b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096" name="Rectangle 1096"/>
          <p:cNvSpPr>
            <a:spLocks noChangeArrowheads="1"/>
          </p:cNvSpPr>
          <p:nvPr/>
        </p:nvSpPr>
        <p:spPr bwMode="auto">
          <a:xfrm>
            <a:off x="7620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Accuracy = 80%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Cost = 3910</a:t>
            </a:r>
          </a:p>
        </p:txBody>
      </p:sp>
      <p:sp>
        <p:nvSpPr>
          <p:cNvPr id="129097" name="Rectangle 1097"/>
          <p:cNvSpPr>
            <a:spLocks noChangeArrowheads="1"/>
          </p:cNvSpPr>
          <p:nvPr/>
        </p:nvSpPr>
        <p:spPr bwMode="auto">
          <a:xfrm>
            <a:off x="51816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Accuracy = 90%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Cost = 4255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Cost vs Accuracy</a:t>
            </a:r>
          </a:p>
        </p:txBody>
      </p:sp>
      <p:graphicFrame>
        <p:nvGraphicFramePr>
          <p:cNvPr id="968707" name="Group 3"/>
          <p:cNvGraphicFramePr>
            <a:graphicFrameLocks noGrp="1"/>
          </p:cNvGraphicFramePr>
          <p:nvPr>
            <p:ph idx="1"/>
          </p:nvPr>
        </p:nvGraphicFramePr>
        <p:xfrm>
          <a:off x="411163" y="1143000"/>
          <a:ext cx="4389437" cy="2243138"/>
        </p:xfrm>
        <a:graphic>
          <a:graphicData uri="http://schemas.openxmlformats.org/drawingml/2006/table">
            <a:tbl>
              <a:tblPr/>
              <a:tblGrid>
                <a:gridCol w="1096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8730" name="Group 26"/>
          <p:cNvGraphicFramePr>
            <a:graphicFrameLocks noGrp="1"/>
          </p:cNvGraphicFramePr>
          <p:nvPr/>
        </p:nvGraphicFramePr>
        <p:xfrm>
          <a:off x="381000" y="3886200"/>
          <a:ext cx="4389438" cy="2243138"/>
        </p:xfrm>
        <a:graphic>
          <a:graphicData uri="http://schemas.openxmlformats.org/drawingml/2006/table">
            <a:tbl>
              <a:tblPr/>
              <a:tblGrid>
                <a:gridCol w="109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/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endParaRPr kumimoji="0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105400" y="1143000"/>
            <a:ext cx="3733800" cy="4964113"/>
            <a:chOff x="3216" y="720"/>
            <a:chExt cx="2352" cy="3127"/>
          </a:xfrm>
        </p:grpSpPr>
        <p:sp>
          <p:nvSpPr>
            <p:cNvPr id="130098" name="Text Box 50"/>
            <p:cNvSpPr txBox="1">
              <a:spLocks noChangeArrowheads="1"/>
            </p:cNvSpPr>
            <p:nvPr/>
          </p:nvSpPr>
          <p:spPr bwMode="auto">
            <a:xfrm>
              <a:off x="3264" y="1536"/>
              <a:ext cx="2256" cy="2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N = a + b + c + d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Accuracy = (a + d)/N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Cost = p (a + d) + q (b + c)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p (a + d) + q (N – a – d)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q N – (q – p)(a + d)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N [q – (q-p) </a:t>
              </a:r>
              <a:r>
                <a:rPr lang="en-US" altLang="zh-TW">
                  <a:ea typeface="新細明體" charset="-120"/>
                  <a:sym typeface="Symbol" pitchFamily="18" charset="2"/>
                </a:rPr>
                <a:t> </a:t>
              </a:r>
              <a:r>
                <a:rPr lang="en-US" altLang="zh-TW">
                  <a:ea typeface="新細明體" charset="-120"/>
                </a:rPr>
                <a:t>Accuracy] 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</p:txBody>
        </p:sp>
        <p:sp>
          <p:nvSpPr>
            <p:cNvPr id="130099" name="Rectangle 51"/>
            <p:cNvSpPr>
              <a:spLocks noChangeArrowheads="1"/>
            </p:cNvSpPr>
            <p:nvPr/>
          </p:nvSpPr>
          <p:spPr bwMode="auto">
            <a:xfrm>
              <a:off x="3216" y="720"/>
              <a:ext cx="2352" cy="5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Accuracy is proportional to cost if</a:t>
              </a:r>
              <a:br>
                <a:rPr lang="en-US" altLang="zh-TW">
                  <a:ea typeface="新細明體" charset="-120"/>
                </a:rPr>
              </a:br>
              <a:r>
                <a:rPr lang="en-US" altLang="zh-TW">
                  <a:ea typeface="新細明體" charset="-120"/>
                </a:rPr>
                <a:t>1. C(Yes|No)=C(No|Yes) = q </a:t>
              </a:r>
              <a:br>
                <a:rPr lang="en-US" altLang="zh-TW">
                  <a:ea typeface="新細明體" charset="-120"/>
                </a:rPr>
              </a:br>
              <a:r>
                <a:rPr lang="en-US" altLang="zh-TW">
                  <a:ea typeface="新細明體" charset="-120"/>
                </a:rPr>
                <a:t>2. C(Yes|Yes)=C(No|No) = p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F  Measures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38325" y="1169988"/>
          <a:ext cx="5684838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方程式" r:id="rId3" imgW="3009600" imgH="2082600" progId="Equation.3">
                  <p:embed/>
                </p:oleObj>
              </mc:Choice>
              <mc:Fallback>
                <p:oleObj name="方程式" r:id="rId3" imgW="3009600" imgH="20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1169988"/>
                        <a:ext cx="5684838" cy="393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文字方塊 3"/>
          <p:cNvSpPr txBox="1">
            <a:spLocks noChangeArrowheads="1"/>
          </p:cNvSpPr>
          <p:nvPr/>
        </p:nvSpPr>
        <p:spPr bwMode="auto">
          <a:xfrm>
            <a:off x="1905000" y="5638800"/>
            <a:ext cx="38814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dirty="0">
                <a:ea typeface="新細明體" charset="-120"/>
                <a:sym typeface="SymbolPS" pitchFamily="18" charset="2"/>
              </a:rPr>
              <a:t></a:t>
            </a:r>
            <a:r>
              <a:rPr lang="en-US" altLang="zh-TW" dirty="0">
                <a:ea typeface="新細明體" charset="-120"/>
                <a:sym typeface="SymbolPS" pitchFamily="18" charset="2"/>
              </a:rPr>
              <a:t>=2   gives more weight to r;</a:t>
            </a:r>
          </a:p>
          <a:p>
            <a:r>
              <a:rPr lang="en-US" altLang="zh-TW" dirty="0">
                <a:ea typeface="新細明體" charset="-120"/>
                <a:sym typeface="SymbolPS" pitchFamily="18" charset="2"/>
              </a:rPr>
              <a:t>=1   gives equal weight to r and p;</a:t>
            </a:r>
          </a:p>
          <a:p>
            <a:r>
              <a:rPr lang="en-US" altLang="zh-TW" dirty="0">
                <a:ea typeface="新細明體" charset="-120"/>
                <a:sym typeface="SymbolPS" pitchFamily="18" charset="2"/>
              </a:rPr>
              <a:t>=1/2  gives more weight to p.</a:t>
            </a:r>
          </a:p>
          <a:p>
            <a:endParaRPr lang="zh-TW" altLang="en-US" dirty="0"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05000" y="5334000"/>
            <a:ext cx="747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Low values of  </a:t>
            </a:r>
            <a:r>
              <a:rPr lang="zh-TW" altLang="en-US" dirty="0" smtClean="0">
                <a:ea typeface="新細明體" charset="-120"/>
                <a:sym typeface="SymbolPS" pitchFamily="18" charset="2"/>
              </a:rPr>
              <a:t></a:t>
            </a:r>
            <a:r>
              <a:rPr lang="en-US" altLang="zh-TW" dirty="0" smtClean="0"/>
              <a:t>  make  F</a:t>
            </a:r>
            <a:r>
              <a:rPr lang="en-US" altLang="zh-TW" baseline="-25000" dirty="0" smtClean="0">
                <a:sym typeface="SymbolPS"/>
              </a:rPr>
              <a:t></a:t>
            </a:r>
            <a:r>
              <a:rPr lang="en-US" altLang="zh-TW" dirty="0" smtClean="0"/>
              <a:t>  closer to p; high values make it closer to r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Different means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Three different means: arithmetic, geometric and harmonic</a:t>
            </a:r>
          </a:p>
          <a:p>
            <a:r>
              <a:rPr lang="en-US" altLang="zh-TW" dirty="0" smtClean="0"/>
              <a:t>For a=1, b=5; arithmetic mean= (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)/2 =3</a:t>
            </a:r>
          </a:p>
          <a:p>
            <a:r>
              <a:rPr lang="en-US" altLang="zh-TW" dirty="0" smtClean="0"/>
              <a:t>Geometric mean = (a*b)</a:t>
            </a:r>
            <a:r>
              <a:rPr lang="en-US" altLang="zh-TW" baseline="30000" dirty="0" smtClean="0"/>
              <a:t>1/2</a:t>
            </a:r>
            <a:r>
              <a:rPr lang="en-US" altLang="zh-TW" dirty="0" smtClean="0"/>
              <a:t>=2.236</a:t>
            </a:r>
          </a:p>
          <a:p>
            <a:r>
              <a:rPr lang="en-US" altLang="zh-TW" dirty="0" smtClean="0"/>
              <a:t>Harmonic mean = </a:t>
            </a:r>
            <a:r>
              <a:rPr lang="en-US" altLang="zh-TW" baseline="30000" dirty="0" smtClean="0"/>
              <a:t> </a:t>
            </a:r>
          </a:p>
          <a:p>
            <a:endParaRPr lang="en-US" altLang="zh-TW" baseline="30000" dirty="0" smtClean="0"/>
          </a:p>
          <a:p>
            <a:endParaRPr lang="en-US" altLang="zh-TW" baseline="30000" dirty="0" smtClean="0"/>
          </a:p>
          <a:p>
            <a:r>
              <a:rPr lang="en-US" altLang="zh-TW" baseline="30000" dirty="0" smtClean="0"/>
              <a:t>                                       </a:t>
            </a:r>
            <a:r>
              <a:rPr lang="en-US" altLang="zh-TW" dirty="0" smtClean="0"/>
              <a:t> =5/3 =1.667</a:t>
            </a:r>
          </a:p>
          <a:p>
            <a:r>
              <a:rPr lang="en-US" altLang="zh-TW" dirty="0" smtClean="0"/>
              <a:t>Which is closer to the smaller one; so if F1 is larger, both the p and r will be large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111年3月14日星期一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133</a:t>
            </a:fld>
            <a:endParaRPr lang="en-US" altLang="zh-TW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38" name="方程式" r:id="rId3" imgW="114120" imgH="215640" progId="Equation.3">
                  <p:embed/>
                </p:oleObj>
              </mc:Choice>
              <mc:Fallback>
                <p:oleObj name="方程式" r:id="rId3" imgW="11412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3886199" y="3429000"/>
          <a:ext cx="1158631" cy="105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39" name="Equation" r:id="rId5" imgW="545760" imgH="495000" progId="Equation.DSMT4">
                  <p:embed/>
                </p:oleObj>
              </mc:Choice>
              <mc:Fallback>
                <p:oleObj name="Equation" r:id="rId5" imgW="545760" imgH="495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199" y="3429000"/>
                        <a:ext cx="1158631" cy="1050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Model Evaluation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Methods for Performance Evaluation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How to obtain a reliable estimate of performance?</a:t>
            </a:r>
          </a:p>
          <a:p>
            <a:endParaRPr lang="en-US" altLang="zh-TW" smtClean="0">
              <a:ea typeface="新細明體" charset="-120"/>
            </a:endParaRPr>
          </a:p>
          <a:p>
            <a:r>
              <a:rPr lang="en-US" altLang="zh-TW" smtClean="0">
                <a:ea typeface="新細明體" charset="-120"/>
              </a:rPr>
              <a:t>Performance of a model may depend on other factors besides the learning algorithm:</a:t>
            </a:r>
          </a:p>
          <a:p>
            <a:pPr lvl="1"/>
            <a:r>
              <a:rPr lang="en-US" altLang="zh-TW" smtClean="0">
                <a:ea typeface="新細明體" charset="-120"/>
              </a:rPr>
              <a:t>Class distribution</a:t>
            </a:r>
          </a:p>
          <a:p>
            <a:pPr lvl="1"/>
            <a:r>
              <a:rPr lang="en-US" altLang="zh-TW" smtClean="0">
                <a:ea typeface="新細明體" charset="-120"/>
              </a:rPr>
              <a:t>Cost of misclassification</a:t>
            </a:r>
          </a:p>
          <a:p>
            <a:pPr lvl="1"/>
            <a:r>
              <a:rPr lang="en-US" altLang="zh-TW" smtClean="0">
                <a:ea typeface="新細明體" charset="-120"/>
              </a:rPr>
              <a:t>Size of training and test sets</a:t>
            </a:r>
          </a:p>
          <a:p>
            <a:endParaRPr lang="en-US" altLang="zh-TW" smtClean="0">
              <a:ea typeface="新細明體" charset="-120"/>
            </a:endParaRPr>
          </a:p>
          <a:p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Methods of Estimation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Holdout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Reserve 2/3 for training and 1/3 for testing 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Random subsampling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Repeated holdout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Cross validation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Partition data into k disjoint subsets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k-fold: train on k-1 partitions, test on the remaining one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Leave-one-out:   k=n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Stratified sampling 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oversampling vs undersampling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Bootstrap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Sampling with replacement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Model Evaluation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How to compare the relative performance among competing models? </a:t>
            </a:r>
            <a:r>
              <a:rPr lang="en-US" altLang="zh-TW" sz="2400" i="1" dirty="0" smtClean="0">
                <a:ea typeface="新細明體" charset="-120"/>
              </a:rPr>
              <a:t>Which model is better?</a:t>
            </a:r>
            <a:endParaRPr lang="en-US" altLang="zh-TW" i="1" dirty="0" smtClean="0">
              <a:ea typeface="新細明體" charset="-120"/>
            </a:endParaRPr>
          </a:p>
          <a:p>
            <a:pPr lvl="1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ROC (Receiver Operating Characteristic)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Developed in 1950s for signal detection theory to analyze noisy signals 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Characterize the trade-off between positive hits(TP) and false alarms (FP)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ROC curve plots TP (on the y-axis) against FP (on the x-axis)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Performance of each classifier represented as a point on the ROC curve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changing the threshold of algorithm, sample distribution or cost matrix changes the location of the point</a:t>
            </a:r>
          </a:p>
          <a:p>
            <a:pPr>
              <a:lnSpc>
                <a:spcPct val="90000"/>
              </a:lnSpc>
            </a:pPr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ROC Curve</a:t>
            </a:r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 cstate="print"/>
          <a:srcRect l="4286" r="5714"/>
          <a:stretch>
            <a:fillRect/>
          </a:stretch>
        </p:blipFill>
        <p:spPr bwMode="auto">
          <a:xfrm>
            <a:off x="0" y="1828800"/>
            <a:ext cx="4343400" cy="361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6196" name="Oval 4"/>
          <p:cNvSpPr>
            <a:spLocks noChangeArrowheads="1"/>
          </p:cNvSpPr>
          <p:nvPr/>
        </p:nvSpPr>
        <p:spPr bwMode="auto">
          <a:xfrm>
            <a:off x="5273675" y="3886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1676400"/>
            <a:ext cx="8534400" cy="4648200"/>
            <a:chOff x="288" y="1056"/>
            <a:chExt cx="5376" cy="2928"/>
          </a:xfrm>
        </p:grpSpPr>
        <p:pic>
          <p:nvPicPr>
            <p:cNvPr id="13619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l="3069" r="6557"/>
            <a:stretch>
              <a:fillRect/>
            </a:stretch>
          </p:blipFill>
          <p:spPr bwMode="auto">
            <a:xfrm>
              <a:off x="2736" y="1056"/>
              <a:ext cx="2928" cy="29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36200" name="Text Box 7"/>
            <p:cNvSpPr txBox="1">
              <a:spLocks noChangeArrowheads="1"/>
            </p:cNvSpPr>
            <p:nvPr/>
          </p:nvSpPr>
          <p:spPr bwMode="auto">
            <a:xfrm>
              <a:off x="288" y="3408"/>
              <a:ext cx="3360" cy="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ea typeface="新細明體" charset="-120"/>
                </a:rPr>
                <a:t>At threshold t: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>
                  <a:ea typeface="新細明體" charset="-120"/>
                </a:rPr>
                <a:t>TP=0.5, FN=0.5, FP=0.12, TN=0.88</a:t>
              </a:r>
            </a:p>
          </p:txBody>
        </p:sp>
        <p:sp>
          <p:nvSpPr>
            <p:cNvPr id="136201" name="Line 8"/>
            <p:cNvSpPr>
              <a:spLocks noChangeShapeType="1"/>
            </p:cNvSpPr>
            <p:nvPr/>
          </p:nvSpPr>
          <p:spPr bwMode="auto">
            <a:xfrm flipV="1">
              <a:off x="2160" y="2544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6198" name="Text Box 9"/>
          <p:cNvSpPr txBox="1">
            <a:spLocks noChangeArrowheads="1"/>
          </p:cNvSpPr>
          <p:nvPr/>
        </p:nvSpPr>
        <p:spPr bwMode="auto">
          <a:xfrm>
            <a:off x="228600" y="1066800"/>
            <a:ext cx="8229600" cy="77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- 1-dimensional data set containing 2 classes (positive and negative)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- any points located at x &gt; t is classified as positive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81C01D-CA25-4897-A2B1-3C74AA9F8DCF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3200" b="1" dirty="0" smtClean="0">
                <a:solidFill>
                  <a:schemeClr val="tx2"/>
                </a:solidFill>
                <a:ea typeface="新細明體" charset="-120"/>
              </a:rPr>
              <a:t>Which attribute is better?</a:t>
            </a:r>
            <a:endParaRPr lang="en-US" altLang="zh-TW" sz="3200" b="1" dirty="0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657600" y="2057400"/>
            <a:ext cx="1143000" cy="7620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37338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38862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40386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41910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43434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44958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37338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38862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40386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41910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43434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44958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等腰三角形 22"/>
          <p:cNvSpPr/>
          <p:nvPr/>
        </p:nvSpPr>
        <p:spPr bwMode="auto">
          <a:xfrm>
            <a:off x="37338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等腰三角形 23"/>
          <p:cNvSpPr/>
          <p:nvPr/>
        </p:nvSpPr>
        <p:spPr bwMode="auto">
          <a:xfrm>
            <a:off x="38862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等腰三角形 24"/>
          <p:cNvSpPr/>
          <p:nvPr/>
        </p:nvSpPr>
        <p:spPr bwMode="auto">
          <a:xfrm>
            <a:off x="40386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等腰三角形 25"/>
          <p:cNvSpPr/>
          <p:nvPr/>
        </p:nvSpPr>
        <p:spPr bwMode="auto">
          <a:xfrm>
            <a:off x="41910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等腰三角形 26"/>
          <p:cNvSpPr/>
          <p:nvPr/>
        </p:nvSpPr>
        <p:spPr bwMode="auto">
          <a:xfrm>
            <a:off x="43434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等腰三角形 27"/>
          <p:cNvSpPr/>
          <p:nvPr/>
        </p:nvSpPr>
        <p:spPr bwMode="auto">
          <a:xfrm>
            <a:off x="44958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等腰三角形 28"/>
          <p:cNvSpPr/>
          <p:nvPr/>
        </p:nvSpPr>
        <p:spPr bwMode="auto">
          <a:xfrm>
            <a:off x="3733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等腰三角形 29"/>
          <p:cNvSpPr/>
          <p:nvPr/>
        </p:nvSpPr>
        <p:spPr bwMode="auto">
          <a:xfrm>
            <a:off x="38862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等腰三角形 30"/>
          <p:cNvSpPr/>
          <p:nvPr/>
        </p:nvSpPr>
        <p:spPr bwMode="auto">
          <a:xfrm>
            <a:off x="40386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等腰三角形 31"/>
          <p:cNvSpPr/>
          <p:nvPr/>
        </p:nvSpPr>
        <p:spPr bwMode="auto">
          <a:xfrm>
            <a:off x="41910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等腰三角形 32"/>
          <p:cNvSpPr/>
          <p:nvPr/>
        </p:nvSpPr>
        <p:spPr bwMode="auto">
          <a:xfrm>
            <a:off x="43434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4" name="等腰三角形 33"/>
          <p:cNvSpPr/>
          <p:nvPr/>
        </p:nvSpPr>
        <p:spPr bwMode="auto">
          <a:xfrm>
            <a:off x="4495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2057400" y="3124200"/>
            <a:ext cx="13716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Attribute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1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等腰三角形 35"/>
          <p:cNvSpPr/>
          <p:nvPr/>
        </p:nvSpPr>
        <p:spPr bwMode="auto">
          <a:xfrm>
            <a:off x="38862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" name="等腰三角形 36"/>
          <p:cNvSpPr/>
          <p:nvPr/>
        </p:nvSpPr>
        <p:spPr bwMode="auto">
          <a:xfrm>
            <a:off x="40386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等腰三角形 37"/>
          <p:cNvSpPr/>
          <p:nvPr/>
        </p:nvSpPr>
        <p:spPr bwMode="auto">
          <a:xfrm>
            <a:off x="41910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等腰三角形 38"/>
          <p:cNvSpPr/>
          <p:nvPr/>
        </p:nvSpPr>
        <p:spPr bwMode="auto">
          <a:xfrm>
            <a:off x="43434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0" name="等腰三角形 39"/>
          <p:cNvSpPr/>
          <p:nvPr/>
        </p:nvSpPr>
        <p:spPr bwMode="auto">
          <a:xfrm>
            <a:off x="4495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562600" y="3200400"/>
            <a:ext cx="13716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/>
              <a:t>Attribute</a:t>
            </a:r>
          </a:p>
          <a:p>
            <a:pPr algn="ctr"/>
            <a:r>
              <a:rPr lang="en-US" altLang="zh-TW" dirty="0" smtClean="0"/>
              <a:t>2</a:t>
            </a:r>
            <a:endParaRPr lang="zh-TW" altLang="en-US" dirty="0" smtClean="0"/>
          </a:p>
        </p:txBody>
      </p:sp>
      <p:cxnSp>
        <p:nvCxnSpPr>
          <p:cNvPr id="44" name="直線單箭頭接點 43"/>
          <p:cNvCxnSpPr>
            <a:stCxn id="35" idx="4"/>
            <a:endCxn id="45" idx="0"/>
          </p:cNvCxnSpPr>
          <p:nvPr/>
        </p:nvCxnSpPr>
        <p:spPr bwMode="auto">
          <a:xfrm flipH="1">
            <a:off x="1790700" y="3962400"/>
            <a:ext cx="9525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1219200" y="4572000"/>
            <a:ext cx="1143000" cy="6096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橢圓 45"/>
          <p:cNvSpPr/>
          <p:nvPr/>
        </p:nvSpPr>
        <p:spPr bwMode="auto">
          <a:xfrm>
            <a:off x="12954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橢圓 46"/>
          <p:cNvSpPr/>
          <p:nvPr/>
        </p:nvSpPr>
        <p:spPr bwMode="auto">
          <a:xfrm>
            <a:off x="14478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橢圓 47"/>
          <p:cNvSpPr/>
          <p:nvPr/>
        </p:nvSpPr>
        <p:spPr bwMode="auto">
          <a:xfrm>
            <a:off x="16002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橢圓 48"/>
          <p:cNvSpPr/>
          <p:nvPr/>
        </p:nvSpPr>
        <p:spPr bwMode="auto">
          <a:xfrm>
            <a:off x="17526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橢圓 49"/>
          <p:cNvSpPr/>
          <p:nvPr/>
        </p:nvSpPr>
        <p:spPr bwMode="auto">
          <a:xfrm>
            <a:off x="19050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" name="橢圓 50"/>
          <p:cNvSpPr/>
          <p:nvPr/>
        </p:nvSpPr>
        <p:spPr bwMode="auto">
          <a:xfrm>
            <a:off x="20574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" name="橢圓 51"/>
          <p:cNvSpPr/>
          <p:nvPr/>
        </p:nvSpPr>
        <p:spPr bwMode="auto">
          <a:xfrm>
            <a:off x="12954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3" name="橢圓 52"/>
          <p:cNvSpPr/>
          <p:nvPr/>
        </p:nvSpPr>
        <p:spPr bwMode="auto">
          <a:xfrm>
            <a:off x="14478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16002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橢圓 54"/>
          <p:cNvSpPr/>
          <p:nvPr/>
        </p:nvSpPr>
        <p:spPr bwMode="auto">
          <a:xfrm>
            <a:off x="17526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橢圓 55"/>
          <p:cNvSpPr/>
          <p:nvPr/>
        </p:nvSpPr>
        <p:spPr bwMode="auto">
          <a:xfrm>
            <a:off x="19050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5" name="等腰三角形 74"/>
          <p:cNvSpPr/>
          <p:nvPr/>
        </p:nvSpPr>
        <p:spPr bwMode="auto">
          <a:xfrm>
            <a:off x="2057400" y="48768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3124200" y="4648200"/>
            <a:ext cx="1143000" cy="533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9" name="等腰三角形 88"/>
          <p:cNvSpPr/>
          <p:nvPr/>
        </p:nvSpPr>
        <p:spPr bwMode="auto">
          <a:xfrm>
            <a:off x="32004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0" name="等腰三角形 89"/>
          <p:cNvSpPr/>
          <p:nvPr/>
        </p:nvSpPr>
        <p:spPr bwMode="auto">
          <a:xfrm>
            <a:off x="33528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1" name="等腰三角形 90"/>
          <p:cNvSpPr/>
          <p:nvPr/>
        </p:nvSpPr>
        <p:spPr bwMode="auto">
          <a:xfrm>
            <a:off x="35052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2" name="等腰三角形 91"/>
          <p:cNvSpPr/>
          <p:nvPr/>
        </p:nvSpPr>
        <p:spPr bwMode="auto">
          <a:xfrm>
            <a:off x="36576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3" name="等腰三角形 92"/>
          <p:cNvSpPr/>
          <p:nvPr/>
        </p:nvSpPr>
        <p:spPr bwMode="auto">
          <a:xfrm>
            <a:off x="38100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4" name="等腰三角形 93"/>
          <p:cNvSpPr/>
          <p:nvPr/>
        </p:nvSpPr>
        <p:spPr bwMode="auto">
          <a:xfrm>
            <a:off x="39624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5" name="等腰三角形 94"/>
          <p:cNvSpPr/>
          <p:nvPr/>
        </p:nvSpPr>
        <p:spPr bwMode="auto">
          <a:xfrm>
            <a:off x="32004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6" name="等腰三角形 95"/>
          <p:cNvSpPr/>
          <p:nvPr/>
        </p:nvSpPr>
        <p:spPr bwMode="auto">
          <a:xfrm>
            <a:off x="3352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7" name="等腰三角形 96"/>
          <p:cNvSpPr/>
          <p:nvPr/>
        </p:nvSpPr>
        <p:spPr bwMode="auto">
          <a:xfrm>
            <a:off x="3505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8" name="等腰三角形 97"/>
          <p:cNvSpPr/>
          <p:nvPr/>
        </p:nvSpPr>
        <p:spPr bwMode="auto">
          <a:xfrm>
            <a:off x="3657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9" name="等腰三角形 98"/>
          <p:cNvSpPr/>
          <p:nvPr/>
        </p:nvSpPr>
        <p:spPr bwMode="auto">
          <a:xfrm>
            <a:off x="3810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1" name="等腰三角形 100"/>
          <p:cNvSpPr/>
          <p:nvPr/>
        </p:nvSpPr>
        <p:spPr bwMode="auto">
          <a:xfrm>
            <a:off x="3352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2" name="等腰三角形 101"/>
          <p:cNvSpPr/>
          <p:nvPr/>
        </p:nvSpPr>
        <p:spPr bwMode="auto">
          <a:xfrm>
            <a:off x="3505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等腰三角形 102"/>
          <p:cNvSpPr/>
          <p:nvPr/>
        </p:nvSpPr>
        <p:spPr bwMode="auto">
          <a:xfrm>
            <a:off x="3657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等腰三角形 103"/>
          <p:cNvSpPr/>
          <p:nvPr/>
        </p:nvSpPr>
        <p:spPr bwMode="auto">
          <a:xfrm>
            <a:off x="3810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橢圓 105"/>
          <p:cNvSpPr/>
          <p:nvPr/>
        </p:nvSpPr>
        <p:spPr bwMode="auto">
          <a:xfrm>
            <a:off x="3962400" y="49530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8" name="直線單箭頭接點 107"/>
          <p:cNvCxnSpPr>
            <a:stCxn id="35" idx="4"/>
            <a:endCxn id="76" idx="0"/>
          </p:cNvCxnSpPr>
          <p:nvPr/>
        </p:nvCxnSpPr>
        <p:spPr bwMode="auto">
          <a:xfrm>
            <a:off x="2743200" y="3962400"/>
            <a:ext cx="9525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9" name="直線單箭頭接點 108"/>
          <p:cNvCxnSpPr>
            <a:endCxn id="110" idx="0"/>
          </p:cNvCxnSpPr>
          <p:nvPr/>
        </p:nvCxnSpPr>
        <p:spPr bwMode="auto">
          <a:xfrm flipH="1">
            <a:off x="5372100" y="4038600"/>
            <a:ext cx="9525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10" name="矩形 109"/>
          <p:cNvSpPr/>
          <p:nvPr/>
        </p:nvSpPr>
        <p:spPr bwMode="auto">
          <a:xfrm>
            <a:off x="4800600" y="4648200"/>
            <a:ext cx="1143000" cy="6096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48768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50292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51816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53340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54864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56388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4876800" y="49530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2" name="等腰三角形 121"/>
          <p:cNvSpPr/>
          <p:nvPr/>
        </p:nvSpPr>
        <p:spPr bwMode="auto">
          <a:xfrm>
            <a:off x="5638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705600" y="4724400"/>
            <a:ext cx="1143000" cy="533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0" name="等腰三角形 129"/>
          <p:cNvSpPr/>
          <p:nvPr/>
        </p:nvSpPr>
        <p:spPr bwMode="auto">
          <a:xfrm>
            <a:off x="67818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1" name="等腰三角形 130"/>
          <p:cNvSpPr/>
          <p:nvPr/>
        </p:nvSpPr>
        <p:spPr bwMode="auto">
          <a:xfrm>
            <a:off x="69342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2" name="等腰三角形 131"/>
          <p:cNvSpPr/>
          <p:nvPr/>
        </p:nvSpPr>
        <p:spPr bwMode="auto">
          <a:xfrm>
            <a:off x="70866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3" name="等腰三角形 132"/>
          <p:cNvSpPr/>
          <p:nvPr/>
        </p:nvSpPr>
        <p:spPr bwMode="auto">
          <a:xfrm>
            <a:off x="72390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4" name="等腰三角形 133"/>
          <p:cNvSpPr/>
          <p:nvPr/>
        </p:nvSpPr>
        <p:spPr bwMode="auto">
          <a:xfrm>
            <a:off x="73914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5" name="等腰三角形 134"/>
          <p:cNvSpPr/>
          <p:nvPr/>
        </p:nvSpPr>
        <p:spPr bwMode="auto">
          <a:xfrm>
            <a:off x="69342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6" name="等腰三角形 135"/>
          <p:cNvSpPr/>
          <p:nvPr/>
        </p:nvSpPr>
        <p:spPr bwMode="auto">
          <a:xfrm>
            <a:off x="70866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7" name="等腰三角形 136"/>
          <p:cNvSpPr/>
          <p:nvPr/>
        </p:nvSpPr>
        <p:spPr bwMode="auto">
          <a:xfrm>
            <a:off x="72390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8" name="等腰三角形 137"/>
          <p:cNvSpPr/>
          <p:nvPr/>
        </p:nvSpPr>
        <p:spPr bwMode="auto">
          <a:xfrm>
            <a:off x="73914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0" name="直線單箭頭接點 139"/>
          <p:cNvCxnSpPr>
            <a:endCxn id="123" idx="0"/>
          </p:cNvCxnSpPr>
          <p:nvPr/>
        </p:nvCxnSpPr>
        <p:spPr bwMode="auto">
          <a:xfrm>
            <a:off x="6324600" y="4038600"/>
            <a:ext cx="9525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54" name="等腰三角形 153"/>
          <p:cNvSpPr/>
          <p:nvPr/>
        </p:nvSpPr>
        <p:spPr bwMode="auto">
          <a:xfrm>
            <a:off x="5181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5" name="等腰三角形 154"/>
          <p:cNvSpPr/>
          <p:nvPr/>
        </p:nvSpPr>
        <p:spPr bwMode="auto">
          <a:xfrm>
            <a:off x="5334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6" name="等腰三角形 155"/>
          <p:cNvSpPr/>
          <p:nvPr/>
        </p:nvSpPr>
        <p:spPr bwMode="auto">
          <a:xfrm>
            <a:off x="54864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7" name="等腰三角形 156"/>
          <p:cNvSpPr/>
          <p:nvPr/>
        </p:nvSpPr>
        <p:spPr bwMode="auto">
          <a:xfrm>
            <a:off x="5029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0" name="等腰三角形 169"/>
          <p:cNvSpPr/>
          <p:nvPr/>
        </p:nvSpPr>
        <p:spPr bwMode="auto">
          <a:xfrm>
            <a:off x="75438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1" name="橢圓 170"/>
          <p:cNvSpPr/>
          <p:nvPr/>
        </p:nvSpPr>
        <p:spPr bwMode="auto">
          <a:xfrm>
            <a:off x="67818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3" name="橢圓 172"/>
          <p:cNvSpPr/>
          <p:nvPr/>
        </p:nvSpPr>
        <p:spPr bwMode="auto">
          <a:xfrm>
            <a:off x="70866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4" name="橢圓 173"/>
          <p:cNvSpPr/>
          <p:nvPr/>
        </p:nvSpPr>
        <p:spPr bwMode="auto">
          <a:xfrm>
            <a:off x="72390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5" name="橢圓 174"/>
          <p:cNvSpPr/>
          <p:nvPr/>
        </p:nvSpPr>
        <p:spPr bwMode="auto">
          <a:xfrm>
            <a:off x="73914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7" name="橢圓 176"/>
          <p:cNvSpPr/>
          <p:nvPr/>
        </p:nvSpPr>
        <p:spPr bwMode="auto">
          <a:xfrm>
            <a:off x="69342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8" name="等腰三角形 177"/>
          <p:cNvSpPr/>
          <p:nvPr/>
        </p:nvSpPr>
        <p:spPr bwMode="auto">
          <a:xfrm>
            <a:off x="7543800" y="48768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2895600" y="5943600"/>
            <a:ext cx="23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purer the better!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ROC Curve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343400" cy="5181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smtClean="0">
                <a:ea typeface="新細明體" charset="-120"/>
              </a:rPr>
              <a:t>(TPR,FPR):</a:t>
            </a:r>
          </a:p>
          <a:p>
            <a:r>
              <a:rPr lang="en-US" altLang="zh-TW" sz="2400" smtClean="0">
                <a:ea typeface="新細明體" charset="-120"/>
              </a:rPr>
              <a:t>(0,0): predict everything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          to be a negative   		class</a:t>
            </a:r>
          </a:p>
          <a:p>
            <a:r>
              <a:rPr lang="en-US" altLang="zh-TW" sz="2400" smtClean="0">
                <a:ea typeface="新細明體" charset="-120"/>
              </a:rPr>
              <a:t>(1,1): predict everything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         to be a positive class</a:t>
            </a:r>
          </a:p>
          <a:p>
            <a:r>
              <a:rPr lang="en-US" altLang="zh-TW" sz="2400" smtClean="0">
                <a:ea typeface="新細明體" charset="-120"/>
              </a:rPr>
              <a:t>(1,0): the ideal model</a:t>
            </a:r>
          </a:p>
          <a:p>
            <a:pPr>
              <a:buFont typeface="Monotype Sorts" pitchFamily="2" charset="2"/>
              <a:buNone/>
            </a:pPr>
            <a:endParaRPr lang="en-US" altLang="zh-TW" sz="2400" smtClean="0">
              <a:ea typeface="新細明體" charset="-120"/>
            </a:endParaRPr>
          </a:p>
          <a:p>
            <a:r>
              <a:rPr lang="en-US" altLang="zh-TW" sz="2400" smtClean="0">
                <a:ea typeface="新細明體" charset="-120"/>
              </a:rPr>
              <a:t>Diagonal line: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Random guessing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Below diagonal line:</a:t>
            </a:r>
          </a:p>
          <a:p>
            <a:pPr lvl="2"/>
            <a:r>
              <a:rPr lang="en-US" altLang="zh-TW" sz="2000" smtClean="0">
                <a:ea typeface="新細明體" charset="-120"/>
              </a:rPr>
              <a:t> prediction is opposite of the true class</a:t>
            </a:r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2" cstate="print"/>
          <a:srcRect l="3069" r="6557"/>
          <a:stretch>
            <a:fillRect/>
          </a:stretch>
        </p:blipFill>
        <p:spPr bwMode="auto">
          <a:xfrm>
            <a:off x="4267200" y="1143000"/>
            <a:ext cx="48006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7221" name="矩形 4"/>
          <p:cNvSpPr>
            <a:spLocks noChangeArrowheads="1"/>
          </p:cNvSpPr>
          <p:nvPr/>
        </p:nvSpPr>
        <p:spPr bwMode="auto">
          <a:xfrm>
            <a:off x="4114800" y="5867400"/>
            <a:ext cx="4572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新細明體" charset="-120"/>
              </a:rPr>
              <a:t> TP rate, TPR = TP/(TP+FN)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Using ROC for Model Comparison</a:t>
            </a:r>
          </a:p>
        </p:txBody>
      </p:sp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2" cstate="print"/>
          <a:srcRect l="5362" r="8220"/>
          <a:stretch>
            <a:fillRect/>
          </a:stretch>
        </p:blipFill>
        <p:spPr bwMode="auto">
          <a:xfrm>
            <a:off x="76200" y="1219200"/>
            <a:ext cx="5257800" cy="456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5410200" y="1143000"/>
            <a:ext cx="35814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No model consistently outperform the other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M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 is better for small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M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 is better for large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altLang="zh-TW" sz="1000">
              <a:ea typeface="新細明體" charset="-120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Area Under the ROC curve (AUC)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>
                <a:ea typeface="新細明體" charset="-120"/>
              </a:rPr>
              <a:t>Ideal: 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TW">
                <a:ea typeface="新細明體" charset="-120"/>
              </a:rPr>
              <a:t> Area = 1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>
                <a:ea typeface="新細明體" charset="-120"/>
              </a:rPr>
              <a:t>Random guess: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TW">
                <a:ea typeface="新細明體" charset="-120"/>
              </a:rPr>
              <a:t> Area = 0.5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979971" name="Group 3"/>
          <p:cNvGraphicFramePr>
            <a:graphicFrameLocks noGrp="1"/>
          </p:cNvGraphicFramePr>
          <p:nvPr/>
        </p:nvGraphicFramePr>
        <p:xfrm>
          <a:off x="381000" y="1371600"/>
          <a:ext cx="3886200" cy="4064004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P(+|A)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True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9317" name="Text Box 53"/>
          <p:cNvSpPr txBox="1">
            <a:spLocks noChangeArrowheads="1"/>
          </p:cNvSpPr>
          <p:nvPr/>
        </p:nvSpPr>
        <p:spPr bwMode="auto">
          <a:xfrm>
            <a:off x="4572000" y="1066800"/>
            <a:ext cx="4343400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Use classifier that produces posterior probability for each test instance P(+|A)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Sort the instances according to P(+|A) in decreasing order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Apply threshold at each unique value of P(+|A)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Count the number of TP, FP, 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  TN, FN at each threshold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TP rate, TPR = TP/(TP+FN)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447800" y="1066800"/>
          <a:ext cx="645795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Document" r:id="rId3" imgW="10594440" imgH="3913200" progId="Word.Document.8">
                  <p:embed/>
                </p:oleObj>
              </mc:Choice>
              <mc:Fallback>
                <p:oleObj name="Document" r:id="rId3" imgW="10594440" imgH="39132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6457950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 cstate="print"/>
          <a:srcRect l="5769" t="5128" r="3847" b="5128"/>
          <a:stretch>
            <a:fillRect/>
          </a:stretch>
        </p:blipFill>
        <p:spPr bwMode="auto">
          <a:xfrm>
            <a:off x="2971800" y="3505200"/>
            <a:ext cx="3962400" cy="2951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Threshold &gt;= 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ROC Curve: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1219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12192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73" name="矩形 8"/>
          <p:cNvSpPr>
            <a:spLocks noChangeArrowheads="1"/>
          </p:cNvSpPr>
          <p:nvPr/>
        </p:nvSpPr>
        <p:spPr bwMode="auto">
          <a:xfrm>
            <a:off x="6781800" y="38862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TPR = TP/(TP+FN)</a:t>
            </a:r>
            <a:endParaRPr lang="zh-TW" altLang="en-US">
              <a:ea typeface="新細明體" charset="-120"/>
            </a:endParaRPr>
          </a:p>
        </p:txBody>
      </p:sp>
      <p:sp>
        <p:nvSpPr>
          <p:cNvPr id="36874" name="矩形 10"/>
          <p:cNvSpPr>
            <a:spLocks noChangeArrowheads="1"/>
          </p:cNvSpPr>
          <p:nvPr/>
        </p:nvSpPr>
        <p:spPr bwMode="auto">
          <a:xfrm>
            <a:off x="6781800" y="4800600"/>
            <a:ext cx="2246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FPR = FP/(FP + TN)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438275" y="1047750"/>
          <a:ext cx="63912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name="Document" r:id="rId3" imgW="10685162" imgH="3984939" progId="Word.Document.8">
                  <p:embed/>
                </p:oleObj>
              </mc:Choice>
              <mc:Fallback>
                <p:oleObj name="Document" r:id="rId3" imgW="10685162" imgH="39849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047750"/>
                        <a:ext cx="6391275" cy="239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5" cstate="print"/>
          <a:srcRect l="5769" t="5128" r="3847" b="5128"/>
          <a:stretch>
            <a:fillRect/>
          </a:stretch>
        </p:blipFill>
        <p:spPr bwMode="auto">
          <a:xfrm>
            <a:off x="2819400" y="3449638"/>
            <a:ext cx="3962400" cy="2951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Threshold &gt;= 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ROC Curve: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1219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12192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7897" name="矩形 8"/>
          <p:cNvSpPr>
            <a:spLocks noChangeArrowheads="1"/>
          </p:cNvSpPr>
          <p:nvPr/>
        </p:nvSpPr>
        <p:spPr bwMode="auto">
          <a:xfrm>
            <a:off x="6705600" y="38100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TPR = TP/(TP+FN)</a:t>
            </a:r>
            <a:endParaRPr lang="zh-TW" altLang="en-US">
              <a:ea typeface="新細明體" charset="-120"/>
            </a:endParaRPr>
          </a:p>
        </p:txBody>
      </p:sp>
      <p:sp>
        <p:nvSpPr>
          <p:cNvPr id="37898" name="矩形 10"/>
          <p:cNvSpPr>
            <a:spLocks noChangeArrowheads="1"/>
          </p:cNvSpPr>
          <p:nvPr/>
        </p:nvSpPr>
        <p:spPr bwMode="auto">
          <a:xfrm>
            <a:off x="6629400" y="4572000"/>
            <a:ext cx="2246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FPR = FP/(FP + TN)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A random guess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140291" name="日期版面配置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6727F6-1D61-424E-8E4E-FF61CFCB624A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40292" name="頁尾版面配置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4029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7A5260-A8FD-4DC6-BA0B-48B158442583}" type="slidenum">
              <a:rPr lang="zh-TW" altLang="en-US" smtClean="0">
                <a:ea typeface="新細明體" charset="-120"/>
              </a:rPr>
              <a:pPr/>
              <a:t>145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40294" name="文字方塊 6"/>
          <p:cNvSpPr txBox="1">
            <a:spLocks noChangeArrowheads="1"/>
          </p:cNvSpPr>
          <p:nvPr/>
        </p:nvSpPr>
        <p:spPr bwMode="auto">
          <a:xfrm>
            <a:off x="685800" y="1828800"/>
            <a:ext cx="8582025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TW" sz="2400">
                <a:ea typeface="新細明體" charset="-120"/>
              </a:rPr>
              <a:t> 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 sz="2800">
                <a:ea typeface="新細明體" charset="-120"/>
              </a:rPr>
              <a:t>Random guessing means that a record is classified </a:t>
            </a:r>
          </a:p>
          <a:p>
            <a:r>
              <a:rPr lang="en-US" altLang="zh-TW" sz="2800">
                <a:ea typeface="新細明體" charset="-120"/>
              </a:rPr>
              <a:t>as a positive class with a fixed probability p, </a:t>
            </a:r>
          </a:p>
          <a:p>
            <a:r>
              <a:rPr lang="en-US" altLang="zh-TW" sz="2800">
                <a:ea typeface="新細明體" charset="-120"/>
              </a:rPr>
              <a:t>irrespective of its attribute set.</a:t>
            </a:r>
          </a:p>
          <a:p>
            <a:pPr>
              <a:buFont typeface="Arial" charset="0"/>
              <a:buChar char="•"/>
            </a:pPr>
            <a:r>
              <a:rPr lang="en-US" altLang="zh-TW" sz="2800">
                <a:ea typeface="新細明體" charset="-120"/>
              </a:rPr>
              <a:t> Consider a data set that contains n</a:t>
            </a:r>
            <a:r>
              <a:rPr lang="en-US" altLang="zh-TW" sz="2800" baseline="-25000">
                <a:ea typeface="新細明體" charset="-120"/>
              </a:rPr>
              <a:t>+ </a:t>
            </a:r>
            <a:r>
              <a:rPr lang="en-US" altLang="zh-TW" sz="2800">
                <a:ea typeface="新細明體" charset="-120"/>
              </a:rPr>
              <a:t>positive </a:t>
            </a:r>
          </a:p>
          <a:p>
            <a:r>
              <a:rPr lang="en-US" altLang="zh-TW" sz="2800">
                <a:ea typeface="新細明體" charset="-120"/>
              </a:rPr>
              <a:t>instances and n</a:t>
            </a:r>
            <a:r>
              <a:rPr lang="en-US" altLang="zh-TW" sz="2800" baseline="-25000">
                <a:ea typeface="新細明體" charset="-120"/>
              </a:rPr>
              <a:t>-</a:t>
            </a:r>
            <a:r>
              <a:rPr lang="en-US" altLang="zh-TW" sz="2800">
                <a:ea typeface="新細明體" charset="-120"/>
              </a:rPr>
              <a:t> negative instances.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>
                <a:ea typeface="新細明體" charset="-120"/>
              </a:rPr>
              <a:t>Correctly classified positive instances: p* n</a:t>
            </a:r>
            <a:r>
              <a:rPr lang="en-US" altLang="zh-TW" sz="2400" baseline="-25000">
                <a:ea typeface="新細明體" charset="-120"/>
              </a:rPr>
              <a:t>+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>
                <a:ea typeface="新細明體" charset="-120"/>
              </a:rPr>
              <a:t>Misclassified negative instances: p* n</a:t>
            </a:r>
            <a:r>
              <a:rPr lang="en-US" altLang="zh-TW" sz="2400" baseline="-25000">
                <a:ea typeface="新細明體" charset="-120"/>
              </a:rPr>
              <a:t>-</a:t>
            </a:r>
          </a:p>
          <a:p>
            <a:pPr lvl="1"/>
            <a:endParaRPr lang="en-US" altLang="zh-TW" sz="2400" baseline="-25000">
              <a:ea typeface="新細明體" charset="-120"/>
            </a:endParaRPr>
          </a:p>
          <a:p>
            <a:pPr lvl="1"/>
            <a:r>
              <a:rPr lang="en-US" altLang="zh-TW" sz="2400">
                <a:ea typeface="新細明體" charset="-120"/>
              </a:rPr>
              <a:t>TPR=(p*n</a:t>
            </a:r>
            <a:r>
              <a:rPr lang="en-US" altLang="zh-TW" sz="2400" baseline="-25000">
                <a:ea typeface="新細明體" charset="-120"/>
              </a:rPr>
              <a:t>+</a:t>
            </a:r>
            <a:r>
              <a:rPr lang="en-US" altLang="zh-TW" sz="2400">
                <a:ea typeface="新細明體" charset="-120"/>
              </a:rPr>
              <a:t>)/n</a:t>
            </a:r>
            <a:r>
              <a:rPr lang="en-US" altLang="zh-TW" sz="2400" baseline="-25000">
                <a:ea typeface="新細明體" charset="-120"/>
              </a:rPr>
              <a:t>+</a:t>
            </a:r>
            <a:r>
              <a:rPr lang="en-US" altLang="zh-TW" sz="2400">
                <a:ea typeface="新細明體" charset="-120"/>
              </a:rPr>
              <a:t>=p ;     FPR=(p*n</a:t>
            </a:r>
            <a:r>
              <a:rPr lang="en-US" altLang="zh-TW" sz="2400" baseline="-25000">
                <a:ea typeface="新細明體" charset="-120"/>
              </a:rPr>
              <a:t>-</a:t>
            </a:r>
            <a:r>
              <a:rPr lang="en-US" altLang="zh-TW" sz="2400">
                <a:ea typeface="新細明體" charset="-120"/>
              </a:rPr>
              <a:t>)/n</a:t>
            </a:r>
            <a:r>
              <a:rPr lang="en-US" altLang="zh-TW" sz="2400" baseline="-25000">
                <a:ea typeface="新細明體" charset="-120"/>
              </a:rPr>
              <a:t>-</a:t>
            </a:r>
            <a:r>
              <a:rPr lang="en-US" altLang="zh-TW" sz="2400">
                <a:ea typeface="新細明體" charset="-120"/>
              </a:rPr>
              <a:t>=p</a:t>
            </a:r>
          </a:p>
          <a:p>
            <a:pPr lvl="1"/>
            <a:endParaRPr lang="en-US" altLang="zh-TW" sz="2400">
              <a:ea typeface="新細明體" charset="-120"/>
            </a:endParaRPr>
          </a:p>
          <a:p>
            <a:pPr lvl="1"/>
            <a:r>
              <a:rPr lang="en-US" altLang="zh-TW" sz="2400">
                <a:ea typeface="新細明體" charset="-120"/>
              </a:rPr>
              <a:t>Corresponds to a point on the ROC curve; p=0 the (0,0) </a:t>
            </a:r>
          </a:p>
          <a:p>
            <a:pPr lvl="1"/>
            <a:r>
              <a:rPr lang="en-US" altLang="zh-TW" sz="2400">
                <a:ea typeface="新細明體" charset="-120"/>
              </a:rPr>
              <a:t>Case; p=1 the (1,1) case.</a:t>
            </a:r>
          </a:p>
          <a:p>
            <a:pPr>
              <a:buFont typeface="Arial" charset="0"/>
              <a:buChar char="•"/>
            </a:pPr>
            <a:endParaRPr lang="zh-TW" altLang="en-US" sz="2800">
              <a:ea typeface="新細明體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29200" y="1143000"/>
            <a:ext cx="3886200" cy="7842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TW" dirty="0">
                <a:ea typeface="新細明體" charset="-120"/>
              </a:rPr>
              <a:t>TP rate, TPR = TP/(TP+FN)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TW" dirty="0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Data Mining: Concepts and Techniques</a:t>
            </a: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 smtClean="0">
              <a:ea typeface="新細明體" charset="-120"/>
            </a:endParaRP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Each point along the ROC curve of a classifier corresponds to one of the models induced by the classifier.</a:t>
            </a: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AUC(Area under curve): The area under the ROC Curve; better as it is close to 1</a:t>
            </a: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A classifier is better than the other if it’s AUC is larger than that of the other </a:t>
            </a:r>
            <a:endParaRPr lang="zh-TW" altLang="en-US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err="1" smtClean="0">
                <a:latin typeface="標楷體" pitchFamily="65" charset="-120"/>
                <a:ea typeface="標楷體" pitchFamily="65" charset="-120"/>
              </a:rPr>
              <a:t>Gini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index: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ratio of the area in between the ROC curve and diagonal line over the area in between the perfect ROC curve and the diagonal line</a:t>
            </a:r>
          </a:p>
          <a:p>
            <a:r>
              <a:rPr lang="en-US" altLang="zh-TW" sz="2400" dirty="0" err="1" smtClean="0">
                <a:latin typeface="標楷體" pitchFamily="65" charset="-120"/>
                <a:ea typeface="標楷體" pitchFamily="65" charset="-120"/>
              </a:rPr>
              <a:t>Gini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= 2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sym typeface="SymbolPS" pitchFamily="18" charset="2"/>
              </a:rPr>
              <a:t>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AUC-1</a:t>
            </a:r>
            <a:endParaRPr lang="zh-TW" altLang="en-US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sz="24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276600" y="6477000"/>
            <a:ext cx="2895600" cy="381000"/>
          </a:xfrm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Data Mining: Concepts and Techniques</a:t>
            </a:r>
          </a:p>
        </p:txBody>
      </p:sp>
      <p:sp>
        <p:nvSpPr>
          <p:cNvPr id="142339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 smtClean="0">
              <a:ea typeface="新細明體" charset="-120"/>
            </a:endParaRPr>
          </a:p>
        </p:txBody>
      </p:sp>
      <p:graphicFrame>
        <p:nvGraphicFramePr>
          <p:cNvPr id="87090" name="Group 50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458200" cy="510540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AUC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Gini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index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Model performance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&lt;=0.5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bad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0.5-0.7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0.0-0.4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Not acceptable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0.7-0.8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0.4-0.6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acceptable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0.8-0.9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0.6-0.8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good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0.9-1.0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0.8-1.0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Very good (over fitting?)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81C01D-CA25-4897-A2B1-3C74AA9F8DCF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102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10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113335-318D-4002-9E64-AF5835B2646B}" type="slidenum">
              <a:rPr lang="zh-TW" altLang="en-US" smtClean="0">
                <a:ea typeface="新細明體" charset="-120"/>
              </a:rPr>
              <a:pPr/>
              <a:t>15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3200" b="1">
                <a:solidFill>
                  <a:schemeClr val="tx2"/>
                </a:solidFill>
                <a:ea typeface="新細明體" charset="-120"/>
              </a:rPr>
              <a:t>Attribute Selection Measure: Information Gain (ID3/C4.5)</a:t>
            </a: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Select the attribute with the highest information gain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Let </a:t>
            </a:r>
            <a:r>
              <a:rPr lang="en-US" altLang="zh-TW" sz="2400" i="1" dirty="0">
                <a:ea typeface="新細明體" charset="-120"/>
              </a:rPr>
              <a:t>p</a:t>
            </a:r>
            <a:r>
              <a:rPr lang="en-US" altLang="zh-TW" sz="2400" i="1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be the probability that an arbitrary </a:t>
            </a:r>
            <a:r>
              <a:rPr lang="en-US" altLang="zh-TW" sz="2400" dirty="0" err="1">
                <a:ea typeface="新細明體" charset="-120"/>
              </a:rPr>
              <a:t>tuple</a:t>
            </a:r>
            <a:r>
              <a:rPr lang="en-US" altLang="zh-TW" sz="2400" dirty="0">
                <a:ea typeface="新細明體" charset="-120"/>
              </a:rPr>
              <a:t> in D belongs to class 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, estimated by |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i="1" baseline="-25000" dirty="0" err="1">
                <a:ea typeface="新細明體" charset="-120"/>
              </a:rPr>
              <a:t>i</a:t>
            </a:r>
            <a:r>
              <a:rPr lang="en-US" altLang="zh-TW" sz="2400" baseline="-25000" dirty="0">
                <a:ea typeface="新細明體" charset="-120"/>
              </a:rPr>
              <a:t>, D</a:t>
            </a:r>
            <a:r>
              <a:rPr lang="en-US" altLang="zh-TW" sz="2400" dirty="0">
                <a:ea typeface="新細明體" charset="-120"/>
              </a:rPr>
              <a:t>|/|D|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The entropy of </a:t>
            </a:r>
            <a:r>
              <a:rPr lang="en-US" altLang="zh-TW" sz="2400" dirty="0" smtClean="0">
                <a:ea typeface="新細明體" charset="-120"/>
              </a:rPr>
              <a:t>node </a:t>
            </a:r>
            <a:r>
              <a:rPr lang="en-US" altLang="zh-TW" sz="2400" dirty="0">
                <a:ea typeface="新細明體" charset="-120"/>
              </a:rPr>
              <a:t>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The entropy after split</a:t>
            </a:r>
            <a:r>
              <a:rPr lang="en-US" altLang="zh-TW" sz="2400" dirty="0" smtClean="0">
                <a:ea typeface="新細明體" charset="-120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 smtClean="0">
                <a:ea typeface="新細明體" charset="-120"/>
              </a:rPr>
              <a:t>Weighted sum of node’s impurity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Information gained</a:t>
            </a:r>
            <a:r>
              <a:rPr lang="en-US" altLang="zh-TW" sz="2400" dirty="0">
                <a:ea typeface="新細明體" charset="-120"/>
              </a:rPr>
              <a:t> by branching on attribute A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530725" y="26670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" name="Equation" r:id="rId4" imgW="1612800" imgH="431640" progId="Equation.3">
                  <p:embed/>
                </p:oleObj>
              </mc:Choice>
              <mc:Fallback>
                <p:oleObj name="Equation" r:id="rId4" imgW="1612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2667000"/>
                        <a:ext cx="331787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4876800" y="3429000"/>
          <a:ext cx="3178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" name="Equation" r:id="rId6" imgW="1714320" imgH="457200" progId="Equation.3">
                  <p:embed/>
                </p:oleObj>
              </mc:Choice>
              <mc:Fallback>
                <p:oleObj name="Equation" r:id="rId6" imgW="17143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429000"/>
                        <a:ext cx="31781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4191000" y="5791200"/>
          <a:ext cx="41386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name="Equation" r:id="rId8" imgW="1790640" imgH="215640" progId="Equation.3">
                  <p:embed/>
                </p:oleObj>
              </mc:Choice>
              <mc:Fallback>
                <p:oleObj name="Equation" r:id="rId8" imgW="1790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791200"/>
                        <a:ext cx="41386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097EF2-1081-4F5D-8DCB-3B4FC6C7613C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154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15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1E56A3-D1FE-43F3-8DCF-E5613F08C7A1}" type="slidenum">
              <a:rPr lang="zh-TW" altLang="en-US" smtClean="0">
                <a:ea typeface="新細明體" charset="-120"/>
              </a:rPr>
              <a:pPr/>
              <a:t>16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Attribute Selection: Information Gain</a:t>
            </a:r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000" smtClean="0">
                <a:solidFill>
                  <a:srgbClr val="121328"/>
                </a:solidFill>
                <a:ea typeface="新細明體" charset="-120"/>
              </a:rPr>
              <a:t>Class P: buys_computer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000" smtClean="0">
                <a:solidFill>
                  <a:srgbClr val="121328"/>
                </a:solidFill>
                <a:ea typeface="新細明體" charset="-120"/>
              </a:rPr>
              <a:t>Class N: buys_computer = “no”</a:t>
            </a:r>
            <a:endParaRPr lang="en-US" altLang="zh-TW" sz="2400" smtClean="0">
              <a:ea typeface="新細明體" charset="-120"/>
            </a:endParaRPr>
          </a:p>
        </p:txBody>
      </p:sp>
      <p:sp>
        <p:nvSpPr>
          <p:cNvPr id="61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TW" altLang="en-US" sz="2000" smtClean="0">
                <a:solidFill>
                  <a:srgbClr val="121328"/>
                </a:solidFill>
                <a:ea typeface="新細明體" charset="-120"/>
              </a:rPr>
              <a:t>            </a:t>
            </a:r>
            <a:r>
              <a:rPr lang="en-US" altLang="zh-TW" sz="2000" smtClean="0">
                <a:solidFill>
                  <a:srgbClr val="121328"/>
                </a:solidFill>
                <a:ea typeface="新細明體" charset="-120"/>
              </a:rPr>
              <a:t>means “age &lt;=30” has 5 out of 14 samples, with 2 yes’es  and 3 no’s.   Hence</a:t>
            </a: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altLang="zh-TW" sz="2000" smtClean="0">
              <a:solidFill>
                <a:srgbClr val="121328"/>
              </a:solidFill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TW" sz="2000" smtClean="0">
                <a:solidFill>
                  <a:srgbClr val="121328"/>
                </a:solidFill>
                <a:ea typeface="新細明體" charset="-120"/>
              </a:rPr>
              <a:t>Similarly,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762000" y="274320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" name="Worksheet" r:id="rId3" imgW="3352800" imgH="1438250" progId="Excel.Sheet.8">
                  <p:embed/>
                </p:oleObj>
              </mc:Choice>
              <mc:Fallback>
                <p:oleObj name="Worksheet" r:id="rId3" imgW="3352800" imgH="143825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" name="Equation" r:id="rId5" imgW="2044440" imgH="812520" progId="Equation.3">
                  <p:embed/>
                </p:oleObj>
              </mc:Choice>
              <mc:Fallback>
                <p:oleObj name="Equation" r:id="rId5" imgW="204444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" name="Equation" r:id="rId7" imgW="3593880" imgH="1193760" progId="Equation.3">
                  <p:embed/>
                </p:oleObj>
              </mc:Choice>
              <mc:Fallback>
                <p:oleObj name="Equation" r:id="rId7" imgW="3593880" imgH="1193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" name="Equation" r:id="rId9" imgW="2552400" imgH="241200" progId="Equation.3">
                  <p:embed/>
                </p:oleObj>
              </mc:Choice>
              <mc:Fallback>
                <p:oleObj name="Equation" r:id="rId9" imgW="25524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9"/>
          <p:cNvGraphicFramePr>
            <a:graphicFrameLocks/>
          </p:cNvGraphicFramePr>
          <p:nvPr/>
        </p:nvGraphicFramePr>
        <p:xfrm>
          <a:off x="152400" y="41910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" name="Worksheet" r:id="rId11" imgW="5778000" imgH="3948840" progId="Excel.Sheet.8">
                  <p:embed/>
                </p:oleObj>
              </mc:Choice>
              <mc:Fallback>
                <p:oleObj name="Worksheet" r:id="rId11" imgW="5778000" imgH="3948840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" name="Equation" r:id="rId13" imgW="583920" imgH="393480" progId="Equation.3">
                  <p:embed/>
                </p:oleObj>
              </mc:Choice>
              <mc:Fallback>
                <p:oleObj name="Equation" r:id="rId13" imgW="5839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107315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" name="Equation" r:id="rId15" imgW="3314520" imgH="393480" progId="Equation.3">
                  <p:embed/>
                </p:oleObj>
              </mc:Choice>
              <mc:Fallback>
                <p:oleObj name="Equation" r:id="rId15" imgW="33145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AA270F0-D838-444E-AA20-A8CFCE428490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22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22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2B1689-41F7-4C03-873C-46CB043F14DE}" type="slidenum">
              <a:rPr lang="zh-TW" altLang="en-US" smtClean="0">
                <a:ea typeface="新細明體" charset="-120"/>
              </a:rPr>
              <a:pPr/>
              <a:t>17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Computing Information-Gain for Continuous-Value Attributes</a:t>
            </a:r>
            <a:endParaRPr lang="en-US" altLang="zh-TW" sz="3200" i="1" smtClean="0">
              <a:solidFill>
                <a:srgbClr val="CC0000"/>
              </a:solidFill>
              <a:ea typeface="新細明體" charset="-120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2736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Must determine the </a:t>
            </a:r>
            <a:r>
              <a:rPr lang="en-US" altLang="zh-TW" sz="2400" i="1" smtClean="0">
                <a:solidFill>
                  <a:schemeClr val="hlink"/>
                </a:solidFill>
                <a:ea typeface="新細明體" charset="-120"/>
              </a:rPr>
              <a:t>best split point</a:t>
            </a:r>
            <a:r>
              <a:rPr lang="en-US" altLang="zh-TW" sz="2400" smtClean="0">
                <a:ea typeface="新細明體" charset="-120"/>
              </a:rPr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Typically, the midpoint between each pair of adjacent values is considered as a possible </a:t>
            </a:r>
            <a:r>
              <a:rPr lang="en-US" altLang="zh-TW" sz="2400" i="1" smtClean="0">
                <a:ea typeface="新細明體" charset="-120"/>
              </a:rPr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000" smtClean="0">
                <a:ea typeface="新細明體" charset="-120"/>
              </a:rPr>
              <a:t>(a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+a</a:t>
            </a:r>
            <a:r>
              <a:rPr lang="en-US" altLang="zh-TW" sz="2000" baseline="-25000" smtClean="0">
                <a:ea typeface="新細明體" charset="-120"/>
              </a:rPr>
              <a:t>i+1</a:t>
            </a:r>
            <a:r>
              <a:rPr lang="en-US" altLang="zh-TW" sz="2000" smtClean="0">
                <a:ea typeface="新細明體" charset="-120"/>
              </a:rPr>
              <a:t>)/2 is the midpoint between the values of a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and a</a:t>
            </a:r>
            <a:r>
              <a:rPr lang="en-US" altLang="zh-TW" sz="2000" baseline="-25000" smtClean="0">
                <a:ea typeface="新細明體" charset="-120"/>
              </a:rPr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The point with the </a:t>
            </a:r>
            <a:r>
              <a:rPr lang="en-US" altLang="zh-TW" sz="2400" i="1" smtClean="0">
                <a:ea typeface="新細明體" charset="-120"/>
              </a:rPr>
              <a:t>minimum expected information requirement</a:t>
            </a:r>
            <a:r>
              <a:rPr lang="en-US" altLang="zh-TW" sz="2400" smtClean="0">
                <a:ea typeface="新細明體" charset="-120"/>
              </a:rPr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sz="2400" smtClean="0">
                <a:ea typeface="新細明體" charset="-120"/>
              </a:rPr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TW" sz="2400" smtClean="0">
                <a:ea typeface="新細明體" charset="-120"/>
              </a:rPr>
              <a:t>D1 is the set of tuples in D satisfying A ≤ split-point, and D2 is the set of tuples in D satisfying A &gt; split-point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1B9990-9A9F-4698-9412-E7EC5814529D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717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71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E9A860-D7F2-481F-8057-1BCB8672962F}" type="slidenum">
              <a:rPr lang="zh-TW" altLang="en-US" smtClean="0">
                <a:ea typeface="新細明體" charset="-120"/>
              </a:rPr>
              <a:pPr/>
              <a:t>18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717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Gain Ratio for Attribute Selection (C4.5)</a:t>
            </a:r>
            <a:endParaRPr lang="en-US" altLang="zh-TW" sz="3200" i="1" smtClean="0">
              <a:solidFill>
                <a:srgbClr val="CC0000"/>
              </a:solidFill>
              <a:ea typeface="新細明體" charset="-120"/>
            </a:endParaRPr>
          </a:p>
        </p:txBody>
      </p:sp>
      <p:sp>
        <p:nvSpPr>
          <p:cNvPr id="7176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Information gain measure is biased towards attributes with a large number of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C4.5 (a successor of ID3) uses gain ratio to overcome the problem (normalization to information gain)</a:t>
            </a:r>
          </a:p>
          <a:p>
            <a:pPr eaLnBrk="1" hangingPunct="1">
              <a:lnSpc>
                <a:spcPct val="110000"/>
              </a:lnSpc>
            </a:pPr>
            <a:endParaRPr lang="en-US" altLang="zh-TW" sz="24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400" smtClean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GainRatio(A) = Gain(A)/SplitInfo(A)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Ex.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gain_ratio(income) = 0.029/0.926 = 0.031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The attribute with the maximum gain ratio is selected as the splitting attribute</a:t>
            </a:r>
          </a:p>
        </p:txBody>
      </p:sp>
      <p:graphicFrame>
        <p:nvGraphicFramePr>
          <p:cNvPr id="7170" name="Object 205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81200" y="32004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tion" r:id="rId3" imgW="2387520" imgH="457200" progId="Equation.3">
                  <p:embed/>
                </p:oleObj>
              </mc:Choice>
              <mc:Fallback>
                <p:oleObj name="Equation" r:id="rId3" imgW="2387520" imgH="4572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43434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205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47800" y="4495800"/>
          <a:ext cx="7162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Equation" r:id="rId5" imgW="4330440" imgH="393480" progId="Equation.3">
                  <p:embed/>
                </p:oleObj>
              </mc:Choice>
              <mc:Fallback>
                <p:oleObj name="Equation" r:id="rId5" imgW="4330440" imgH="39348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95800"/>
                        <a:ext cx="71628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Comparison among Splitting Criteria</a:t>
            </a:r>
          </a:p>
        </p:txBody>
      </p:sp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76400"/>
            <a:ext cx="6248400" cy="468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534400" cy="830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ea typeface="新細明體" charset="-120"/>
              </a:rPr>
              <a:t>For a 2-class problem: t is a </a:t>
            </a:r>
            <a:r>
              <a:rPr lang="en-US" altLang="zh-TW" sz="2400" dirty="0" smtClean="0">
                <a:ea typeface="新細明體" charset="-120"/>
              </a:rPr>
              <a:t>node </a:t>
            </a:r>
            <a:r>
              <a:rPr lang="en-US" altLang="zh-TW" sz="2400" smtClean="0">
                <a:ea typeface="新細明體" charset="-120"/>
              </a:rPr>
              <a:t>(data set) </a:t>
            </a:r>
            <a:r>
              <a:rPr lang="en-US" altLang="zh-TW" sz="2400" dirty="0">
                <a:ea typeface="新細明體" charset="-120"/>
              </a:rPr>
              <a:t>and we have c (=2, here) different class labels, p is the probability of class 1.</a:t>
            </a:r>
          </a:p>
        </p:txBody>
      </p:sp>
      <p:sp>
        <p:nvSpPr>
          <p:cNvPr id="5128" name="文字方塊 4"/>
          <p:cNvSpPr txBox="1">
            <a:spLocks noChangeArrowheads="1"/>
          </p:cNvSpPr>
          <p:nvPr/>
        </p:nvSpPr>
        <p:spPr bwMode="auto">
          <a:xfrm>
            <a:off x="6553200" y="4343400"/>
            <a:ext cx="2482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Classification error(t)=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6934200" y="4876800"/>
          <a:ext cx="17097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68" name="Equation" r:id="rId4" imgW="787320" imgH="241200" progId="Equation.DSMT4">
                  <p:embed/>
                </p:oleObj>
              </mc:Choice>
              <mc:Fallback>
                <p:oleObj name="Equation" r:id="rId4" imgW="78732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76800"/>
                        <a:ext cx="170973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文字方塊 6"/>
          <p:cNvSpPr txBox="1">
            <a:spLocks noChangeArrowheads="1"/>
          </p:cNvSpPr>
          <p:nvPr/>
        </p:nvSpPr>
        <p:spPr bwMode="auto">
          <a:xfrm>
            <a:off x="6629400" y="1981200"/>
            <a:ext cx="1392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Entropy(t)=</a:t>
            </a:r>
            <a:endParaRPr lang="zh-TW" altLang="en-US">
              <a:ea typeface="新細明體" charset="-120"/>
            </a:endParaRPr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6553200" y="2362200"/>
          <a:ext cx="2362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69" name="Equation" r:id="rId6" imgW="1130040" imgH="368280" progId="Equation.DSMT4">
                  <p:embed/>
                </p:oleObj>
              </mc:Choice>
              <mc:Fallback>
                <p:oleObj name="Equation" r:id="rId6" imgW="113004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62200"/>
                        <a:ext cx="23622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文字方塊 8"/>
          <p:cNvSpPr txBox="1">
            <a:spLocks noChangeArrowheads="1"/>
          </p:cNvSpPr>
          <p:nvPr/>
        </p:nvSpPr>
        <p:spPr bwMode="auto">
          <a:xfrm>
            <a:off x="6477000" y="3429000"/>
            <a:ext cx="1204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Gini(t)=1-</a:t>
            </a:r>
            <a:endParaRPr lang="zh-TW" altLang="en-US">
              <a:ea typeface="新細明體" charset="-120"/>
            </a:endParaRPr>
          </a:p>
        </p:txBody>
      </p:sp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7620000" y="3276600"/>
          <a:ext cx="142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70" name="Equation" r:id="rId8" imgW="647640" imgH="368280" progId="Equation.DSMT4">
                  <p:embed/>
                </p:oleObj>
              </mc:Choice>
              <mc:Fallback>
                <p:oleObj name="Equation" r:id="rId8" imgW="647640" imgH="368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276600"/>
                        <a:ext cx="1422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A27CD67-0AD5-4218-A8F8-7221F5320A05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30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30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F483F0-B1FD-4295-8F94-2227F0525B3B}" type="slidenum">
              <a:rPr lang="zh-TW" altLang="en-US" smtClean="0">
                <a:ea typeface="新細明體" charset="-120"/>
              </a:rPr>
              <a:pPr/>
              <a:t>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Classification</a:t>
            </a:r>
            <a:r>
              <a:rPr lang="en-US" altLang="zh-TW" sz="2000" dirty="0" smtClean="0">
                <a:ea typeface="新細明體" charset="-120"/>
              </a:rPr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predicts categorical class labels (discrete or nominal)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classifies data (constructs a model) based on the training set and the values (</a:t>
            </a: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class labels</a:t>
            </a:r>
            <a:r>
              <a:rPr lang="en-US" altLang="zh-TW" sz="2400" dirty="0" smtClean="0">
                <a:ea typeface="新細明體" charset="-120"/>
              </a:rPr>
              <a:t>) in a classifying attribute and uses it in classifying new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Prediction  </a:t>
            </a:r>
            <a:r>
              <a:rPr lang="en-US" altLang="zh-TW" sz="2400" dirty="0" smtClean="0">
                <a:ea typeface="新細明體" charset="-120"/>
              </a:rPr>
              <a:t>(Regression)</a:t>
            </a:r>
            <a:endParaRPr lang="en-US" altLang="zh-TW" sz="2400" dirty="0" smtClean="0">
              <a:solidFill>
                <a:schemeClr val="hlink"/>
              </a:solidFill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models continuous-valued functions, i.e., predicts unknown or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Typical applications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 smtClean="0">
                <a:ea typeface="新細明體" charset="-120"/>
              </a:rPr>
              <a:t>Credit approval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 smtClean="0">
                <a:ea typeface="新細明體" charset="-120"/>
              </a:rPr>
              <a:t>Target marketing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 smtClean="0">
                <a:ea typeface="新細明體" charset="-120"/>
              </a:rPr>
              <a:t>Medical diagnosis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 smtClean="0">
                <a:ea typeface="新細明體" charset="-120"/>
              </a:rPr>
              <a:t>Fraud detection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8191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Classification vs. Prediction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920574E-92D1-4E0B-AF07-27B40252F07A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8198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819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6942FC-129A-492F-9B15-6168DA2342FA}" type="slidenum">
              <a:rPr lang="zh-TW" altLang="en-US" smtClean="0">
                <a:ea typeface="新細明體" charset="-120"/>
              </a:rPr>
              <a:pPr/>
              <a:t>20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8200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Gini index (CART, IBM IntelligentMiner)</a:t>
            </a:r>
          </a:p>
        </p:txBody>
      </p:sp>
      <p:sp>
        <p:nvSpPr>
          <p:cNvPr id="820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If a data set </a:t>
            </a:r>
            <a:r>
              <a:rPr lang="en-US" altLang="zh-TW" sz="2000" i="1" smtClean="0">
                <a:ea typeface="新細明體" charset="-120"/>
              </a:rPr>
              <a:t>D </a:t>
            </a:r>
            <a:r>
              <a:rPr lang="en-US" altLang="zh-TW" sz="2000" smtClean="0">
                <a:ea typeface="新細明體" charset="-120"/>
              </a:rPr>
              <a:t>contains examples from </a:t>
            </a:r>
            <a:r>
              <a:rPr lang="en-US" altLang="zh-TW" sz="2000" i="1" smtClean="0">
                <a:ea typeface="新細明體" charset="-120"/>
              </a:rPr>
              <a:t>n</a:t>
            </a:r>
            <a:r>
              <a:rPr lang="en-US" altLang="zh-TW" sz="2000" smtClean="0">
                <a:ea typeface="新細明體" charset="-120"/>
              </a:rPr>
              <a:t> classes, gini index, </a:t>
            </a:r>
            <a:r>
              <a:rPr lang="en-US" altLang="zh-TW" sz="2000" i="1" smtClean="0">
                <a:ea typeface="新細明體" charset="-120"/>
              </a:rPr>
              <a:t>gini</a:t>
            </a:r>
            <a:r>
              <a:rPr lang="en-US" altLang="zh-TW" sz="2000" smtClean="0">
                <a:ea typeface="新細明體" charset="-120"/>
              </a:rPr>
              <a:t>(</a:t>
            </a:r>
            <a:r>
              <a:rPr lang="en-US" altLang="zh-TW" sz="2000" i="1" smtClean="0">
                <a:ea typeface="新細明體" charset="-120"/>
              </a:rPr>
              <a:t>D</a:t>
            </a:r>
            <a:r>
              <a:rPr lang="en-US" altLang="zh-TW" sz="2000" smtClean="0">
                <a:ea typeface="新細明體" charset="-120"/>
              </a:rPr>
              <a:t>) is defined as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     where </a:t>
            </a:r>
            <a:r>
              <a:rPr lang="en-US" altLang="zh-TW" sz="2000" i="1" smtClean="0">
                <a:ea typeface="新細明體" charset="-120"/>
              </a:rPr>
              <a:t>p</a:t>
            </a:r>
            <a:r>
              <a:rPr lang="en-US" altLang="zh-TW" sz="2000" i="1" baseline="-25000" smtClean="0">
                <a:ea typeface="新細明體" charset="-120"/>
              </a:rPr>
              <a:t>j</a:t>
            </a:r>
            <a:r>
              <a:rPr lang="en-US" altLang="zh-TW" sz="2000" smtClean="0">
                <a:ea typeface="新細明體" charset="-120"/>
              </a:rPr>
              <a:t> is the relative frequency of class </a:t>
            </a:r>
            <a:r>
              <a:rPr lang="en-US" altLang="zh-TW" sz="2000" i="1" smtClean="0">
                <a:ea typeface="新細明體" charset="-120"/>
              </a:rPr>
              <a:t>j</a:t>
            </a:r>
            <a:r>
              <a:rPr lang="en-US" altLang="zh-TW" sz="2000" smtClean="0">
                <a:ea typeface="新細明體" charset="-120"/>
              </a:rPr>
              <a:t> in </a:t>
            </a:r>
            <a:r>
              <a:rPr lang="en-US" altLang="zh-TW" sz="2000" i="1" smtClean="0">
                <a:ea typeface="新細明體" charset="-120"/>
              </a:rPr>
              <a:t>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If a data set </a:t>
            </a:r>
            <a:r>
              <a:rPr lang="en-US" altLang="zh-TW" sz="2000" i="1" smtClean="0">
                <a:ea typeface="新細明體" charset="-120"/>
              </a:rPr>
              <a:t>D</a:t>
            </a:r>
            <a:r>
              <a:rPr lang="en-US" altLang="zh-TW" sz="2000" smtClean="0">
                <a:ea typeface="新細明體" charset="-120"/>
              </a:rPr>
              <a:t>  is split on A into two subsets </a:t>
            </a:r>
            <a:r>
              <a:rPr lang="en-US" altLang="zh-TW" sz="2000" i="1" smtClean="0">
                <a:ea typeface="新細明體" charset="-120"/>
              </a:rPr>
              <a:t>D</a:t>
            </a:r>
            <a:r>
              <a:rPr lang="en-US" altLang="zh-TW" sz="2000" i="1" baseline="-25000" smtClean="0">
                <a:ea typeface="新細明體" charset="-120"/>
              </a:rPr>
              <a:t>1</a:t>
            </a:r>
            <a:r>
              <a:rPr lang="en-US" altLang="zh-TW" sz="2000" smtClean="0">
                <a:ea typeface="新細明體" charset="-120"/>
              </a:rPr>
              <a:t> and </a:t>
            </a:r>
            <a:r>
              <a:rPr lang="en-US" altLang="zh-TW" sz="2000" i="1" smtClean="0">
                <a:ea typeface="新細明體" charset="-120"/>
              </a:rPr>
              <a:t>D</a:t>
            </a:r>
            <a:r>
              <a:rPr lang="en-US" altLang="zh-TW" sz="2000" i="1" baseline="-25000" smtClean="0">
                <a:ea typeface="新細明體" charset="-120"/>
              </a:rPr>
              <a:t>2</a:t>
            </a:r>
            <a:r>
              <a:rPr lang="en-US" altLang="zh-TW" sz="2000" smtClean="0">
                <a:ea typeface="新細明體" charset="-120"/>
              </a:rPr>
              <a:t>, the </a:t>
            </a:r>
            <a:r>
              <a:rPr lang="en-US" altLang="zh-TW" sz="2000" i="1" smtClean="0">
                <a:ea typeface="新細明體" charset="-120"/>
              </a:rPr>
              <a:t>gini</a:t>
            </a:r>
            <a:r>
              <a:rPr lang="en-US" altLang="zh-TW" sz="2000" smtClean="0">
                <a:ea typeface="新細明體" charset="-120"/>
              </a:rPr>
              <a:t> index </a:t>
            </a:r>
            <a:r>
              <a:rPr lang="en-US" altLang="zh-TW" sz="2000" i="1" smtClean="0">
                <a:ea typeface="新細明體" charset="-120"/>
              </a:rPr>
              <a:t>gini</a:t>
            </a:r>
            <a:r>
              <a:rPr lang="en-US" altLang="zh-TW" sz="2000" smtClean="0">
                <a:ea typeface="新細明體" charset="-120"/>
              </a:rPr>
              <a:t>(</a:t>
            </a:r>
            <a:r>
              <a:rPr lang="en-US" altLang="zh-TW" sz="2000" i="1" smtClean="0">
                <a:ea typeface="新細明體" charset="-120"/>
              </a:rPr>
              <a:t>D</a:t>
            </a:r>
            <a:r>
              <a:rPr lang="en-US" altLang="zh-TW" sz="2000" smtClean="0">
                <a:ea typeface="新細明體" charset="-120"/>
              </a:rPr>
              <a:t>) is defined as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Reduction in Impurity: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The attribute provides the smallest </a:t>
            </a:r>
            <a:r>
              <a:rPr lang="en-US" altLang="zh-TW" sz="2000" i="1" smtClean="0">
                <a:ea typeface="新細明體" charset="-120"/>
              </a:rPr>
              <a:t>gini</a:t>
            </a:r>
            <a:r>
              <a:rPr lang="en-US" altLang="zh-TW" sz="2000" i="1" baseline="-25000" smtClean="0">
                <a:ea typeface="新細明體" charset="-120"/>
              </a:rPr>
              <a:t>split</a:t>
            </a:r>
            <a:r>
              <a:rPr lang="en-US" altLang="zh-TW" sz="2000" smtClean="0">
                <a:ea typeface="新細明體" charset="-120"/>
              </a:rPr>
              <a:t>(</a:t>
            </a:r>
            <a:r>
              <a:rPr lang="en-US" altLang="zh-TW" sz="2000" i="1" smtClean="0">
                <a:ea typeface="新細明體" charset="-120"/>
              </a:rPr>
              <a:t>D</a:t>
            </a:r>
            <a:r>
              <a:rPr lang="en-US" altLang="zh-TW" sz="2000" smtClean="0">
                <a:ea typeface="新細明體" charset="-120"/>
              </a:rPr>
              <a:t>) (or the largest reduction in impurity) is chosen to split the node (</a:t>
            </a:r>
            <a:r>
              <a:rPr lang="en-US" altLang="zh-TW" sz="2000" i="1" smtClean="0">
                <a:solidFill>
                  <a:srgbClr val="CC0000"/>
                </a:solidFill>
                <a:ea typeface="新細明體" charset="-120"/>
              </a:rPr>
              <a:t>need to enumerate all the possible splitting points for each attribute</a:t>
            </a:r>
            <a:r>
              <a:rPr lang="en-US" altLang="zh-TW" sz="2000" smtClean="0">
                <a:ea typeface="新細明體" charset="-120"/>
              </a:rPr>
              <a:t>)</a:t>
            </a:r>
          </a:p>
        </p:txBody>
      </p:sp>
      <p:graphicFrame>
        <p:nvGraphicFramePr>
          <p:cNvPr id="8194" name="Object 1024"/>
          <p:cNvGraphicFramePr>
            <a:graphicFrameLocks/>
          </p:cNvGraphicFramePr>
          <p:nvPr/>
        </p:nvGraphicFramePr>
        <p:xfrm>
          <a:off x="3124200" y="1752600"/>
          <a:ext cx="2895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2" name="Equation" r:id="rId3" imgW="1777680" imgH="761760" progId="Equation.3">
                  <p:embed/>
                </p:oleObj>
              </mc:Choice>
              <mc:Fallback>
                <p:oleObj name="Equation" r:id="rId3" imgW="1777680" imgH="76176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52600"/>
                        <a:ext cx="2895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25"/>
          <p:cNvGraphicFramePr>
            <a:graphicFrameLocks noChangeAspect="1"/>
          </p:cNvGraphicFramePr>
          <p:nvPr/>
        </p:nvGraphicFramePr>
        <p:xfrm>
          <a:off x="2819400" y="3581400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" name="Equation" r:id="rId5" imgW="3441600" imgH="596880" progId="Equation.3">
                  <p:embed/>
                </p:oleObj>
              </mc:Choice>
              <mc:Fallback>
                <p:oleObj name="Equation" r:id="rId5" imgW="3441600" imgH="5968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81400"/>
                        <a:ext cx="5703888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026"/>
          <p:cNvGraphicFramePr>
            <a:graphicFrameLocks noGrp="1" noChangeAspect="1"/>
          </p:cNvGraphicFramePr>
          <p:nvPr>
            <p:ph sz="half" idx="2"/>
          </p:nvPr>
        </p:nvGraphicFramePr>
        <p:xfrm>
          <a:off x="3429000" y="4800600"/>
          <a:ext cx="46180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Equation" r:id="rId7" imgW="2692080" imgH="304560" progId="Equation.3">
                  <p:embed/>
                </p:oleObj>
              </mc:Choice>
              <mc:Fallback>
                <p:oleObj name="Equation" r:id="rId7" imgW="2692080" imgH="3045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00600"/>
                        <a:ext cx="461803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A567BDA-8627-444C-82F5-63EE89759B01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9221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9222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D3A198-16CD-4F7A-A6CA-130F67A44783}" type="slidenum">
              <a:rPr lang="zh-TW" altLang="en-US" smtClean="0">
                <a:ea typeface="新細明體" charset="-120"/>
              </a:rPr>
              <a:pPr/>
              <a:t>21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92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Gini index (CART, IBM IntelligentMiner)</a:t>
            </a:r>
          </a:p>
        </p:txBody>
      </p:sp>
      <p:sp>
        <p:nvSpPr>
          <p:cNvPr id="922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Ex.  D has 9 tuples in buys_computer = “yes” and 5 in “no”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Suppose the attribute income partitions D into 10 in D</a:t>
            </a:r>
            <a:r>
              <a:rPr lang="en-US" altLang="zh-TW" sz="2000" baseline="-25000" smtClean="0">
                <a:ea typeface="新細明體" charset="-120"/>
              </a:rPr>
              <a:t>1</a:t>
            </a:r>
            <a:r>
              <a:rPr lang="en-US" altLang="zh-TW" sz="2000" smtClean="0">
                <a:ea typeface="新細明體" charset="-120"/>
              </a:rPr>
              <a:t>: {low, medium} and 4 in D</a:t>
            </a:r>
            <a:r>
              <a:rPr lang="en-US" altLang="zh-TW" sz="2000" baseline="-25000" smtClean="0">
                <a:ea typeface="新細明體" charset="-120"/>
              </a:rPr>
              <a:t>2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but gini</a:t>
            </a:r>
            <a:r>
              <a:rPr lang="en-US" altLang="zh-TW" sz="2000" baseline="-25000" smtClean="0">
                <a:ea typeface="新細明體" charset="-120"/>
              </a:rPr>
              <a:t>{medium,high}</a:t>
            </a:r>
            <a:r>
              <a:rPr lang="en-US" altLang="zh-TW" sz="2000" smtClean="0">
                <a:ea typeface="新細明體" charset="-120"/>
              </a:rPr>
              <a:t> is 0.30 and thus the best since it is the lowest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All attributes are assumed continuous-valued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May need other tools, e.g., clustering, to get the possible split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Can be modified for categorical attributes</a:t>
            </a:r>
          </a:p>
        </p:txBody>
      </p:sp>
      <p:graphicFrame>
        <p:nvGraphicFramePr>
          <p:cNvPr id="9218" name="Object 10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0000" y="1752600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Equation" r:id="rId3" imgW="2222280" imgH="469800" progId="Equation.3">
                  <p:embed/>
                </p:oleObj>
              </mc:Choice>
              <mc:Fallback>
                <p:oleObj name="Equation" r:id="rId3" imgW="2222280" imgH="469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752600"/>
                        <a:ext cx="3581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032"/>
          <p:cNvGraphicFramePr>
            <a:graphicFrameLocks noChangeAspect="1"/>
          </p:cNvGraphicFramePr>
          <p:nvPr/>
        </p:nvGraphicFramePr>
        <p:xfrm>
          <a:off x="3162300" y="2895600"/>
          <a:ext cx="50784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方程式" r:id="rId5" imgW="3365280" imgH="431640" progId="Equation.3">
                  <p:embed/>
                </p:oleObj>
              </mc:Choice>
              <mc:Fallback>
                <p:oleObj name="方程式" r:id="rId5" imgW="3365280" imgH="43164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895600"/>
                        <a:ext cx="5078413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5" name="Picture 103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3505200"/>
            <a:ext cx="41814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FFD716-D2E2-4B9C-AA52-78836010D61A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07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307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5AD1DB-8383-4427-9057-49DF39E417A7}" type="slidenum">
              <a:rPr lang="zh-TW" altLang="en-US" smtClean="0">
                <a:ea typeface="新細明體" charset="-120"/>
              </a:rPr>
              <a:pPr/>
              <a:t>22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Decision Tree Induction: Training Dataset</a:t>
            </a:r>
          </a:p>
        </p:txBody>
      </p:sp>
      <p:graphicFrame>
        <p:nvGraphicFramePr>
          <p:cNvPr id="3074" name="Object 1024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99" name="Worksheet" r:id="rId3" imgW="5778000" imgH="3948840" progId="Excel.Sheet.8">
                  <p:embed/>
                </p:oleObj>
              </mc:Choice>
              <mc:Fallback>
                <p:oleObj name="Worksheet" r:id="rId3" imgW="5778000" imgH="3948840" progId="Excel.Sheet.8">
                  <p:embed/>
                  <p:pic>
                    <p:nvPicPr>
                      <p:cNvPr id="3074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ea typeface="新細明體" charset="-120"/>
              </a:rPr>
              <a:t>This follows an  example of Quinlan’s ID3 </a:t>
            </a:r>
            <a:r>
              <a:rPr lang="en-US" altLang="zh-TW" sz="2800" dirty="0" smtClean="0">
                <a:ea typeface="新細明體" charset="-120"/>
              </a:rPr>
              <a:t>(originally, Sunday morning)</a:t>
            </a:r>
            <a:endParaRPr lang="en-US" altLang="zh-TW" sz="28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973529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77DAECE-DECC-4EBB-9E39-64064F9B6D11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32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32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309DEE-592E-4430-A85D-7EF630DEA62B}" type="slidenum">
              <a:rPr lang="zh-TW" altLang="en-US" smtClean="0">
                <a:ea typeface="新細明體" charset="-120"/>
              </a:rPr>
              <a:pPr/>
              <a:t>23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Comparing Attribute Selection Measures</a:t>
            </a:r>
            <a:endParaRPr lang="en-US" altLang="zh-TW" sz="2800" smtClean="0">
              <a:ea typeface="新細明體" charset="-120"/>
            </a:endParaRP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Information gain: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mtClean="0">
                <a:ea typeface="新細明體" charset="-120"/>
              </a:rPr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Gain ratio: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mtClean="0">
                <a:ea typeface="新細明體" charset="-120"/>
              </a:rPr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Gini index: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mtClean="0">
                <a:ea typeface="新細明體" charset="-120"/>
              </a:rPr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mtClean="0">
                <a:ea typeface="新細明體" charset="-120"/>
              </a:rPr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mtClean="0">
                <a:ea typeface="新細明體" charset="-120"/>
              </a:rPr>
              <a:t>tends to favor tests that result in equal-sized partitions and purity in both partitions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2CC50D8-D225-4522-8A9B-17CE981BD2D5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42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42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C8D9A0-68D8-46E9-B5DD-72117A3F57A6}" type="slidenum">
              <a:rPr lang="zh-TW" altLang="en-US" smtClean="0">
                <a:ea typeface="新細明體" charset="-120"/>
              </a:rPr>
              <a:pPr/>
              <a:t>24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Other Attribute Selection Measures</a:t>
            </a:r>
            <a:endParaRPr lang="en-US" altLang="zh-TW" sz="3200" smtClean="0">
              <a:ea typeface="新細明體" charset="-120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CHAID: a popular decision tree algorithm, measure based on </a:t>
            </a:r>
            <a:r>
              <a:rPr lang="el-GR" altLang="zh-TW" sz="2000" smtClean="0"/>
              <a:t>χ</a:t>
            </a:r>
            <a:r>
              <a:rPr lang="en-US" altLang="zh-TW" sz="2000" baseline="30000" smtClean="0">
                <a:ea typeface="新細明體" charset="-120"/>
              </a:rPr>
              <a:t>2</a:t>
            </a:r>
            <a:r>
              <a:rPr lang="en-US" altLang="zh-TW" sz="2000" smtClean="0">
                <a:ea typeface="新細明體" charset="-120"/>
              </a:rPr>
              <a:t> test for independence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C-SEP: performs better than info. gain and gini index in certain cases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G-statistics: has a close approximation to </a:t>
            </a:r>
            <a:r>
              <a:rPr lang="el-GR" altLang="zh-TW" sz="2000" smtClean="0"/>
              <a:t>χ</a:t>
            </a:r>
            <a:r>
              <a:rPr lang="en-US" altLang="zh-TW" sz="2000" baseline="30000" smtClean="0">
                <a:ea typeface="新細明體" charset="-120"/>
              </a:rPr>
              <a:t>2</a:t>
            </a:r>
            <a:r>
              <a:rPr lang="en-US" altLang="zh-TW" sz="2000" smtClean="0">
                <a:ea typeface="新細明體" charset="-120"/>
              </a:rPr>
              <a:t> distribution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MDL (Minimal Description Length) principle (i.e., the simplest solution is preferred):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The best tree as the one that requires the fewest # of bits to both (1) encode the tree, and (2) encode the exceptions to the tree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Multivariate splits (partition based on multiple variable combinations)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CART: finds multivariate splits based on a linear comb. of attrs.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Which attribute selection measure is the best?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 Most give good results, none is significantly superior than others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5191756-8348-4180-8B27-7CEC8B054A3C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52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53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AA0C28-587E-4151-9B41-801B18D57708}" type="slidenum">
              <a:rPr lang="zh-TW" altLang="en-US" smtClean="0">
                <a:ea typeface="新細明體" charset="-120"/>
              </a:rPr>
              <a:pPr/>
              <a:t>25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Overfitting and Tree Pruning</a:t>
            </a:r>
            <a:endParaRPr lang="en-US" altLang="zh-TW" sz="3200" smtClean="0">
              <a:ea typeface="新細明體" charset="-120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ea typeface="新細明體" charset="-120"/>
              </a:rPr>
              <a:t>Overfitting:  An induced tree may overfit the training data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Too many branches, some may reflect anomalies due to noise or outliers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Poor accuracy for unseen samples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ea typeface="新細明體" charset="-120"/>
              </a:rPr>
              <a:t>Two approaches to avoid overfitting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Prepruning: Halt tree construction early—do not split a node if this would result in the goodness measure falling below a threshold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Difficult to choose an appropriate threshold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Postpruning: Remove branches from a “fully grown” tree—get a sequence of progressively pruned trees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Use a set of data different from the training data to decide which is the “best pruned tree”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D703837-72B9-44F4-8DE7-81CBC52FBC10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632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63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D3C02E-17D9-4F2F-B7CA-C5C8372906D0}" type="slidenum">
              <a:rPr lang="zh-TW" altLang="en-US" smtClean="0">
                <a:ea typeface="新細明體" charset="-120"/>
              </a:rPr>
              <a:pPr/>
              <a:t>26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20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2800" smtClean="0">
                <a:ea typeface="新細明體" charset="-120"/>
              </a:rPr>
              <a:t>Enhancements to Basic Decision Tree Induction</a:t>
            </a:r>
          </a:p>
        </p:txBody>
      </p:sp>
      <p:sp>
        <p:nvSpPr>
          <p:cNvPr id="56326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34400" cy="5105400"/>
          </a:xfrm>
          <a:prstGeom prst="flowChartProcess">
            <a:avLst/>
          </a:prstGeo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Allow for continuous-valued attributes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Dynamically define new discrete-valued attributes that partition the continuous attribute value into a discrete set of intervals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Handle missing attribute values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Assign the most common value of the attribute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Assign probability to each of the possible values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Attribute construction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Create new attributes based on existing ones that are sparsely represented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This reduces fragmentation, repetition, and replication</a:t>
            </a:r>
          </a:p>
        </p:txBody>
      </p:sp>
      <p:sp>
        <p:nvSpPr>
          <p:cNvPr id="56327" name="AutoShape 4"/>
          <p:cNvSpPr>
            <a:spLocks noChangeArrowheads="1"/>
          </p:cNvSpPr>
          <p:nvPr/>
        </p:nvSpPr>
        <p:spPr bwMode="auto">
          <a:xfrm>
            <a:off x="1905000" y="3352800"/>
            <a:ext cx="76200" cy="76200"/>
          </a:xfrm>
          <a:prstGeom prst="flowChartInternalStorag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56328" name="Line 5"/>
          <p:cNvSpPr>
            <a:spLocks noChangeShapeType="1"/>
          </p:cNvSpPr>
          <p:nvPr/>
        </p:nvSpPr>
        <p:spPr bwMode="auto">
          <a:xfrm>
            <a:off x="990600" y="3581400"/>
            <a:ext cx="70866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56329" name="Line 6"/>
          <p:cNvSpPr>
            <a:spLocks noChangeShapeType="1"/>
          </p:cNvSpPr>
          <p:nvPr/>
        </p:nvSpPr>
        <p:spPr bwMode="auto">
          <a:xfrm>
            <a:off x="990600" y="3505200"/>
            <a:ext cx="7162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D96475F-5DAD-4348-8921-1F72B506435E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734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734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7F6FC1-A71B-4C8C-AD1B-9629BEE79268}" type="slidenum">
              <a:rPr lang="zh-TW" altLang="en-US" smtClean="0">
                <a:ea typeface="新細明體" charset="-120"/>
              </a:rPr>
              <a:pPr/>
              <a:t>27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5735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57352" name="AutoShape 5"/>
          <p:cNvSpPr>
            <a:spLocks noChangeArrowheads="1"/>
          </p:cNvSpPr>
          <p:nvPr/>
        </p:nvSpPr>
        <p:spPr bwMode="auto">
          <a:xfrm rot="362054" flipV="1">
            <a:off x="3657600" y="4732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F5F74B-EE17-48F1-9114-36B4FFC08F26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837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83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B5CDB9-B438-4DB6-8F2D-D746C626EE21}" type="slidenum">
              <a:rPr lang="zh-TW" altLang="en-US" smtClean="0">
                <a:ea typeface="新細明體" charset="-120"/>
              </a:rPr>
              <a:pPr/>
              <a:t>28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Bayesian Classification: Why?</a:t>
            </a:r>
            <a:endParaRPr lang="en-US" altLang="zh-TW" sz="2400" smtClean="0">
              <a:ea typeface="新細明體" charset="-120"/>
            </a:endParaRP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u="sng" smtClean="0">
                <a:ea typeface="新細明體" charset="-120"/>
              </a:rPr>
              <a:t>A statistical classifier</a:t>
            </a:r>
            <a:r>
              <a:rPr lang="en-US" altLang="zh-TW" sz="2400" smtClean="0">
                <a:ea typeface="新細明體" charset="-120"/>
              </a:rPr>
              <a:t>: performs </a:t>
            </a:r>
            <a:r>
              <a:rPr lang="en-US" altLang="zh-TW" sz="2400" i="1" smtClean="0">
                <a:ea typeface="新細明體" charset="-120"/>
              </a:rPr>
              <a:t>probabilistic prediction, i.e.,</a:t>
            </a:r>
            <a:r>
              <a:rPr lang="en-US" altLang="zh-TW" sz="2400" smtClean="0">
                <a:ea typeface="新細明體" charset="-120"/>
              </a:rPr>
              <a:t> predicts class membership probabilities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 smtClean="0">
                <a:ea typeface="新細明體" charset="-120"/>
              </a:rPr>
              <a:t>Foundation:</a:t>
            </a:r>
            <a:r>
              <a:rPr lang="en-US" altLang="zh-TW" sz="2400" smtClean="0">
                <a:ea typeface="新細明體" charset="-120"/>
              </a:rPr>
              <a:t> Based on Bayes’ Theorem.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 smtClean="0">
                <a:ea typeface="新細明體" charset="-120"/>
              </a:rPr>
              <a:t>Performance:</a:t>
            </a:r>
            <a:r>
              <a:rPr lang="en-US" altLang="zh-TW" sz="2400" smtClean="0">
                <a:ea typeface="新細明體" charset="-120"/>
              </a:rPr>
              <a:t> A simple Bayesian classifier, </a:t>
            </a:r>
            <a:r>
              <a:rPr lang="en-US" altLang="zh-TW" sz="2400" i="1" smtClean="0">
                <a:ea typeface="新細明體" charset="-120"/>
              </a:rPr>
              <a:t>naïve Bayesian classifier</a:t>
            </a:r>
            <a:r>
              <a:rPr lang="en-US" altLang="zh-TW" sz="2400" smtClean="0">
                <a:ea typeface="新細明體" charset="-120"/>
              </a:rPr>
              <a:t>, has comparable performance with decision tree and selected neural network classifiers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 smtClean="0">
                <a:ea typeface="新細明體" charset="-120"/>
              </a:rPr>
              <a:t>Incremental</a:t>
            </a:r>
            <a:r>
              <a:rPr lang="en-US" altLang="zh-TW" sz="2400" smtClean="0">
                <a:ea typeface="新細明體" charset="-120"/>
              </a:rPr>
              <a:t>: Each training example can incrementally increase/decrease the probability that a hypothesis is correct — prior knowledge can be combined with observed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 smtClean="0">
                <a:ea typeface="新細明體" charset="-120"/>
              </a:rPr>
              <a:t>Standard</a:t>
            </a:r>
            <a:r>
              <a:rPr lang="en-US" altLang="zh-TW" sz="2400" smtClean="0">
                <a:ea typeface="新細明體" charset="-120"/>
              </a:rPr>
              <a:t>: Even when Bayesian methods are computationally intractable, they can provide a standard of optimal decision making against which other methods can be measured</a:t>
            </a: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CA10226-63A8-4E42-8BC7-AE3DF05B0902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93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93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2202A5-EB18-4A81-AD0E-601E33A48AE9}" type="slidenum">
              <a:rPr lang="zh-TW" altLang="en-US" smtClean="0">
                <a:ea typeface="新細明體" charset="-120"/>
              </a:rPr>
              <a:pPr/>
              <a:t>29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Bayesian Theorem: Basics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Let 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 be a data sample (“</a:t>
            </a:r>
            <a:r>
              <a:rPr lang="en-US" altLang="zh-TW" sz="2400" i="1" dirty="0" smtClean="0">
                <a:ea typeface="新細明體" charset="-120"/>
              </a:rPr>
              <a:t>evidence</a:t>
            </a:r>
            <a:r>
              <a:rPr lang="en-US" altLang="zh-TW" sz="2400" dirty="0" smtClean="0">
                <a:ea typeface="新細明體" charset="-120"/>
              </a:rPr>
              <a:t>”): class label is unknown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Let H be a </a:t>
            </a:r>
            <a:r>
              <a:rPr lang="en-US" altLang="zh-TW" sz="2400" i="1" dirty="0" smtClean="0">
                <a:ea typeface="新細明體" charset="-120"/>
              </a:rPr>
              <a:t>hypothesis</a:t>
            </a:r>
            <a:r>
              <a:rPr lang="en-US" altLang="zh-TW" sz="2400" dirty="0" smtClean="0">
                <a:ea typeface="新細明體" charset="-120"/>
              </a:rPr>
              <a:t> that “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X belongs to class C”</a:t>
            </a:r>
            <a:r>
              <a:rPr lang="en-US" altLang="zh-TW" sz="2400" dirty="0" smtClean="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Classification is to determine P(H|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), the probability that the hypothesis holds given the observed data sample </a:t>
            </a:r>
            <a:r>
              <a:rPr lang="en-US" altLang="zh-TW" sz="2400" b="1" dirty="0" smtClean="0">
                <a:ea typeface="新細明體" charset="-120"/>
              </a:rPr>
              <a:t>X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P(H) (</a:t>
            </a:r>
            <a:r>
              <a:rPr lang="en-US" altLang="zh-TW" sz="2400" i="1" dirty="0" smtClean="0">
                <a:ea typeface="新細明體" charset="-120"/>
              </a:rPr>
              <a:t>prior probability</a:t>
            </a:r>
            <a:r>
              <a:rPr lang="en-US" altLang="zh-TW" sz="2400" dirty="0" smtClean="0">
                <a:ea typeface="新細明體" charset="-120"/>
              </a:rPr>
              <a:t>), the initial probability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E.g.,</a:t>
            </a:r>
            <a:r>
              <a:rPr lang="en-US" altLang="zh-TW" sz="2400" b="1" dirty="0" smtClean="0">
                <a:ea typeface="新細明體" charset="-120"/>
              </a:rPr>
              <a:t> X</a:t>
            </a:r>
            <a:r>
              <a:rPr lang="en-US" altLang="zh-TW" sz="2400" dirty="0" smtClean="0">
                <a:ea typeface="新細明體" charset="-120"/>
              </a:rPr>
              <a:t> will buy computer, regardless of age, income, 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P(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): probability that sample data is observed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P(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|H) (</a:t>
            </a:r>
            <a:r>
              <a:rPr lang="en-US" altLang="zh-TW" sz="2400" i="1" dirty="0" smtClean="0">
                <a:ea typeface="新細明體" charset="-120"/>
              </a:rPr>
              <a:t>posteriori probability, cond. Prob.</a:t>
            </a:r>
            <a:r>
              <a:rPr lang="en-US" altLang="zh-TW" sz="2400" dirty="0" smtClean="0">
                <a:ea typeface="新細明體" charset="-120"/>
              </a:rPr>
              <a:t>), the probability of observing the sample 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, given that the hypothesis holds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E.g.,</a:t>
            </a:r>
            <a:r>
              <a:rPr lang="en-US" altLang="zh-TW" sz="2400" b="1" dirty="0" smtClean="0"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Given that</a:t>
            </a:r>
            <a:r>
              <a:rPr lang="en-US" altLang="zh-TW" sz="2400" b="1" dirty="0" smtClean="0">
                <a:ea typeface="新細明體" charset="-120"/>
              </a:rPr>
              <a:t> X</a:t>
            </a:r>
            <a:r>
              <a:rPr lang="en-US" altLang="zh-TW" sz="2400" dirty="0" smtClean="0">
                <a:ea typeface="新細明體" charset="-120"/>
              </a:rPr>
              <a:t> will buy computer, the prob. that X is 31..40, medium income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E89C770-741D-48E1-BC0B-4B2459312D1B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40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40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1DB9FA-DB09-4363-A3A7-CC32F82B1528}" type="slidenum">
              <a:rPr lang="zh-TW" altLang="en-US" smtClean="0">
                <a:ea typeface="新細明體" charset="-120"/>
              </a:rPr>
              <a:pPr/>
              <a:t>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Classification—A Two-Step Process</a:t>
            </a:r>
            <a:r>
              <a:rPr lang="en-US" altLang="zh-TW" sz="2800" smtClean="0">
                <a:ea typeface="新細明體" charset="-120"/>
              </a:rPr>
              <a:t> </a:t>
            </a:r>
            <a:endParaRPr lang="en-US" altLang="zh-TW" sz="3200" smtClean="0">
              <a:ea typeface="新細明體" charset="-120"/>
            </a:endParaRP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Model construction</a:t>
            </a:r>
            <a:r>
              <a:rPr lang="en-US" altLang="zh-TW" sz="2000" dirty="0" smtClean="0">
                <a:ea typeface="新細明體" charset="-120"/>
              </a:rPr>
              <a:t>: describing a set of predetermined classes (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construct a training dataset</a:t>
            </a:r>
            <a:r>
              <a:rPr lang="en-US" altLang="zh-TW" sz="2000" dirty="0" smtClean="0">
                <a:ea typeface="新細明體" charset="-12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Each </a:t>
            </a:r>
            <a:r>
              <a:rPr lang="en-US" altLang="zh-TW" sz="2000" dirty="0" err="1" smtClean="0">
                <a:ea typeface="新細明體" charset="-120"/>
              </a:rPr>
              <a:t>tuple</a:t>
            </a:r>
            <a:r>
              <a:rPr lang="en-US" altLang="zh-TW" sz="2000" dirty="0" smtClean="0">
                <a:ea typeface="新細明體" charset="-120"/>
              </a:rPr>
              <a:t>/sample is assumed to belong to a predefined class, as determined by the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class label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The set of </a:t>
            </a:r>
            <a:r>
              <a:rPr lang="en-US" altLang="zh-TW" sz="2000" dirty="0" err="1" smtClean="0">
                <a:ea typeface="新細明體" charset="-120"/>
              </a:rPr>
              <a:t>tuples</a:t>
            </a:r>
            <a:r>
              <a:rPr lang="en-US" altLang="zh-TW" sz="2000" dirty="0" smtClean="0">
                <a:ea typeface="新細明體" charset="-120"/>
              </a:rPr>
              <a:t> used for model construction is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training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The model is represented as classification rules, decision trees, or mathematical formulae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Model usage</a:t>
            </a:r>
            <a:r>
              <a:rPr lang="en-US" altLang="zh-TW" sz="2000" dirty="0" smtClean="0">
                <a:ea typeface="新細明體" charset="-120"/>
              </a:rPr>
              <a:t>: for classifying future or unknown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Estimate accuracy</a:t>
            </a:r>
            <a:r>
              <a:rPr lang="en-US" altLang="zh-TW" sz="2000" dirty="0" smtClean="0">
                <a:ea typeface="新細明體" charset="-120"/>
              </a:rPr>
              <a:t> of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The known label of test sample is compared with the classified result from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Accuracy rate is the percentage of test samples that are correctly classified by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Test set is independent of training set, otherwise over-fitting will occur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If the accuracy is acceptable, use the model to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classify data</a:t>
            </a:r>
            <a:r>
              <a:rPr lang="en-US" altLang="zh-TW" sz="2000" dirty="0" smtClean="0">
                <a:ea typeface="新細明體" charset="-120"/>
              </a:rPr>
              <a:t> </a:t>
            </a:r>
            <a:r>
              <a:rPr lang="en-US" altLang="zh-TW" sz="2000" dirty="0" err="1" smtClean="0">
                <a:ea typeface="新細明體" charset="-120"/>
              </a:rPr>
              <a:t>tuples</a:t>
            </a:r>
            <a:r>
              <a:rPr lang="en-US" altLang="zh-TW" sz="2000" dirty="0" smtClean="0">
                <a:ea typeface="新細明體" charset="-120"/>
              </a:rPr>
              <a:t> whose class labels are not known</a:t>
            </a:r>
            <a:endParaRPr lang="en-US" altLang="zh-TW" sz="2400" dirty="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C70AEAC-A004-4C3D-A3B0-02518604DF78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024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24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CDAECD-6E06-4C68-97ED-B747992C7C0E}" type="slidenum">
              <a:rPr lang="zh-TW" altLang="en-US" smtClean="0">
                <a:ea typeface="新細明體" charset="-120"/>
              </a:rPr>
              <a:pPr/>
              <a:t>30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58674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Bayesian Theorem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Given training data</a:t>
            </a:r>
            <a:r>
              <a:rPr lang="en-US" altLang="zh-TW" sz="2400" i="1" dirty="0" smtClean="0">
                <a:ea typeface="新細明體" charset="-120"/>
              </a:rPr>
              <a:t> 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i="1" dirty="0" smtClean="0">
                <a:ea typeface="新細明體" charset="-120"/>
              </a:rPr>
              <a:t>, posteriori probability of a hypothesis </a:t>
            </a:r>
            <a:r>
              <a:rPr lang="en-US" altLang="zh-TW" sz="2400" dirty="0" smtClean="0">
                <a:ea typeface="新細明體" charset="-120"/>
              </a:rPr>
              <a:t>H</a:t>
            </a:r>
            <a:r>
              <a:rPr lang="en-US" altLang="zh-TW" sz="2400" i="1" dirty="0" smtClean="0">
                <a:ea typeface="新細明體" charset="-120"/>
              </a:rPr>
              <a:t>, </a:t>
            </a:r>
            <a:r>
              <a:rPr lang="en-US" altLang="zh-TW" sz="2400" dirty="0" smtClean="0">
                <a:ea typeface="新細明體" charset="-120"/>
              </a:rPr>
              <a:t>P(H|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)</a:t>
            </a:r>
            <a:r>
              <a:rPr lang="en-US" altLang="zh-TW" sz="2400" i="1" dirty="0" smtClean="0">
                <a:ea typeface="新細明體" charset="-120"/>
              </a:rPr>
              <a:t>, </a:t>
            </a:r>
            <a:r>
              <a:rPr lang="en-US" altLang="zh-TW" sz="2400" dirty="0" smtClean="0">
                <a:ea typeface="新細明體" charset="-120"/>
              </a:rPr>
              <a:t>follows the </a:t>
            </a:r>
            <a:r>
              <a:rPr lang="en-US" altLang="zh-TW" sz="2400" dirty="0" err="1" smtClean="0">
                <a:ea typeface="新細明體" charset="-120"/>
              </a:rPr>
              <a:t>Bayes</a:t>
            </a:r>
            <a:r>
              <a:rPr lang="en-US" altLang="zh-TW" sz="2400" dirty="0" smtClean="0">
                <a:ea typeface="新細明體" charset="-120"/>
              </a:rPr>
              <a:t> theorem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 smtClean="0">
                <a:ea typeface="新細明體" charset="-120"/>
              </a:rPr>
              <a:t>			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Informally, this can be written as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 smtClean="0">
                <a:ea typeface="新細明體" charset="-120"/>
              </a:rPr>
              <a:t>		posteriori = likelihood x prior/evidence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Principle: Predicts that 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 belongs to C</a:t>
            </a:r>
            <a:r>
              <a:rPr lang="en-US" altLang="zh-TW" sz="2400" baseline="-25000" dirty="0" smtClean="0">
                <a:ea typeface="新細明體" charset="-120"/>
              </a:rPr>
              <a:t>2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dirty="0" err="1" smtClean="0">
                <a:ea typeface="新細明體" charset="-120"/>
              </a:rPr>
              <a:t>iff</a:t>
            </a:r>
            <a:r>
              <a:rPr lang="en-US" altLang="zh-TW" sz="2400" dirty="0" smtClean="0">
                <a:ea typeface="新細明體" charset="-120"/>
              </a:rPr>
              <a:t> the probability P(C</a:t>
            </a:r>
            <a:r>
              <a:rPr lang="en-US" altLang="zh-TW" sz="2400" baseline="-25000" dirty="0" smtClean="0">
                <a:ea typeface="新細明體" charset="-120"/>
              </a:rPr>
              <a:t>2</a:t>
            </a:r>
            <a:r>
              <a:rPr lang="en-US" altLang="zh-TW" sz="2400" dirty="0" smtClean="0">
                <a:ea typeface="新細明體" charset="-120"/>
              </a:rPr>
              <a:t>|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) is the highest among all the P(</a:t>
            </a:r>
            <a:r>
              <a:rPr lang="en-US" altLang="zh-TW" sz="2400" dirty="0" err="1" smtClean="0">
                <a:ea typeface="新細明體" charset="-120"/>
              </a:rPr>
              <a:t>C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err="1" smtClean="0">
                <a:ea typeface="新細明體" charset="-120"/>
              </a:rPr>
              <a:t>|X</a:t>
            </a:r>
            <a:r>
              <a:rPr lang="en-US" altLang="zh-TW" sz="2400" dirty="0" smtClean="0">
                <a:ea typeface="新細明體" charset="-120"/>
              </a:rPr>
              <a:t>) for all the </a:t>
            </a:r>
            <a:r>
              <a:rPr lang="en-US" altLang="zh-TW" sz="2400" i="1" dirty="0" smtClean="0">
                <a:ea typeface="新細明體" charset="-120"/>
              </a:rPr>
              <a:t>k</a:t>
            </a:r>
            <a:r>
              <a:rPr lang="en-US" altLang="zh-TW" sz="2400" dirty="0" smtClean="0">
                <a:ea typeface="新細明體" charset="-120"/>
              </a:rPr>
              <a:t> classes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MAP: Maximize a posteriori </a:t>
            </a:r>
          </a:p>
          <a:p>
            <a:pPr eaLnBrk="1" hangingPunct="1">
              <a:lnSpc>
                <a:spcPct val="120000"/>
              </a:lnSpc>
            </a:pPr>
            <a:endParaRPr lang="en-US" altLang="zh-TW" sz="2400" dirty="0" smtClean="0">
              <a:ea typeface="新細明體" charset="-120"/>
            </a:endParaRPr>
          </a:p>
          <a:p>
            <a:r>
              <a:rPr lang="en-US" altLang="zh-TW" sz="2400" dirty="0" smtClean="0">
                <a:ea typeface="新細明體" charset="-120"/>
              </a:rPr>
              <a:t>p(X) is the normalizing factor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743200" y="2438400"/>
          <a:ext cx="3200399" cy="63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Equation" r:id="rId3" imgW="2463480" imgH="558720" progId="Equation.3">
                  <p:embed/>
                </p:oleObj>
              </mc:Choice>
              <mc:Fallback>
                <p:oleObj name="Equation" r:id="rId3" imgW="246348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38400"/>
                        <a:ext cx="3200399" cy="6332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866726"/>
              </p:ext>
            </p:extLst>
          </p:nvPr>
        </p:nvGraphicFramePr>
        <p:xfrm>
          <a:off x="838200" y="5734050"/>
          <a:ext cx="6039716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Equation" r:id="rId5" imgW="4432300" imgH="419100" progId="Equation.3">
                  <p:embed/>
                </p:oleObj>
              </mc:Choice>
              <mc:Fallback>
                <p:oleObj name="Equation" r:id="rId5" imgW="4432300" imgH="419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34050"/>
                        <a:ext cx="6039716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323915-B9CA-4A45-8C22-6FF9DA7B5F34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269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270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D9F46-265F-481F-95D9-57DA261C002E}" type="slidenum">
              <a:rPr lang="zh-TW" altLang="en-US" smtClean="0">
                <a:ea typeface="新細明體" charset="-120"/>
              </a:rPr>
              <a:pPr/>
              <a:t>31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Towards Naïve Bayesian Classifier</a:t>
            </a:r>
          </a:p>
        </p:txBody>
      </p:sp>
      <p:sp>
        <p:nvSpPr>
          <p:cNvPr id="112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charset="-120"/>
              </a:rPr>
              <a:t>Let D be a training set of tuples and their associated class labels, and each tuple is represented by an n-D attribute vector </a:t>
            </a:r>
            <a:r>
              <a:rPr lang="en-US" altLang="zh-TW" sz="2400" b="1" smtClean="0">
                <a:ea typeface="新細明體" charset="-120"/>
              </a:rPr>
              <a:t>X</a:t>
            </a:r>
            <a:r>
              <a:rPr lang="en-US" altLang="zh-TW" sz="2400" smtClean="0">
                <a:ea typeface="新細明體" charset="-120"/>
              </a:rPr>
              <a:t> = (x</a:t>
            </a:r>
            <a:r>
              <a:rPr lang="en-US" altLang="zh-TW" sz="2400" baseline="-25000" smtClean="0">
                <a:ea typeface="新細明體" charset="-120"/>
              </a:rPr>
              <a:t>1</a:t>
            </a:r>
            <a:r>
              <a:rPr lang="en-US" altLang="zh-TW" sz="2400" smtClean="0">
                <a:ea typeface="新細明體" charset="-120"/>
              </a:rPr>
              <a:t>, x</a:t>
            </a:r>
            <a:r>
              <a:rPr lang="en-US" altLang="zh-TW" sz="2400" baseline="-25000" smtClean="0">
                <a:ea typeface="新細明體" charset="-120"/>
              </a:rPr>
              <a:t>2</a:t>
            </a:r>
            <a:r>
              <a:rPr lang="en-US" altLang="zh-TW" sz="2400" smtClean="0">
                <a:ea typeface="新細明體" charset="-120"/>
              </a:rPr>
              <a:t>, …, x</a:t>
            </a:r>
            <a:r>
              <a:rPr lang="en-US" altLang="zh-TW" sz="2400" baseline="-25000" smtClean="0">
                <a:ea typeface="新細明體" charset="-120"/>
              </a:rPr>
              <a:t>n</a:t>
            </a:r>
            <a:r>
              <a:rPr lang="en-US" altLang="zh-TW" sz="2400" smtClean="0">
                <a:ea typeface="新細明體" charset="-120"/>
              </a:rPr>
              <a:t>)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Suppose there are </a:t>
            </a:r>
            <a:r>
              <a:rPr lang="en-US" altLang="zh-TW" sz="2400" i="1" smtClean="0">
                <a:ea typeface="新細明體" charset="-120"/>
              </a:rPr>
              <a:t>m</a:t>
            </a:r>
            <a:r>
              <a:rPr lang="en-US" altLang="zh-TW" sz="2400" smtClean="0">
                <a:ea typeface="新細明體" charset="-120"/>
              </a:rPr>
              <a:t> classes C</a:t>
            </a:r>
            <a:r>
              <a:rPr lang="en-US" altLang="zh-TW" sz="2400" baseline="-25000" smtClean="0">
                <a:ea typeface="新細明體" charset="-120"/>
              </a:rPr>
              <a:t>1</a:t>
            </a:r>
            <a:r>
              <a:rPr lang="en-US" altLang="zh-TW" sz="2400" smtClean="0">
                <a:ea typeface="新細明體" charset="-120"/>
              </a:rPr>
              <a:t>, C</a:t>
            </a:r>
            <a:r>
              <a:rPr lang="en-US" altLang="zh-TW" sz="2400" baseline="-25000" smtClean="0">
                <a:ea typeface="新細明體" charset="-120"/>
              </a:rPr>
              <a:t>2</a:t>
            </a:r>
            <a:r>
              <a:rPr lang="en-US" altLang="zh-TW" sz="2400" smtClean="0">
                <a:ea typeface="新細明體" charset="-120"/>
              </a:rPr>
              <a:t>, …, C</a:t>
            </a:r>
            <a:r>
              <a:rPr lang="en-US" altLang="zh-TW" sz="2400" baseline="-25000" smtClean="0">
                <a:ea typeface="新細明體" charset="-120"/>
              </a:rPr>
              <a:t>m</a:t>
            </a:r>
            <a:r>
              <a:rPr lang="en-US" altLang="zh-TW" sz="2400" smtClean="0">
                <a:ea typeface="新細明體" charset="-12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Classification is to derive the maximum posteriori, i.e., the maximal P(C</a:t>
            </a:r>
            <a:r>
              <a:rPr lang="en-US" altLang="zh-TW" sz="2400" baseline="-25000" smtClean="0">
                <a:ea typeface="新細明體" charset="-120"/>
              </a:rPr>
              <a:t>i</a:t>
            </a:r>
            <a:r>
              <a:rPr lang="en-US" altLang="zh-TW" sz="2400" smtClean="0">
                <a:ea typeface="新細明體" charset="-120"/>
              </a:rPr>
              <a:t>|</a:t>
            </a:r>
            <a:r>
              <a:rPr lang="en-US" altLang="zh-TW" sz="2400" b="1" smtClean="0">
                <a:ea typeface="新細明體" charset="-120"/>
              </a:rPr>
              <a:t>X</a:t>
            </a:r>
            <a:r>
              <a:rPr lang="en-US" altLang="zh-TW" sz="2400" smtClean="0">
                <a:ea typeface="新細明體" charset="-12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This can be derived from Bayes’ theorem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smtClean="0">
                <a:ea typeface="新細明體" charset="-120"/>
              </a:rPr>
              <a:t>needs to be maximized</a:t>
            </a:r>
          </a:p>
        </p:txBody>
      </p:sp>
      <p:graphicFrame>
        <p:nvGraphicFramePr>
          <p:cNvPr id="11266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48200" y="4114800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Equation" r:id="rId3" imgW="2501640" imgH="647640" progId="Equation.3">
                  <p:embed/>
                </p:oleObj>
              </mc:Choice>
              <mc:Fallback>
                <p:oleObj name="Equation" r:id="rId3" imgW="2501640" imgH="647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27432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5334000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Equation" r:id="rId5" imgW="2476440" imgH="380880" progId="Equation.3">
                  <p:embed/>
                </p:oleObj>
              </mc:Choice>
              <mc:Fallback>
                <p:oleObj name="Equation" r:id="rId5" imgW="2476440" imgH="380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34000"/>
                        <a:ext cx="28956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8BDD73E-ABE9-49B1-846D-0B1678138E20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294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2295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BA9835-F938-4725-8E34-8BA7E3328781}" type="slidenum">
              <a:rPr lang="zh-TW" altLang="en-US" smtClean="0">
                <a:ea typeface="新細明體" charset="-120"/>
              </a:rPr>
              <a:pPr/>
              <a:t>32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Derivation of Naïve Bayes Classifier </a:t>
            </a:r>
          </a:p>
        </p:txBody>
      </p:sp>
      <p:sp>
        <p:nvSpPr>
          <p:cNvPr id="122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This greatly reduces the computation cost: Only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counts</a:t>
            </a:r>
            <a:r>
              <a:rPr lang="en-US" altLang="zh-TW" sz="2400" dirty="0" smtClean="0">
                <a:ea typeface="新細明體" charset="-120"/>
              </a:rPr>
              <a:t> the class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If </a:t>
            </a:r>
            <a:r>
              <a:rPr lang="en-US" altLang="zh-TW" sz="2400" dirty="0" err="1" smtClean="0">
                <a:ea typeface="新細明體" charset="-120"/>
              </a:rPr>
              <a:t>A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smtClean="0">
                <a:ea typeface="新細明體" charset="-120"/>
              </a:rPr>
              <a:t> is categorical, P(</a:t>
            </a:r>
            <a:r>
              <a:rPr lang="en-US" altLang="zh-TW" sz="2400" dirty="0" err="1" smtClean="0">
                <a:ea typeface="新細明體" charset="-120"/>
              </a:rPr>
              <a:t>x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err="1" smtClean="0">
                <a:ea typeface="新細明體" charset="-120"/>
              </a:rPr>
              <a:t>|C</a:t>
            </a:r>
            <a:r>
              <a:rPr lang="en-US" altLang="zh-TW" sz="2400" baseline="-25000" dirty="0" err="1" smtClean="0">
                <a:ea typeface="新細明體" charset="-120"/>
              </a:rPr>
              <a:t>i</a:t>
            </a:r>
            <a:r>
              <a:rPr lang="en-US" altLang="zh-TW" sz="2400" dirty="0" smtClean="0">
                <a:ea typeface="新細明體" charset="-120"/>
              </a:rPr>
              <a:t>) is the # of tuples in C</a:t>
            </a:r>
            <a:r>
              <a:rPr lang="en-US" altLang="zh-TW" sz="2400" baseline="-25000" dirty="0" smtClean="0">
                <a:ea typeface="新細明體" charset="-120"/>
              </a:rPr>
              <a:t>i</a:t>
            </a:r>
            <a:r>
              <a:rPr lang="en-US" altLang="zh-TW" sz="2400" dirty="0" smtClean="0">
                <a:ea typeface="新細明體" charset="-120"/>
              </a:rPr>
              <a:t> having value </a:t>
            </a:r>
            <a:r>
              <a:rPr lang="en-US" altLang="zh-TW" sz="2400" dirty="0" err="1" smtClean="0">
                <a:ea typeface="新細明體" charset="-120"/>
              </a:rPr>
              <a:t>x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smtClean="0">
                <a:ea typeface="新細明體" charset="-120"/>
              </a:rPr>
              <a:t> for </a:t>
            </a:r>
            <a:r>
              <a:rPr lang="en-US" altLang="zh-TW" sz="2400" dirty="0" err="1" smtClean="0">
                <a:ea typeface="新細明體" charset="-120"/>
              </a:rPr>
              <a:t>A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smtClean="0">
                <a:ea typeface="新細明體" charset="-120"/>
              </a:rPr>
              <a:t> divided by |C</a:t>
            </a:r>
            <a:r>
              <a:rPr lang="en-US" altLang="zh-TW" sz="2400" baseline="-25000" dirty="0" smtClean="0">
                <a:ea typeface="新細明體" charset="-120"/>
              </a:rPr>
              <a:t>i, D</a:t>
            </a:r>
            <a:r>
              <a:rPr lang="en-US" altLang="zh-TW" sz="2400" dirty="0" smtClean="0">
                <a:ea typeface="新細明體" charset="-120"/>
              </a:rPr>
              <a:t>| (# of tuples of C</a:t>
            </a:r>
            <a:r>
              <a:rPr lang="en-US" altLang="zh-TW" sz="2400" baseline="-25000" dirty="0" smtClean="0">
                <a:ea typeface="新細明體" charset="-120"/>
              </a:rPr>
              <a:t>i</a:t>
            </a:r>
            <a:r>
              <a:rPr lang="en-US" altLang="zh-TW" sz="2400" dirty="0" smtClean="0">
                <a:ea typeface="新細明體" charset="-120"/>
              </a:rPr>
              <a:t> in 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If </a:t>
            </a:r>
            <a:r>
              <a:rPr lang="en-US" altLang="zh-TW" sz="2400" dirty="0" err="1" smtClean="0">
                <a:ea typeface="新細明體" charset="-120"/>
              </a:rPr>
              <a:t>A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smtClean="0">
                <a:ea typeface="新細明體" charset="-120"/>
              </a:rPr>
              <a:t> is </a:t>
            </a:r>
            <a:r>
              <a:rPr lang="en-US" altLang="zh-TW" sz="2400" dirty="0" err="1" smtClean="0">
                <a:ea typeface="新細明體" charset="-120"/>
              </a:rPr>
              <a:t>continous</a:t>
            </a:r>
            <a:r>
              <a:rPr lang="en-US" altLang="zh-TW" sz="2400" dirty="0" smtClean="0">
                <a:ea typeface="新細明體" charset="-120"/>
              </a:rPr>
              <a:t>-valued, P(</a:t>
            </a:r>
            <a:r>
              <a:rPr lang="en-US" altLang="zh-TW" sz="2400" dirty="0" err="1" smtClean="0">
                <a:ea typeface="新細明體" charset="-120"/>
              </a:rPr>
              <a:t>x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err="1" smtClean="0">
                <a:ea typeface="新細明體" charset="-120"/>
              </a:rPr>
              <a:t>|C</a:t>
            </a:r>
            <a:r>
              <a:rPr lang="en-US" altLang="zh-TW" sz="2400" baseline="-25000" dirty="0" err="1" smtClean="0">
                <a:ea typeface="新細明體" charset="-120"/>
              </a:rPr>
              <a:t>i</a:t>
            </a:r>
            <a:r>
              <a:rPr lang="en-US" altLang="zh-TW" sz="2400" dirty="0" smtClean="0">
                <a:ea typeface="新細明體" charset="-120"/>
              </a:rPr>
              <a:t>) is usually computed based on Gaussian distribution with a mean </a:t>
            </a:r>
            <a:r>
              <a:rPr lang="el-GR" altLang="zh-TW" sz="2400" dirty="0" smtClean="0"/>
              <a:t>μ</a:t>
            </a:r>
            <a:r>
              <a:rPr lang="en-US" altLang="zh-TW" sz="2400" dirty="0" smtClean="0">
                <a:ea typeface="新細明體" charset="-120"/>
              </a:rPr>
              <a:t> and standard deviation </a:t>
            </a:r>
            <a:r>
              <a:rPr lang="el-GR" altLang="zh-TW" sz="2400" dirty="0" smtClean="0"/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>
                <a:ea typeface="新細明體" charset="-120"/>
              </a:rPr>
              <a:t>and P(</a:t>
            </a:r>
            <a:r>
              <a:rPr lang="en-US" altLang="zh-TW" sz="2400" dirty="0" err="1" smtClean="0">
                <a:ea typeface="新細明體" charset="-120"/>
              </a:rPr>
              <a:t>x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err="1" smtClean="0">
                <a:ea typeface="新細明體" charset="-120"/>
              </a:rPr>
              <a:t>|C</a:t>
            </a:r>
            <a:r>
              <a:rPr lang="en-US" altLang="zh-TW" sz="2400" baseline="-25000" dirty="0" err="1" smtClean="0">
                <a:ea typeface="新細明體" charset="-120"/>
              </a:rPr>
              <a:t>i</a:t>
            </a:r>
            <a:r>
              <a:rPr lang="en-US" altLang="zh-TW" sz="2400" dirty="0" smtClean="0">
                <a:ea typeface="新細明體" charset="-120"/>
              </a:rPr>
              <a:t>) is </a:t>
            </a:r>
          </a:p>
          <a:p>
            <a:pPr eaLnBrk="1" hangingPunct="1">
              <a:lnSpc>
                <a:spcPct val="90000"/>
              </a:lnSpc>
            </a:pPr>
            <a:endParaRPr lang="zh-TW" altLang="en-US" sz="2400" dirty="0" smtClean="0">
              <a:ea typeface="新細明體" charset="-120"/>
            </a:endParaRPr>
          </a:p>
        </p:txBody>
      </p:sp>
      <p:graphicFrame>
        <p:nvGraphicFramePr>
          <p:cNvPr id="12290" name="Object 10"/>
          <p:cNvGraphicFramePr>
            <a:graphicFrameLocks noGrp="1"/>
          </p:cNvGraphicFramePr>
          <p:nvPr>
            <p:ph sz="quarter" idx="2"/>
          </p:nvPr>
        </p:nvGraphicFramePr>
        <p:xfrm>
          <a:off x="2438400" y="2057400"/>
          <a:ext cx="60071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8" name="Equation" r:id="rId3" imgW="4089240" imgH="507960" progId="Equation.3">
                  <p:embed/>
                </p:oleObj>
              </mc:Choice>
              <mc:Fallback>
                <p:oleObj name="Equation" r:id="rId3" imgW="4089240" imgH="507960" progId="Equation.3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60071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2"/>
          <p:cNvGraphicFramePr>
            <a:graphicFrameLocks noGrp="1"/>
          </p:cNvGraphicFramePr>
          <p:nvPr>
            <p:ph sz="quarter" idx="3"/>
          </p:nvPr>
        </p:nvGraphicFramePr>
        <p:xfrm>
          <a:off x="4191000" y="5029200"/>
          <a:ext cx="320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9" name="Equation" r:id="rId5" imgW="1663560" imgH="482400" progId="Equation.3">
                  <p:embed/>
                </p:oleObj>
              </mc:Choice>
              <mc:Fallback>
                <p:oleObj name="Equation" r:id="rId5" imgW="1663560" imgH="4824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3200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4"/>
          <p:cNvGraphicFramePr>
            <a:graphicFrameLocks/>
          </p:cNvGraphicFramePr>
          <p:nvPr/>
        </p:nvGraphicFramePr>
        <p:xfrm>
          <a:off x="4191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" name="Equation" r:id="rId7" imgW="1625400" imgH="241200" progId="Equation.3">
                  <p:embed/>
                </p:oleObj>
              </mc:Choice>
              <mc:Fallback>
                <p:oleObj name="Equation" r:id="rId7" imgW="1625400" imgH="2412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0B0BE0C-5EF4-4B5D-8A71-FC1F42B331C5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331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331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501F0-8C00-4B40-98ED-3235D70CADA6}" type="slidenum">
              <a:rPr lang="zh-TW" altLang="en-US" smtClean="0">
                <a:ea typeface="新細明體" charset="-120"/>
              </a:rPr>
              <a:pPr/>
              <a:t>33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Naïve Bayesian Classifier: Training Dataset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228600" y="2057400"/>
            <a:ext cx="3429000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Class: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C1:buys_computer = ‘yes’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C2:buys_computer = ‘no’</a:t>
            </a:r>
          </a:p>
          <a:p>
            <a:pPr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Data sample 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X = (age &lt;=30,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Income = medium,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Student = yes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Credit_rating = Fair)</a:t>
            </a:r>
          </a:p>
        </p:txBody>
      </p:sp>
      <p:graphicFrame>
        <p:nvGraphicFramePr>
          <p:cNvPr id="13314" name="Object 5"/>
          <p:cNvGraphicFramePr>
            <a:graphicFrameLocks noGrp="1"/>
          </p:cNvGraphicFramePr>
          <p:nvPr>
            <p:ph idx="1"/>
          </p:nvPr>
        </p:nvGraphicFramePr>
        <p:xfrm>
          <a:off x="3524250" y="990600"/>
          <a:ext cx="5395913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Worksheet" r:id="rId3" imgW="4324438" imgH="4457652" progId="Excel.Sheet.8">
                  <p:embed/>
                </p:oleObj>
              </mc:Choice>
              <mc:Fallback>
                <p:oleObj name="Worksheet" r:id="rId3" imgW="4324438" imgH="4457652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990600"/>
                        <a:ext cx="5395913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2C4AAD-8B80-40ED-8043-42CE42415228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041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04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83EEC2-40CD-46CB-9BAE-888DB40038A7}" type="slidenum">
              <a:rPr lang="zh-TW" altLang="en-US" smtClean="0">
                <a:ea typeface="新細明體" charset="-120"/>
              </a:rPr>
              <a:pPr/>
              <a:t>34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678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Naïve Bayesian Classifier:  An Example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 smtClean="0">
                <a:ea typeface="新細明體" charset="-120"/>
              </a:rPr>
              <a:t>P(C</a:t>
            </a:r>
            <a:r>
              <a:rPr lang="en-US" altLang="zh-TW" sz="2000" baseline="-25000" dirty="0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):    </a:t>
            </a:r>
            <a:r>
              <a:rPr lang="en-US" altLang="zh-TW" sz="1600" dirty="0" smtClean="0">
                <a:ea typeface="新細明體" charset="-120"/>
              </a:rPr>
              <a:t>P(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“yes”)  = 9/14 = 0.643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               P(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“no”) = 5/14= 0.357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 smtClean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smtClean="0">
                <a:ea typeface="新細明體" charset="-120"/>
              </a:rPr>
              <a:t>Compute P(</a:t>
            </a:r>
            <a:r>
              <a:rPr lang="en-US" altLang="zh-TW" sz="2000" dirty="0" err="1" smtClean="0">
                <a:ea typeface="新細明體" charset="-120"/>
              </a:rPr>
              <a:t>X|C</a:t>
            </a:r>
            <a:r>
              <a:rPr lang="en-US" altLang="zh-TW" sz="2000" baseline="-25000" dirty="0" err="1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) for each class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P(age = “&lt;=30” | 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“yes”)  = 2/9 = 0.222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P(age = “&lt;= 30” | 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“no”) = 3/5 = 0.6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P(income = “medium” | 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“yes”) = 4/9 = 0.444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P(income = “medium” | 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“no”) = 2/5 = 0.4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P(student = “yes” | 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“yes) = 6/9 = 0.667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P(student = “yes” | 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“no”) = 1/5 = 0.2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P(</a:t>
            </a:r>
            <a:r>
              <a:rPr lang="en-US" altLang="zh-TW" sz="1600" dirty="0" err="1" smtClean="0">
                <a:ea typeface="新細明體" charset="-120"/>
              </a:rPr>
              <a:t>credit_rating</a:t>
            </a:r>
            <a:r>
              <a:rPr lang="en-US" altLang="zh-TW" sz="1600" dirty="0" smtClean="0">
                <a:ea typeface="新細明體" charset="-120"/>
              </a:rPr>
              <a:t> = “fair” | 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“yes”) = 6/9 = 0.667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P(</a:t>
            </a:r>
            <a:r>
              <a:rPr lang="en-US" altLang="zh-TW" sz="1600" dirty="0" err="1" smtClean="0">
                <a:ea typeface="新細明體" charset="-120"/>
              </a:rPr>
              <a:t>credit_rating</a:t>
            </a:r>
            <a:r>
              <a:rPr lang="en-US" altLang="zh-TW" sz="1600" dirty="0" smtClean="0">
                <a:ea typeface="新細明體" charset="-120"/>
              </a:rPr>
              <a:t> = “fair” | 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“no”) = 2/5 = 0.4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 smtClean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1600" b="1" dirty="0" smtClean="0">
                <a:ea typeface="新細明體" charset="-120"/>
              </a:rPr>
              <a:t> X = (age &lt;= 30 , income = medium, student = yes, </a:t>
            </a:r>
            <a:r>
              <a:rPr lang="en-US" altLang="zh-TW" sz="1600" b="1" dirty="0" err="1" smtClean="0">
                <a:ea typeface="新細明體" charset="-120"/>
              </a:rPr>
              <a:t>credit_rating</a:t>
            </a:r>
            <a:r>
              <a:rPr lang="en-US" altLang="zh-TW" sz="1600" b="1" dirty="0" smtClean="0">
                <a:ea typeface="新細明體" charset="-120"/>
              </a:rPr>
              <a:t> = fair)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 smtClean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</a:t>
            </a:r>
            <a:r>
              <a:rPr lang="en-US" altLang="zh-TW" sz="1600" b="1" dirty="0" smtClean="0">
                <a:ea typeface="新細明體" charset="-120"/>
              </a:rPr>
              <a:t>P(</a:t>
            </a:r>
            <a:r>
              <a:rPr lang="en-US" altLang="zh-TW" sz="1600" b="1" dirty="0" err="1" smtClean="0">
                <a:ea typeface="新細明體" charset="-120"/>
              </a:rPr>
              <a:t>X|C</a:t>
            </a:r>
            <a:r>
              <a:rPr lang="en-US" altLang="zh-TW" sz="1600" b="1" baseline="-25000" dirty="0" err="1" smtClean="0">
                <a:ea typeface="新細明體" charset="-120"/>
              </a:rPr>
              <a:t>i</a:t>
            </a:r>
            <a:r>
              <a:rPr lang="en-US" altLang="zh-TW" sz="1600" b="1" dirty="0" smtClean="0">
                <a:ea typeface="新細明體" charset="-120"/>
              </a:rPr>
              <a:t>) :</a:t>
            </a:r>
            <a:r>
              <a:rPr lang="en-US" altLang="zh-TW" sz="1600" dirty="0" smtClean="0">
                <a:ea typeface="新細明體" charset="-120"/>
              </a:rPr>
              <a:t> P(</a:t>
            </a:r>
            <a:r>
              <a:rPr lang="en-US" altLang="zh-TW" sz="1600" dirty="0" err="1" smtClean="0">
                <a:ea typeface="新細明體" charset="-120"/>
              </a:rPr>
              <a:t>X|buys_computer</a:t>
            </a:r>
            <a:r>
              <a:rPr lang="en-US" altLang="zh-TW" sz="1600" dirty="0" smtClean="0">
                <a:ea typeface="新細明體" charset="-120"/>
              </a:rPr>
              <a:t> = “yes”) = 0.222 x 0.444 x 0.667 x 0.667 = 0.044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           P(</a:t>
            </a:r>
            <a:r>
              <a:rPr lang="en-US" altLang="zh-TW" sz="1600" dirty="0" err="1" smtClean="0">
                <a:ea typeface="新細明體" charset="-120"/>
              </a:rPr>
              <a:t>X|buys_computer</a:t>
            </a:r>
            <a:r>
              <a:rPr lang="en-US" altLang="zh-TW" sz="1600" dirty="0" smtClean="0">
                <a:ea typeface="新細明體" charset="-120"/>
              </a:rPr>
              <a:t> = “no”) = 0.6 x 0.4 x 0.2 x 0.4 = 0.019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 smtClean="0">
                <a:ea typeface="新細明體" charset="-120"/>
              </a:rPr>
              <a:t>P(</a:t>
            </a:r>
            <a:r>
              <a:rPr lang="en-US" altLang="zh-TW" sz="1600" b="1" dirty="0" err="1" smtClean="0">
                <a:ea typeface="新細明體" charset="-120"/>
              </a:rPr>
              <a:t>X|C</a:t>
            </a:r>
            <a:r>
              <a:rPr lang="en-US" altLang="zh-TW" sz="1600" b="1" baseline="-25000" dirty="0" err="1" smtClean="0">
                <a:ea typeface="新細明體" charset="-120"/>
              </a:rPr>
              <a:t>i</a:t>
            </a:r>
            <a:r>
              <a:rPr lang="en-US" altLang="zh-TW" sz="1600" b="1" dirty="0" smtClean="0">
                <a:ea typeface="新細明體" charset="-120"/>
              </a:rPr>
              <a:t>)*P(C</a:t>
            </a:r>
            <a:r>
              <a:rPr lang="en-US" altLang="zh-TW" sz="1600" b="1" baseline="-25000" dirty="0" smtClean="0">
                <a:ea typeface="新細明體" charset="-120"/>
              </a:rPr>
              <a:t>i</a:t>
            </a:r>
            <a:r>
              <a:rPr lang="en-US" altLang="zh-TW" sz="1600" b="1" dirty="0" smtClean="0">
                <a:ea typeface="新細明體" charset="-120"/>
              </a:rPr>
              <a:t>) : </a:t>
            </a:r>
            <a:r>
              <a:rPr lang="en-US" altLang="zh-TW" sz="1600" dirty="0" smtClean="0">
                <a:ea typeface="新細明體" charset="-120"/>
              </a:rPr>
              <a:t>P(</a:t>
            </a:r>
            <a:r>
              <a:rPr lang="en-US" altLang="zh-TW" sz="1600" dirty="0" err="1" smtClean="0">
                <a:ea typeface="新細明體" charset="-120"/>
              </a:rPr>
              <a:t>X|buys_computer</a:t>
            </a:r>
            <a:r>
              <a:rPr lang="en-US" altLang="zh-TW" sz="1600" dirty="0" smtClean="0">
                <a:ea typeface="新細明體" charset="-120"/>
              </a:rPr>
              <a:t> = “yes”) * P(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“yes”) = 0.028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 smtClean="0">
                <a:ea typeface="新細明體" charset="-120"/>
              </a:rPr>
              <a:t>		             </a:t>
            </a:r>
            <a:r>
              <a:rPr lang="en-US" altLang="zh-TW" sz="1600" dirty="0" smtClean="0">
                <a:ea typeface="新細明體" charset="-120"/>
              </a:rPr>
              <a:t>P(</a:t>
            </a:r>
            <a:r>
              <a:rPr lang="en-US" altLang="zh-TW" sz="1600" dirty="0" err="1" smtClean="0">
                <a:ea typeface="新細明體" charset="-120"/>
              </a:rPr>
              <a:t>X|buys_computer</a:t>
            </a:r>
            <a:r>
              <a:rPr lang="en-US" altLang="zh-TW" sz="1600" dirty="0" smtClean="0">
                <a:ea typeface="新細明體" charset="-120"/>
              </a:rPr>
              <a:t> = “no”) * P(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“no”) = 0.007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 smtClean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FF0000"/>
                </a:solidFill>
                <a:ea typeface="新細明體" charset="-120"/>
              </a:rPr>
              <a:t>Therefore,  X belongs to class (“</a:t>
            </a:r>
            <a:r>
              <a:rPr lang="en-US" altLang="zh-TW" sz="1800" b="1" dirty="0" err="1" smtClean="0">
                <a:solidFill>
                  <a:srgbClr val="FF0000"/>
                </a:solidFill>
                <a:ea typeface="新細明體" charset="-120"/>
              </a:rPr>
              <a:t>buys_computer</a:t>
            </a:r>
            <a:r>
              <a:rPr lang="en-US" altLang="zh-TW" sz="1800" b="1" dirty="0" smtClean="0">
                <a:solidFill>
                  <a:srgbClr val="FF0000"/>
                </a:solidFill>
                <a:ea typeface="新細明體" charset="-120"/>
              </a:rPr>
              <a:t> = yes”)</a:t>
            </a:r>
            <a:r>
              <a:rPr lang="en-US" altLang="zh-TW" sz="1400" b="1" dirty="0" smtClean="0">
                <a:ea typeface="新細明體" charset="-120"/>
              </a:rPr>
              <a:t>		</a:t>
            </a: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3E2934-BCB3-4E4D-B5A2-9FEAF7871728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4340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4341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8484AF-3E2F-498A-8F30-EC10BCA97E58}" type="slidenum">
              <a:rPr lang="zh-TW" altLang="en-US" smtClean="0">
                <a:ea typeface="新細明體" charset="-120"/>
              </a:rPr>
              <a:pPr/>
              <a:t>35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FF0000"/>
                </a:solidFill>
                <a:ea typeface="新細明體" charset="-120"/>
              </a:rPr>
              <a:t>Avoiding the 0-Probability Problem</a:t>
            </a: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zh-TW" sz="2000" dirty="0" smtClean="0">
                <a:ea typeface="新細明體" charset="-120"/>
              </a:rPr>
              <a:t>Naïve Bayesian prediction requires each conditional prob. be non-zero.  Otherwise, the predicted prob. will be zero</a:t>
            </a:r>
          </a:p>
          <a:p>
            <a:pPr eaLnBrk="1" hangingPunct="1"/>
            <a:endParaRPr lang="en-US" altLang="zh-TW" sz="2000" dirty="0" smtClean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 smtClean="0">
                <a:ea typeface="新細明體" charset="-120"/>
              </a:rPr>
              <a:t>	</a:t>
            </a:r>
          </a:p>
          <a:p>
            <a:pPr eaLnBrk="1" hangingPunct="1"/>
            <a:endParaRPr lang="en-US" altLang="zh-TW" sz="2000" b="1" dirty="0" smtClean="0">
              <a:ea typeface="新細明體" charset="-120"/>
            </a:endParaRPr>
          </a:p>
          <a:p>
            <a:pPr eaLnBrk="1" hangingPunct="1"/>
            <a:r>
              <a:rPr lang="en-US" altLang="zh-TW" sz="2000" dirty="0" smtClean="0">
                <a:ea typeface="新細明體" charset="-120"/>
              </a:rPr>
              <a:t>Ex. Suppose a dataset with 1000 tuples, income=low (0), income= medium (990), and income = high (10), </a:t>
            </a:r>
          </a:p>
          <a:p>
            <a:pPr eaLnBrk="1" hangingPunct="1"/>
            <a:r>
              <a:rPr lang="en-US" altLang="zh-TW" sz="2000" dirty="0" smtClean="0">
                <a:ea typeface="新細明體" charset="-120"/>
              </a:rPr>
              <a:t>Use Laplacian correction (or Laplacian estimator)</a:t>
            </a:r>
          </a:p>
          <a:p>
            <a:pPr lvl="1" eaLnBrk="1" hangingPunct="1"/>
            <a:r>
              <a:rPr lang="en-US" altLang="zh-TW" sz="2000" dirty="0" smtClean="0">
                <a:ea typeface="新細明體" charset="-120"/>
              </a:rPr>
              <a:t>Adding 1 to each case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 smtClean="0">
                <a:ea typeface="新細明體" charset="-120"/>
              </a:rPr>
              <a:t>Prob</a:t>
            </a:r>
            <a:r>
              <a:rPr lang="en-US" altLang="zh-TW" sz="2000" dirty="0" smtClean="0">
                <a:ea typeface="新細明體" charset="-120"/>
              </a:rPr>
              <a:t>(income = low) = 1/1003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 smtClean="0">
                <a:ea typeface="新細明體" charset="-120"/>
              </a:rPr>
              <a:t>Prob</a:t>
            </a:r>
            <a:r>
              <a:rPr lang="en-US" altLang="zh-TW" sz="2000" dirty="0" smtClean="0">
                <a:ea typeface="新細明體" charset="-120"/>
              </a:rPr>
              <a:t>(income = medium) = 991/1003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 smtClean="0">
                <a:ea typeface="新細明體" charset="-120"/>
              </a:rPr>
              <a:t>Prob</a:t>
            </a:r>
            <a:r>
              <a:rPr lang="en-US" altLang="zh-TW" sz="2000" dirty="0" smtClean="0">
                <a:ea typeface="新細明體" charset="-120"/>
              </a:rPr>
              <a:t>(income = high) = 11/1003</a:t>
            </a:r>
          </a:p>
          <a:p>
            <a:pPr lvl="1" eaLnBrk="1" hangingPunct="1"/>
            <a:r>
              <a:rPr lang="en-US" altLang="zh-TW" sz="2000" dirty="0" smtClean="0">
                <a:ea typeface="新細明體" charset="-120"/>
              </a:rPr>
              <a:t>The “corrected” prob. estimates are close to their “uncorrected” counterparts</a:t>
            </a:r>
          </a:p>
        </p:txBody>
      </p:sp>
      <p:graphicFrame>
        <p:nvGraphicFramePr>
          <p:cNvPr id="14338" name="Object 4"/>
          <p:cNvGraphicFramePr>
            <a:graphicFrameLocks noGrp="1"/>
          </p:cNvGraphicFramePr>
          <p:nvPr>
            <p:ph sz="half" idx="2"/>
          </p:nvPr>
        </p:nvGraphicFramePr>
        <p:xfrm>
          <a:off x="1981200" y="2133600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3" imgW="1765080" imgH="507960" progId="Equation.3">
                  <p:embed/>
                </p:oleObj>
              </mc:Choice>
              <mc:Fallback>
                <p:oleObj name="Equation" r:id="rId3" imgW="1765080" imgH="50796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350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5250" cy="3190875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8763000" cy="51054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3706D-83EB-4261-A6C9-02602B318283}" type="datetime4">
              <a:rPr lang="zh-TW" altLang="en-US" smtClean="0"/>
              <a:pPr>
                <a:defRPr/>
              </a:pPr>
              <a:t>111年3月14日星期一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Data Mining: Concepts and Techniques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857A-76AB-45A5-9EA2-0727F8B498FF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80459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Laplacian estimator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Laplace-k smoothed correction</a:t>
            </a:r>
          </a:p>
          <a:p>
            <a:r>
              <a:rPr lang="en-US" altLang="zh-TW" dirty="0" smtClean="0"/>
              <a:t>Given: a1, a2, a1, a2, a3, a1, a3, a2</a:t>
            </a:r>
          </a:p>
          <a:p>
            <a:r>
              <a:rPr lang="en-US" altLang="zh-TW" dirty="0" smtClean="0"/>
              <a:t>Asked: Laplace-k smoothed of P(A) with domain of A={a1, a2, a3) for k=0, 1, 2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k=0 :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P(A=a1) = 3/8; P(A=a2)= 3/8; P(A=a3) = 2/8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k=1: </a:t>
            </a:r>
            <a:r>
              <a:rPr lang="en-US" altLang="zh-TW" dirty="0" smtClean="0">
                <a:solidFill>
                  <a:srgbClr val="000000"/>
                </a:solidFill>
              </a:rPr>
              <a:t>add 1 for every different value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      P(A=a1</a:t>
            </a:r>
            <a:r>
              <a:rPr lang="en-US" altLang="zh-TW" dirty="0">
                <a:solidFill>
                  <a:srgbClr val="000000"/>
                </a:solidFill>
              </a:rPr>
              <a:t>) = (3+1)/(8+3</a:t>
            </a:r>
            <a:r>
              <a:rPr lang="en-US" altLang="zh-TW" dirty="0" smtClean="0">
                <a:solidFill>
                  <a:srgbClr val="000000"/>
                </a:solidFill>
              </a:rPr>
              <a:t>)= 4/11;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0000"/>
                </a:solidFill>
              </a:rPr>
              <a:t>For k=c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0000"/>
                </a:solidFill>
              </a:rPr>
              <a:t>       P(A=a1</a:t>
            </a:r>
            <a:r>
              <a:rPr lang="en-US" altLang="zh-TW" dirty="0">
                <a:solidFill>
                  <a:srgbClr val="000000"/>
                </a:solidFill>
              </a:rPr>
              <a:t>) = (</a:t>
            </a:r>
            <a:r>
              <a:rPr lang="en-US" altLang="zh-TW" dirty="0" smtClean="0">
                <a:solidFill>
                  <a:srgbClr val="000000"/>
                </a:solidFill>
              </a:rPr>
              <a:t>3+c)/(8+3c); 3c because of 3 different values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CB0AEB-8F73-45E4-A5B6-4F80218E65D5}" type="datetime4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111年3月14日星期一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mtClean="0">
                <a:solidFill>
                  <a:srgbClr val="000000"/>
                </a:solidFill>
              </a:rPr>
              <a:t>Data Mining: Concepts and Techniques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3A0F5E-3982-4CF3-BE49-36657C4708FC}" type="slidenum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48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2A9B96-84C0-45B3-84EF-5A889F160150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14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14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5039A2-B03A-4F07-829B-21DE57A5E0CE}" type="slidenum">
              <a:rPr lang="zh-TW" altLang="en-US" smtClean="0">
                <a:ea typeface="新細明體" charset="-120"/>
              </a:rPr>
              <a:pPr/>
              <a:t>38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Naïve Bayesian Classifier: Comments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charset="-120"/>
              </a:rPr>
              <a:t>Advantages 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Easy to implement 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Good results obtained in most of the cases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Disadvantages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Assumption: class conditional independence, therefore loss of accuracy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Practically, dependencies exist among variables </a:t>
            </a:r>
          </a:p>
          <a:p>
            <a:pPr lvl="2" eaLnBrk="1" hangingPunct="1"/>
            <a:r>
              <a:rPr lang="en-US" altLang="zh-TW" sz="2000" smtClean="0">
                <a:ea typeface="新細明體" charset="-120"/>
              </a:rPr>
              <a:t>E.g.,  hospitals: patients: Profile: age, family history, etc.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 Symptoms: fever, cough etc., Disease: lung cancer, diabetes, etc. </a:t>
            </a:r>
          </a:p>
          <a:p>
            <a:pPr lvl="2" eaLnBrk="1" hangingPunct="1"/>
            <a:r>
              <a:rPr lang="en-US" altLang="zh-TW" sz="2000" smtClean="0">
                <a:ea typeface="新細明體" charset="-120"/>
              </a:rPr>
              <a:t>Dependencies among these cannot be modeled by Naïve Bayesian Classifier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How to deal with these dependencies?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Bayesian Belief Networks </a:t>
            </a: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37DD24-EB23-4A22-9FAE-AB14337FBBEA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24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52A2B5-D000-4C4D-B047-E775EAD45D82}" type="slidenum">
              <a:rPr lang="zh-TW" altLang="en-US" smtClean="0">
                <a:ea typeface="新細明體" charset="-120"/>
              </a:rPr>
              <a:pPr/>
              <a:t>39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Bayesian Belief Networks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TW" sz="2400" smtClean="0">
                <a:ea typeface="新細明體" charset="-120"/>
              </a:rPr>
              <a:t>Bayesian belief network allows a </a:t>
            </a:r>
            <a:r>
              <a:rPr lang="en-US" altLang="zh-TW" sz="2400" i="1" smtClean="0">
                <a:ea typeface="新細明體" charset="-120"/>
              </a:rPr>
              <a:t>subset</a:t>
            </a:r>
            <a:r>
              <a:rPr lang="en-US" altLang="zh-TW" sz="2400" smtClean="0">
                <a:ea typeface="新細明體" charset="-120"/>
              </a:rPr>
              <a:t> of the variables conditionally independent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400" smtClean="0">
                <a:ea typeface="新細明體" charset="-120"/>
              </a:rPr>
              <a:t>A graphical model of causal relationships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Represents </a:t>
            </a:r>
            <a:r>
              <a:rPr lang="en-US" altLang="zh-TW" sz="2400" u="sng" smtClean="0">
                <a:ea typeface="新細明體" charset="-120"/>
              </a:rPr>
              <a:t>dependency</a:t>
            </a:r>
            <a:r>
              <a:rPr lang="en-US" altLang="zh-TW" sz="2400" smtClean="0">
                <a:ea typeface="新細明體" charset="-120"/>
              </a:rPr>
              <a:t> among the variables 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Gives a specification of joint probability distribution </a:t>
            </a:r>
          </a:p>
        </p:txBody>
      </p:sp>
      <p:sp>
        <p:nvSpPr>
          <p:cNvPr id="62471" name="AutoShape 4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charset="-120"/>
              </a:rPr>
              <a:t>X</a:t>
            </a:r>
          </a:p>
        </p:txBody>
      </p:sp>
      <p:grpSp>
        <p:nvGrpSpPr>
          <p:cNvPr id="62472" name="Group 14"/>
          <p:cNvGrpSpPr>
            <a:grpSpLocks/>
          </p:cNvGrpSpPr>
          <p:nvPr/>
        </p:nvGrpSpPr>
        <p:grpSpPr bwMode="auto">
          <a:xfrm>
            <a:off x="1676400" y="4419600"/>
            <a:ext cx="1905000" cy="1905000"/>
            <a:chOff x="1344" y="2400"/>
            <a:chExt cx="1200" cy="1200"/>
          </a:xfrm>
        </p:grpSpPr>
        <p:sp>
          <p:nvSpPr>
            <p:cNvPr id="62474" name="AutoShape 5"/>
            <p:cNvSpPr>
              <a:spLocks noChangeArrowheads="1"/>
            </p:cNvSpPr>
            <p:nvPr/>
          </p:nvSpPr>
          <p:spPr bwMode="auto">
            <a:xfrm>
              <a:off x="2064" y="264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Y</a:t>
              </a:r>
            </a:p>
          </p:txBody>
        </p:sp>
        <p:sp>
          <p:nvSpPr>
            <p:cNvPr id="62475" name="AutoShape 6"/>
            <p:cNvSpPr>
              <a:spLocks noChangeArrowheads="1"/>
            </p:cNvSpPr>
            <p:nvPr/>
          </p:nvSpPr>
          <p:spPr bwMode="auto">
            <a:xfrm>
              <a:off x="1584" y="31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Z</a:t>
              </a:r>
            </a:p>
          </p:txBody>
        </p:sp>
        <p:sp>
          <p:nvSpPr>
            <p:cNvPr id="62476" name="Line 7"/>
            <p:cNvSpPr>
              <a:spLocks noChangeShapeType="1"/>
            </p:cNvSpPr>
            <p:nvPr/>
          </p:nvSpPr>
          <p:spPr bwMode="auto">
            <a:xfrm>
              <a:off x="1440" y="29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77" name="Line 8"/>
            <p:cNvSpPr>
              <a:spLocks noChangeShapeType="1"/>
            </p:cNvSpPr>
            <p:nvPr/>
          </p:nvSpPr>
          <p:spPr bwMode="auto">
            <a:xfrm flipH="1">
              <a:off x="1776" y="288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78" name="AutoShape 9"/>
            <p:cNvSpPr>
              <a:spLocks noChangeArrowheads="1"/>
            </p:cNvSpPr>
            <p:nvPr/>
          </p:nvSpPr>
          <p:spPr bwMode="auto">
            <a:xfrm>
              <a:off x="2256" y="331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P</a:t>
              </a:r>
            </a:p>
          </p:txBody>
        </p:sp>
        <p:sp>
          <p:nvSpPr>
            <p:cNvPr id="62479" name="Line 10"/>
            <p:cNvSpPr>
              <a:spLocks noChangeShapeType="1"/>
            </p:cNvSpPr>
            <p:nvPr/>
          </p:nvSpPr>
          <p:spPr bwMode="auto">
            <a:xfrm>
              <a:off x="2256" y="2928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80" name="Line 11"/>
            <p:cNvSpPr>
              <a:spLocks noChangeShapeType="1"/>
            </p:cNvSpPr>
            <p:nvPr/>
          </p:nvSpPr>
          <p:spPr bwMode="auto">
            <a:xfrm>
              <a:off x="134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81" name="Line 12"/>
            <p:cNvSpPr>
              <a:spLocks noChangeShapeType="1"/>
            </p:cNvSpPr>
            <p:nvPr/>
          </p:nvSpPr>
          <p:spPr bwMode="auto">
            <a:xfrm>
              <a:off x="2112" y="240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62473" name="Text Box 13"/>
          <p:cNvSpPr txBox="1">
            <a:spLocks noChangeArrowheads="1"/>
          </p:cNvSpPr>
          <p:nvPr/>
        </p:nvSpPr>
        <p:spPr bwMode="auto">
          <a:xfrm>
            <a:off x="4038600" y="4038600"/>
            <a:ext cx="4938713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zh-TW" altLang="en-US" sz="2000">
                <a:ea typeface="新細明體" charset="-120"/>
              </a:rPr>
              <a:t> </a:t>
            </a:r>
            <a:r>
              <a:rPr lang="en-US" altLang="zh-TW" sz="2000">
                <a:ea typeface="新細明體" charset="-120"/>
              </a:rPr>
              <a:t>Nodes: random variables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Links: dependency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X and Y are the parents of Z, and Y is the parent of P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No dependency between Z and P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Has no loops or cycles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737B59-E543-46EF-A266-83ABD7F7C64B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2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2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178E43-9783-44FC-A857-4115867A7619}" type="slidenum">
              <a:rPr lang="zh-TW" altLang="en-US" smtClean="0">
                <a:ea typeface="新細明體" charset="-120"/>
              </a:rPr>
              <a:pPr/>
              <a:t>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Process (1): Model Construction</a:t>
            </a:r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043" name="Picture 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4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Training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Data</a:t>
              </a:r>
            </a:p>
          </p:txBody>
        </p:sp>
      </p:grpSp>
      <p:graphicFrame>
        <p:nvGraphicFramePr>
          <p:cNvPr id="1026" name="Object 1024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Worksheet" r:id="rId4" imgW="5437080" imgH="2495520" progId="Excel.Sheet.8">
                  <p:embed/>
                </p:oleObj>
              </mc:Choice>
              <mc:Fallback>
                <p:oleObj name="Worksheet" r:id="rId4" imgW="5437080" imgH="249552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Classification</a:t>
            </a:r>
          </a:p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Algorithms</a:t>
            </a:r>
          </a:p>
        </p:txBody>
      </p:sp>
      <p:sp>
        <p:nvSpPr>
          <p:cNvPr id="1035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IF rank = ‘professor’</a:t>
            </a:r>
          </a:p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OR years &gt; 6</a:t>
            </a:r>
          </a:p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THEN tenured = ‘yes’ </a:t>
            </a:r>
          </a:p>
        </p:txBody>
      </p:sp>
      <p:grpSp>
        <p:nvGrpSpPr>
          <p:cNvPr id="1037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041" name="Picture 13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2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Classifier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(Model)</a:t>
              </a:r>
            </a:p>
          </p:txBody>
        </p:sp>
      </p:grpSp>
      <p:sp>
        <p:nvSpPr>
          <p:cNvPr id="1038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9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0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705600" y="5029200"/>
            <a:ext cx="219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(classification rules)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9FC58BC-188D-444B-B6D2-9721181A85B1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536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536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FE9189-680C-4ACB-BE35-6EB2400D92FD}" type="slidenum">
              <a:rPr lang="zh-TW" altLang="en-US" smtClean="0">
                <a:ea typeface="新細明體" charset="-120"/>
              </a:rPr>
              <a:pPr/>
              <a:t>40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53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Bayesian Belief Network: An Example</a:t>
            </a:r>
          </a:p>
        </p:txBody>
      </p:sp>
      <p:sp>
        <p:nvSpPr>
          <p:cNvPr id="15367" name="Oval 1027"/>
          <p:cNvSpPr>
            <a:spLocks noChangeArrowheads="1"/>
          </p:cNvSpPr>
          <p:nvPr/>
        </p:nvSpPr>
        <p:spPr bwMode="auto">
          <a:xfrm>
            <a:off x="457200" y="1447800"/>
            <a:ext cx="1295400" cy="762000"/>
          </a:xfrm>
          <a:prstGeom prst="ellipse">
            <a:avLst/>
          </a:prstGeom>
          <a:solidFill>
            <a:srgbClr val="F6E6EA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Family</a:t>
            </a:r>
          </a:p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History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68" name="Oval 1028"/>
          <p:cNvSpPr>
            <a:spLocks noChangeArrowheads="1"/>
          </p:cNvSpPr>
          <p:nvPr/>
        </p:nvSpPr>
        <p:spPr bwMode="auto">
          <a:xfrm>
            <a:off x="457200" y="3048000"/>
            <a:ext cx="1295400" cy="762000"/>
          </a:xfrm>
          <a:prstGeom prst="ellipse">
            <a:avLst/>
          </a:prstGeom>
          <a:solidFill>
            <a:srgbClr val="CC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LungCancer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69" name="Oval 1029"/>
          <p:cNvSpPr>
            <a:spLocks noChangeArrowheads="1"/>
          </p:cNvSpPr>
          <p:nvPr/>
        </p:nvSpPr>
        <p:spPr bwMode="auto">
          <a:xfrm>
            <a:off x="533400" y="4724400"/>
            <a:ext cx="1295400" cy="762000"/>
          </a:xfrm>
          <a:prstGeom prst="ellipse">
            <a:avLst/>
          </a:prstGeom>
          <a:solidFill>
            <a:srgbClr val="FAE2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PositiveXRay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70" name="Oval 1030"/>
          <p:cNvSpPr>
            <a:spLocks noChangeArrowheads="1"/>
          </p:cNvSpPr>
          <p:nvPr/>
        </p:nvSpPr>
        <p:spPr bwMode="auto">
          <a:xfrm>
            <a:off x="2667000" y="1447800"/>
            <a:ext cx="12954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Smoker</a:t>
            </a:r>
          </a:p>
        </p:txBody>
      </p:sp>
      <p:sp>
        <p:nvSpPr>
          <p:cNvPr id="15371" name="Oval 1031"/>
          <p:cNvSpPr>
            <a:spLocks noChangeArrowheads="1"/>
          </p:cNvSpPr>
          <p:nvPr/>
        </p:nvSpPr>
        <p:spPr bwMode="auto">
          <a:xfrm>
            <a:off x="2743200" y="3048000"/>
            <a:ext cx="1295400" cy="762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Emphysema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72" name="Oval 1032"/>
          <p:cNvSpPr>
            <a:spLocks noChangeArrowheads="1"/>
          </p:cNvSpPr>
          <p:nvPr/>
        </p:nvSpPr>
        <p:spPr bwMode="auto">
          <a:xfrm>
            <a:off x="2895600" y="4724400"/>
            <a:ext cx="1295400" cy="762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Dyspnea</a:t>
            </a:r>
          </a:p>
        </p:txBody>
      </p:sp>
      <p:sp>
        <p:nvSpPr>
          <p:cNvPr id="15373" name="Line 1033"/>
          <p:cNvSpPr>
            <a:spLocks noChangeShapeType="1"/>
          </p:cNvSpPr>
          <p:nvPr/>
        </p:nvSpPr>
        <p:spPr bwMode="auto">
          <a:xfrm>
            <a:off x="1143000" y="2209800"/>
            <a:ext cx="0" cy="8382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4" name="Line 1034"/>
          <p:cNvSpPr>
            <a:spLocks noChangeShapeType="1"/>
          </p:cNvSpPr>
          <p:nvPr/>
        </p:nvSpPr>
        <p:spPr bwMode="auto">
          <a:xfrm>
            <a:off x="1143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5" name="Line 1035"/>
          <p:cNvSpPr>
            <a:spLocks noChangeShapeType="1"/>
          </p:cNvSpPr>
          <p:nvPr/>
        </p:nvSpPr>
        <p:spPr bwMode="auto">
          <a:xfrm>
            <a:off x="3352800" y="2209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6" name="Line 1036"/>
          <p:cNvSpPr>
            <a:spLocks noChangeShapeType="1"/>
          </p:cNvSpPr>
          <p:nvPr/>
        </p:nvSpPr>
        <p:spPr bwMode="auto">
          <a:xfrm>
            <a:off x="3429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7" name="Line 1037"/>
          <p:cNvSpPr>
            <a:spLocks noChangeShapeType="1"/>
          </p:cNvSpPr>
          <p:nvPr/>
        </p:nvSpPr>
        <p:spPr bwMode="auto">
          <a:xfrm flipH="1">
            <a:off x="1219200" y="2133600"/>
            <a:ext cx="1752600" cy="9144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8" name="Line 1038"/>
          <p:cNvSpPr>
            <a:spLocks noChangeShapeType="1"/>
          </p:cNvSpPr>
          <p:nvPr/>
        </p:nvSpPr>
        <p:spPr bwMode="auto">
          <a:xfrm>
            <a:off x="1143000" y="38100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5379" name="Group 1063"/>
          <p:cNvGrpSpPr>
            <a:grpSpLocks/>
          </p:cNvGrpSpPr>
          <p:nvPr/>
        </p:nvGrpSpPr>
        <p:grpSpPr bwMode="auto">
          <a:xfrm>
            <a:off x="4267200" y="2286000"/>
            <a:ext cx="4687888" cy="1479550"/>
            <a:chOff x="2688" y="1468"/>
            <a:chExt cx="2953" cy="932"/>
          </a:xfrm>
        </p:grpSpPr>
        <p:sp>
          <p:nvSpPr>
            <p:cNvPr id="15384" name="Rectangle 1039"/>
            <p:cNvSpPr>
              <a:spLocks noChangeArrowheads="1"/>
            </p:cNvSpPr>
            <p:nvPr/>
          </p:nvSpPr>
          <p:spPr bwMode="auto">
            <a:xfrm>
              <a:off x="2688" y="1632"/>
              <a:ext cx="2928" cy="768"/>
            </a:xfrm>
            <a:prstGeom prst="rect">
              <a:avLst/>
            </a:prstGeom>
            <a:solidFill>
              <a:srgbClr val="00E498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zh-TW" altLang="en-US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85" name="Line 1040"/>
            <p:cNvSpPr>
              <a:spLocks noChangeShapeType="1"/>
            </p:cNvSpPr>
            <p:nvPr/>
          </p:nvSpPr>
          <p:spPr bwMode="auto">
            <a:xfrm>
              <a:off x="2784" y="2016"/>
              <a:ext cx="2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6" name="Line 1041"/>
            <p:cNvSpPr>
              <a:spLocks noChangeShapeType="1"/>
            </p:cNvSpPr>
            <p:nvPr/>
          </p:nvSpPr>
          <p:spPr bwMode="auto">
            <a:xfrm>
              <a:off x="3216" y="1632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7" name="Line 1042"/>
            <p:cNvSpPr>
              <a:spLocks noChangeShapeType="1"/>
            </p:cNvSpPr>
            <p:nvPr/>
          </p:nvSpPr>
          <p:spPr bwMode="auto">
            <a:xfrm>
              <a:off x="345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8" name="Line 1043"/>
            <p:cNvSpPr>
              <a:spLocks noChangeShapeType="1"/>
            </p:cNvSpPr>
            <p:nvPr/>
          </p:nvSpPr>
          <p:spPr bwMode="auto">
            <a:xfrm>
              <a:off x="4512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9" name="Line 1044"/>
            <p:cNvSpPr>
              <a:spLocks noChangeShapeType="1"/>
            </p:cNvSpPr>
            <p:nvPr/>
          </p:nvSpPr>
          <p:spPr bwMode="auto">
            <a:xfrm>
              <a:off x="393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0" name="Line 1045"/>
            <p:cNvSpPr>
              <a:spLocks noChangeShapeType="1"/>
            </p:cNvSpPr>
            <p:nvPr/>
          </p:nvSpPr>
          <p:spPr bwMode="auto">
            <a:xfrm>
              <a:off x="5040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1" name="Text Box 1046"/>
            <p:cNvSpPr txBox="1">
              <a:spLocks noChangeArrowheads="1"/>
            </p:cNvSpPr>
            <p:nvPr/>
          </p:nvSpPr>
          <p:spPr bwMode="auto">
            <a:xfrm>
              <a:off x="2985" y="1713"/>
              <a:ext cx="33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LC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2" name="Text Box 1047"/>
            <p:cNvSpPr txBox="1">
              <a:spLocks noChangeArrowheads="1"/>
            </p:cNvSpPr>
            <p:nvPr/>
          </p:nvSpPr>
          <p:spPr bwMode="auto">
            <a:xfrm>
              <a:off x="2884" y="2049"/>
              <a:ext cx="42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~LC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3" name="Text Box 1048"/>
            <p:cNvSpPr txBox="1">
              <a:spLocks noChangeArrowheads="1"/>
            </p:cNvSpPr>
            <p:nvPr/>
          </p:nvSpPr>
          <p:spPr bwMode="auto">
            <a:xfrm>
              <a:off x="3408" y="1468"/>
              <a:ext cx="515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(FH, S)</a:t>
              </a:r>
              <a:endPara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4" name="Text Box 1049"/>
            <p:cNvSpPr txBox="1">
              <a:spLocks noChangeArrowheads="1"/>
            </p:cNvSpPr>
            <p:nvPr/>
          </p:nvSpPr>
          <p:spPr bwMode="auto">
            <a:xfrm>
              <a:off x="3930" y="1468"/>
              <a:ext cx="58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(FH, ~S)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5" name="Text Box 1050"/>
            <p:cNvSpPr txBox="1">
              <a:spLocks noChangeArrowheads="1"/>
            </p:cNvSpPr>
            <p:nvPr/>
          </p:nvSpPr>
          <p:spPr bwMode="auto">
            <a:xfrm>
              <a:off x="4464" y="1468"/>
              <a:ext cx="58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(~FH, 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6" name="Text Box 1051"/>
            <p:cNvSpPr txBox="1">
              <a:spLocks noChangeArrowheads="1"/>
            </p:cNvSpPr>
            <p:nvPr/>
          </p:nvSpPr>
          <p:spPr bwMode="auto">
            <a:xfrm>
              <a:off x="4992" y="1468"/>
              <a:ext cx="64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(~FH, ~S)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7" name="Text Box 1052"/>
            <p:cNvSpPr txBox="1">
              <a:spLocks noChangeArrowheads="1"/>
            </p:cNvSpPr>
            <p:nvPr/>
          </p:nvSpPr>
          <p:spPr bwMode="auto">
            <a:xfrm>
              <a:off x="3552" y="1728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0.8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8" name="Text Box 1053"/>
            <p:cNvSpPr txBox="1">
              <a:spLocks noChangeArrowheads="1"/>
            </p:cNvSpPr>
            <p:nvPr/>
          </p:nvSpPr>
          <p:spPr bwMode="auto">
            <a:xfrm>
              <a:off x="3572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0.2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9" name="Text Box 1054"/>
            <p:cNvSpPr txBox="1">
              <a:spLocks noChangeArrowheads="1"/>
            </p:cNvSpPr>
            <p:nvPr/>
          </p:nvSpPr>
          <p:spPr bwMode="auto">
            <a:xfrm>
              <a:off x="4080" y="1737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0.5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0" name="Text Box 1055"/>
            <p:cNvSpPr txBox="1">
              <a:spLocks noChangeArrowheads="1"/>
            </p:cNvSpPr>
            <p:nvPr/>
          </p:nvSpPr>
          <p:spPr bwMode="auto">
            <a:xfrm>
              <a:off x="4100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0.5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1" name="Text Box 1056"/>
            <p:cNvSpPr txBox="1">
              <a:spLocks noChangeArrowheads="1"/>
            </p:cNvSpPr>
            <p:nvPr/>
          </p:nvSpPr>
          <p:spPr bwMode="auto">
            <a:xfrm>
              <a:off x="4608" y="1728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0.7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2" name="Text Box 1057"/>
            <p:cNvSpPr txBox="1">
              <a:spLocks noChangeArrowheads="1"/>
            </p:cNvSpPr>
            <p:nvPr/>
          </p:nvSpPr>
          <p:spPr bwMode="auto">
            <a:xfrm>
              <a:off x="4608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0.3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3" name="Text Box 1058"/>
            <p:cNvSpPr txBox="1">
              <a:spLocks noChangeArrowheads="1"/>
            </p:cNvSpPr>
            <p:nvPr/>
          </p:nvSpPr>
          <p:spPr bwMode="auto">
            <a:xfrm>
              <a:off x="5108" y="1737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0.1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4" name="Text Box 1059"/>
            <p:cNvSpPr txBox="1">
              <a:spLocks noChangeArrowheads="1"/>
            </p:cNvSpPr>
            <p:nvPr/>
          </p:nvSpPr>
          <p:spPr bwMode="auto">
            <a:xfrm>
              <a:off x="5136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0.9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</p:grpSp>
      <p:sp>
        <p:nvSpPr>
          <p:cNvPr id="15380" name="Text Box 1060"/>
          <p:cNvSpPr txBox="1">
            <a:spLocks noChangeArrowheads="1"/>
          </p:cNvSpPr>
          <p:nvPr/>
        </p:nvSpPr>
        <p:spPr bwMode="auto">
          <a:xfrm>
            <a:off x="180975" y="5715000"/>
            <a:ext cx="4086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zh-TW" sz="2400" b="1">
                <a:solidFill>
                  <a:srgbClr val="000000"/>
                </a:solidFill>
                <a:ea typeface="新細明體" charset="-120"/>
              </a:rPr>
              <a:t>Bayesian Belief Networks</a:t>
            </a:r>
            <a:endParaRPr lang="en-US" altLang="zh-TW">
              <a:ea typeface="新細明體" charset="-120"/>
            </a:endParaRPr>
          </a:p>
        </p:txBody>
      </p:sp>
      <p:sp>
        <p:nvSpPr>
          <p:cNvPr id="15381" name="Text Box 1061"/>
          <p:cNvSpPr txBox="1">
            <a:spLocks noChangeArrowheads="1"/>
          </p:cNvSpPr>
          <p:nvPr/>
        </p:nvSpPr>
        <p:spPr bwMode="auto">
          <a:xfrm>
            <a:off x="4191000" y="1447800"/>
            <a:ext cx="455136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The </a:t>
            </a:r>
            <a:r>
              <a:rPr lang="en-US" altLang="zh-TW" sz="2000" b="1">
                <a:solidFill>
                  <a:srgbClr val="000000"/>
                </a:solidFill>
                <a:ea typeface="新細明體" charset="-120"/>
              </a:rPr>
              <a:t>conditional probability table</a:t>
            </a:r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 (</a:t>
            </a:r>
            <a:r>
              <a:rPr lang="en-US" altLang="zh-TW" sz="2000" b="1">
                <a:solidFill>
                  <a:srgbClr val="000000"/>
                </a:solidFill>
                <a:ea typeface="新細明體" charset="-120"/>
              </a:rPr>
              <a:t>CPT</a:t>
            </a:r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) for variable LungCancer:</a:t>
            </a:r>
            <a:endParaRPr lang="en-US" altLang="zh-TW" sz="2000">
              <a:ea typeface="新細明體" charset="-120"/>
            </a:endParaRPr>
          </a:p>
        </p:txBody>
      </p:sp>
      <p:graphicFrame>
        <p:nvGraphicFramePr>
          <p:cNvPr id="15362" name="Object 1062"/>
          <p:cNvGraphicFramePr>
            <a:graphicFrameLocks noChangeAspect="1"/>
          </p:cNvGraphicFramePr>
          <p:nvPr/>
        </p:nvGraphicFramePr>
        <p:xfrm>
          <a:off x="4648200" y="5715000"/>
          <a:ext cx="41910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方程式" r:id="rId3" imgW="2286000" imgH="507960" progId="Equation.3">
                  <p:embed/>
                </p:oleObj>
              </mc:Choice>
              <mc:Fallback>
                <p:oleObj name="方程式" r:id="rId3" imgW="2286000" imgH="507960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715000"/>
                        <a:ext cx="41910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Rectangle 1064"/>
          <p:cNvSpPr>
            <a:spLocks noChangeArrowheads="1"/>
          </p:cNvSpPr>
          <p:nvPr/>
        </p:nvSpPr>
        <p:spPr bwMode="auto">
          <a:xfrm>
            <a:off x="4495800" y="385445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ea typeface="新細明體" charset="-120"/>
              </a:rPr>
              <a:t>CPT shows the conditional probability for each possible combination of its parents</a:t>
            </a:r>
          </a:p>
        </p:txBody>
      </p:sp>
      <p:sp>
        <p:nvSpPr>
          <p:cNvPr id="15383" name="Text Box 1065"/>
          <p:cNvSpPr txBox="1">
            <a:spLocks noChangeArrowheads="1"/>
          </p:cNvSpPr>
          <p:nvPr/>
        </p:nvSpPr>
        <p:spPr bwMode="auto">
          <a:xfrm>
            <a:off x="4343400" y="4800600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 smtClean="0">
                <a:ea typeface="新細明體" charset="-120"/>
              </a:rPr>
              <a:t>Derive a probability for a </a:t>
            </a:r>
            <a:r>
              <a:rPr lang="en-US" altLang="zh-TW" sz="2000" dirty="0">
                <a:ea typeface="新細明體" charset="-120"/>
              </a:rPr>
              <a:t>particular combination of values of </a:t>
            </a:r>
            <a:r>
              <a:rPr lang="en-US" altLang="zh-TW" sz="2000" b="1" dirty="0">
                <a:ea typeface="新細明體" charset="-120"/>
              </a:rPr>
              <a:t>X</a:t>
            </a:r>
            <a:r>
              <a:rPr lang="en-US" altLang="zh-TW" sz="2000" dirty="0">
                <a:ea typeface="新細明體" charset="-120"/>
              </a:rPr>
              <a:t>, from CPT:</a:t>
            </a:r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12FAB58-1FC9-486E-8CC9-559603C14545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34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34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182D41-1A7D-4329-854D-9B18ECD1BDC4}" type="slidenum">
              <a:rPr lang="zh-TW" altLang="en-US" smtClean="0">
                <a:ea typeface="新細明體" charset="-120"/>
              </a:rPr>
              <a:pPr/>
              <a:t>41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07438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Training Bayesian Networks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charset="-120"/>
              </a:rPr>
              <a:t>Several scenarios: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Given both the network structure and all variables observable: </a:t>
            </a:r>
            <a:r>
              <a:rPr lang="en-US" altLang="zh-TW" sz="2400" i="1" smtClean="0">
                <a:ea typeface="新細明體" charset="-120"/>
              </a:rPr>
              <a:t>learn only the CPTs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Network structure known, some hidden variables: </a:t>
            </a:r>
            <a:r>
              <a:rPr lang="en-US" altLang="zh-TW" sz="2400" i="1" smtClean="0">
                <a:ea typeface="新細明體" charset="-120"/>
              </a:rPr>
              <a:t>gradient descent</a:t>
            </a:r>
            <a:r>
              <a:rPr lang="en-US" altLang="zh-TW" sz="2400" smtClean="0">
                <a:ea typeface="新細明體" charset="-120"/>
              </a:rPr>
              <a:t> (greedy hill-climbing) method, analogous to neural network learning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Network structure unknown, all variables observable: search through the model space to </a:t>
            </a:r>
            <a:r>
              <a:rPr lang="en-US" altLang="zh-TW" sz="2400" i="1" smtClean="0">
                <a:ea typeface="新細明體" charset="-120"/>
              </a:rPr>
              <a:t>reconstruct network topology 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Unknown structure, all hidden variables: No good algorithms known for this purpose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Ref. D. Heckerman: Bayesian networks for data mining</a:t>
            </a:r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21B28F-5C0F-4DED-BB0F-7A1D281D0B2E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4515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451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97034-CE95-4BEA-8ECF-6EDC7A10B724}" type="slidenum">
              <a:rPr lang="zh-TW" altLang="en-US" smtClean="0">
                <a:ea typeface="新細明體" charset="-120"/>
              </a:rPr>
              <a:pPr/>
              <a:t>42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6451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64520" name="AutoShape 5"/>
          <p:cNvSpPr>
            <a:spLocks noChangeArrowheads="1"/>
          </p:cNvSpPr>
          <p:nvPr/>
        </p:nvSpPr>
        <p:spPr bwMode="auto">
          <a:xfrm rot="362054" flipV="1">
            <a:off x="7086600" y="5875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CBDE7C-56ED-4A52-8698-B9416CED251E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553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55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EFE3CF-694B-4EC1-9686-BBF293B22FD8}" type="slidenum">
              <a:rPr lang="zh-TW" altLang="en-US" smtClean="0">
                <a:ea typeface="新細明體" charset="-120"/>
              </a:rPr>
              <a:pPr/>
              <a:t>43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Neural Network as a Classifier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1816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charset="-120"/>
              </a:rPr>
              <a:t>Weakness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Long training time 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Require a number of parameters typically best determined empirically, e.g., the network topology or ``structure." 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Poor interpretability: Difficult to interpret the symbolic meaning behind the learned weights and of ``hidden units" in the network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Strength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High tolerance to noisy data 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Ability to classify untrained patterns 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Well-suited for continuous-valued inputs and outputs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Successful on a wide array of real-world data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Algorithms are inherently parallel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Techniques have recently been developed for the extraction of rules from trained neural networks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B59E0B4-C23F-422F-9E53-8082D4768BD2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656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65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607F3-DDCD-4F83-8C0E-037BADD3F641}" type="slidenum">
              <a:rPr lang="zh-TW" altLang="en-US" smtClean="0">
                <a:ea typeface="新細明體" charset="-120"/>
              </a:rPr>
              <a:pPr/>
              <a:t>44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Classification by Backpropagation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058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ea typeface="新細明體" charset="-120"/>
              </a:rPr>
              <a:t>Backpropagation: A </a:t>
            </a:r>
            <a:r>
              <a:rPr lang="en-US" altLang="zh-TW" sz="2400" b="1" smtClean="0">
                <a:ea typeface="新細明體" charset="-120"/>
              </a:rPr>
              <a:t>neural network </a:t>
            </a:r>
            <a:r>
              <a:rPr lang="en-US" altLang="zh-TW" sz="2400" smtClean="0">
                <a:ea typeface="新細明體" charset="-120"/>
              </a:rPr>
              <a:t>learning algorithm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ea typeface="新細明體" charset="-120"/>
              </a:rPr>
              <a:t>Started by psychologists and neurobiologists to develop and test computational analogues of neurons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ea typeface="新細明體" charset="-120"/>
              </a:rPr>
              <a:t>A neural network: A set of connected input/output units where each connection has a </a:t>
            </a:r>
            <a:r>
              <a:rPr lang="en-US" altLang="zh-TW" sz="2400" b="1" smtClean="0">
                <a:ea typeface="新細明體" charset="-120"/>
              </a:rPr>
              <a:t>weight</a:t>
            </a:r>
            <a:r>
              <a:rPr lang="en-US" altLang="zh-TW" sz="2400" smtClean="0">
                <a:ea typeface="新細明體" charset="-120"/>
              </a:rPr>
              <a:t> associated with it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ea typeface="新細明體" charset="-120"/>
              </a:rPr>
              <a:t>During the learning phase, the </a:t>
            </a:r>
            <a:r>
              <a:rPr lang="en-US" altLang="zh-TW" sz="2400" b="1" smtClean="0">
                <a:ea typeface="新細明體" charset="-120"/>
              </a:rPr>
              <a:t>network learns by adjusting the weights</a:t>
            </a:r>
            <a:r>
              <a:rPr lang="en-US" altLang="zh-TW" sz="2400" smtClean="0">
                <a:ea typeface="新細明體" charset="-120"/>
              </a:rPr>
              <a:t> so as to be able to predict the correct class label of the input tuples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ea typeface="新細明體" charset="-120"/>
              </a:rPr>
              <a:t>Also referred to as </a:t>
            </a:r>
            <a:r>
              <a:rPr lang="en-US" altLang="zh-TW" sz="2400" b="1" smtClean="0">
                <a:ea typeface="新細明體" charset="-120"/>
              </a:rPr>
              <a:t>connectionist learning</a:t>
            </a:r>
            <a:r>
              <a:rPr lang="en-US" altLang="zh-TW" sz="2400" smtClean="0">
                <a:ea typeface="新細明體" charset="-120"/>
              </a:rPr>
              <a:t> due to the connections between units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ea typeface="新細明體" charset="-120"/>
              </a:rPr>
              <a:t/>
            </a:r>
            <a:br>
              <a:rPr lang="zh-TW" altLang="en-US" smtClean="0">
                <a:ea typeface="新細明體" charset="-120"/>
              </a:rPr>
            </a:br>
            <a:r>
              <a:rPr lang="en-US" altLang="zh-TW" smtClean="0">
                <a:ea typeface="新細明體" charset="-120"/>
              </a:rPr>
              <a:t>Artificial Neural Network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6758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5C9F48-1A9D-4ECD-8D73-82DAAC3516A0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758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75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45F9B9-D0C2-4F70-8E59-6CBF0C5244C7}" type="slidenum">
              <a:rPr lang="zh-TW" altLang="en-US" smtClean="0">
                <a:ea typeface="新細明體" charset="-120"/>
              </a:rPr>
              <a:pPr/>
              <a:t>45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7590" name="橢圓 9"/>
          <p:cNvSpPr>
            <a:spLocks noChangeArrowheads="1"/>
          </p:cNvSpPr>
          <p:nvPr/>
        </p:nvSpPr>
        <p:spPr bwMode="auto">
          <a:xfrm>
            <a:off x="1219200" y="22098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1" name="橢圓 10"/>
          <p:cNvSpPr>
            <a:spLocks noChangeArrowheads="1"/>
          </p:cNvSpPr>
          <p:nvPr/>
        </p:nvSpPr>
        <p:spPr bwMode="auto">
          <a:xfrm>
            <a:off x="1219200" y="31242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67592" name="橢圓 11"/>
          <p:cNvSpPr>
            <a:spLocks noChangeArrowheads="1"/>
          </p:cNvSpPr>
          <p:nvPr/>
        </p:nvSpPr>
        <p:spPr bwMode="auto">
          <a:xfrm>
            <a:off x="1219200" y="40386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67593" name="橢圓 12"/>
          <p:cNvSpPr>
            <a:spLocks noChangeArrowheads="1"/>
          </p:cNvSpPr>
          <p:nvPr/>
        </p:nvSpPr>
        <p:spPr bwMode="auto">
          <a:xfrm>
            <a:off x="2514600" y="19050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4" name="橢圓 13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5" name="橢圓 14"/>
          <p:cNvSpPr>
            <a:spLocks noChangeArrowheads="1"/>
          </p:cNvSpPr>
          <p:nvPr/>
        </p:nvSpPr>
        <p:spPr bwMode="auto">
          <a:xfrm>
            <a:off x="2514600" y="37338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6" name="橢圓 15"/>
          <p:cNvSpPr>
            <a:spLocks noChangeArrowheads="1"/>
          </p:cNvSpPr>
          <p:nvPr/>
        </p:nvSpPr>
        <p:spPr bwMode="auto">
          <a:xfrm>
            <a:off x="2514600" y="45720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7" name="橢圓 16"/>
          <p:cNvSpPr>
            <a:spLocks noChangeArrowheads="1"/>
          </p:cNvSpPr>
          <p:nvPr/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28575" algn="ctr">
            <a:solidFill>
              <a:srgbClr val="00CE98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8" name="橢圓 17"/>
          <p:cNvSpPr>
            <a:spLocks noChangeArrowheads="1"/>
          </p:cNvSpPr>
          <p:nvPr/>
        </p:nvSpPr>
        <p:spPr bwMode="auto">
          <a:xfrm>
            <a:off x="3886200" y="3810000"/>
            <a:ext cx="609600" cy="609600"/>
          </a:xfrm>
          <a:prstGeom prst="ellipse">
            <a:avLst/>
          </a:prstGeom>
          <a:noFill/>
          <a:ln w="28575" algn="ctr">
            <a:solidFill>
              <a:srgbClr val="00CE98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9" name="文字方塊 18"/>
          <p:cNvSpPr txBox="1">
            <a:spLocks noChangeArrowheads="1"/>
          </p:cNvSpPr>
          <p:nvPr/>
        </p:nvSpPr>
        <p:spPr bwMode="auto">
          <a:xfrm>
            <a:off x="1219200" y="1752600"/>
            <a:ext cx="731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Input</a:t>
            </a:r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600" name="文字方塊 19"/>
          <p:cNvSpPr txBox="1">
            <a:spLocks noChangeArrowheads="1"/>
          </p:cNvSpPr>
          <p:nvPr/>
        </p:nvSpPr>
        <p:spPr bwMode="auto">
          <a:xfrm>
            <a:off x="2438400" y="1447800"/>
            <a:ext cx="900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Hidden</a:t>
            </a:r>
            <a:endParaRPr lang="zh-TW" altLang="en-US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67601" name="文字方塊 20"/>
          <p:cNvSpPr txBox="1">
            <a:spLocks noChangeArrowheads="1"/>
          </p:cNvSpPr>
          <p:nvPr/>
        </p:nvSpPr>
        <p:spPr bwMode="auto">
          <a:xfrm>
            <a:off x="3810000" y="2286000"/>
            <a:ext cx="887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accent1"/>
                </a:solidFill>
                <a:ea typeface="新細明體" charset="-120"/>
              </a:rPr>
              <a:t>Output</a:t>
            </a:r>
            <a:endParaRPr lang="zh-TW" altLang="en-US">
              <a:solidFill>
                <a:schemeClr val="accent1"/>
              </a:solidFill>
              <a:ea typeface="新細明體" charset="-120"/>
            </a:endParaRPr>
          </a:p>
        </p:txBody>
      </p:sp>
      <p:cxnSp>
        <p:nvCxnSpPr>
          <p:cNvPr id="67602" name="直線單箭頭接點 22"/>
          <p:cNvCxnSpPr>
            <a:cxnSpLocks noChangeShapeType="1"/>
            <a:stCxn id="67590" idx="6"/>
            <a:endCxn id="67593" idx="2"/>
          </p:cNvCxnSpPr>
          <p:nvPr/>
        </p:nvCxnSpPr>
        <p:spPr bwMode="auto">
          <a:xfrm flipV="1">
            <a:off x="1828800" y="22098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3" name="直線單箭頭接點 24"/>
          <p:cNvCxnSpPr>
            <a:cxnSpLocks noChangeShapeType="1"/>
            <a:stCxn id="67590" idx="6"/>
            <a:endCxn id="67594" idx="1"/>
          </p:cNvCxnSpPr>
          <p:nvPr/>
        </p:nvCxnSpPr>
        <p:spPr bwMode="auto">
          <a:xfrm>
            <a:off x="1828800" y="2514600"/>
            <a:ext cx="774700" cy="393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4" name="直線單箭頭接點 26"/>
          <p:cNvCxnSpPr>
            <a:cxnSpLocks noChangeShapeType="1"/>
            <a:stCxn id="67590" idx="6"/>
            <a:endCxn id="67595" idx="1"/>
          </p:cNvCxnSpPr>
          <p:nvPr/>
        </p:nvCxnSpPr>
        <p:spPr bwMode="auto">
          <a:xfrm>
            <a:off x="1828800" y="2514600"/>
            <a:ext cx="774700" cy="130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5" name="直線單箭頭接點 28"/>
          <p:cNvCxnSpPr>
            <a:cxnSpLocks noChangeShapeType="1"/>
            <a:stCxn id="67590" idx="6"/>
          </p:cNvCxnSpPr>
          <p:nvPr/>
        </p:nvCxnSpPr>
        <p:spPr bwMode="auto">
          <a:xfrm>
            <a:off x="1828800" y="2514600"/>
            <a:ext cx="7620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6" name="直線單箭頭接點 30"/>
          <p:cNvCxnSpPr>
            <a:cxnSpLocks noChangeShapeType="1"/>
            <a:stCxn id="67591" idx="6"/>
            <a:endCxn id="67593" idx="3"/>
          </p:cNvCxnSpPr>
          <p:nvPr/>
        </p:nvCxnSpPr>
        <p:spPr bwMode="auto">
          <a:xfrm flipV="1">
            <a:off x="1828800" y="2425700"/>
            <a:ext cx="774700" cy="1003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7" name="直線單箭頭接點 32"/>
          <p:cNvCxnSpPr>
            <a:cxnSpLocks noChangeShapeType="1"/>
            <a:stCxn id="67591" idx="6"/>
            <a:endCxn id="67594" idx="2"/>
          </p:cNvCxnSpPr>
          <p:nvPr/>
        </p:nvCxnSpPr>
        <p:spPr bwMode="auto">
          <a:xfrm flipV="1">
            <a:off x="1828800" y="31242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8" name="直線單箭頭接點 34"/>
          <p:cNvCxnSpPr>
            <a:cxnSpLocks noChangeShapeType="1"/>
            <a:stCxn id="67591" idx="6"/>
            <a:endCxn id="67595" idx="2"/>
          </p:cNvCxnSpPr>
          <p:nvPr/>
        </p:nvCxnSpPr>
        <p:spPr bwMode="auto">
          <a:xfrm>
            <a:off x="1828800" y="34290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9" name="直線單箭頭接點 36"/>
          <p:cNvCxnSpPr>
            <a:cxnSpLocks noChangeShapeType="1"/>
            <a:stCxn id="67591" idx="6"/>
            <a:endCxn id="67596" idx="2"/>
          </p:cNvCxnSpPr>
          <p:nvPr/>
        </p:nvCxnSpPr>
        <p:spPr bwMode="auto">
          <a:xfrm>
            <a:off x="1828800" y="3429000"/>
            <a:ext cx="685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0" name="直線單箭頭接點 39"/>
          <p:cNvCxnSpPr>
            <a:cxnSpLocks noChangeShapeType="1"/>
            <a:stCxn id="67592" idx="7"/>
          </p:cNvCxnSpPr>
          <p:nvPr/>
        </p:nvCxnSpPr>
        <p:spPr bwMode="auto">
          <a:xfrm flipV="1">
            <a:off x="1739900" y="2514600"/>
            <a:ext cx="1016000" cy="161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1" name="直線單箭頭接點 42"/>
          <p:cNvCxnSpPr>
            <a:cxnSpLocks noChangeShapeType="1"/>
            <a:stCxn id="67592" idx="7"/>
            <a:endCxn id="67594" idx="3"/>
          </p:cNvCxnSpPr>
          <p:nvPr/>
        </p:nvCxnSpPr>
        <p:spPr bwMode="auto">
          <a:xfrm flipV="1">
            <a:off x="1739900" y="3340100"/>
            <a:ext cx="863600" cy="78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2" name="直線單箭頭接點 44"/>
          <p:cNvCxnSpPr>
            <a:cxnSpLocks noChangeShapeType="1"/>
            <a:stCxn id="67592" idx="6"/>
            <a:endCxn id="67595" idx="3"/>
          </p:cNvCxnSpPr>
          <p:nvPr/>
        </p:nvCxnSpPr>
        <p:spPr bwMode="auto">
          <a:xfrm flipV="1">
            <a:off x="1828800" y="4254500"/>
            <a:ext cx="774700" cy="88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3" name="直線單箭頭接點 46"/>
          <p:cNvCxnSpPr>
            <a:cxnSpLocks noChangeShapeType="1"/>
            <a:stCxn id="67592" idx="6"/>
            <a:endCxn id="67596" idx="3"/>
          </p:cNvCxnSpPr>
          <p:nvPr/>
        </p:nvCxnSpPr>
        <p:spPr bwMode="auto">
          <a:xfrm>
            <a:off x="1828800" y="4343400"/>
            <a:ext cx="774700" cy="749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4" name="直線單箭頭接點 49"/>
          <p:cNvCxnSpPr>
            <a:cxnSpLocks noChangeShapeType="1"/>
            <a:stCxn id="67593" idx="6"/>
            <a:endCxn id="67597" idx="1"/>
          </p:cNvCxnSpPr>
          <p:nvPr/>
        </p:nvCxnSpPr>
        <p:spPr bwMode="auto">
          <a:xfrm>
            <a:off x="3124200" y="2209800"/>
            <a:ext cx="850900" cy="698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5" name="直線單箭頭接點 53"/>
          <p:cNvCxnSpPr>
            <a:cxnSpLocks noChangeShapeType="1"/>
            <a:stCxn id="67593" idx="5"/>
            <a:endCxn id="67598" idx="1"/>
          </p:cNvCxnSpPr>
          <p:nvPr/>
        </p:nvCxnSpPr>
        <p:spPr bwMode="auto">
          <a:xfrm>
            <a:off x="3035300" y="2425700"/>
            <a:ext cx="939800" cy="1473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6" name="直線單箭頭接點 55"/>
          <p:cNvCxnSpPr>
            <a:cxnSpLocks noChangeShapeType="1"/>
            <a:stCxn id="67594" idx="6"/>
            <a:endCxn id="67597" idx="2"/>
          </p:cNvCxnSpPr>
          <p:nvPr/>
        </p:nvCxnSpPr>
        <p:spPr bwMode="auto">
          <a:xfrm>
            <a:off x="3124200" y="3124200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7" name="直線單箭頭接點 57"/>
          <p:cNvCxnSpPr>
            <a:cxnSpLocks noChangeShapeType="1"/>
            <a:stCxn id="67594" idx="5"/>
            <a:endCxn id="67598" idx="1"/>
          </p:cNvCxnSpPr>
          <p:nvPr/>
        </p:nvCxnSpPr>
        <p:spPr bwMode="auto">
          <a:xfrm>
            <a:off x="3035300" y="3340100"/>
            <a:ext cx="939800" cy="55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8" name="直線單箭頭接點 59"/>
          <p:cNvCxnSpPr>
            <a:cxnSpLocks noChangeShapeType="1"/>
            <a:stCxn id="67595" idx="6"/>
            <a:endCxn id="67598" idx="2"/>
          </p:cNvCxnSpPr>
          <p:nvPr/>
        </p:nvCxnSpPr>
        <p:spPr bwMode="auto">
          <a:xfrm>
            <a:off x="3124200" y="4038600"/>
            <a:ext cx="7620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9" name="直線單箭頭接點 61"/>
          <p:cNvCxnSpPr>
            <a:cxnSpLocks noChangeShapeType="1"/>
            <a:stCxn id="67595" idx="7"/>
            <a:endCxn id="67597" idx="3"/>
          </p:cNvCxnSpPr>
          <p:nvPr/>
        </p:nvCxnSpPr>
        <p:spPr bwMode="auto">
          <a:xfrm flipV="1">
            <a:off x="3035300" y="3340100"/>
            <a:ext cx="939800" cy="482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20" name="直線單箭頭接點 63"/>
          <p:cNvCxnSpPr>
            <a:cxnSpLocks noChangeShapeType="1"/>
            <a:stCxn id="67596" idx="7"/>
            <a:endCxn id="67597" idx="4"/>
          </p:cNvCxnSpPr>
          <p:nvPr/>
        </p:nvCxnSpPr>
        <p:spPr bwMode="auto">
          <a:xfrm flipV="1">
            <a:off x="3035300" y="3429000"/>
            <a:ext cx="1155700" cy="1231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21" name="直線單箭頭接點 65"/>
          <p:cNvCxnSpPr>
            <a:cxnSpLocks noChangeShapeType="1"/>
            <a:stCxn id="67596" idx="6"/>
            <a:endCxn id="67598" idx="3"/>
          </p:cNvCxnSpPr>
          <p:nvPr/>
        </p:nvCxnSpPr>
        <p:spPr bwMode="auto">
          <a:xfrm flipV="1">
            <a:off x="3124200" y="4330700"/>
            <a:ext cx="850900" cy="546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67622" name="文字方塊 66"/>
          <p:cNvSpPr txBox="1">
            <a:spLocks noChangeArrowheads="1"/>
          </p:cNvSpPr>
          <p:nvPr/>
        </p:nvSpPr>
        <p:spPr bwMode="auto">
          <a:xfrm>
            <a:off x="6096000" y="2743200"/>
            <a:ext cx="243998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1. Activation function </a:t>
            </a:r>
          </a:p>
          <a:p>
            <a:r>
              <a:rPr lang="en-US" altLang="zh-TW" dirty="0">
                <a:ea typeface="新細明體" charset="-120"/>
              </a:rPr>
              <a:t>2. Weights </a:t>
            </a:r>
          </a:p>
          <a:p>
            <a:r>
              <a:rPr lang="en-US" altLang="zh-TW" dirty="0">
                <a:ea typeface="新細明體" charset="-120"/>
              </a:rPr>
              <a:t>3. Cost function </a:t>
            </a:r>
          </a:p>
          <a:p>
            <a:r>
              <a:rPr lang="en-US" altLang="zh-TW" dirty="0">
                <a:ea typeface="新細明體" charset="-120"/>
              </a:rPr>
              <a:t>4. Learning algorithm </a:t>
            </a:r>
          </a:p>
          <a:p>
            <a:endParaRPr lang="zh-TW" altLang="en-US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5192E6D-ABB7-47BA-9C4E-72CDF5FD63BF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861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FFCB0B-70B5-4998-BA61-9DE30FE65A67}" type="slidenum">
              <a:rPr lang="zh-TW" altLang="en-US" smtClean="0">
                <a:ea typeface="新細明體" charset="-120"/>
              </a:rPr>
              <a:pPr/>
              <a:t>46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68613" name="Picture 2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8125"/>
            <a:ext cx="8077200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66"/>
          <p:cNvSpPr txBox="1">
            <a:spLocks noChangeArrowheads="1"/>
          </p:cNvSpPr>
          <p:nvPr/>
        </p:nvSpPr>
        <p:spPr bwMode="auto">
          <a:xfrm>
            <a:off x="6553200" y="0"/>
            <a:ext cx="243998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1. Activation function </a:t>
            </a:r>
          </a:p>
          <a:p>
            <a:r>
              <a:rPr lang="en-US" altLang="zh-TW" dirty="0">
                <a:ea typeface="新細明體" charset="-120"/>
              </a:rPr>
              <a:t>2. Weights </a:t>
            </a:r>
          </a:p>
          <a:p>
            <a:r>
              <a:rPr lang="en-US" altLang="zh-TW" dirty="0">
                <a:ea typeface="新細明體" charset="-120"/>
              </a:rPr>
              <a:t>3. Cost function </a:t>
            </a:r>
          </a:p>
          <a:p>
            <a:r>
              <a:rPr lang="en-US" altLang="zh-TW" dirty="0">
                <a:ea typeface="新細明體" charset="-120"/>
              </a:rPr>
              <a:t>4. Learning algorithm </a:t>
            </a:r>
          </a:p>
          <a:p>
            <a:endParaRPr lang="zh-TW" altLang="en-US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701" y="1503762"/>
            <a:ext cx="6398602" cy="316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5"/>
          <p:cNvSpPr>
            <a:spLocks noChangeArrowheads="1"/>
          </p:cNvSpPr>
          <p:nvPr/>
        </p:nvSpPr>
        <p:spPr bwMode="auto">
          <a:xfrm>
            <a:off x="6120546" y="2119313"/>
            <a:ext cx="176725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Dentrite-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樹突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Cell body(Soma)-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細胞體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Axons-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軸突</a:t>
            </a: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Synaptic gap-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突觸間隙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7414" name="矩形 6"/>
          <p:cNvSpPr>
            <a:spLocks noChangeArrowheads="1"/>
          </p:cNvSpPr>
          <p:nvPr/>
        </p:nvSpPr>
        <p:spPr bwMode="auto">
          <a:xfrm>
            <a:off x="3425705" y="4670823"/>
            <a:ext cx="77136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Sigmod</a:t>
            </a:r>
          </a:p>
        </p:txBody>
      </p:sp>
      <p:sp>
        <p:nvSpPr>
          <p:cNvPr id="17415" name="矩形 7"/>
          <p:cNvSpPr>
            <a:spLocks noChangeArrowheads="1"/>
          </p:cNvSpPr>
          <p:nvPr/>
        </p:nvSpPr>
        <p:spPr bwMode="auto">
          <a:xfrm>
            <a:off x="3624630" y="4617245"/>
            <a:ext cx="2867392" cy="6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ReLU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(Rectifier, or Rectified Linear Unit)</a:t>
            </a:r>
          </a:p>
        </p:txBody>
      </p:sp>
      <p:sp>
        <p:nvSpPr>
          <p:cNvPr id="17416" name="矩形 8"/>
          <p:cNvSpPr>
            <a:spLocks noChangeArrowheads="1"/>
          </p:cNvSpPr>
          <p:nvPr/>
        </p:nvSpPr>
        <p:spPr bwMode="auto">
          <a:xfrm>
            <a:off x="6017237" y="4670823"/>
            <a:ext cx="16273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Hyperbolic tangent</a:t>
            </a:r>
          </a:p>
        </p:txBody>
      </p:sp>
      <p:pic>
        <p:nvPicPr>
          <p:cNvPr id="17417" name="圖片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4847" y="5191127"/>
            <a:ext cx="1025402" cy="66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圖片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785" y="5176838"/>
            <a:ext cx="1040789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圖片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6614" y="5199460"/>
            <a:ext cx="1003423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文字方塊 4"/>
          <p:cNvSpPr txBox="1">
            <a:spLocks noChangeArrowheads="1"/>
          </p:cNvSpPr>
          <p:nvPr/>
        </p:nvSpPr>
        <p:spPr bwMode="auto">
          <a:xfrm>
            <a:off x="1294667" y="4744642"/>
            <a:ext cx="1650756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一個神經元</a:t>
            </a: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(</a:t>
            </a:r>
            <a:r>
              <a:rPr kumimoji="1" lang="zh-TW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感知器</a:t>
            </a: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perceptron</a:t>
            </a:r>
            <a:endParaRPr kumimoji="1" lang="zh-TW" altLang="en-US" sz="13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Arial" charset="0"/>
            </a:endParaRPr>
          </a:p>
        </p:txBody>
      </p:sp>
      <p:sp>
        <p:nvSpPr>
          <p:cNvPr id="17410" name="標題 1"/>
          <p:cNvSpPr>
            <a:spLocks noGrp="1"/>
          </p:cNvSpPr>
          <p:nvPr>
            <p:ph type="title"/>
          </p:nvPr>
        </p:nvSpPr>
        <p:spPr>
          <a:xfrm>
            <a:off x="1485900" y="836712"/>
            <a:ext cx="6172200" cy="857250"/>
          </a:xfrm>
        </p:spPr>
        <p:txBody>
          <a:bodyPr>
            <a:norm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Neural network</a:t>
            </a:r>
            <a:endParaRPr kumimoji="1" lang="zh-TW" altLang="en-US" sz="2400" dirty="0">
              <a:solidFill>
                <a:srgbClr val="FF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3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1485900" y="5624514"/>
            <a:ext cx="1600200" cy="273844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1BEC6-D7BD-4AB2-86D0-0B949919DA5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2022/3/14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4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CF6F7D-AA8D-401C-9E10-E0A2A2AE238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86805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880BE8D-5A46-41A9-AD27-AEE3147B2CD5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6388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638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818F98-48FD-4A2D-B95C-26CAC1528A8C}" type="slidenum">
              <a:rPr lang="zh-TW" altLang="en-US" smtClean="0">
                <a:ea typeface="新細明體" charset="-120"/>
              </a:rPr>
              <a:pPr/>
              <a:t>48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  Neuron (= a perceptron)</a:t>
            </a:r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5486400"/>
            <a:ext cx="8077200" cy="685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The </a:t>
            </a:r>
            <a:r>
              <a:rPr lang="en-US" altLang="zh-TW" sz="2000" i="1" smtClean="0">
                <a:ea typeface="新細明體" charset="-120"/>
              </a:rPr>
              <a:t>n</a:t>
            </a:r>
            <a:r>
              <a:rPr lang="en-US" altLang="zh-TW" sz="2000" smtClean="0">
                <a:ea typeface="新細明體" charset="-120"/>
              </a:rPr>
              <a:t>-dimensional input vector </a:t>
            </a:r>
            <a:r>
              <a:rPr lang="en-US" altLang="zh-TW" sz="2000" b="1" smtClean="0">
                <a:ea typeface="HYGungSo-Bold" pitchFamily="18" charset="-127"/>
              </a:rPr>
              <a:t>x</a:t>
            </a:r>
            <a:r>
              <a:rPr lang="en-US" altLang="zh-TW" sz="2000" smtClean="0">
                <a:ea typeface="新細明體" charset="-120"/>
              </a:rPr>
              <a:t> is mapped into variable y by means of the scalar product and a nonlinear function mapping</a:t>
            </a:r>
          </a:p>
        </p:txBody>
      </p:sp>
      <p:grpSp>
        <p:nvGrpSpPr>
          <p:cNvPr id="16392" name="Group 4"/>
          <p:cNvGrpSpPr>
            <a:grpSpLocks/>
          </p:cNvGrpSpPr>
          <p:nvPr/>
        </p:nvGrpSpPr>
        <p:grpSpPr bwMode="auto">
          <a:xfrm>
            <a:off x="363538" y="1371600"/>
            <a:ext cx="8178800" cy="3873500"/>
            <a:chOff x="229" y="864"/>
            <a:chExt cx="5152" cy="2440"/>
          </a:xfrm>
        </p:grpSpPr>
        <p:sp>
          <p:nvSpPr>
            <p:cNvPr id="16397" name="Rectangle 5"/>
            <p:cNvSpPr>
              <a:spLocks noChangeArrowheads="1"/>
            </p:cNvSpPr>
            <p:nvPr/>
          </p:nvSpPr>
          <p:spPr bwMode="auto">
            <a:xfrm>
              <a:off x="3128" y="882"/>
              <a:ext cx="3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3600">
                  <a:latin typeface="Symbol" pitchFamily="18" charset="2"/>
                  <a:ea typeface="新細明體" charset="-120"/>
                </a:rPr>
                <a:t>m</a:t>
              </a:r>
              <a:r>
                <a:rPr lang="en-US" altLang="zh-TW" sz="3600" i="1" baseline="-25000">
                  <a:latin typeface="Times New Roman" charset="0"/>
                  <a:ea typeface="新細明體" charset="-120"/>
                </a:rPr>
                <a:t>k</a:t>
              </a:r>
            </a:p>
          </p:txBody>
        </p:sp>
        <p:sp>
          <p:nvSpPr>
            <p:cNvPr id="16398" name="Rectangle 6"/>
            <p:cNvSpPr>
              <a:spLocks noChangeArrowheads="1"/>
            </p:cNvSpPr>
            <p:nvPr/>
          </p:nvSpPr>
          <p:spPr bwMode="auto">
            <a:xfrm>
              <a:off x="2869" y="864"/>
              <a:ext cx="23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4400">
                  <a:latin typeface="Times New Roman" charset="0"/>
                  <a:ea typeface="新細明體" charset="-120"/>
                </a:rPr>
                <a:t>-</a:t>
              </a:r>
            </a:p>
          </p:txBody>
        </p:sp>
        <p:grpSp>
          <p:nvGrpSpPr>
            <p:cNvPr id="16399" name="Group 7"/>
            <p:cNvGrpSpPr>
              <a:grpSpLocks/>
            </p:cNvGrpSpPr>
            <p:nvPr/>
          </p:nvGrpSpPr>
          <p:grpSpPr bwMode="auto">
            <a:xfrm>
              <a:off x="229" y="946"/>
              <a:ext cx="5152" cy="2358"/>
              <a:chOff x="229" y="946"/>
              <a:chExt cx="5152" cy="2358"/>
            </a:xfrm>
          </p:grpSpPr>
          <p:sp>
            <p:nvSpPr>
              <p:cNvPr id="16400" name="Oval 8"/>
              <p:cNvSpPr>
                <a:spLocks noChangeArrowheads="1"/>
              </p:cNvSpPr>
              <p:nvPr/>
            </p:nvSpPr>
            <p:spPr bwMode="auto">
              <a:xfrm>
                <a:off x="1217" y="1090"/>
                <a:ext cx="480" cy="1584"/>
              </a:xfrm>
              <a:prstGeom prst="ellipse">
                <a:avLst/>
              </a:pr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6401" name="Oval 9"/>
              <p:cNvSpPr>
                <a:spLocks noChangeArrowheads="1"/>
              </p:cNvSpPr>
              <p:nvPr/>
            </p:nvSpPr>
            <p:spPr bwMode="auto">
              <a:xfrm>
                <a:off x="393" y="1081"/>
                <a:ext cx="478" cy="1582"/>
              </a:xfrm>
              <a:prstGeom prst="ellipse">
                <a:avLst/>
              </a:prstGeom>
              <a:solidFill>
                <a:srgbClr val="66FFFF"/>
              </a:solidFill>
              <a:ln w="12700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6402" name="Line 10"/>
              <p:cNvSpPr>
                <a:spLocks noChangeShapeType="1"/>
              </p:cNvSpPr>
              <p:nvPr/>
            </p:nvSpPr>
            <p:spPr bwMode="auto">
              <a:xfrm>
                <a:off x="2698" y="1895"/>
                <a:ext cx="68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03" name="Rectangle 11"/>
              <p:cNvSpPr>
                <a:spLocks noChangeArrowheads="1"/>
              </p:cNvSpPr>
              <p:nvPr/>
            </p:nvSpPr>
            <p:spPr bwMode="auto">
              <a:xfrm>
                <a:off x="3365" y="1653"/>
                <a:ext cx="515" cy="488"/>
              </a:xfrm>
              <a:prstGeom prst="rect">
                <a:avLst/>
              </a:prstGeom>
              <a:solidFill>
                <a:srgbClr val="00FF99"/>
              </a:solidFill>
              <a:ln w="12700">
                <a:solidFill>
                  <a:srgbClr val="00FF99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4400" i="1">
                    <a:latin typeface="Times New Roman" charset="0"/>
                    <a:ea typeface="新細明體" charset="-120"/>
                  </a:rPr>
                  <a:t>f</a:t>
                </a:r>
              </a:p>
            </p:txBody>
          </p:sp>
          <p:sp>
            <p:nvSpPr>
              <p:cNvPr id="16404" name="Line 12"/>
              <p:cNvSpPr>
                <a:spLocks noChangeShapeType="1"/>
              </p:cNvSpPr>
              <p:nvPr/>
            </p:nvSpPr>
            <p:spPr bwMode="auto">
              <a:xfrm>
                <a:off x="3888" y="1905"/>
                <a:ext cx="91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05" name="Rectangle 13"/>
              <p:cNvSpPr>
                <a:spLocks noChangeArrowheads="1"/>
              </p:cNvSpPr>
              <p:nvPr/>
            </p:nvSpPr>
            <p:spPr bwMode="auto">
              <a:xfrm>
                <a:off x="1982" y="2786"/>
                <a:ext cx="900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weighted 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sum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6" name="Rectangle 14"/>
              <p:cNvSpPr>
                <a:spLocks noChangeArrowheads="1"/>
              </p:cNvSpPr>
              <p:nvPr/>
            </p:nvSpPr>
            <p:spPr bwMode="auto">
              <a:xfrm>
                <a:off x="229" y="2786"/>
                <a:ext cx="793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Input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vector </a:t>
                </a:r>
                <a:r>
                  <a:rPr lang="en-US" altLang="zh-TW" sz="2400" b="1">
                    <a:ea typeface="HYGungSo-Bold" pitchFamily="18" charset="-127"/>
                  </a:rPr>
                  <a:t>x</a:t>
                </a:r>
              </a:p>
            </p:txBody>
          </p:sp>
          <p:sp>
            <p:nvSpPr>
              <p:cNvPr id="16407" name="Rectangle 15"/>
              <p:cNvSpPr>
                <a:spLocks noChangeArrowheads="1"/>
              </p:cNvSpPr>
              <p:nvPr/>
            </p:nvSpPr>
            <p:spPr bwMode="auto">
              <a:xfrm>
                <a:off x="4587" y="2027"/>
                <a:ext cx="7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output </a:t>
                </a:r>
                <a:r>
                  <a:rPr lang="en-US" altLang="zh-TW" sz="2400" b="1" i="1">
                    <a:latin typeface="Times New Roman" charset="0"/>
                    <a:ea typeface="新細明體" charset="-120"/>
                  </a:rPr>
                  <a:t>y</a:t>
                </a:r>
                <a:endParaRPr lang="en-US" altLang="zh-TW" sz="2400" i="1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8" name="Rectangle 16"/>
              <p:cNvSpPr>
                <a:spLocks noChangeArrowheads="1"/>
              </p:cNvSpPr>
              <p:nvPr/>
            </p:nvSpPr>
            <p:spPr bwMode="auto">
              <a:xfrm>
                <a:off x="3119" y="2786"/>
                <a:ext cx="969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Activation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function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9" name="Oval 17"/>
              <p:cNvSpPr>
                <a:spLocks noChangeArrowheads="1"/>
              </p:cNvSpPr>
              <p:nvPr/>
            </p:nvSpPr>
            <p:spPr bwMode="auto">
              <a:xfrm>
                <a:off x="2755" y="946"/>
                <a:ext cx="401" cy="402"/>
              </a:xfrm>
              <a:prstGeom prst="ellipse">
                <a:avLst/>
              </a:prstGeom>
              <a:solidFill>
                <a:srgbClr val="00FFCC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endParaRPr lang="zh-TW" altLang="en-US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10" name="Line 18"/>
              <p:cNvSpPr>
                <a:spLocks noChangeShapeType="1"/>
              </p:cNvSpPr>
              <p:nvPr/>
            </p:nvSpPr>
            <p:spPr bwMode="auto">
              <a:xfrm>
                <a:off x="2955" y="1350"/>
                <a:ext cx="0" cy="5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1" name="Rectangle 19"/>
              <p:cNvSpPr>
                <a:spLocks noChangeArrowheads="1"/>
              </p:cNvSpPr>
              <p:nvPr/>
            </p:nvSpPr>
            <p:spPr bwMode="auto">
              <a:xfrm>
                <a:off x="1010" y="2786"/>
                <a:ext cx="846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weight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vector </a:t>
                </a:r>
                <a:r>
                  <a:rPr lang="en-US" altLang="zh-TW" sz="2400" b="1">
                    <a:ea typeface="HYGungSo-Bold" pitchFamily="18" charset="-127"/>
                  </a:rPr>
                  <a:t>w</a:t>
                </a:r>
                <a:endParaRPr lang="en-US" altLang="zh-TW" sz="2400">
                  <a:ea typeface="HYGungSo-Bold" pitchFamily="18" charset="-127"/>
                </a:endParaRPr>
              </a:p>
            </p:txBody>
          </p:sp>
          <p:sp>
            <p:nvSpPr>
              <p:cNvPr id="16412" name="Freeform 20"/>
              <p:cNvSpPr>
                <a:spLocks/>
              </p:cNvSpPr>
              <p:nvPr/>
            </p:nvSpPr>
            <p:spPr bwMode="auto">
              <a:xfrm>
                <a:off x="2101" y="1271"/>
                <a:ext cx="568" cy="1220"/>
              </a:xfrm>
              <a:custGeom>
                <a:avLst/>
                <a:gdLst>
                  <a:gd name="T0" fmla="*/ 0 w 568"/>
                  <a:gd name="T1" fmla="*/ 0 h 1220"/>
                  <a:gd name="T2" fmla="*/ 0 w 568"/>
                  <a:gd name="T3" fmla="*/ 1219 h 1220"/>
                  <a:gd name="T4" fmla="*/ 254 w 568"/>
                  <a:gd name="T5" fmla="*/ 1219 h 1220"/>
                  <a:gd name="T6" fmla="*/ 567 w 568"/>
                  <a:gd name="T7" fmla="*/ 632 h 1220"/>
                  <a:gd name="T8" fmla="*/ 254 w 568"/>
                  <a:gd name="T9" fmla="*/ 14 h 1220"/>
                  <a:gd name="T10" fmla="*/ 0 w 568"/>
                  <a:gd name="T11" fmla="*/ 0 h 12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8"/>
                  <a:gd name="T19" fmla="*/ 0 h 1220"/>
                  <a:gd name="T20" fmla="*/ 568 w 568"/>
                  <a:gd name="T21" fmla="*/ 1220 h 12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8" h="1220">
                    <a:moveTo>
                      <a:pt x="0" y="0"/>
                    </a:moveTo>
                    <a:lnTo>
                      <a:pt x="0" y="1219"/>
                    </a:lnTo>
                    <a:lnTo>
                      <a:pt x="254" y="1219"/>
                    </a:lnTo>
                    <a:lnTo>
                      <a:pt x="567" y="632"/>
                    </a:lnTo>
                    <a:lnTo>
                      <a:pt x="254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CC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3" name="Rectangle 21"/>
              <p:cNvSpPr>
                <a:spLocks noChangeArrowheads="1"/>
              </p:cNvSpPr>
              <p:nvPr/>
            </p:nvSpPr>
            <p:spPr bwMode="auto">
              <a:xfrm>
                <a:off x="2153" y="1667"/>
                <a:ext cx="321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3600">
                    <a:latin typeface="Symbol" pitchFamily="18" charset="2"/>
                    <a:ea typeface="新細明體" charset="-120"/>
                  </a:rPr>
                  <a:t>å</a:t>
                </a:r>
              </a:p>
            </p:txBody>
          </p:sp>
          <p:sp>
            <p:nvSpPr>
              <p:cNvPr id="16414" name="Line 22"/>
              <p:cNvSpPr>
                <a:spLocks noChangeShapeType="1"/>
              </p:cNvSpPr>
              <p:nvPr/>
            </p:nvSpPr>
            <p:spPr bwMode="auto">
              <a:xfrm>
                <a:off x="1680" y="1406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5" name="Rectangle 23"/>
              <p:cNvSpPr>
                <a:spLocks noChangeArrowheads="1"/>
              </p:cNvSpPr>
              <p:nvPr/>
            </p:nvSpPr>
            <p:spPr bwMode="auto">
              <a:xfrm>
                <a:off x="1314" y="125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6416" name="Line 24"/>
              <p:cNvSpPr>
                <a:spLocks noChangeShapeType="1"/>
              </p:cNvSpPr>
              <p:nvPr/>
            </p:nvSpPr>
            <p:spPr bwMode="auto">
              <a:xfrm>
                <a:off x="854" y="1406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7" name="Line 25"/>
              <p:cNvSpPr>
                <a:spLocks noChangeShapeType="1"/>
              </p:cNvSpPr>
              <p:nvPr/>
            </p:nvSpPr>
            <p:spPr bwMode="auto">
              <a:xfrm>
                <a:off x="1671" y="1762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8" name="Rectangle 26"/>
              <p:cNvSpPr>
                <a:spLocks noChangeArrowheads="1"/>
              </p:cNvSpPr>
              <p:nvPr/>
            </p:nvSpPr>
            <p:spPr bwMode="auto">
              <a:xfrm>
                <a:off x="1305" y="1615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6419" name="Line 27"/>
              <p:cNvSpPr>
                <a:spLocks noChangeShapeType="1"/>
              </p:cNvSpPr>
              <p:nvPr/>
            </p:nvSpPr>
            <p:spPr bwMode="auto">
              <a:xfrm>
                <a:off x="845" y="1762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0" name="Line 28"/>
              <p:cNvSpPr>
                <a:spLocks noChangeShapeType="1"/>
              </p:cNvSpPr>
              <p:nvPr/>
            </p:nvSpPr>
            <p:spPr bwMode="auto">
              <a:xfrm>
                <a:off x="1670" y="2346"/>
                <a:ext cx="4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1" name="Rectangle 29"/>
              <p:cNvSpPr>
                <a:spLocks noChangeArrowheads="1"/>
              </p:cNvSpPr>
              <p:nvPr/>
            </p:nvSpPr>
            <p:spPr bwMode="auto">
              <a:xfrm>
                <a:off x="1304" y="219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n</a:t>
                </a:r>
              </a:p>
            </p:txBody>
          </p:sp>
          <p:sp>
            <p:nvSpPr>
              <p:cNvPr id="16422" name="Line 30"/>
              <p:cNvSpPr>
                <a:spLocks noChangeShapeType="1"/>
              </p:cNvSpPr>
              <p:nvPr/>
            </p:nvSpPr>
            <p:spPr bwMode="auto">
              <a:xfrm>
                <a:off x="844" y="2346"/>
                <a:ext cx="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3" name="Rectangle 31"/>
              <p:cNvSpPr>
                <a:spLocks noChangeArrowheads="1"/>
              </p:cNvSpPr>
              <p:nvPr/>
            </p:nvSpPr>
            <p:spPr bwMode="auto">
              <a:xfrm>
                <a:off x="471" y="1231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6424" name="Rectangle 32"/>
              <p:cNvSpPr>
                <a:spLocks noChangeArrowheads="1"/>
              </p:cNvSpPr>
              <p:nvPr/>
            </p:nvSpPr>
            <p:spPr bwMode="auto">
              <a:xfrm>
                <a:off x="490" y="1606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6425" name="Rectangle 33"/>
              <p:cNvSpPr>
                <a:spLocks noChangeArrowheads="1"/>
              </p:cNvSpPr>
              <p:nvPr/>
            </p:nvSpPr>
            <p:spPr bwMode="auto">
              <a:xfrm>
                <a:off x="509" y="2163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n</a:t>
                </a:r>
              </a:p>
            </p:txBody>
          </p:sp>
        </p:grpSp>
      </p:grpSp>
      <p:sp>
        <p:nvSpPr>
          <p:cNvPr id="16393" name="Rectangle 34"/>
          <p:cNvSpPr>
            <a:spLocks noChangeArrowheads="1"/>
          </p:cNvSpPr>
          <p:nvPr/>
        </p:nvSpPr>
        <p:spPr bwMode="auto">
          <a:xfrm>
            <a:off x="5410200" y="3733800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6394" name="Line 35"/>
          <p:cNvSpPr>
            <a:spLocks noChangeShapeType="1"/>
          </p:cNvSpPr>
          <p:nvPr/>
        </p:nvSpPr>
        <p:spPr bwMode="auto">
          <a:xfrm>
            <a:off x="5410200" y="43434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5" name="Line 36"/>
          <p:cNvSpPr>
            <a:spLocks noChangeShapeType="1"/>
          </p:cNvSpPr>
          <p:nvPr/>
        </p:nvSpPr>
        <p:spPr bwMode="auto">
          <a:xfrm flipV="1">
            <a:off x="5791200" y="37338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6" name="Line 37"/>
          <p:cNvSpPr>
            <a:spLocks noChangeShapeType="1"/>
          </p:cNvSpPr>
          <p:nvPr/>
        </p:nvSpPr>
        <p:spPr bwMode="auto">
          <a:xfrm>
            <a:off x="5791200" y="37338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6386" name="Object 38"/>
          <p:cNvGraphicFramePr>
            <a:graphicFrameLocks noGrp="1" noChangeAspect="1"/>
          </p:cNvGraphicFramePr>
          <p:nvPr>
            <p:ph sz="half" idx="2"/>
          </p:nvPr>
        </p:nvGraphicFramePr>
        <p:xfrm>
          <a:off x="6781800" y="4114800"/>
          <a:ext cx="2057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4" imgW="1371600" imgH="660240" progId="Equation.3">
                  <p:embed/>
                </p:oleObj>
              </mc:Choice>
              <mc:Fallback>
                <p:oleObj name="Equation" r:id="rId4" imgW="1371600" imgH="6602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114800"/>
                        <a:ext cx="2057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44958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Network Training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953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The ultimate objective of training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obtain a set of weights that makes almost all the tuples in the training data classified correctly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Steps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Initialize weights with random values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Feed the input tuples into the network one by one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For each unit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Compute the net input to the unit as a linear combination of all the inputs to the unit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Compute the output value using the activation function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Compute the error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Update the weights and the bias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010571D-F706-444C-AC25-B9058DBA5D8E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05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05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9FA781-3B1E-48C2-B11D-082A25D529A1}" type="slidenum">
              <a:rPr lang="zh-TW" altLang="en-US" smtClean="0">
                <a:ea typeface="新細明體" charset="-120"/>
              </a:rPr>
              <a:pPr/>
              <a:t>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Process (2): Using the Model in Prediction</a:t>
            </a:r>
            <a:r>
              <a:rPr lang="en-US" altLang="zh-TW" smtClean="0">
                <a:ea typeface="新細明體" charset="-120"/>
              </a:rPr>
              <a:t> </a:t>
            </a:r>
          </a:p>
        </p:txBody>
      </p:sp>
      <p:grpSp>
        <p:nvGrpSpPr>
          <p:cNvPr id="2055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2072" name="Picture 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3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Classifier</a:t>
              </a:r>
            </a:p>
          </p:txBody>
        </p:sp>
      </p:grpSp>
      <p:grpSp>
        <p:nvGrpSpPr>
          <p:cNvPr id="2056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2070" name="Picture 7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1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Testing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Data</a:t>
              </a:r>
            </a:p>
          </p:txBody>
        </p:sp>
      </p:grpSp>
      <p:graphicFrame>
        <p:nvGraphicFramePr>
          <p:cNvPr id="2050" name="Object 1024"/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Worksheet" r:id="rId5" imgW="5438520" imgH="1765080" progId="Excel.Sheet.8">
                  <p:embed/>
                </p:oleObj>
              </mc:Choice>
              <mc:Fallback>
                <p:oleObj name="Worksheet" r:id="rId5" imgW="5438520" imgH="176508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8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9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60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2061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2068" name="Picture 15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9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Unseen Data</a:t>
              </a:r>
            </a:p>
          </p:txBody>
        </p:sp>
      </p:grpSp>
      <p:sp>
        <p:nvSpPr>
          <p:cNvPr id="2062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(Jeff, Professor, 4)</a:t>
            </a:r>
          </a:p>
        </p:txBody>
      </p:sp>
      <p:sp>
        <p:nvSpPr>
          <p:cNvPr id="2063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64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65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2066" name="Picture 21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7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800">
                <a:latin typeface="Times New Roman" charset="0"/>
                <a:ea typeface="新細明體" charset="-120"/>
              </a:rPr>
              <a:t>Tenured?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Gradient Descent Rule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9523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F4EDE0-1EE0-47CA-98D4-92E0A268B71C}" type="datetime4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111年3月14日星期一</a:t>
            </a:fld>
            <a:endParaRPr kumimoji="0" lang="en-US" altLang="zh-TW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sp>
        <p:nvSpPr>
          <p:cNvPr id="9523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t>Data Mining: Concepts and Techniques</a:t>
            </a:r>
            <a:endParaRPr kumimoji="0" lang="en-US" altLang="zh-TW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sp>
        <p:nvSpPr>
          <p:cNvPr id="9523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02D6C5-085D-409D-97B6-E75751CE625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TW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pic>
        <p:nvPicPr>
          <p:cNvPr id="952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58913" y="1387475"/>
            <a:ext cx="6149975" cy="5073650"/>
          </a:xfrm>
          <a:noFill/>
        </p:spPr>
      </p:pic>
    </p:spTree>
    <p:extLst>
      <p:ext uri="{BB962C8B-B14F-4D97-AF65-F5344CB8AC3E}">
        <p14:creationId xmlns:p14="http://schemas.microsoft.com/office/powerpoint/2010/main" val="1807075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65" y="2578304"/>
            <a:ext cx="4189458" cy="242337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26074-A1EC-4CD9-B725-7BE1D9589691}" type="datetime4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March 14, 2022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t>Data Mining: Concepts and Techniques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688900-27CF-4821-BF82-70EBA22B5CB5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 dirty="0" smtClean="0">
                <a:ea typeface="新細明體" charset="-120"/>
              </a:rPr>
              <a:t>等高線</a:t>
            </a:r>
            <a:r>
              <a:rPr lang="en-US" altLang="zh-TW" dirty="0" smtClean="0">
                <a:ea typeface="新細明體" charset="-120"/>
              </a:rPr>
              <a:t>(Level curve, or Contour map)</a:t>
            </a:r>
            <a:endParaRPr lang="zh-TW" altLang="en-US" dirty="0" smtClean="0">
              <a:ea typeface="新細明體" charset="-120"/>
            </a:endParaRPr>
          </a:p>
        </p:txBody>
      </p:sp>
      <p:pic>
        <p:nvPicPr>
          <p:cNvPr id="306178" name="Picture 2" descr="https://upload.wikimedia.org/wikipedia/commons/thumb/d/d1/Courbe_niveau.svg/800px-Courbe_niveau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617"/>
            <a:ext cx="4568825" cy="52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8119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Gradient (Ascent or descent?)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start with a simple one!</a:t>
            </a:r>
          </a:p>
          <a:p>
            <a:pPr lvl="4">
              <a:buNone/>
            </a:pPr>
            <a:r>
              <a:rPr lang="en-US" altLang="zh-TW" dirty="0" smtClean="0"/>
              <a:t>f(x, y)=x + y</a:t>
            </a:r>
          </a:p>
          <a:p>
            <a:r>
              <a:rPr lang="en-US" altLang="zh-TW" dirty="0" smtClean="0"/>
              <a:t>Given x = a, y = b, how to update x and y to make f(x, y) larger?  </a:t>
            </a:r>
          </a:p>
          <a:p>
            <a:r>
              <a:rPr lang="en-US" altLang="zh-TW" dirty="0" smtClean="0"/>
              <a:t>Follow gradient directions!</a:t>
            </a:r>
          </a:p>
          <a:p>
            <a:pPr lvl="2">
              <a:buNone/>
            </a:pPr>
            <a:r>
              <a:rPr lang="en-US" altLang="zh-TW" dirty="0" smtClean="0"/>
              <a:t>f(x, y)= </a:t>
            </a:r>
            <a:r>
              <a:rPr lang="en-US" altLang="zh-TW" dirty="0" smtClean="0">
                <a:sym typeface="SymbolPS"/>
              </a:rPr>
              <a:t>x + y</a:t>
            </a:r>
          </a:p>
          <a:p>
            <a:pPr lvl="2">
              <a:buNone/>
            </a:pPr>
            <a:endParaRPr lang="en-US" altLang="zh-TW" dirty="0" smtClean="0">
              <a:sym typeface="SymbolPS"/>
            </a:endParaRPr>
          </a:p>
          <a:p>
            <a:pPr lvl="3">
              <a:buNone/>
            </a:pPr>
            <a:r>
              <a:rPr lang="en-US" altLang="zh-TW" dirty="0" smtClean="0"/>
              <a:t>x= a + 0.01 * 1,</a:t>
            </a:r>
          </a:p>
          <a:p>
            <a:pPr lvl="3">
              <a:buNone/>
            </a:pPr>
            <a:r>
              <a:rPr lang="en-US" altLang="zh-TW" dirty="0" smtClean="0"/>
              <a:t>y= b + 0.01 * 1    (a, b) + </a:t>
            </a:r>
            <a:r>
              <a:rPr lang="en-US" altLang="zh-TW" u="sng" dirty="0" smtClean="0"/>
              <a:t>0.01 </a:t>
            </a:r>
            <a:r>
              <a:rPr lang="en-US" altLang="zh-TW" dirty="0" smtClean="0"/>
              <a:t>* (1, 1)</a:t>
            </a:r>
          </a:p>
          <a:p>
            <a:pPr lvl="2">
              <a:buNone/>
            </a:pPr>
            <a:r>
              <a:rPr lang="en-US" altLang="zh-TW" dirty="0" smtClean="0"/>
              <a:t>f(x, y): 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         </a:t>
            </a:r>
            <a:r>
              <a:rPr lang="en-US" altLang="zh-TW" dirty="0" smtClean="0">
                <a:sym typeface="SymbolPS"/>
              </a:rPr>
              <a:t>a+b+0.02</a:t>
            </a:r>
            <a:endParaRPr lang="en-US" altLang="zh-TW" dirty="0" smtClean="0"/>
          </a:p>
          <a:p>
            <a:pPr lvl="3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111年3月14日星期一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2" name="方程式" r:id="rId3" imgW="114120" imgH="215640" progId="Equation.3">
                  <p:embed/>
                </p:oleObj>
              </mc:Choice>
              <mc:Fallback>
                <p:oleObj name="方程式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3886200" y="3581400"/>
          <a:ext cx="2465615" cy="885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3" name="Equation" r:id="rId5" imgW="990360" imgH="355320" progId="Equation.DSMT4">
                  <p:embed/>
                </p:oleObj>
              </mc:Choice>
              <mc:Fallback>
                <p:oleObj name="Equation" r:id="rId5" imgW="990360" imgH="355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81400"/>
                        <a:ext cx="2465615" cy="8850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向右箭號 8"/>
          <p:cNvSpPr/>
          <p:nvPr/>
        </p:nvSpPr>
        <p:spPr bwMode="auto">
          <a:xfrm>
            <a:off x="3352800" y="3909646"/>
            <a:ext cx="457200" cy="1289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3124200" y="5486400"/>
            <a:ext cx="457200" cy="1289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5334000" y="4343400"/>
            <a:ext cx="14478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6858000" y="4038600"/>
            <a:ext cx="8382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Step size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more complex  one!</a:t>
            </a:r>
          </a:p>
          <a:p>
            <a:pPr lvl="4">
              <a:buNone/>
            </a:pPr>
            <a:r>
              <a:rPr lang="en-US" altLang="zh-TW" dirty="0" smtClean="0"/>
              <a:t>f(x, y)=x * y</a:t>
            </a:r>
          </a:p>
          <a:p>
            <a:r>
              <a:rPr lang="en-US" altLang="zh-TW" dirty="0" smtClean="0"/>
              <a:t>Given x = a, y = b, how to update x and y to make f(x, y) larger?</a:t>
            </a:r>
          </a:p>
          <a:p>
            <a:r>
              <a:rPr lang="en-US" altLang="zh-TW" dirty="0" smtClean="0"/>
              <a:t>Follow gradient directions!</a:t>
            </a:r>
          </a:p>
          <a:p>
            <a:pPr lvl="2">
              <a:buNone/>
            </a:pPr>
            <a:r>
              <a:rPr lang="en-US" altLang="zh-TW" dirty="0" smtClean="0"/>
              <a:t>f(x, y)=</a:t>
            </a:r>
            <a:r>
              <a:rPr lang="en-US" altLang="zh-TW" dirty="0" smtClean="0">
                <a:sym typeface="SymbolPS"/>
              </a:rPr>
              <a:t> </a:t>
            </a:r>
            <a:r>
              <a:rPr lang="en-US" altLang="zh-TW" dirty="0" err="1" smtClean="0">
                <a:sym typeface="SymbolPS"/>
              </a:rPr>
              <a:t>xy</a:t>
            </a:r>
            <a:r>
              <a:rPr lang="en-US" altLang="zh-TW" dirty="0" smtClean="0">
                <a:sym typeface="SymbolPS"/>
              </a:rPr>
              <a:t>       </a:t>
            </a:r>
          </a:p>
          <a:p>
            <a:pPr lvl="2">
              <a:buNone/>
            </a:pPr>
            <a:endParaRPr lang="en-US" altLang="zh-TW" dirty="0" smtClean="0">
              <a:sym typeface="SymbolPS"/>
            </a:endParaRPr>
          </a:p>
          <a:p>
            <a:pPr lvl="3">
              <a:buNone/>
            </a:pPr>
            <a:r>
              <a:rPr lang="en-US" altLang="zh-TW" dirty="0" smtClean="0"/>
              <a:t>x= a + 0.01 * b,</a:t>
            </a:r>
          </a:p>
          <a:p>
            <a:pPr lvl="3">
              <a:buNone/>
            </a:pPr>
            <a:r>
              <a:rPr lang="en-US" altLang="zh-TW" dirty="0" smtClean="0"/>
              <a:t>y= b + 0.01 * a</a:t>
            </a:r>
          </a:p>
          <a:p>
            <a:pPr lvl="2">
              <a:buNone/>
            </a:pPr>
            <a:r>
              <a:rPr lang="en-US" altLang="zh-TW" dirty="0" smtClean="0"/>
              <a:t>f(x, y): a*b         </a:t>
            </a:r>
            <a:r>
              <a:rPr lang="en-US" altLang="zh-TW" dirty="0" smtClean="0">
                <a:sym typeface="SymbolPS"/>
              </a:rPr>
              <a:t>( a+0.01*b)*(b+0.01*a)</a:t>
            </a:r>
          </a:p>
          <a:p>
            <a:pPr lvl="2">
              <a:buNone/>
            </a:pPr>
            <a:r>
              <a:rPr lang="en-US" altLang="zh-TW" dirty="0" smtClean="0">
                <a:sym typeface="SymbolPS"/>
              </a:rPr>
              <a:t>f(</a:t>
            </a:r>
            <a:r>
              <a:rPr lang="en-US" altLang="zh-TW" dirty="0" err="1" smtClean="0">
                <a:sym typeface="SymbolPS"/>
              </a:rPr>
              <a:t>x,y</a:t>
            </a:r>
            <a:r>
              <a:rPr lang="en-US" altLang="zh-TW" dirty="0" smtClean="0">
                <a:sym typeface="SymbolPS"/>
              </a:rPr>
              <a:t>):4*(-3)       3.97*(-2.96) =-11.7512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111年3月14日星期一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/>
        </p:nvGraphicFramePr>
        <p:xfrm>
          <a:off x="4571999" y="3581400"/>
          <a:ext cx="2253343" cy="78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8" name="Equation" r:id="rId3" imgW="1015920" imgH="355320" progId="Equation.DSMT4">
                  <p:embed/>
                </p:oleObj>
              </mc:Choice>
              <mc:Fallback>
                <p:oleObj name="Equation" r:id="rId3" imgW="1015920" imgH="355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9" y="3581400"/>
                        <a:ext cx="2253343" cy="788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向右箭號 6"/>
          <p:cNvSpPr/>
          <p:nvPr/>
        </p:nvSpPr>
        <p:spPr bwMode="auto">
          <a:xfrm>
            <a:off x="3429000" y="3962400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3086100" y="5920819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3049178" y="5501719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563" y="1071563"/>
            <a:ext cx="71437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4" descr="f(x) = \frac{1}{1 + \mathrm e^{-x}}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4313"/>
            <a:ext cx="1552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4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0" y="47625"/>
            <a:ext cx="3048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TextBox 1"/>
          <p:cNvSpPr txBox="1">
            <a:spLocks noChangeArrowheads="1"/>
          </p:cNvSpPr>
          <p:nvPr/>
        </p:nvSpPr>
        <p:spPr bwMode="auto">
          <a:xfrm>
            <a:off x="2235200" y="1757363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W1 </a:t>
            </a:r>
          </a:p>
        </p:txBody>
      </p:sp>
      <p:sp>
        <p:nvSpPr>
          <p:cNvPr id="71686" name="TextBox 35"/>
          <p:cNvSpPr txBox="1">
            <a:spLocks noChangeArrowheads="1"/>
          </p:cNvSpPr>
          <p:nvPr/>
        </p:nvSpPr>
        <p:spPr bwMode="auto">
          <a:xfrm>
            <a:off x="1920875" y="2824163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W2 </a:t>
            </a:r>
          </a:p>
        </p:txBody>
      </p:sp>
      <p:sp>
        <p:nvSpPr>
          <p:cNvPr id="71687" name="TextBox 36"/>
          <p:cNvSpPr txBox="1">
            <a:spLocks noChangeArrowheads="1"/>
          </p:cNvSpPr>
          <p:nvPr/>
        </p:nvSpPr>
        <p:spPr bwMode="auto">
          <a:xfrm>
            <a:off x="1917700" y="3971925"/>
            <a:ext cx="704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W3 </a:t>
            </a:r>
          </a:p>
        </p:txBody>
      </p:sp>
      <p:sp>
        <p:nvSpPr>
          <p:cNvPr id="71688" name="TextBox 2"/>
          <p:cNvSpPr txBox="1">
            <a:spLocks noChangeArrowheads="1"/>
          </p:cNvSpPr>
          <p:nvPr/>
        </p:nvSpPr>
        <p:spPr bwMode="auto">
          <a:xfrm>
            <a:off x="4057650" y="2827338"/>
            <a:ext cx="10287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400" b="1" i="1">
                <a:latin typeface="Times New Roman" charset="0"/>
                <a:cs typeface="Arial" charset="0"/>
              </a:rPr>
              <a:t>f</a:t>
            </a:r>
            <a:r>
              <a:rPr lang="en-GB" altLang="en-US" sz="4400" b="1">
                <a:latin typeface="Times New Roman" charset="0"/>
                <a:cs typeface="Arial" charset="0"/>
              </a:rPr>
              <a:t>(</a:t>
            </a:r>
            <a:r>
              <a:rPr lang="en-GB" altLang="en-US" sz="4400" b="1" i="1">
                <a:latin typeface="Times New Roman" charset="0"/>
                <a:cs typeface="Arial" charset="0"/>
              </a:rPr>
              <a:t>x</a:t>
            </a:r>
            <a:r>
              <a:rPr lang="en-GB" altLang="en-US" sz="4400" b="1">
                <a:latin typeface="Times New Roman" charset="0"/>
                <a:cs typeface="Arial" charset="0"/>
              </a:rPr>
              <a:t>)</a:t>
            </a:r>
          </a:p>
        </p:txBody>
      </p:sp>
      <p:sp>
        <p:nvSpPr>
          <p:cNvPr id="71689" name="TextBox 39"/>
          <p:cNvSpPr txBox="1">
            <a:spLocks noChangeArrowheads="1"/>
          </p:cNvSpPr>
          <p:nvPr/>
        </p:nvSpPr>
        <p:spPr bwMode="auto">
          <a:xfrm>
            <a:off x="488950" y="5124450"/>
            <a:ext cx="568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1.4</a:t>
            </a:r>
          </a:p>
        </p:txBody>
      </p:sp>
      <p:sp>
        <p:nvSpPr>
          <p:cNvPr id="71690" name="TextBox 39"/>
          <p:cNvSpPr txBox="1">
            <a:spLocks noChangeArrowheads="1"/>
          </p:cNvSpPr>
          <p:nvPr/>
        </p:nvSpPr>
        <p:spPr bwMode="auto">
          <a:xfrm>
            <a:off x="477838" y="2967038"/>
            <a:ext cx="671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-2.5</a:t>
            </a:r>
          </a:p>
        </p:txBody>
      </p:sp>
      <p:sp>
        <p:nvSpPr>
          <p:cNvPr id="71691" name="TextBox 39"/>
          <p:cNvSpPr txBox="1">
            <a:spLocks noChangeArrowheads="1"/>
          </p:cNvSpPr>
          <p:nvPr/>
        </p:nvSpPr>
        <p:spPr bwMode="auto">
          <a:xfrm>
            <a:off x="488950" y="841375"/>
            <a:ext cx="8255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-0.06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563" y="1071563"/>
            <a:ext cx="71437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4" descr="f(x) = \frac{1}{1 + \mathrm e^{-x}}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4313"/>
            <a:ext cx="1552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8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0" y="47625"/>
            <a:ext cx="3048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9" name="TextBox 1"/>
          <p:cNvSpPr txBox="1">
            <a:spLocks noChangeArrowheads="1"/>
          </p:cNvSpPr>
          <p:nvPr/>
        </p:nvSpPr>
        <p:spPr bwMode="auto">
          <a:xfrm>
            <a:off x="2235200" y="1757363"/>
            <a:ext cx="569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2.7</a:t>
            </a:r>
          </a:p>
        </p:txBody>
      </p:sp>
      <p:sp>
        <p:nvSpPr>
          <p:cNvPr id="72710" name="TextBox 35"/>
          <p:cNvSpPr txBox="1">
            <a:spLocks noChangeArrowheads="1"/>
          </p:cNvSpPr>
          <p:nvPr/>
        </p:nvSpPr>
        <p:spPr bwMode="auto">
          <a:xfrm>
            <a:off x="1920875" y="2824163"/>
            <a:ext cx="671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-8.6</a:t>
            </a:r>
          </a:p>
        </p:txBody>
      </p:sp>
      <p:sp>
        <p:nvSpPr>
          <p:cNvPr id="72711" name="TextBox 36"/>
          <p:cNvSpPr txBox="1">
            <a:spLocks noChangeArrowheads="1"/>
          </p:cNvSpPr>
          <p:nvPr/>
        </p:nvSpPr>
        <p:spPr bwMode="auto">
          <a:xfrm>
            <a:off x="1917700" y="3971925"/>
            <a:ext cx="877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0.002</a:t>
            </a:r>
          </a:p>
        </p:txBody>
      </p:sp>
      <p:sp>
        <p:nvSpPr>
          <p:cNvPr id="72712" name="TextBox 2"/>
          <p:cNvSpPr txBox="1">
            <a:spLocks noChangeArrowheads="1"/>
          </p:cNvSpPr>
          <p:nvPr/>
        </p:nvSpPr>
        <p:spPr bwMode="auto">
          <a:xfrm>
            <a:off x="4057650" y="2827338"/>
            <a:ext cx="10287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400" b="1" i="1">
                <a:latin typeface="Times New Roman" charset="0"/>
                <a:cs typeface="Arial" charset="0"/>
              </a:rPr>
              <a:t>f</a:t>
            </a:r>
            <a:r>
              <a:rPr lang="en-GB" altLang="en-US" sz="4400" b="1">
                <a:latin typeface="Times New Roman" charset="0"/>
                <a:cs typeface="Arial" charset="0"/>
              </a:rPr>
              <a:t>(</a:t>
            </a:r>
            <a:r>
              <a:rPr lang="en-GB" altLang="en-US" sz="4400" b="1" i="1">
                <a:latin typeface="Times New Roman" charset="0"/>
                <a:cs typeface="Arial" charset="0"/>
              </a:rPr>
              <a:t>x</a:t>
            </a:r>
            <a:r>
              <a:rPr lang="en-GB" altLang="en-US" sz="4400" b="1">
                <a:latin typeface="Times New Roman" charset="0"/>
                <a:cs typeface="Arial" charset="0"/>
              </a:rPr>
              <a:t>)</a:t>
            </a:r>
          </a:p>
        </p:txBody>
      </p:sp>
      <p:sp>
        <p:nvSpPr>
          <p:cNvPr id="72713" name="TextBox 39"/>
          <p:cNvSpPr txBox="1">
            <a:spLocks noChangeArrowheads="1"/>
          </p:cNvSpPr>
          <p:nvPr/>
        </p:nvSpPr>
        <p:spPr bwMode="auto">
          <a:xfrm>
            <a:off x="488950" y="5124450"/>
            <a:ext cx="568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1.4</a:t>
            </a:r>
          </a:p>
        </p:txBody>
      </p:sp>
      <p:sp>
        <p:nvSpPr>
          <p:cNvPr id="72714" name="TextBox 39"/>
          <p:cNvSpPr txBox="1">
            <a:spLocks noChangeArrowheads="1"/>
          </p:cNvSpPr>
          <p:nvPr/>
        </p:nvSpPr>
        <p:spPr bwMode="auto">
          <a:xfrm>
            <a:off x="477838" y="2967038"/>
            <a:ext cx="671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-2.5</a:t>
            </a:r>
          </a:p>
        </p:txBody>
      </p:sp>
      <p:sp>
        <p:nvSpPr>
          <p:cNvPr id="72715" name="TextBox 39"/>
          <p:cNvSpPr txBox="1">
            <a:spLocks noChangeArrowheads="1"/>
          </p:cNvSpPr>
          <p:nvPr/>
        </p:nvSpPr>
        <p:spPr bwMode="auto">
          <a:xfrm>
            <a:off x="488950" y="841375"/>
            <a:ext cx="8255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-0.06</a:t>
            </a:r>
          </a:p>
        </p:txBody>
      </p:sp>
      <p:sp>
        <p:nvSpPr>
          <p:cNvPr id="72716" name="TextBox 1"/>
          <p:cNvSpPr txBox="1">
            <a:spLocks noChangeArrowheads="1"/>
          </p:cNvSpPr>
          <p:nvPr/>
        </p:nvSpPr>
        <p:spPr bwMode="auto">
          <a:xfrm>
            <a:off x="3222625" y="4102100"/>
            <a:ext cx="5999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x =  -</a:t>
            </a:r>
            <a:r>
              <a:rPr lang="en-GB" altLang="en-US" sz="2400">
                <a:latin typeface="Times New Roman" charset="0"/>
                <a:cs typeface="Arial" charset="0"/>
              </a:rPr>
              <a:t>0.06×2.7 + 2.5×8.6 + 1.4×0.002  = 21.34 </a:t>
            </a:r>
            <a:endParaRPr lang="en-GB" altLang="en-US" sz="2400" i="1">
              <a:latin typeface="Times New Roman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762818" y="5137836"/>
                <a:ext cx="2626873" cy="392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 smtClean="0"/>
                  <a:t>output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−21.34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=0.999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818" y="5137836"/>
                <a:ext cx="2626873" cy="392608"/>
              </a:xfrm>
              <a:prstGeom prst="rect">
                <a:avLst/>
              </a:prstGeom>
              <a:blipFill>
                <a:blip r:embed="rId5"/>
                <a:stretch>
                  <a:fillRect l="-5336" t="-7813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altLang="en-US" i="1" dirty="0">
                <a:solidFill>
                  <a:schemeClr val="accent2">
                    <a:lumMod val="75000"/>
                  </a:schemeClr>
                </a:solidFill>
              </a:rPr>
              <a:t>A  dataset</a:t>
            </a:r>
          </a:p>
          <a:p>
            <a:pPr eaLnBrk="1" hangingPunct="1">
              <a:defRPr/>
            </a:pPr>
            <a:r>
              <a:rPr lang="en-GB" altLang="en-US" b="1" i="1" dirty="0"/>
              <a:t>Fields               class</a:t>
            </a:r>
          </a:p>
          <a:p>
            <a:pPr eaLnBrk="1" hangingPunct="1">
              <a:defRPr/>
            </a:pPr>
            <a:r>
              <a:rPr lang="en-GB" altLang="en-US" dirty="0"/>
              <a:t>1.4  2.7   1.9         0</a:t>
            </a:r>
          </a:p>
          <a:p>
            <a:pPr eaLnBrk="1" hangingPunct="1">
              <a:defRPr/>
            </a:pPr>
            <a:r>
              <a:rPr lang="en-GB" altLang="en-US" dirty="0"/>
              <a:t>3.8  3.4   3.2         0</a:t>
            </a:r>
          </a:p>
          <a:p>
            <a:pPr eaLnBrk="1" hangingPunct="1">
              <a:defRPr/>
            </a:pPr>
            <a:r>
              <a:rPr lang="en-GB" altLang="en-US" dirty="0"/>
              <a:t>6.4  2.8   1.7         1</a:t>
            </a:r>
          </a:p>
          <a:p>
            <a:pPr eaLnBrk="1" hangingPunct="1">
              <a:defRPr/>
            </a:pPr>
            <a:r>
              <a:rPr lang="en-GB" altLang="en-US" dirty="0"/>
              <a:t>4.1  0.1   0.2         0</a:t>
            </a:r>
          </a:p>
          <a:p>
            <a:pPr eaLnBrk="1" hangingPunct="1">
              <a:defRPr/>
            </a:pPr>
            <a:r>
              <a:rPr lang="en-GB" altLang="en-US" dirty="0" err="1"/>
              <a:t>etc</a:t>
            </a:r>
            <a:r>
              <a:rPr lang="en-GB" altLang="en-US" dirty="0"/>
              <a:t> …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3798888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the neural network 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9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5780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78300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Initialise with random weights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3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6804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5893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auto">
          <a:xfrm>
            <a:off x="3835400" y="2487613"/>
            <a:ext cx="45704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2B6A066-0F6B-4613-A291-490782FDDA82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5D0181-E523-4B61-9EA0-26B19800B2BE}" type="slidenum">
              <a:rPr lang="zh-TW" altLang="en-US" smtClean="0">
                <a:ea typeface="新細明體" charset="-120"/>
              </a:rPr>
              <a:pPr/>
              <a:t>6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Supervised vs. Unsupervised Learning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solidFill>
                  <a:srgbClr val="F83F24"/>
                </a:solidFill>
                <a:ea typeface="新細明體" charset="-120"/>
              </a:rPr>
              <a:t>Supervised learning (classification)</a:t>
            </a:r>
            <a:endParaRPr lang="en-US" altLang="zh-TW" sz="2400" dirty="0" smtClean="0">
              <a:ea typeface="新細明體" charset="-12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Supervision: Has training data set (observations, measurements, etc.) are accompanied by labels indicating the class of the observations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New data sample is classified based on the training data set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solidFill>
                  <a:srgbClr val="F83F24"/>
                </a:solidFill>
                <a:ea typeface="新細明體" charset="-120"/>
              </a:rPr>
              <a:t>Unsupervised learning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dirty="0" smtClean="0">
                <a:solidFill>
                  <a:srgbClr val="FF3300"/>
                </a:solidFill>
                <a:ea typeface="新細明體" charset="-120"/>
              </a:rPr>
              <a:t>(clustering)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No training data set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Given a set of measurements, observations, etc. with the aim of establishing the existence of classes or clusters in the data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7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7828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967163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3835400" y="2487613"/>
            <a:ext cx="51085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8852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8814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3835400" y="2487613"/>
            <a:ext cx="50323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 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 b="1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 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9876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481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3835400" y="2487613"/>
            <a:ext cx="84439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 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 b="1">
                <a:solidFill>
                  <a:srgbClr val="FF0000"/>
                </a:solidFill>
                <a:latin typeface="Times New Roman" charset="0"/>
                <a:cs typeface="Arial" charset="0"/>
              </a:rPr>
              <a:t>0                                      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 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79879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3575" y="2459038"/>
            <a:ext cx="8255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0" name="Picture 4" descr="File:Hamm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8413" y="3517900"/>
            <a:ext cx="739775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0900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5893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3835400" y="2487613"/>
            <a:ext cx="45704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1924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967163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2948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8814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3972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481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83975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>
            <a:off x="5205413" y="3173413"/>
            <a:ext cx="82391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6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 flipH="1" flipV="1">
            <a:off x="6726238" y="2857500"/>
            <a:ext cx="7048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6220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4996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1965325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And so on ….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84999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>
            <a:off x="5205413" y="3152775"/>
            <a:ext cx="82391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000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 flipH="1" flipV="1">
            <a:off x="6726238" y="2836863"/>
            <a:ext cx="7048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57275" y="4816475"/>
            <a:ext cx="7896225" cy="193833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Repeat this thousands, maybe millions of times – each time</a:t>
            </a:r>
          </a:p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taking a random training instance, and making slight </a:t>
            </a:r>
          </a:p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weight adjustments</a:t>
            </a:r>
          </a:p>
          <a:p>
            <a:r>
              <a:rPr lang="en-GB" altLang="zh-TW" b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  </a:t>
            </a:r>
            <a:r>
              <a:rPr lang="en-GB" altLang="zh-TW" b="1" i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Algorithms for weight adjustment are designed to make</a:t>
            </a:r>
          </a:p>
          <a:p>
            <a:r>
              <a:rPr lang="en-GB" altLang="zh-TW" b="1" i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changes that will reduce the error</a:t>
            </a:r>
            <a:endParaRPr lang="en-GB" altLang="zh-TW" b="1">
              <a:solidFill>
                <a:srgbClr val="0D0D0D"/>
              </a:solidFill>
              <a:latin typeface="Times New Roman" charset="0"/>
              <a:ea typeface="新細明體" charset="-120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 smtClean="0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985838" y="2214563"/>
            <a:ext cx="6726237" cy="2178050"/>
          </a:xfrm>
          <a:custGeom>
            <a:avLst/>
            <a:gdLst>
              <a:gd name="connsiteX0" fmla="*/ 0 w 5733402"/>
              <a:gd name="connsiteY0" fmla="*/ 812800 h 1229760"/>
              <a:gd name="connsiteX1" fmla="*/ 30480 w 5733402"/>
              <a:gd name="connsiteY1" fmla="*/ 721360 h 1229760"/>
              <a:gd name="connsiteX2" fmla="*/ 264160 w 5733402"/>
              <a:gd name="connsiteY2" fmla="*/ 731520 h 1229760"/>
              <a:gd name="connsiteX3" fmla="*/ 284480 w 5733402"/>
              <a:gd name="connsiteY3" fmla="*/ 762000 h 1229760"/>
              <a:gd name="connsiteX4" fmla="*/ 314960 w 5733402"/>
              <a:gd name="connsiteY4" fmla="*/ 792480 h 1229760"/>
              <a:gd name="connsiteX5" fmla="*/ 335280 w 5733402"/>
              <a:gd name="connsiteY5" fmla="*/ 822960 h 1229760"/>
              <a:gd name="connsiteX6" fmla="*/ 365760 w 5733402"/>
              <a:gd name="connsiteY6" fmla="*/ 863600 h 1229760"/>
              <a:gd name="connsiteX7" fmla="*/ 396240 w 5733402"/>
              <a:gd name="connsiteY7" fmla="*/ 985520 h 1229760"/>
              <a:gd name="connsiteX8" fmla="*/ 406400 w 5733402"/>
              <a:gd name="connsiteY8" fmla="*/ 1016000 h 1229760"/>
              <a:gd name="connsiteX9" fmla="*/ 416560 w 5733402"/>
              <a:gd name="connsiteY9" fmla="*/ 1076960 h 1229760"/>
              <a:gd name="connsiteX10" fmla="*/ 447040 w 5733402"/>
              <a:gd name="connsiteY10" fmla="*/ 1158240 h 1229760"/>
              <a:gd name="connsiteX11" fmla="*/ 467360 w 5733402"/>
              <a:gd name="connsiteY11" fmla="*/ 1188720 h 1229760"/>
              <a:gd name="connsiteX12" fmla="*/ 477520 w 5733402"/>
              <a:gd name="connsiteY12" fmla="*/ 1219200 h 1229760"/>
              <a:gd name="connsiteX13" fmla="*/ 528320 w 5733402"/>
              <a:gd name="connsiteY13" fmla="*/ 1229360 h 1229760"/>
              <a:gd name="connsiteX14" fmla="*/ 1158240 w 5733402"/>
              <a:gd name="connsiteY14" fmla="*/ 1168400 h 1229760"/>
              <a:gd name="connsiteX15" fmla="*/ 1402080 w 5733402"/>
              <a:gd name="connsiteY15" fmla="*/ 1117600 h 1229760"/>
              <a:gd name="connsiteX16" fmla="*/ 1493520 w 5733402"/>
              <a:gd name="connsiteY16" fmla="*/ 1097280 h 1229760"/>
              <a:gd name="connsiteX17" fmla="*/ 1554480 w 5733402"/>
              <a:gd name="connsiteY17" fmla="*/ 1076960 h 1229760"/>
              <a:gd name="connsiteX18" fmla="*/ 1554480 w 5733402"/>
              <a:gd name="connsiteY18" fmla="*/ 904240 h 1229760"/>
              <a:gd name="connsiteX19" fmla="*/ 1595120 w 5733402"/>
              <a:gd name="connsiteY19" fmla="*/ 853440 h 1229760"/>
              <a:gd name="connsiteX20" fmla="*/ 1737360 w 5733402"/>
              <a:gd name="connsiteY20" fmla="*/ 833120 h 1229760"/>
              <a:gd name="connsiteX21" fmla="*/ 1981200 w 5733402"/>
              <a:gd name="connsiteY21" fmla="*/ 772160 h 1229760"/>
              <a:gd name="connsiteX22" fmla="*/ 2306320 w 5733402"/>
              <a:gd name="connsiteY22" fmla="*/ 741680 h 1229760"/>
              <a:gd name="connsiteX23" fmla="*/ 2763520 w 5733402"/>
              <a:gd name="connsiteY23" fmla="*/ 660400 h 1229760"/>
              <a:gd name="connsiteX24" fmla="*/ 2915920 w 5733402"/>
              <a:gd name="connsiteY24" fmla="*/ 650240 h 1229760"/>
              <a:gd name="connsiteX25" fmla="*/ 3027680 w 5733402"/>
              <a:gd name="connsiteY25" fmla="*/ 640080 h 1229760"/>
              <a:gd name="connsiteX26" fmla="*/ 3169920 w 5733402"/>
              <a:gd name="connsiteY26" fmla="*/ 629920 h 1229760"/>
              <a:gd name="connsiteX27" fmla="*/ 3098800 w 5733402"/>
              <a:gd name="connsiteY27" fmla="*/ 619760 h 1229760"/>
              <a:gd name="connsiteX28" fmla="*/ 3088640 w 5733402"/>
              <a:gd name="connsiteY28" fmla="*/ 538480 h 1229760"/>
              <a:gd name="connsiteX29" fmla="*/ 3048000 w 5733402"/>
              <a:gd name="connsiteY29" fmla="*/ 487680 h 1229760"/>
              <a:gd name="connsiteX30" fmla="*/ 3007360 w 5733402"/>
              <a:gd name="connsiteY30" fmla="*/ 457200 h 1229760"/>
              <a:gd name="connsiteX31" fmla="*/ 2946400 w 5733402"/>
              <a:gd name="connsiteY31" fmla="*/ 406400 h 1229760"/>
              <a:gd name="connsiteX32" fmla="*/ 2915920 w 5733402"/>
              <a:gd name="connsiteY32" fmla="*/ 396240 h 1229760"/>
              <a:gd name="connsiteX33" fmla="*/ 2885440 w 5733402"/>
              <a:gd name="connsiteY33" fmla="*/ 375920 h 1229760"/>
              <a:gd name="connsiteX34" fmla="*/ 2794000 w 5733402"/>
              <a:gd name="connsiteY34" fmla="*/ 355600 h 1229760"/>
              <a:gd name="connsiteX35" fmla="*/ 2834640 w 5733402"/>
              <a:gd name="connsiteY35" fmla="*/ 365760 h 1229760"/>
              <a:gd name="connsiteX36" fmla="*/ 3129280 w 5733402"/>
              <a:gd name="connsiteY36" fmla="*/ 355600 h 1229760"/>
              <a:gd name="connsiteX37" fmla="*/ 3149600 w 5733402"/>
              <a:gd name="connsiteY37" fmla="*/ 294640 h 1229760"/>
              <a:gd name="connsiteX38" fmla="*/ 3312160 w 5733402"/>
              <a:gd name="connsiteY38" fmla="*/ 243840 h 1229760"/>
              <a:gd name="connsiteX39" fmla="*/ 3515360 w 5733402"/>
              <a:gd name="connsiteY39" fmla="*/ 172720 h 1229760"/>
              <a:gd name="connsiteX40" fmla="*/ 4358640 w 5733402"/>
              <a:gd name="connsiteY40" fmla="*/ 20320 h 1229760"/>
              <a:gd name="connsiteX41" fmla="*/ 4612640 w 5733402"/>
              <a:gd name="connsiteY41" fmla="*/ 0 h 1229760"/>
              <a:gd name="connsiteX42" fmla="*/ 4693920 w 5733402"/>
              <a:gd name="connsiteY42" fmla="*/ 20320 h 1229760"/>
              <a:gd name="connsiteX43" fmla="*/ 4704080 w 5733402"/>
              <a:gd name="connsiteY43" fmla="*/ 60960 h 1229760"/>
              <a:gd name="connsiteX44" fmla="*/ 4724400 w 5733402"/>
              <a:gd name="connsiteY44" fmla="*/ 132080 h 1229760"/>
              <a:gd name="connsiteX45" fmla="*/ 4673600 w 5733402"/>
              <a:gd name="connsiteY45" fmla="*/ 375920 h 1229760"/>
              <a:gd name="connsiteX46" fmla="*/ 4632960 w 5733402"/>
              <a:gd name="connsiteY46" fmla="*/ 426720 h 1229760"/>
              <a:gd name="connsiteX47" fmla="*/ 4622800 w 5733402"/>
              <a:gd name="connsiteY47" fmla="*/ 457200 h 1229760"/>
              <a:gd name="connsiteX48" fmla="*/ 4592320 w 5733402"/>
              <a:gd name="connsiteY48" fmla="*/ 477520 h 1229760"/>
              <a:gd name="connsiteX49" fmla="*/ 4602480 w 5733402"/>
              <a:gd name="connsiteY49" fmla="*/ 528320 h 1229760"/>
              <a:gd name="connsiteX50" fmla="*/ 4622800 w 5733402"/>
              <a:gd name="connsiteY50" fmla="*/ 599440 h 1229760"/>
              <a:gd name="connsiteX51" fmla="*/ 4643120 w 5733402"/>
              <a:gd name="connsiteY51" fmla="*/ 1076960 h 1229760"/>
              <a:gd name="connsiteX52" fmla="*/ 4663440 w 5733402"/>
              <a:gd name="connsiteY52" fmla="*/ 1137920 h 1229760"/>
              <a:gd name="connsiteX53" fmla="*/ 4724400 w 5733402"/>
              <a:gd name="connsiteY53" fmla="*/ 1148080 h 1229760"/>
              <a:gd name="connsiteX54" fmla="*/ 4836160 w 5733402"/>
              <a:gd name="connsiteY54" fmla="*/ 1188720 h 1229760"/>
              <a:gd name="connsiteX55" fmla="*/ 5577840 w 5733402"/>
              <a:gd name="connsiteY55" fmla="*/ 1209040 h 1229760"/>
              <a:gd name="connsiteX56" fmla="*/ 5730240 w 5733402"/>
              <a:gd name="connsiteY56" fmla="*/ 1229360 h 1229760"/>
              <a:gd name="connsiteX57" fmla="*/ 5689600 w 5733402"/>
              <a:gd name="connsiteY57" fmla="*/ 1209040 h 1229760"/>
              <a:gd name="connsiteX58" fmla="*/ 5608320 w 5733402"/>
              <a:gd name="connsiteY58" fmla="*/ 1178560 h 122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733402" h="1229760">
                <a:moveTo>
                  <a:pt x="0" y="812800"/>
                </a:moveTo>
                <a:cubicBezTo>
                  <a:pt x="10160" y="782320"/>
                  <a:pt x="-228" y="730809"/>
                  <a:pt x="30480" y="721360"/>
                </a:cubicBezTo>
                <a:cubicBezTo>
                  <a:pt x="104999" y="698431"/>
                  <a:pt x="187172" y="719202"/>
                  <a:pt x="264160" y="731520"/>
                </a:cubicBezTo>
                <a:cubicBezTo>
                  <a:pt x="276217" y="733449"/>
                  <a:pt x="276663" y="752619"/>
                  <a:pt x="284480" y="762000"/>
                </a:cubicBezTo>
                <a:cubicBezTo>
                  <a:pt x="293678" y="773038"/>
                  <a:pt x="305762" y="781442"/>
                  <a:pt x="314960" y="792480"/>
                </a:cubicBezTo>
                <a:cubicBezTo>
                  <a:pt x="322777" y="801861"/>
                  <a:pt x="328183" y="813024"/>
                  <a:pt x="335280" y="822960"/>
                </a:cubicBezTo>
                <a:cubicBezTo>
                  <a:pt x="345122" y="836739"/>
                  <a:pt x="355600" y="850053"/>
                  <a:pt x="365760" y="863600"/>
                </a:cubicBezTo>
                <a:cubicBezTo>
                  <a:pt x="379000" y="929799"/>
                  <a:pt x="373682" y="910328"/>
                  <a:pt x="396240" y="985520"/>
                </a:cubicBezTo>
                <a:cubicBezTo>
                  <a:pt x="399317" y="995778"/>
                  <a:pt x="404077" y="1005545"/>
                  <a:pt x="406400" y="1016000"/>
                </a:cubicBezTo>
                <a:cubicBezTo>
                  <a:pt x="410869" y="1036110"/>
                  <a:pt x="412091" y="1056850"/>
                  <a:pt x="416560" y="1076960"/>
                </a:cubicBezTo>
                <a:cubicBezTo>
                  <a:pt x="420077" y="1092788"/>
                  <a:pt x="443876" y="1151912"/>
                  <a:pt x="447040" y="1158240"/>
                </a:cubicBezTo>
                <a:cubicBezTo>
                  <a:pt x="452501" y="1169162"/>
                  <a:pt x="461899" y="1177798"/>
                  <a:pt x="467360" y="1188720"/>
                </a:cubicBezTo>
                <a:cubicBezTo>
                  <a:pt x="472149" y="1198299"/>
                  <a:pt x="468609" y="1213259"/>
                  <a:pt x="477520" y="1219200"/>
                </a:cubicBezTo>
                <a:cubicBezTo>
                  <a:pt x="491888" y="1228779"/>
                  <a:pt x="511387" y="1225973"/>
                  <a:pt x="528320" y="1229360"/>
                </a:cubicBezTo>
                <a:cubicBezTo>
                  <a:pt x="950272" y="1204539"/>
                  <a:pt x="775446" y="1224419"/>
                  <a:pt x="1158240" y="1168400"/>
                </a:cubicBezTo>
                <a:cubicBezTo>
                  <a:pt x="1355296" y="1139563"/>
                  <a:pt x="1224103" y="1162094"/>
                  <a:pt x="1402080" y="1117600"/>
                </a:cubicBezTo>
                <a:cubicBezTo>
                  <a:pt x="1432371" y="1110027"/>
                  <a:pt x="1463351" y="1105325"/>
                  <a:pt x="1493520" y="1097280"/>
                </a:cubicBezTo>
                <a:cubicBezTo>
                  <a:pt x="1514216" y="1091761"/>
                  <a:pt x="1554480" y="1076960"/>
                  <a:pt x="1554480" y="1076960"/>
                </a:cubicBezTo>
                <a:cubicBezTo>
                  <a:pt x="1541349" y="1011303"/>
                  <a:pt x="1531016" y="984018"/>
                  <a:pt x="1554480" y="904240"/>
                </a:cubicBezTo>
                <a:cubicBezTo>
                  <a:pt x="1560599" y="883436"/>
                  <a:pt x="1574909" y="861300"/>
                  <a:pt x="1595120" y="853440"/>
                </a:cubicBezTo>
                <a:cubicBezTo>
                  <a:pt x="1639758" y="836081"/>
                  <a:pt x="1690493" y="842987"/>
                  <a:pt x="1737360" y="833120"/>
                </a:cubicBezTo>
                <a:cubicBezTo>
                  <a:pt x="1819344" y="815860"/>
                  <a:pt x="1898480" y="785454"/>
                  <a:pt x="1981200" y="772160"/>
                </a:cubicBezTo>
                <a:cubicBezTo>
                  <a:pt x="2088669" y="754888"/>
                  <a:pt x="2198565" y="757074"/>
                  <a:pt x="2306320" y="741680"/>
                </a:cubicBezTo>
                <a:cubicBezTo>
                  <a:pt x="2459554" y="719789"/>
                  <a:pt x="2609073" y="670696"/>
                  <a:pt x="2763520" y="660400"/>
                </a:cubicBezTo>
                <a:lnTo>
                  <a:pt x="2915920" y="650240"/>
                </a:lnTo>
                <a:cubicBezTo>
                  <a:pt x="2953217" y="647371"/>
                  <a:pt x="2990392" y="643063"/>
                  <a:pt x="3027680" y="640080"/>
                </a:cubicBezTo>
                <a:lnTo>
                  <a:pt x="3169920" y="629920"/>
                </a:lnTo>
                <a:lnTo>
                  <a:pt x="3098800" y="619760"/>
                </a:lnTo>
                <a:cubicBezTo>
                  <a:pt x="3080660" y="599353"/>
                  <a:pt x="3098442" y="563964"/>
                  <a:pt x="3088640" y="538480"/>
                </a:cubicBezTo>
                <a:cubicBezTo>
                  <a:pt x="3080855" y="518240"/>
                  <a:pt x="3063334" y="503014"/>
                  <a:pt x="3048000" y="487680"/>
                </a:cubicBezTo>
                <a:cubicBezTo>
                  <a:pt x="3036026" y="475706"/>
                  <a:pt x="3020217" y="468220"/>
                  <a:pt x="3007360" y="457200"/>
                </a:cubicBezTo>
                <a:cubicBezTo>
                  <a:pt x="2975902" y="430236"/>
                  <a:pt x="2982328" y="424364"/>
                  <a:pt x="2946400" y="406400"/>
                </a:cubicBezTo>
                <a:cubicBezTo>
                  <a:pt x="2936821" y="401611"/>
                  <a:pt x="2925499" y="401029"/>
                  <a:pt x="2915920" y="396240"/>
                </a:cubicBezTo>
                <a:cubicBezTo>
                  <a:pt x="2904998" y="390779"/>
                  <a:pt x="2896362" y="381381"/>
                  <a:pt x="2885440" y="375920"/>
                </a:cubicBezTo>
                <a:cubicBezTo>
                  <a:pt x="2864486" y="365443"/>
                  <a:pt x="2809609" y="355600"/>
                  <a:pt x="2794000" y="355600"/>
                </a:cubicBezTo>
                <a:cubicBezTo>
                  <a:pt x="2780036" y="355600"/>
                  <a:pt x="2821093" y="362373"/>
                  <a:pt x="2834640" y="365760"/>
                </a:cubicBezTo>
                <a:cubicBezTo>
                  <a:pt x="2932853" y="362373"/>
                  <a:pt x="3033422" y="377245"/>
                  <a:pt x="3129280" y="355600"/>
                </a:cubicBezTo>
                <a:cubicBezTo>
                  <a:pt x="3150173" y="350882"/>
                  <a:pt x="3131323" y="305809"/>
                  <a:pt x="3149600" y="294640"/>
                </a:cubicBezTo>
                <a:cubicBezTo>
                  <a:pt x="3198042" y="265037"/>
                  <a:pt x="3258576" y="262594"/>
                  <a:pt x="3312160" y="243840"/>
                </a:cubicBezTo>
                <a:cubicBezTo>
                  <a:pt x="3379893" y="220133"/>
                  <a:pt x="3445815" y="190422"/>
                  <a:pt x="3515360" y="172720"/>
                </a:cubicBezTo>
                <a:cubicBezTo>
                  <a:pt x="3645463" y="139603"/>
                  <a:pt x="4279474" y="25598"/>
                  <a:pt x="4358640" y="20320"/>
                </a:cubicBezTo>
                <a:cubicBezTo>
                  <a:pt x="4545000" y="7896"/>
                  <a:pt x="4460380" y="15226"/>
                  <a:pt x="4612640" y="0"/>
                </a:cubicBezTo>
                <a:cubicBezTo>
                  <a:pt x="4639733" y="6773"/>
                  <a:pt x="4670683" y="4829"/>
                  <a:pt x="4693920" y="20320"/>
                </a:cubicBezTo>
                <a:cubicBezTo>
                  <a:pt x="4705538" y="28066"/>
                  <a:pt x="4700244" y="47534"/>
                  <a:pt x="4704080" y="60960"/>
                </a:cubicBezTo>
                <a:cubicBezTo>
                  <a:pt x="4733231" y="162990"/>
                  <a:pt x="4692638" y="5033"/>
                  <a:pt x="4724400" y="132080"/>
                </a:cubicBezTo>
                <a:cubicBezTo>
                  <a:pt x="4710591" y="256360"/>
                  <a:pt x="4728169" y="290169"/>
                  <a:pt x="4673600" y="375920"/>
                </a:cubicBezTo>
                <a:cubicBezTo>
                  <a:pt x="4661958" y="394215"/>
                  <a:pt x="4646507" y="409787"/>
                  <a:pt x="4632960" y="426720"/>
                </a:cubicBezTo>
                <a:cubicBezTo>
                  <a:pt x="4629573" y="436880"/>
                  <a:pt x="4629490" y="448837"/>
                  <a:pt x="4622800" y="457200"/>
                </a:cubicBezTo>
                <a:cubicBezTo>
                  <a:pt x="4615172" y="466735"/>
                  <a:pt x="4595675" y="465779"/>
                  <a:pt x="4592320" y="477520"/>
                </a:cubicBezTo>
                <a:cubicBezTo>
                  <a:pt x="4587576" y="494124"/>
                  <a:pt x="4598734" y="511463"/>
                  <a:pt x="4602480" y="528320"/>
                </a:cubicBezTo>
                <a:cubicBezTo>
                  <a:pt x="4610985" y="566592"/>
                  <a:pt x="4611486" y="565498"/>
                  <a:pt x="4622800" y="599440"/>
                </a:cubicBezTo>
                <a:cubicBezTo>
                  <a:pt x="4629573" y="758613"/>
                  <a:pt x="4631130" y="918094"/>
                  <a:pt x="4643120" y="1076960"/>
                </a:cubicBezTo>
                <a:cubicBezTo>
                  <a:pt x="4644732" y="1098318"/>
                  <a:pt x="4647320" y="1123815"/>
                  <a:pt x="4663440" y="1137920"/>
                </a:cubicBezTo>
                <a:cubicBezTo>
                  <a:pt x="4678943" y="1151485"/>
                  <a:pt x="4704080" y="1144693"/>
                  <a:pt x="4724400" y="1148080"/>
                </a:cubicBezTo>
                <a:cubicBezTo>
                  <a:pt x="4747489" y="1157316"/>
                  <a:pt x="4813799" y="1184993"/>
                  <a:pt x="4836160" y="1188720"/>
                </a:cubicBezTo>
                <a:cubicBezTo>
                  <a:pt x="5120964" y="1236187"/>
                  <a:pt x="4876522" y="1198573"/>
                  <a:pt x="5577840" y="1209040"/>
                </a:cubicBezTo>
                <a:cubicBezTo>
                  <a:pt x="5605265" y="1213611"/>
                  <a:pt x="5713283" y="1232751"/>
                  <a:pt x="5730240" y="1229360"/>
                </a:cubicBezTo>
                <a:cubicBezTo>
                  <a:pt x="5745092" y="1226390"/>
                  <a:pt x="5703581" y="1214865"/>
                  <a:pt x="5689600" y="1209040"/>
                </a:cubicBezTo>
                <a:cubicBezTo>
                  <a:pt x="5662890" y="1197911"/>
                  <a:pt x="5608320" y="1178560"/>
                  <a:pt x="5608320" y="11785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285038" y="3952875"/>
            <a:ext cx="20637" cy="347663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H="1" flipV="1">
            <a:off x="7315200" y="4381500"/>
            <a:ext cx="20638" cy="346075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47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317817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Initial random weights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 smtClean="0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12"/>
          </p:cNvCxnSpPr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70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3" name="Freeform 2"/>
          <p:cNvSpPr/>
          <p:nvPr/>
        </p:nvSpPr>
        <p:spPr>
          <a:xfrm>
            <a:off x="985838" y="2327275"/>
            <a:ext cx="6726237" cy="2498725"/>
          </a:xfrm>
          <a:custGeom>
            <a:avLst/>
            <a:gdLst>
              <a:gd name="connsiteX0" fmla="*/ 0 w 6725920"/>
              <a:gd name="connsiteY0" fmla="*/ 1290320 h 2499360"/>
              <a:gd name="connsiteX1" fmla="*/ 91440 w 6725920"/>
              <a:gd name="connsiteY1" fmla="*/ 1280160 h 2499360"/>
              <a:gd name="connsiteX2" fmla="*/ 121920 w 6725920"/>
              <a:gd name="connsiteY2" fmla="*/ 1249680 h 2499360"/>
              <a:gd name="connsiteX3" fmla="*/ 213360 w 6725920"/>
              <a:gd name="connsiteY3" fmla="*/ 1198880 h 2499360"/>
              <a:gd name="connsiteX4" fmla="*/ 345440 w 6725920"/>
              <a:gd name="connsiteY4" fmla="*/ 1209040 h 2499360"/>
              <a:gd name="connsiteX5" fmla="*/ 447040 w 6725920"/>
              <a:gd name="connsiteY5" fmla="*/ 1229360 h 2499360"/>
              <a:gd name="connsiteX6" fmla="*/ 477520 w 6725920"/>
              <a:gd name="connsiteY6" fmla="*/ 1249680 h 2499360"/>
              <a:gd name="connsiteX7" fmla="*/ 508000 w 6725920"/>
              <a:gd name="connsiteY7" fmla="*/ 1351280 h 2499360"/>
              <a:gd name="connsiteX8" fmla="*/ 518160 w 6725920"/>
              <a:gd name="connsiteY8" fmla="*/ 1391920 h 2499360"/>
              <a:gd name="connsiteX9" fmla="*/ 558800 w 6725920"/>
              <a:gd name="connsiteY9" fmla="*/ 1452880 h 2499360"/>
              <a:gd name="connsiteX10" fmla="*/ 680720 w 6725920"/>
              <a:gd name="connsiteY10" fmla="*/ 1463040 h 2499360"/>
              <a:gd name="connsiteX11" fmla="*/ 711200 w 6725920"/>
              <a:gd name="connsiteY11" fmla="*/ 1483360 h 2499360"/>
              <a:gd name="connsiteX12" fmla="*/ 772160 w 6725920"/>
              <a:gd name="connsiteY12" fmla="*/ 1513840 h 2499360"/>
              <a:gd name="connsiteX13" fmla="*/ 833120 w 6725920"/>
              <a:gd name="connsiteY13" fmla="*/ 1584960 h 2499360"/>
              <a:gd name="connsiteX14" fmla="*/ 843280 w 6725920"/>
              <a:gd name="connsiteY14" fmla="*/ 1615440 h 2499360"/>
              <a:gd name="connsiteX15" fmla="*/ 863600 w 6725920"/>
              <a:gd name="connsiteY15" fmla="*/ 1645920 h 2499360"/>
              <a:gd name="connsiteX16" fmla="*/ 843280 w 6725920"/>
              <a:gd name="connsiteY16" fmla="*/ 1737360 h 2499360"/>
              <a:gd name="connsiteX17" fmla="*/ 853440 w 6725920"/>
              <a:gd name="connsiteY17" fmla="*/ 1818640 h 2499360"/>
              <a:gd name="connsiteX18" fmla="*/ 1615440 w 6725920"/>
              <a:gd name="connsiteY18" fmla="*/ 1818640 h 2499360"/>
              <a:gd name="connsiteX19" fmla="*/ 1625600 w 6725920"/>
              <a:gd name="connsiteY19" fmla="*/ 1788160 h 2499360"/>
              <a:gd name="connsiteX20" fmla="*/ 1666240 w 6725920"/>
              <a:gd name="connsiteY20" fmla="*/ 1778000 h 2499360"/>
              <a:gd name="connsiteX21" fmla="*/ 1727200 w 6725920"/>
              <a:gd name="connsiteY21" fmla="*/ 1747520 h 2499360"/>
              <a:gd name="connsiteX22" fmla="*/ 1747520 w 6725920"/>
              <a:gd name="connsiteY22" fmla="*/ 1686560 h 2499360"/>
              <a:gd name="connsiteX23" fmla="*/ 1778000 w 6725920"/>
              <a:gd name="connsiteY23" fmla="*/ 1625600 h 2499360"/>
              <a:gd name="connsiteX24" fmla="*/ 1808480 w 6725920"/>
              <a:gd name="connsiteY24" fmla="*/ 1595120 h 2499360"/>
              <a:gd name="connsiteX25" fmla="*/ 1828800 w 6725920"/>
              <a:gd name="connsiteY25" fmla="*/ 1554480 h 2499360"/>
              <a:gd name="connsiteX26" fmla="*/ 1940560 w 6725920"/>
              <a:gd name="connsiteY26" fmla="*/ 1493520 h 2499360"/>
              <a:gd name="connsiteX27" fmla="*/ 1981200 w 6725920"/>
              <a:gd name="connsiteY27" fmla="*/ 1463040 h 2499360"/>
              <a:gd name="connsiteX28" fmla="*/ 2062480 w 6725920"/>
              <a:gd name="connsiteY28" fmla="*/ 1412240 h 2499360"/>
              <a:gd name="connsiteX29" fmla="*/ 2113280 w 6725920"/>
              <a:gd name="connsiteY29" fmla="*/ 1381760 h 2499360"/>
              <a:gd name="connsiteX30" fmla="*/ 2174240 w 6725920"/>
              <a:gd name="connsiteY30" fmla="*/ 1330960 h 2499360"/>
              <a:gd name="connsiteX31" fmla="*/ 2184400 w 6725920"/>
              <a:gd name="connsiteY31" fmla="*/ 1300480 h 2499360"/>
              <a:gd name="connsiteX32" fmla="*/ 2214880 w 6725920"/>
              <a:gd name="connsiteY32" fmla="*/ 1290320 h 2499360"/>
              <a:gd name="connsiteX33" fmla="*/ 2184400 w 6725920"/>
              <a:gd name="connsiteY33" fmla="*/ 1320800 h 2499360"/>
              <a:gd name="connsiteX34" fmla="*/ 2113280 w 6725920"/>
              <a:gd name="connsiteY34" fmla="*/ 1300480 h 2499360"/>
              <a:gd name="connsiteX35" fmla="*/ 2092960 w 6725920"/>
              <a:gd name="connsiteY35" fmla="*/ 1270000 h 2499360"/>
              <a:gd name="connsiteX36" fmla="*/ 2103120 w 6725920"/>
              <a:gd name="connsiteY36" fmla="*/ 1016000 h 2499360"/>
              <a:gd name="connsiteX37" fmla="*/ 2133600 w 6725920"/>
              <a:gd name="connsiteY37" fmla="*/ 985520 h 2499360"/>
              <a:gd name="connsiteX38" fmla="*/ 2204720 w 6725920"/>
              <a:gd name="connsiteY38" fmla="*/ 965200 h 2499360"/>
              <a:gd name="connsiteX39" fmla="*/ 2397760 w 6725920"/>
              <a:gd name="connsiteY39" fmla="*/ 955040 h 2499360"/>
              <a:gd name="connsiteX40" fmla="*/ 2570480 w 6725920"/>
              <a:gd name="connsiteY40" fmla="*/ 934720 h 2499360"/>
              <a:gd name="connsiteX41" fmla="*/ 2631440 w 6725920"/>
              <a:gd name="connsiteY41" fmla="*/ 904240 h 2499360"/>
              <a:gd name="connsiteX42" fmla="*/ 2682240 w 6725920"/>
              <a:gd name="connsiteY42" fmla="*/ 894080 h 2499360"/>
              <a:gd name="connsiteX43" fmla="*/ 2722880 w 6725920"/>
              <a:gd name="connsiteY43" fmla="*/ 883920 h 2499360"/>
              <a:gd name="connsiteX44" fmla="*/ 2956560 w 6725920"/>
              <a:gd name="connsiteY44" fmla="*/ 873760 h 2499360"/>
              <a:gd name="connsiteX45" fmla="*/ 2987040 w 6725920"/>
              <a:gd name="connsiteY45" fmla="*/ 863600 h 2499360"/>
              <a:gd name="connsiteX46" fmla="*/ 3007360 w 6725920"/>
              <a:gd name="connsiteY46" fmla="*/ 802640 h 2499360"/>
              <a:gd name="connsiteX47" fmla="*/ 3027680 w 6725920"/>
              <a:gd name="connsiteY47" fmla="*/ 772160 h 2499360"/>
              <a:gd name="connsiteX48" fmla="*/ 3037840 w 6725920"/>
              <a:gd name="connsiteY48" fmla="*/ 711200 h 2499360"/>
              <a:gd name="connsiteX49" fmla="*/ 3088640 w 6725920"/>
              <a:gd name="connsiteY49" fmla="*/ 680720 h 2499360"/>
              <a:gd name="connsiteX50" fmla="*/ 3119120 w 6725920"/>
              <a:gd name="connsiteY50" fmla="*/ 670560 h 2499360"/>
              <a:gd name="connsiteX51" fmla="*/ 3159760 w 6725920"/>
              <a:gd name="connsiteY51" fmla="*/ 650240 h 2499360"/>
              <a:gd name="connsiteX52" fmla="*/ 3230880 w 6725920"/>
              <a:gd name="connsiteY52" fmla="*/ 640080 h 2499360"/>
              <a:gd name="connsiteX53" fmla="*/ 3261360 w 6725920"/>
              <a:gd name="connsiteY53" fmla="*/ 619760 h 2499360"/>
              <a:gd name="connsiteX54" fmla="*/ 3322320 w 6725920"/>
              <a:gd name="connsiteY54" fmla="*/ 558800 h 2499360"/>
              <a:gd name="connsiteX55" fmla="*/ 3342640 w 6725920"/>
              <a:gd name="connsiteY55" fmla="*/ 528320 h 2499360"/>
              <a:gd name="connsiteX56" fmla="*/ 3403600 w 6725920"/>
              <a:gd name="connsiteY56" fmla="*/ 487680 h 2499360"/>
              <a:gd name="connsiteX57" fmla="*/ 3393440 w 6725920"/>
              <a:gd name="connsiteY57" fmla="*/ 436880 h 2499360"/>
              <a:gd name="connsiteX58" fmla="*/ 3373120 w 6725920"/>
              <a:gd name="connsiteY58" fmla="*/ 406400 h 2499360"/>
              <a:gd name="connsiteX59" fmla="*/ 3362960 w 6725920"/>
              <a:gd name="connsiteY59" fmla="*/ 365760 h 2499360"/>
              <a:gd name="connsiteX60" fmla="*/ 3383280 w 6725920"/>
              <a:gd name="connsiteY60" fmla="*/ 335280 h 2499360"/>
              <a:gd name="connsiteX61" fmla="*/ 3434080 w 6725920"/>
              <a:gd name="connsiteY61" fmla="*/ 325120 h 2499360"/>
              <a:gd name="connsiteX62" fmla="*/ 3474720 w 6725920"/>
              <a:gd name="connsiteY62" fmla="*/ 314960 h 2499360"/>
              <a:gd name="connsiteX63" fmla="*/ 3576320 w 6725920"/>
              <a:gd name="connsiteY63" fmla="*/ 264160 h 2499360"/>
              <a:gd name="connsiteX64" fmla="*/ 3769360 w 6725920"/>
              <a:gd name="connsiteY64" fmla="*/ 111760 h 2499360"/>
              <a:gd name="connsiteX65" fmla="*/ 3820160 w 6725920"/>
              <a:gd name="connsiteY65" fmla="*/ 71120 h 2499360"/>
              <a:gd name="connsiteX66" fmla="*/ 3901440 w 6725920"/>
              <a:gd name="connsiteY66" fmla="*/ 40640 h 2499360"/>
              <a:gd name="connsiteX67" fmla="*/ 3992880 w 6725920"/>
              <a:gd name="connsiteY67" fmla="*/ 50800 h 2499360"/>
              <a:gd name="connsiteX68" fmla="*/ 4084320 w 6725920"/>
              <a:gd name="connsiteY68" fmla="*/ 30480 h 2499360"/>
              <a:gd name="connsiteX69" fmla="*/ 4145280 w 6725920"/>
              <a:gd name="connsiteY69" fmla="*/ 20320 h 2499360"/>
              <a:gd name="connsiteX70" fmla="*/ 4297680 w 6725920"/>
              <a:gd name="connsiteY70" fmla="*/ 0 h 2499360"/>
              <a:gd name="connsiteX71" fmla="*/ 4632960 w 6725920"/>
              <a:gd name="connsiteY71" fmla="*/ 10160 h 2499360"/>
              <a:gd name="connsiteX72" fmla="*/ 4714240 w 6725920"/>
              <a:gd name="connsiteY72" fmla="*/ 40640 h 2499360"/>
              <a:gd name="connsiteX73" fmla="*/ 4815840 w 6725920"/>
              <a:gd name="connsiteY73" fmla="*/ 91440 h 2499360"/>
              <a:gd name="connsiteX74" fmla="*/ 4978400 w 6725920"/>
              <a:gd name="connsiteY74" fmla="*/ 213360 h 2499360"/>
              <a:gd name="connsiteX75" fmla="*/ 5039360 w 6725920"/>
              <a:gd name="connsiteY75" fmla="*/ 254000 h 2499360"/>
              <a:gd name="connsiteX76" fmla="*/ 5069840 w 6725920"/>
              <a:gd name="connsiteY76" fmla="*/ 304800 h 2499360"/>
              <a:gd name="connsiteX77" fmla="*/ 5130800 w 6725920"/>
              <a:gd name="connsiteY77" fmla="*/ 406400 h 2499360"/>
              <a:gd name="connsiteX78" fmla="*/ 5191760 w 6725920"/>
              <a:gd name="connsiteY78" fmla="*/ 477520 h 2499360"/>
              <a:gd name="connsiteX79" fmla="*/ 5212080 w 6725920"/>
              <a:gd name="connsiteY79" fmla="*/ 528320 h 2499360"/>
              <a:gd name="connsiteX80" fmla="*/ 5232400 w 6725920"/>
              <a:gd name="connsiteY80" fmla="*/ 568960 h 2499360"/>
              <a:gd name="connsiteX81" fmla="*/ 5252720 w 6725920"/>
              <a:gd name="connsiteY81" fmla="*/ 599440 h 2499360"/>
              <a:gd name="connsiteX82" fmla="*/ 5262880 w 6725920"/>
              <a:gd name="connsiteY82" fmla="*/ 629920 h 2499360"/>
              <a:gd name="connsiteX83" fmla="*/ 5293360 w 6725920"/>
              <a:gd name="connsiteY83" fmla="*/ 650240 h 2499360"/>
              <a:gd name="connsiteX84" fmla="*/ 5313680 w 6725920"/>
              <a:gd name="connsiteY84" fmla="*/ 731520 h 2499360"/>
              <a:gd name="connsiteX85" fmla="*/ 5354320 w 6725920"/>
              <a:gd name="connsiteY85" fmla="*/ 782320 h 2499360"/>
              <a:gd name="connsiteX86" fmla="*/ 5445760 w 6725920"/>
              <a:gd name="connsiteY86" fmla="*/ 914400 h 2499360"/>
              <a:gd name="connsiteX87" fmla="*/ 5516880 w 6725920"/>
              <a:gd name="connsiteY87" fmla="*/ 1005840 h 2499360"/>
              <a:gd name="connsiteX88" fmla="*/ 5598160 w 6725920"/>
              <a:gd name="connsiteY88" fmla="*/ 1148080 h 2499360"/>
              <a:gd name="connsiteX89" fmla="*/ 5628640 w 6725920"/>
              <a:gd name="connsiteY89" fmla="*/ 1198880 h 2499360"/>
              <a:gd name="connsiteX90" fmla="*/ 5648960 w 6725920"/>
              <a:gd name="connsiteY90" fmla="*/ 1229360 h 2499360"/>
              <a:gd name="connsiteX91" fmla="*/ 5679440 w 6725920"/>
              <a:gd name="connsiteY91" fmla="*/ 1239520 h 2499360"/>
              <a:gd name="connsiteX92" fmla="*/ 5709920 w 6725920"/>
              <a:gd name="connsiteY92" fmla="*/ 1270000 h 2499360"/>
              <a:gd name="connsiteX93" fmla="*/ 5852160 w 6725920"/>
              <a:gd name="connsiteY93" fmla="*/ 1351280 h 2499360"/>
              <a:gd name="connsiteX94" fmla="*/ 5923280 w 6725920"/>
              <a:gd name="connsiteY94" fmla="*/ 1432560 h 2499360"/>
              <a:gd name="connsiteX95" fmla="*/ 5994400 w 6725920"/>
              <a:gd name="connsiteY95" fmla="*/ 1493520 h 2499360"/>
              <a:gd name="connsiteX96" fmla="*/ 6085840 w 6725920"/>
              <a:gd name="connsiteY96" fmla="*/ 1656080 h 2499360"/>
              <a:gd name="connsiteX97" fmla="*/ 6096000 w 6725920"/>
              <a:gd name="connsiteY97" fmla="*/ 1686560 h 2499360"/>
              <a:gd name="connsiteX98" fmla="*/ 6106160 w 6725920"/>
              <a:gd name="connsiteY98" fmla="*/ 1747520 h 2499360"/>
              <a:gd name="connsiteX99" fmla="*/ 6187440 w 6725920"/>
              <a:gd name="connsiteY99" fmla="*/ 1778000 h 2499360"/>
              <a:gd name="connsiteX100" fmla="*/ 6217920 w 6725920"/>
              <a:gd name="connsiteY100" fmla="*/ 1818640 h 2499360"/>
              <a:gd name="connsiteX101" fmla="*/ 6248400 w 6725920"/>
              <a:gd name="connsiteY101" fmla="*/ 1838960 h 2499360"/>
              <a:gd name="connsiteX102" fmla="*/ 6238240 w 6725920"/>
              <a:gd name="connsiteY102" fmla="*/ 1869440 h 2499360"/>
              <a:gd name="connsiteX103" fmla="*/ 6238240 w 6725920"/>
              <a:gd name="connsiteY103" fmla="*/ 1950720 h 2499360"/>
              <a:gd name="connsiteX104" fmla="*/ 6197600 w 6725920"/>
              <a:gd name="connsiteY104" fmla="*/ 1960880 h 2499360"/>
              <a:gd name="connsiteX105" fmla="*/ 6207760 w 6725920"/>
              <a:gd name="connsiteY105" fmla="*/ 2052320 h 2499360"/>
              <a:gd name="connsiteX106" fmla="*/ 6238240 w 6725920"/>
              <a:gd name="connsiteY106" fmla="*/ 2062480 h 2499360"/>
              <a:gd name="connsiteX107" fmla="*/ 6258560 w 6725920"/>
              <a:gd name="connsiteY107" fmla="*/ 2092960 h 2499360"/>
              <a:gd name="connsiteX108" fmla="*/ 6268720 w 6725920"/>
              <a:gd name="connsiteY108" fmla="*/ 2174240 h 2499360"/>
              <a:gd name="connsiteX109" fmla="*/ 6309360 w 6725920"/>
              <a:gd name="connsiteY109" fmla="*/ 2245360 h 2499360"/>
              <a:gd name="connsiteX110" fmla="*/ 6339840 w 6725920"/>
              <a:gd name="connsiteY110" fmla="*/ 2235200 h 2499360"/>
              <a:gd name="connsiteX111" fmla="*/ 6431280 w 6725920"/>
              <a:gd name="connsiteY111" fmla="*/ 2275840 h 2499360"/>
              <a:gd name="connsiteX112" fmla="*/ 6492240 w 6725920"/>
              <a:gd name="connsiteY112" fmla="*/ 2316480 h 2499360"/>
              <a:gd name="connsiteX113" fmla="*/ 6614160 w 6725920"/>
              <a:gd name="connsiteY113" fmla="*/ 2407920 h 2499360"/>
              <a:gd name="connsiteX114" fmla="*/ 6654800 w 6725920"/>
              <a:gd name="connsiteY114" fmla="*/ 2418080 h 2499360"/>
              <a:gd name="connsiteX115" fmla="*/ 6685280 w 6725920"/>
              <a:gd name="connsiteY115" fmla="*/ 2448560 h 2499360"/>
              <a:gd name="connsiteX116" fmla="*/ 6725920 w 6725920"/>
              <a:gd name="connsiteY116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725920" h="2499360">
                <a:moveTo>
                  <a:pt x="0" y="1290320"/>
                </a:moveTo>
                <a:cubicBezTo>
                  <a:pt x="30480" y="1286933"/>
                  <a:pt x="62346" y="1289858"/>
                  <a:pt x="91440" y="1280160"/>
                </a:cubicBezTo>
                <a:cubicBezTo>
                  <a:pt x="105071" y="1275616"/>
                  <a:pt x="110578" y="1258501"/>
                  <a:pt x="121920" y="1249680"/>
                </a:cubicBezTo>
                <a:cubicBezTo>
                  <a:pt x="174323" y="1208922"/>
                  <a:pt x="167372" y="1214209"/>
                  <a:pt x="213360" y="1198880"/>
                </a:cubicBezTo>
                <a:cubicBezTo>
                  <a:pt x="257387" y="1202267"/>
                  <a:pt x="301654" y="1203329"/>
                  <a:pt x="345440" y="1209040"/>
                </a:cubicBezTo>
                <a:cubicBezTo>
                  <a:pt x="379687" y="1213507"/>
                  <a:pt x="447040" y="1229360"/>
                  <a:pt x="447040" y="1229360"/>
                </a:cubicBezTo>
                <a:cubicBezTo>
                  <a:pt x="457200" y="1236133"/>
                  <a:pt x="469703" y="1240299"/>
                  <a:pt x="477520" y="1249680"/>
                </a:cubicBezTo>
                <a:cubicBezTo>
                  <a:pt x="503283" y="1280595"/>
                  <a:pt x="500478" y="1313669"/>
                  <a:pt x="508000" y="1351280"/>
                </a:cubicBezTo>
                <a:cubicBezTo>
                  <a:pt x="510738" y="1364972"/>
                  <a:pt x="514324" y="1378494"/>
                  <a:pt x="518160" y="1391920"/>
                </a:cubicBezTo>
                <a:cubicBezTo>
                  <a:pt x="524157" y="1412910"/>
                  <a:pt x="532428" y="1445848"/>
                  <a:pt x="558800" y="1452880"/>
                </a:cubicBezTo>
                <a:cubicBezTo>
                  <a:pt x="598204" y="1463388"/>
                  <a:pt x="640080" y="1459653"/>
                  <a:pt x="680720" y="1463040"/>
                </a:cubicBezTo>
                <a:cubicBezTo>
                  <a:pt x="690880" y="1469813"/>
                  <a:pt x="700278" y="1477899"/>
                  <a:pt x="711200" y="1483360"/>
                </a:cubicBezTo>
                <a:cubicBezTo>
                  <a:pt x="757022" y="1506271"/>
                  <a:pt x="728484" y="1477444"/>
                  <a:pt x="772160" y="1513840"/>
                </a:cubicBezTo>
                <a:cubicBezTo>
                  <a:pt x="800462" y="1537425"/>
                  <a:pt x="810696" y="1555062"/>
                  <a:pt x="833120" y="1584960"/>
                </a:cubicBezTo>
                <a:cubicBezTo>
                  <a:pt x="836507" y="1595120"/>
                  <a:pt x="838491" y="1605861"/>
                  <a:pt x="843280" y="1615440"/>
                </a:cubicBezTo>
                <a:cubicBezTo>
                  <a:pt x="848741" y="1626362"/>
                  <a:pt x="862085" y="1633803"/>
                  <a:pt x="863600" y="1645920"/>
                </a:cubicBezTo>
                <a:cubicBezTo>
                  <a:pt x="864675" y="1654519"/>
                  <a:pt x="846329" y="1725163"/>
                  <a:pt x="843280" y="1737360"/>
                </a:cubicBezTo>
                <a:cubicBezTo>
                  <a:pt x="846667" y="1764453"/>
                  <a:pt x="826835" y="1812500"/>
                  <a:pt x="853440" y="1818640"/>
                </a:cubicBezTo>
                <a:cubicBezTo>
                  <a:pt x="959256" y="1843059"/>
                  <a:pt x="1505737" y="1821605"/>
                  <a:pt x="1615440" y="1818640"/>
                </a:cubicBezTo>
                <a:cubicBezTo>
                  <a:pt x="1618827" y="1808480"/>
                  <a:pt x="1617237" y="1794850"/>
                  <a:pt x="1625600" y="1788160"/>
                </a:cubicBezTo>
                <a:cubicBezTo>
                  <a:pt x="1636504" y="1779437"/>
                  <a:pt x="1652814" y="1781836"/>
                  <a:pt x="1666240" y="1778000"/>
                </a:cubicBezTo>
                <a:cubicBezTo>
                  <a:pt x="1703046" y="1767484"/>
                  <a:pt x="1693804" y="1769784"/>
                  <a:pt x="1727200" y="1747520"/>
                </a:cubicBezTo>
                <a:lnTo>
                  <a:pt x="1747520" y="1686560"/>
                </a:lnTo>
                <a:cubicBezTo>
                  <a:pt x="1757703" y="1656012"/>
                  <a:pt x="1756116" y="1651861"/>
                  <a:pt x="1778000" y="1625600"/>
                </a:cubicBezTo>
                <a:cubicBezTo>
                  <a:pt x="1787198" y="1614562"/>
                  <a:pt x="1800129" y="1606812"/>
                  <a:pt x="1808480" y="1595120"/>
                </a:cubicBezTo>
                <a:cubicBezTo>
                  <a:pt x="1817283" y="1582795"/>
                  <a:pt x="1818090" y="1565190"/>
                  <a:pt x="1828800" y="1554480"/>
                </a:cubicBezTo>
                <a:cubicBezTo>
                  <a:pt x="1882269" y="1501011"/>
                  <a:pt x="1884011" y="1524936"/>
                  <a:pt x="1940560" y="1493520"/>
                </a:cubicBezTo>
                <a:cubicBezTo>
                  <a:pt x="1955362" y="1485296"/>
                  <a:pt x="1967111" y="1472433"/>
                  <a:pt x="1981200" y="1463040"/>
                </a:cubicBezTo>
                <a:cubicBezTo>
                  <a:pt x="2007784" y="1445317"/>
                  <a:pt x="2035270" y="1428985"/>
                  <a:pt x="2062480" y="1412240"/>
                </a:cubicBezTo>
                <a:cubicBezTo>
                  <a:pt x="2079298" y="1401890"/>
                  <a:pt x="2099316" y="1395724"/>
                  <a:pt x="2113280" y="1381760"/>
                </a:cubicBezTo>
                <a:cubicBezTo>
                  <a:pt x="2152394" y="1342646"/>
                  <a:pt x="2131805" y="1359250"/>
                  <a:pt x="2174240" y="1330960"/>
                </a:cubicBezTo>
                <a:cubicBezTo>
                  <a:pt x="2177627" y="1320800"/>
                  <a:pt x="2176827" y="1308053"/>
                  <a:pt x="2184400" y="1300480"/>
                </a:cubicBezTo>
                <a:cubicBezTo>
                  <a:pt x="2191973" y="1292907"/>
                  <a:pt x="2214880" y="1279610"/>
                  <a:pt x="2214880" y="1290320"/>
                </a:cubicBezTo>
                <a:lnTo>
                  <a:pt x="2184400" y="1320800"/>
                </a:lnTo>
                <a:cubicBezTo>
                  <a:pt x="2181745" y="1320136"/>
                  <a:pt x="2119905" y="1305780"/>
                  <a:pt x="2113280" y="1300480"/>
                </a:cubicBezTo>
                <a:cubicBezTo>
                  <a:pt x="2103745" y="1292852"/>
                  <a:pt x="2099733" y="1280160"/>
                  <a:pt x="2092960" y="1270000"/>
                </a:cubicBezTo>
                <a:cubicBezTo>
                  <a:pt x="2096347" y="1185333"/>
                  <a:pt x="2091137" y="1099883"/>
                  <a:pt x="2103120" y="1016000"/>
                </a:cubicBezTo>
                <a:cubicBezTo>
                  <a:pt x="2105152" y="1001776"/>
                  <a:pt x="2121645" y="993490"/>
                  <a:pt x="2133600" y="985520"/>
                </a:cubicBezTo>
                <a:cubicBezTo>
                  <a:pt x="2141176" y="980469"/>
                  <a:pt x="2200825" y="965539"/>
                  <a:pt x="2204720" y="965200"/>
                </a:cubicBezTo>
                <a:cubicBezTo>
                  <a:pt x="2268913" y="959618"/>
                  <a:pt x="2333413" y="958427"/>
                  <a:pt x="2397760" y="955040"/>
                </a:cubicBezTo>
                <a:cubicBezTo>
                  <a:pt x="2498996" y="929731"/>
                  <a:pt x="2368323" y="959990"/>
                  <a:pt x="2570480" y="934720"/>
                </a:cubicBezTo>
                <a:cubicBezTo>
                  <a:pt x="2617797" y="928805"/>
                  <a:pt x="2586060" y="921257"/>
                  <a:pt x="2631440" y="904240"/>
                </a:cubicBezTo>
                <a:cubicBezTo>
                  <a:pt x="2647609" y="898177"/>
                  <a:pt x="2665383" y="897826"/>
                  <a:pt x="2682240" y="894080"/>
                </a:cubicBezTo>
                <a:cubicBezTo>
                  <a:pt x="2695871" y="891051"/>
                  <a:pt x="2708955" y="884952"/>
                  <a:pt x="2722880" y="883920"/>
                </a:cubicBezTo>
                <a:cubicBezTo>
                  <a:pt x="2800634" y="878160"/>
                  <a:pt x="2878667" y="877147"/>
                  <a:pt x="2956560" y="873760"/>
                </a:cubicBezTo>
                <a:cubicBezTo>
                  <a:pt x="2966720" y="870373"/>
                  <a:pt x="2980815" y="872315"/>
                  <a:pt x="2987040" y="863600"/>
                </a:cubicBezTo>
                <a:cubicBezTo>
                  <a:pt x="2999490" y="846171"/>
                  <a:pt x="2998661" y="822213"/>
                  <a:pt x="3007360" y="802640"/>
                </a:cubicBezTo>
                <a:cubicBezTo>
                  <a:pt x="3012319" y="791482"/>
                  <a:pt x="3020907" y="782320"/>
                  <a:pt x="3027680" y="772160"/>
                </a:cubicBezTo>
                <a:cubicBezTo>
                  <a:pt x="3031067" y="751840"/>
                  <a:pt x="3026413" y="728340"/>
                  <a:pt x="3037840" y="711200"/>
                </a:cubicBezTo>
                <a:cubicBezTo>
                  <a:pt x="3048794" y="694769"/>
                  <a:pt x="3070977" y="689551"/>
                  <a:pt x="3088640" y="680720"/>
                </a:cubicBezTo>
                <a:cubicBezTo>
                  <a:pt x="3098219" y="675931"/>
                  <a:pt x="3109276" y="674779"/>
                  <a:pt x="3119120" y="670560"/>
                </a:cubicBezTo>
                <a:cubicBezTo>
                  <a:pt x="3133041" y="664594"/>
                  <a:pt x="3145148" y="654225"/>
                  <a:pt x="3159760" y="650240"/>
                </a:cubicBezTo>
                <a:cubicBezTo>
                  <a:pt x="3182864" y="643939"/>
                  <a:pt x="3207173" y="643467"/>
                  <a:pt x="3230880" y="640080"/>
                </a:cubicBezTo>
                <a:cubicBezTo>
                  <a:pt x="3241040" y="633307"/>
                  <a:pt x="3252726" y="628394"/>
                  <a:pt x="3261360" y="619760"/>
                </a:cubicBezTo>
                <a:cubicBezTo>
                  <a:pt x="3336973" y="544147"/>
                  <a:pt x="3250488" y="606688"/>
                  <a:pt x="3322320" y="558800"/>
                </a:cubicBezTo>
                <a:cubicBezTo>
                  <a:pt x="3329093" y="548640"/>
                  <a:pt x="3333450" y="536361"/>
                  <a:pt x="3342640" y="528320"/>
                </a:cubicBezTo>
                <a:cubicBezTo>
                  <a:pt x="3361019" y="512238"/>
                  <a:pt x="3403600" y="487680"/>
                  <a:pt x="3403600" y="487680"/>
                </a:cubicBezTo>
                <a:cubicBezTo>
                  <a:pt x="3400213" y="470747"/>
                  <a:pt x="3399503" y="453049"/>
                  <a:pt x="3393440" y="436880"/>
                </a:cubicBezTo>
                <a:cubicBezTo>
                  <a:pt x="3389153" y="425447"/>
                  <a:pt x="3377930" y="417623"/>
                  <a:pt x="3373120" y="406400"/>
                </a:cubicBezTo>
                <a:cubicBezTo>
                  <a:pt x="3367619" y="393565"/>
                  <a:pt x="3366347" y="379307"/>
                  <a:pt x="3362960" y="365760"/>
                </a:cubicBezTo>
                <a:cubicBezTo>
                  <a:pt x="3369733" y="355600"/>
                  <a:pt x="3372678" y="341338"/>
                  <a:pt x="3383280" y="335280"/>
                </a:cubicBezTo>
                <a:cubicBezTo>
                  <a:pt x="3398273" y="326712"/>
                  <a:pt x="3417223" y="328866"/>
                  <a:pt x="3434080" y="325120"/>
                </a:cubicBezTo>
                <a:cubicBezTo>
                  <a:pt x="3447711" y="322091"/>
                  <a:pt x="3461173" y="318347"/>
                  <a:pt x="3474720" y="314960"/>
                </a:cubicBezTo>
                <a:cubicBezTo>
                  <a:pt x="3547298" y="266574"/>
                  <a:pt x="3511988" y="280243"/>
                  <a:pt x="3576320" y="264160"/>
                </a:cubicBezTo>
                <a:cubicBezTo>
                  <a:pt x="3809468" y="69870"/>
                  <a:pt x="3606263" y="234082"/>
                  <a:pt x="3769360" y="111760"/>
                </a:cubicBezTo>
                <a:cubicBezTo>
                  <a:pt x="3786708" y="98749"/>
                  <a:pt x="3801565" y="82277"/>
                  <a:pt x="3820160" y="71120"/>
                </a:cubicBezTo>
                <a:cubicBezTo>
                  <a:pt x="3835346" y="62008"/>
                  <a:pt x="3880411" y="47650"/>
                  <a:pt x="3901440" y="40640"/>
                </a:cubicBezTo>
                <a:cubicBezTo>
                  <a:pt x="3931920" y="44027"/>
                  <a:pt x="3962260" y="52501"/>
                  <a:pt x="3992880" y="50800"/>
                </a:cubicBezTo>
                <a:cubicBezTo>
                  <a:pt x="4024055" y="49068"/>
                  <a:pt x="4053703" y="36603"/>
                  <a:pt x="4084320" y="30480"/>
                </a:cubicBezTo>
                <a:cubicBezTo>
                  <a:pt x="4104520" y="26440"/>
                  <a:pt x="4124919" y="23452"/>
                  <a:pt x="4145280" y="20320"/>
                </a:cubicBezTo>
                <a:cubicBezTo>
                  <a:pt x="4206039" y="10972"/>
                  <a:pt x="4235269" y="7801"/>
                  <a:pt x="4297680" y="0"/>
                </a:cubicBezTo>
                <a:cubicBezTo>
                  <a:pt x="4409440" y="3387"/>
                  <a:pt x="4521677" y="-697"/>
                  <a:pt x="4632960" y="10160"/>
                </a:cubicBezTo>
                <a:cubicBezTo>
                  <a:pt x="4661759" y="12970"/>
                  <a:pt x="4687798" y="28888"/>
                  <a:pt x="4714240" y="40640"/>
                </a:cubicBezTo>
                <a:cubicBezTo>
                  <a:pt x="4748841" y="56018"/>
                  <a:pt x="4783372" y="71959"/>
                  <a:pt x="4815840" y="91440"/>
                </a:cubicBezTo>
                <a:cubicBezTo>
                  <a:pt x="4937434" y="164396"/>
                  <a:pt x="4886754" y="144625"/>
                  <a:pt x="4978400" y="213360"/>
                </a:cubicBezTo>
                <a:cubicBezTo>
                  <a:pt x="4997937" y="228013"/>
                  <a:pt x="5019040" y="240453"/>
                  <a:pt x="5039360" y="254000"/>
                </a:cubicBezTo>
                <a:cubicBezTo>
                  <a:pt x="5049520" y="270933"/>
                  <a:pt x="5060250" y="287538"/>
                  <a:pt x="5069840" y="304800"/>
                </a:cubicBezTo>
                <a:cubicBezTo>
                  <a:pt x="5089883" y="340878"/>
                  <a:pt x="5099816" y="375416"/>
                  <a:pt x="5130800" y="406400"/>
                </a:cubicBezTo>
                <a:cubicBezTo>
                  <a:pt x="5153900" y="429500"/>
                  <a:pt x="5175468" y="448194"/>
                  <a:pt x="5191760" y="477520"/>
                </a:cubicBezTo>
                <a:cubicBezTo>
                  <a:pt x="5200617" y="493463"/>
                  <a:pt x="5204673" y="511654"/>
                  <a:pt x="5212080" y="528320"/>
                </a:cubicBezTo>
                <a:cubicBezTo>
                  <a:pt x="5218231" y="542160"/>
                  <a:pt x="5224886" y="555810"/>
                  <a:pt x="5232400" y="568960"/>
                </a:cubicBezTo>
                <a:cubicBezTo>
                  <a:pt x="5238458" y="579562"/>
                  <a:pt x="5247259" y="588518"/>
                  <a:pt x="5252720" y="599440"/>
                </a:cubicBezTo>
                <a:cubicBezTo>
                  <a:pt x="5257509" y="609019"/>
                  <a:pt x="5256190" y="621557"/>
                  <a:pt x="5262880" y="629920"/>
                </a:cubicBezTo>
                <a:cubicBezTo>
                  <a:pt x="5270508" y="639455"/>
                  <a:pt x="5283200" y="643467"/>
                  <a:pt x="5293360" y="650240"/>
                </a:cubicBezTo>
                <a:cubicBezTo>
                  <a:pt x="5300133" y="677333"/>
                  <a:pt x="5301977" y="706163"/>
                  <a:pt x="5313680" y="731520"/>
                </a:cubicBezTo>
                <a:cubicBezTo>
                  <a:pt x="5322767" y="751209"/>
                  <a:pt x="5341623" y="764740"/>
                  <a:pt x="5354320" y="782320"/>
                </a:cubicBezTo>
                <a:cubicBezTo>
                  <a:pt x="5385672" y="825730"/>
                  <a:pt x="5414265" y="871094"/>
                  <a:pt x="5445760" y="914400"/>
                </a:cubicBezTo>
                <a:cubicBezTo>
                  <a:pt x="5468472" y="945628"/>
                  <a:pt x="5501197" y="970554"/>
                  <a:pt x="5516880" y="1005840"/>
                </a:cubicBezTo>
                <a:cubicBezTo>
                  <a:pt x="5586884" y="1163348"/>
                  <a:pt x="5523319" y="1041164"/>
                  <a:pt x="5598160" y="1148080"/>
                </a:cubicBezTo>
                <a:cubicBezTo>
                  <a:pt x="5609484" y="1164258"/>
                  <a:pt x="5618174" y="1182134"/>
                  <a:pt x="5628640" y="1198880"/>
                </a:cubicBezTo>
                <a:cubicBezTo>
                  <a:pt x="5635112" y="1209235"/>
                  <a:pt x="5639425" y="1221732"/>
                  <a:pt x="5648960" y="1229360"/>
                </a:cubicBezTo>
                <a:cubicBezTo>
                  <a:pt x="5657323" y="1236050"/>
                  <a:pt x="5669280" y="1236133"/>
                  <a:pt x="5679440" y="1239520"/>
                </a:cubicBezTo>
                <a:cubicBezTo>
                  <a:pt x="5689600" y="1249680"/>
                  <a:pt x="5697965" y="1262030"/>
                  <a:pt x="5709920" y="1270000"/>
                </a:cubicBezTo>
                <a:cubicBezTo>
                  <a:pt x="5787681" y="1321841"/>
                  <a:pt x="5768175" y="1278493"/>
                  <a:pt x="5852160" y="1351280"/>
                </a:cubicBezTo>
                <a:cubicBezTo>
                  <a:pt x="5879365" y="1374858"/>
                  <a:pt x="5897824" y="1407104"/>
                  <a:pt x="5923280" y="1432560"/>
                </a:cubicBezTo>
                <a:cubicBezTo>
                  <a:pt x="5945358" y="1454638"/>
                  <a:pt x="5970693" y="1473200"/>
                  <a:pt x="5994400" y="1493520"/>
                </a:cubicBezTo>
                <a:cubicBezTo>
                  <a:pt x="6003967" y="1509920"/>
                  <a:pt x="6066750" y="1611537"/>
                  <a:pt x="6085840" y="1656080"/>
                </a:cubicBezTo>
                <a:cubicBezTo>
                  <a:pt x="6090059" y="1665924"/>
                  <a:pt x="6093677" y="1676105"/>
                  <a:pt x="6096000" y="1686560"/>
                </a:cubicBezTo>
                <a:cubicBezTo>
                  <a:pt x="6100469" y="1706670"/>
                  <a:pt x="6093800" y="1731040"/>
                  <a:pt x="6106160" y="1747520"/>
                </a:cubicBezTo>
                <a:cubicBezTo>
                  <a:pt x="6110210" y="1752919"/>
                  <a:pt x="6172950" y="1773170"/>
                  <a:pt x="6187440" y="1778000"/>
                </a:cubicBezTo>
                <a:cubicBezTo>
                  <a:pt x="6197600" y="1791547"/>
                  <a:pt x="6205946" y="1806666"/>
                  <a:pt x="6217920" y="1818640"/>
                </a:cubicBezTo>
                <a:cubicBezTo>
                  <a:pt x="6226554" y="1827274"/>
                  <a:pt x="6243865" y="1827623"/>
                  <a:pt x="6248400" y="1838960"/>
                </a:cubicBezTo>
                <a:cubicBezTo>
                  <a:pt x="6252377" y="1848904"/>
                  <a:pt x="6241627" y="1859280"/>
                  <a:pt x="6238240" y="1869440"/>
                </a:cubicBezTo>
                <a:cubicBezTo>
                  <a:pt x="6246981" y="1895664"/>
                  <a:pt x="6261593" y="1922696"/>
                  <a:pt x="6238240" y="1950720"/>
                </a:cubicBezTo>
                <a:cubicBezTo>
                  <a:pt x="6229301" y="1961447"/>
                  <a:pt x="6211147" y="1957493"/>
                  <a:pt x="6197600" y="1960880"/>
                </a:cubicBezTo>
                <a:cubicBezTo>
                  <a:pt x="6200987" y="1991360"/>
                  <a:pt x="6196370" y="2023846"/>
                  <a:pt x="6207760" y="2052320"/>
                </a:cubicBezTo>
                <a:cubicBezTo>
                  <a:pt x="6211737" y="2062264"/>
                  <a:pt x="6229877" y="2055790"/>
                  <a:pt x="6238240" y="2062480"/>
                </a:cubicBezTo>
                <a:cubicBezTo>
                  <a:pt x="6247775" y="2070108"/>
                  <a:pt x="6251787" y="2082800"/>
                  <a:pt x="6258560" y="2092960"/>
                </a:cubicBezTo>
                <a:cubicBezTo>
                  <a:pt x="6261947" y="2120053"/>
                  <a:pt x="6262098" y="2147751"/>
                  <a:pt x="6268720" y="2174240"/>
                </a:cubicBezTo>
                <a:cubicBezTo>
                  <a:pt x="6273876" y="2194865"/>
                  <a:pt x="6297267" y="2227220"/>
                  <a:pt x="6309360" y="2245360"/>
                </a:cubicBezTo>
                <a:cubicBezTo>
                  <a:pt x="6319520" y="2241973"/>
                  <a:pt x="6329213" y="2233872"/>
                  <a:pt x="6339840" y="2235200"/>
                </a:cubicBezTo>
                <a:cubicBezTo>
                  <a:pt x="6352713" y="2236809"/>
                  <a:pt x="6417503" y="2267574"/>
                  <a:pt x="6431280" y="2275840"/>
                </a:cubicBezTo>
                <a:cubicBezTo>
                  <a:pt x="6452221" y="2288405"/>
                  <a:pt x="6472703" y="2301827"/>
                  <a:pt x="6492240" y="2316480"/>
                </a:cubicBezTo>
                <a:cubicBezTo>
                  <a:pt x="6538627" y="2351270"/>
                  <a:pt x="6561969" y="2381824"/>
                  <a:pt x="6614160" y="2407920"/>
                </a:cubicBezTo>
                <a:cubicBezTo>
                  <a:pt x="6626649" y="2414165"/>
                  <a:pt x="6641253" y="2414693"/>
                  <a:pt x="6654800" y="2418080"/>
                </a:cubicBezTo>
                <a:cubicBezTo>
                  <a:pt x="6664960" y="2428240"/>
                  <a:pt x="6675929" y="2437651"/>
                  <a:pt x="6685280" y="2448560"/>
                </a:cubicBezTo>
                <a:cubicBezTo>
                  <a:pt x="6751987" y="2526385"/>
                  <a:pt x="6694352" y="2467792"/>
                  <a:pt x="672592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62E68CC-4987-45C8-8B6D-FCC7300FB698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608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608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4BA4AC-F017-44F2-B9DC-A4B25087B91A}" type="slidenum">
              <a:rPr lang="zh-TW" altLang="en-US" smtClean="0">
                <a:ea typeface="新細明體" charset="-120"/>
              </a:rPr>
              <a:pPr/>
              <a:t>7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4608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46088" name="AutoShape 5"/>
          <p:cNvSpPr>
            <a:spLocks noChangeArrowheads="1"/>
          </p:cNvSpPr>
          <p:nvPr/>
        </p:nvSpPr>
        <p:spPr bwMode="auto">
          <a:xfrm rot="362054" flipV="1">
            <a:off x="3897313" y="29718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 smtClean="0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94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4" name="Freeform 3"/>
          <p:cNvSpPr/>
          <p:nvPr/>
        </p:nvSpPr>
        <p:spPr>
          <a:xfrm>
            <a:off x="1006475" y="2366963"/>
            <a:ext cx="6654800" cy="2500312"/>
          </a:xfrm>
          <a:custGeom>
            <a:avLst/>
            <a:gdLst>
              <a:gd name="connsiteX0" fmla="*/ 0 w 6654800"/>
              <a:gd name="connsiteY0" fmla="*/ 1351280 h 2499360"/>
              <a:gd name="connsiteX1" fmla="*/ 101600 w 6654800"/>
              <a:gd name="connsiteY1" fmla="*/ 1341120 h 2499360"/>
              <a:gd name="connsiteX2" fmla="*/ 162560 w 6654800"/>
              <a:gd name="connsiteY2" fmla="*/ 1320800 h 2499360"/>
              <a:gd name="connsiteX3" fmla="*/ 203200 w 6654800"/>
              <a:gd name="connsiteY3" fmla="*/ 1310640 h 2499360"/>
              <a:gd name="connsiteX4" fmla="*/ 233680 w 6654800"/>
              <a:gd name="connsiteY4" fmla="*/ 1290320 h 2499360"/>
              <a:gd name="connsiteX5" fmla="*/ 274320 w 6654800"/>
              <a:gd name="connsiteY5" fmla="*/ 1259840 h 2499360"/>
              <a:gd name="connsiteX6" fmla="*/ 355600 w 6654800"/>
              <a:gd name="connsiteY6" fmla="*/ 1239520 h 2499360"/>
              <a:gd name="connsiteX7" fmla="*/ 528320 w 6654800"/>
              <a:gd name="connsiteY7" fmla="*/ 1249680 h 2499360"/>
              <a:gd name="connsiteX8" fmla="*/ 548640 w 6654800"/>
              <a:gd name="connsiteY8" fmla="*/ 1280160 h 2499360"/>
              <a:gd name="connsiteX9" fmla="*/ 579120 w 6654800"/>
              <a:gd name="connsiteY9" fmla="*/ 1300480 h 2499360"/>
              <a:gd name="connsiteX10" fmla="*/ 609600 w 6654800"/>
              <a:gd name="connsiteY10" fmla="*/ 1330960 h 2499360"/>
              <a:gd name="connsiteX11" fmla="*/ 650240 w 6654800"/>
              <a:gd name="connsiteY11" fmla="*/ 1351280 h 2499360"/>
              <a:gd name="connsiteX12" fmla="*/ 690880 w 6654800"/>
              <a:gd name="connsiteY12" fmla="*/ 1391920 h 2499360"/>
              <a:gd name="connsiteX13" fmla="*/ 721360 w 6654800"/>
              <a:gd name="connsiteY13" fmla="*/ 1463040 h 2499360"/>
              <a:gd name="connsiteX14" fmla="*/ 802640 w 6654800"/>
              <a:gd name="connsiteY14" fmla="*/ 1483360 h 2499360"/>
              <a:gd name="connsiteX15" fmla="*/ 812800 w 6654800"/>
              <a:gd name="connsiteY15" fmla="*/ 1513840 h 2499360"/>
              <a:gd name="connsiteX16" fmla="*/ 853440 w 6654800"/>
              <a:gd name="connsiteY16" fmla="*/ 1574800 h 2499360"/>
              <a:gd name="connsiteX17" fmla="*/ 934720 w 6654800"/>
              <a:gd name="connsiteY17" fmla="*/ 1584960 h 2499360"/>
              <a:gd name="connsiteX18" fmla="*/ 995680 w 6654800"/>
              <a:gd name="connsiteY18" fmla="*/ 1625600 h 2499360"/>
              <a:gd name="connsiteX19" fmla="*/ 1066800 w 6654800"/>
              <a:gd name="connsiteY19" fmla="*/ 1645920 h 2499360"/>
              <a:gd name="connsiteX20" fmla="*/ 1087120 w 6654800"/>
              <a:gd name="connsiteY20" fmla="*/ 1676400 h 2499360"/>
              <a:gd name="connsiteX21" fmla="*/ 1158240 w 6654800"/>
              <a:gd name="connsiteY21" fmla="*/ 1717040 h 2499360"/>
              <a:gd name="connsiteX22" fmla="*/ 1259840 w 6654800"/>
              <a:gd name="connsiteY22" fmla="*/ 1747520 h 2499360"/>
              <a:gd name="connsiteX23" fmla="*/ 1432560 w 6654800"/>
              <a:gd name="connsiteY23" fmla="*/ 1757680 h 2499360"/>
              <a:gd name="connsiteX24" fmla="*/ 1483360 w 6654800"/>
              <a:gd name="connsiteY24" fmla="*/ 1778000 h 2499360"/>
              <a:gd name="connsiteX25" fmla="*/ 1524000 w 6654800"/>
              <a:gd name="connsiteY25" fmla="*/ 1818640 h 2499360"/>
              <a:gd name="connsiteX26" fmla="*/ 1584960 w 6654800"/>
              <a:gd name="connsiteY26" fmla="*/ 1808480 h 2499360"/>
              <a:gd name="connsiteX27" fmla="*/ 1645920 w 6654800"/>
              <a:gd name="connsiteY27" fmla="*/ 1767840 h 2499360"/>
              <a:gd name="connsiteX28" fmla="*/ 1706880 w 6654800"/>
              <a:gd name="connsiteY28" fmla="*/ 1666240 h 2499360"/>
              <a:gd name="connsiteX29" fmla="*/ 1717040 w 6654800"/>
              <a:gd name="connsiteY29" fmla="*/ 1635760 h 2499360"/>
              <a:gd name="connsiteX30" fmla="*/ 1818640 w 6654800"/>
              <a:gd name="connsiteY30" fmla="*/ 1605280 h 2499360"/>
              <a:gd name="connsiteX31" fmla="*/ 1869440 w 6654800"/>
              <a:gd name="connsiteY31" fmla="*/ 1595120 h 2499360"/>
              <a:gd name="connsiteX32" fmla="*/ 1910080 w 6654800"/>
              <a:gd name="connsiteY32" fmla="*/ 1584960 h 2499360"/>
              <a:gd name="connsiteX33" fmla="*/ 1991360 w 6654800"/>
              <a:gd name="connsiteY33" fmla="*/ 1574800 h 2499360"/>
              <a:gd name="connsiteX34" fmla="*/ 2052320 w 6654800"/>
              <a:gd name="connsiteY34" fmla="*/ 1584960 h 2499360"/>
              <a:gd name="connsiteX35" fmla="*/ 2082800 w 6654800"/>
              <a:gd name="connsiteY35" fmla="*/ 1615440 h 2499360"/>
              <a:gd name="connsiteX36" fmla="*/ 2113280 w 6654800"/>
              <a:gd name="connsiteY36" fmla="*/ 1625600 h 2499360"/>
              <a:gd name="connsiteX37" fmla="*/ 2143760 w 6654800"/>
              <a:gd name="connsiteY37" fmla="*/ 1656080 h 2499360"/>
              <a:gd name="connsiteX38" fmla="*/ 2174240 w 6654800"/>
              <a:gd name="connsiteY38" fmla="*/ 1645920 h 2499360"/>
              <a:gd name="connsiteX39" fmla="*/ 2214880 w 6654800"/>
              <a:gd name="connsiteY39" fmla="*/ 1635760 h 2499360"/>
              <a:gd name="connsiteX40" fmla="*/ 2458720 w 6654800"/>
              <a:gd name="connsiteY40" fmla="*/ 1584960 h 2499360"/>
              <a:gd name="connsiteX41" fmla="*/ 2479040 w 6654800"/>
              <a:gd name="connsiteY41" fmla="*/ 1544320 h 2499360"/>
              <a:gd name="connsiteX42" fmla="*/ 2489200 w 6654800"/>
              <a:gd name="connsiteY42" fmla="*/ 1513840 h 2499360"/>
              <a:gd name="connsiteX43" fmla="*/ 2509520 w 6654800"/>
              <a:gd name="connsiteY43" fmla="*/ 1483360 h 2499360"/>
              <a:gd name="connsiteX44" fmla="*/ 2529840 w 6654800"/>
              <a:gd name="connsiteY44" fmla="*/ 1442720 h 2499360"/>
              <a:gd name="connsiteX45" fmla="*/ 2580640 w 6654800"/>
              <a:gd name="connsiteY45" fmla="*/ 1422400 h 2499360"/>
              <a:gd name="connsiteX46" fmla="*/ 2702560 w 6654800"/>
              <a:gd name="connsiteY46" fmla="*/ 1432560 h 2499360"/>
              <a:gd name="connsiteX47" fmla="*/ 2733040 w 6654800"/>
              <a:gd name="connsiteY47" fmla="*/ 1513840 h 2499360"/>
              <a:gd name="connsiteX48" fmla="*/ 2763520 w 6654800"/>
              <a:gd name="connsiteY48" fmla="*/ 1524000 h 2499360"/>
              <a:gd name="connsiteX49" fmla="*/ 2824480 w 6654800"/>
              <a:gd name="connsiteY49" fmla="*/ 1493520 h 2499360"/>
              <a:gd name="connsiteX50" fmla="*/ 2885440 w 6654800"/>
              <a:gd name="connsiteY50" fmla="*/ 1452880 h 2499360"/>
              <a:gd name="connsiteX51" fmla="*/ 2926080 w 6654800"/>
              <a:gd name="connsiteY51" fmla="*/ 1422400 h 2499360"/>
              <a:gd name="connsiteX52" fmla="*/ 2956560 w 6654800"/>
              <a:gd name="connsiteY52" fmla="*/ 1391920 h 2499360"/>
              <a:gd name="connsiteX53" fmla="*/ 2987040 w 6654800"/>
              <a:gd name="connsiteY53" fmla="*/ 1381760 h 2499360"/>
              <a:gd name="connsiteX54" fmla="*/ 3007360 w 6654800"/>
              <a:gd name="connsiteY54" fmla="*/ 1351280 h 2499360"/>
              <a:gd name="connsiteX55" fmla="*/ 3017520 w 6654800"/>
              <a:gd name="connsiteY55" fmla="*/ 1320800 h 2499360"/>
              <a:gd name="connsiteX56" fmla="*/ 3048000 w 6654800"/>
              <a:gd name="connsiteY56" fmla="*/ 1300480 h 2499360"/>
              <a:gd name="connsiteX57" fmla="*/ 3058160 w 6654800"/>
              <a:gd name="connsiteY57" fmla="*/ 1270000 h 2499360"/>
              <a:gd name="connsiteX58" fmla="*/ 3088640 w 6654800"/>
              <a:gd name="connsiteY58" fmla="*/ 1239520 h 2499360"/>
              <a:gd name="connsiteX59" fmla="*/ 3108960 w 6654800"/>
              <a:gd name="connsiteY59" fmla="*/ 1209040 h 2499360"/>
              <a:gd name="connsiteX60" fmla="*/ 3119120 w 6654800"/>
              <a:gd name="connsiteY60" fmla="*/ 1087120 h 2499360"/>
              <a:gd name="connsiteX61" fmla="*/ 3149600 w 6654800"/>
              <a:gd name="connsiteY61" fmla="*/ 1036320 h 2499360"/>
              <a:gd name="connsiteX62" fmla="*/ 3200400 w 6654800"/>
              <a:gd name="connsiteY62" fmla="*/ 894080 h 2499360"/>
              <a:gd name="connsiteX63" fmla="*/ 3230880 w 6654800"/>
              <a:gd name="connsiteY63" fmla="*/ 863600 h 2499360"/>
              <a:gd name="connsiteX64" fmla="*/ 3261360 w 6654800"/>
              <a:gd name="connsiteY64" fmla="*/ 853440 h 2499360"/>
              <a:gd name="connsiteX65" fmla="*/ 3373120 w 6654800"/>
              <a:gd name="connsiteY65" fmla="*/ 853440 h 2499360"/>
              <a:gd name="connsiteX66" fmla="*/ 3393440 w 6654800"/>
              <a:gd name="connsiteY66" fmla="*/ 772160 h 2499360"/>
              <a:gd name="connsiteX67" fmla="*/ 3434080 w 6654800"/>
              <a:gd name="connsiteY67" fmla="*/ 731520 h 2499360"/>
              <a:gd name="connsiteX68" fmla="*/ 3464560 w 6654800"/>
              <a:gd name="connsiteY68" fmla="*/ 619760 h 2499360"/>
              <a:gd name="connsiteX69" fmla="*/ 3474720 w 6654800"/>
              <a:gd name="connsiteY69" fmla="*/ 579120 h 2499360"/>
              <a:gd name="connsiteX70" fmla="*/ 3495040 w 6654800"/>
              <a:gd name="connsiteY70" fmla="*/ 548640 h 2499360"/>
              <a:gd name="connsiteX71" fmla="*/ 3505200 w 6654800"/>
              <a:gd name="connsiteY71" fmla="*/ 487680 h 2499360"/>
              <a:gd name="connsiteX72" fmla="*/ 3545840 w 6654800"/>
              <a:gd name="connsiteY72" fmla="*/ 477520 h 2499360"/>
              <a:gd name="connsiteX73" fmla="*/ 3667760 w 6654800"/>
              <a:gd name="connsiteY73" fmla="*/ 467360 h 2499360"/>
              <a:gd name="connsiteX74" fmla="*/ 3749040 w 6654800"/>
              <a:gd name="connsiteY74" fmla="*/ 416560 h 2499360"/>
              <a:gd name="connsiteX75" fmla="*/ 3799840 w 6654800"/>
              <a:gd name="connsiteY75" fmla="*/ 365760 h 2499360"/>
              <a:gd name="connsiteX76" fmla="*/ 3992880 w 6654800"/>
              <a:gd name="connsiteY76" fmla="*/ 193040 h 2499360"/>
              <a:gd name="connsiteX77" fmla="*/ 4043680 w 6654800"/>
              <a:gd name="connsiteY77" fmla="*/ 213360 h 2499360"/>
              <a:gd name="connsiteX78" fmla="*/ 4104640 w 6654800"/>
              <a:gd name="connsiteY78" fmla="*/ 223520 h 2499360"/>
              <a:gd name="connsiteX79" fmla="*/ 4155440 w 6654800"/>
              <a:gd name="connsiteY79" fmla="*/ 233680 h 2499360"/>
              <a:gd name="connsiteX80" fmla="*/ 4236720 w 6654800"/>
              <a:gd name="connsiteY80" fmla="*/ 254000 h 2499360"/>
              <a:gd name="connsiteX81" fmla="*/ 4277360 w 6654800"/>
              <a:gd name="connsiteY81" fmla="*/ 264160 h 2499360"/>
              <a:gd name="connsiteX82" fmla="*/ 4378960 w 6654800"/>
              <a:gd name="connsiteY82" fmla="*/ 254000 h 2499360"/>
              <a:gd name="connsiteX83" fmla="*/ 4490720 w 6654800"/>
              <a:gd name="connsiteY83" fmla="*/ 162560 h 2499360"/>
              <a:gd name="connsiteX84" fmla="*/ 4582160 w 6654800"/>
              <a:gd name="connsiteY84" fmla="*/ 81280 h 2499360"/>
              <a:gd name="connsiteX85" fmla="*/ 4632960 w 6654800"/>
              <a:gd name="connsiteY85" fmla="*/ 40640 h 2499360"/>
              <a:gd name="connsiteX86" fmla="*/ 4714240 w 6654800"/>
              <a:gd name="connsiteY86" fmla="*/ 0 h 2499360"/>
              <a:gd name="connsiteX87" fmla="*/ 4856480 w 6654800"/>
              <a:gd name="connsiteY87" fmla="*/ 20320 h 2499360"/>
              <a:gd name="connsiteX88" fmla="*/ 4927600 w 6654800"/>
              <a:gd name="connsiteY88" fmla="*/ 40640 h 2499360"/>
              <a:gd name="connsiteX89" fmla="*/ 4978400 w 6654800"/>
              <a:gd name="connsiteY89" fmla="*/ 71120 h 2499360"/>
              <a:gd name="connsiteX90" fmla="*/ 5029200 w 6654800"/>
              <a:gd name="connsiteY90" fmla="*/ 132080 h 2499360"/>
              <a:gd name="connsiteX91" fmla="*/ 5059680 w 6654800"/>
              <a:gd name="connsiteY91" fmla="*/ 162560 h 2499360"/>
              <a:gd name="connsiteX92" fmla="*/ 5100320 w 6654800"/>
              <a:gd name="connsiteY92" fmla="*/ 314960 h 2499360"/>
              <a:gd name="connsiteX93" fmla="*/ 5130800 w 6654800"/>
              <a:gd name="connsiteY93" fmla="*/ 325120 h 2499360"/>
              <a:gd name="connsiteX94" fmla="*/ 5181600 w 6654800"/>
              <a:gd name="connsiteY94" fmla="*/ 355600 h 2499360"/>
              <a:gd name="connsiteX95" fmla="*/ 5222240 w 6654800"/>
              <a:gd name="connsiteY95" fmla="*/ 375920 h 2499360"/>
              <a:gd name="connsiteX96" fmla="*/ 5262880 w 6654800"/>
              <a:gd name="connsiteY96" fmla="*/ 436880 h 2499360"/>
              <a:gd name="connsiteX97" fmla="*/ 5283200 w 6654800"/>
              <a:gd name="connsiteY97" fmla="*/ 467360 h 2499360"/>
              <a:gd name="connsiteX98" fmla="*/ 5293360 w 6654800"/>
              <a:gd name="connsiteY98" fmla="*/ 497840 h 2499360"/>
              <a:gd name="connsiteX99" fmla="*/ 5313680 w 6654800"/>
              <a:gd name="connsiteY99" fmla="*/ 538480 h 2499360"/>
              <a:gd name="connsiteX100" fmla="*/ 5334000 w 6654800"/>
              <a:gd name="connsiteY100" fmla="*/ 619760 h 2499360"/>
              <a:gd name="connsiteX101" fmla="*/ 5354320 w 6654800"/>
              <a:gd name="connsiteY101" fmla="*/ 650240 h 2499360"/>
              <a:gd name="connsiteX102" fmla="*/ 5364480 w 6654800"/>
              <a:gd name="connsiteY102" fmla="*/ 680720 h 2499360"/>
              <a:gd name="connsiteX103" fmla="*/ 5394960 w 6654800"/>
              <a:gd name="connsiteY103" fmla="*/ 701040 h 2499360"/>
              <a:gd name="connsiteX104" fmla="*/ 5425440 w 6654800"/>
              <a:gd name="connsiteY104" fmla="*/ 731520 h 2499360"/>
              <a:gd name="connsiteX105" fmla="*/ 5476240 w 6654800"/>
              <a:gd name="connsiteY105" fmla="*/ 772160 h 2499360"/>
              <a:gd name="connsiteX106" fmla="*/ 5577840 w 6654800"/>
              <a:gd name="connsiteY106" fmla="*/ 924560 h 2499360"/>
              <a:gd name="connsiteX107" fmla="*/ 5638800 w 6654800"/>
              <a:gd name="connsiteY107" fmla="*/ 1005840 h 2499360"/>
              <a:gd name="connsiteX108" fmla="*/ 5709920 w 6654800"/>
              <a:gd name="connsiteY108" fmla="*/ 1168400 h 2499360"/>
              <a:gd name="connsiteX109" fmla="*/ 5720080 w 6654800"/>
              <a:gd name="connsiteY109" fmla="*/ 1219200 h 2499360"/>
              <a:gd name="connsiteX110" fmla="*/ 5781040 w 6654800"/>
              <a:gd name="connsiteY110" fmla="*/ 1270000 h 2499360"/>
              <a:gd name="connsiteX111" fmla="*/ 5872480 w 6654800"/>
              <a:gd name="connsiteY111" fmla="*/ 1371600 h 2499360"/>
              <a:gd name="connsiteX112" fmla="*/ 5923280 w 6654800"/>
              <a:gd name="connsiteY112" fmla="*/ 1452880 h 2499360"/>
              <a:gd name="connsiteX113" fmla="*/ 5984240 w 6654800"/>
              <a:gd name="connsiteY113" fmla="*/ 1524000 h 2499360"/>
              <a:gd name="connsiteX114" fmla="*/ 6055360 w 6654800"/>
              <a:gd name="connsiteY114" fmla="*/ 1666240 h 2499360"/>
              <a:gd name="connsiteX115" fmla="*/ 6136640 w 6654800"/>
              <a:gd name="connsiteY115" fmla="*/ 1778000 h 2499360"/>
              <a:gd name="connsiteX116" fmla="*/ 6146800 w 6654800"/>
              <a:gd name="connsiteY116" fmla="*/ 1991360 h 2499360"/>
              <a:gd name="connsiteX117" fmla="*/ 6156960 w 6654800"/>
              <a:gd name="connsiteY117" fmla="*/ 2021840 h 2499360"/>
              <a:gd name="connsiteX118" fmla="*/ 6268720 w 6654800"/>
              <a:gd name="connsiteY118" fmla="*/ 2042160 h 2499360"/>
              <a:gd name="connsiteX119" fmla="*/ 6319520 w 6654800"/>
              <a:gd name="connsiteY119" fmla="*/ 2052320 h 2499360"/>
              <a:gd name="connsiteX120" fmla="*/ 6350000 w 6654800"/>
              <a:gd name="connsiteY120" fmla="*/ 2072640 h 2499360"/>
              <a:gd name="connsiteX121" fmla="*/ 6390640 w 6654800"/>
              <a:gd name="connsiteY121" fmla="*/ 2092960 h 2499360"/>
              <a:gd name="connsiteX122" fmla="*/ 6410960 w 6654800"/>
              <a:gd name="connsiteY122" fmla="*/ 2123440 h 2499360"/>
              <a:gd name="connsiteX123" fmla="*/ 6471920 w 6654800"/>
              <a:gd name="connsiteY123" fmla="*/ 2164080 h 2499360"/>
              <a:gd name="connsiteX124" fmla="*/ 6502400 w 6654800"/>
              <a:gd name="connsiteY124" fmla="*/ 2225040 h 2499360"/>
              <a:gd name="connsiteX125" fmla="*/ 6512560 w 6654800"/>
              <a:gd name="connsiteY125" fmla="*/ 2275840 h 2499360"/>
              <a:gd name="connsiteX126" fmla="*/ 6563360 w 6654800"/>
              <a:gd name="connsiteY126" fmla="*/ 2326640 h 2499360"/>
              <a:gd name="connsiteX127" fmla="*/ 6634480 w 6654800"/>
              <a:gd name="connsiteY127" fmla="*/ 2458720 h 2499360"/>
              <a:gd name="connsiteX128" fmla="*/ 6654800 w 6654800"/>
              <a:gd name="connsiteY128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6654800" h="2499360">
                <a:moveTo>
                  <a:pt x="0" y="1351280"/>
                </a:moveTo>
                <a:cubicBezTo>
                  <a:pt x="33867" y="1347893"/>
                  <a:pt x="68147" y="1347392"/>
                  <a:pt x="101600" y="1341120"/>
                </a:cubicBezTo>
                <a:cubicBezTo>
                  <a:pt x="122652" y="1337173"/>
                  <a:pt x="141780" y="1325995"/>
                  <a:pt x="162560" y="1320800"/>
                </a:cubicBezTo>
                <a:lnTo>
                  <a:pt x="203200" y="1310640"/>
                </a:lnTo>
                <a:cubicBezTo>
                  <a:pt x="213360" y="1303867"/>
                  <a:pt x="223744" y="1297417"/>
                  <a:pt x="233680" y="1290320"/>
                </a:cubicBezTo>
                <a:cubicBezTo>
                  <a:pt x="247459" y="1280478"/>
                  <a:pt x="259618" y="1268241"/>
                  <a:pt x="274320" y="1259840"/>
                </a:cubicBezTo>
                <a:cubicBezTo>
                  <a:pt x="291142" y="1250227"/>
                  <a:pt x="342737" y="1242093"/>
                  <a:pt x="355600" y="1239520"/>
                </a:cubicBezTo>
                <a:cubicBezTo>
                  <a:pt x="413173" y="1242907"/>
                  <a:pt x="471884" y="1237799"/>
                  <a:pt x="528320" y="1249680"/>
                </a:cubicBezTo>
                <a:cubicBezTo>
                  <a:pt x="540269" y="1252196"/>
                  <a:pt x="540006" y="1271526"/>
                  <a:pt x="548640" y="1280160"/>
                </a:cubicBezTo>
                <a:cubicBezTo>
                  <a:pt x="557274" y="1288794"/>
                  <a:pt x="569739" y="1292663"/>
                  <a:pt x="579120" y="1300480"/>
                </a:cubicBezTo>
                <a:cubicBezTo>
                  <a:pt x="590158" y="1309678"/>
                  <a:pt x="597908" y="1322609"/>
                  <a:pt x="609600" y="1330960"/>
                </a:cubicBezTo>
                <a:cubicBezTo>
                  <a:pt x="621925" y="1339763"/>
                  <a:pt x="638123" y="1342193"/>
                  <a:pt x="650240" y="1351280"/>
                </a:cubicBezTo>
                <a:cubicBezTo>
                  <a:pt x="665566" y="1362775"/>
                  <a:pt x="677333" y="1378373"/>
                  <a:pt x="690880" y="1391920"/>
                </a:cubicBezTo>
                <a:cubicBezTo>
                  <a:pt x="694832" y="1407727"/>
                  <a:pt x="701313" y="1453017"/>
                  <a:pt x="721360" y="1463040"/>
                </a:cubicBezTo>
                <a:cubicBezTo>
                  <a:pt x="746339" y="1475529"/>
                  <a:pt x="802640" y="1483360"/>
                  <a:pt x="802640" y="1483360"/>
                </a:cubicBezTo>
                <a:cubicBezTo>
                  <a:pt x="806027" y="1493520"/>
                  <a:pt x="809858" y="1503542"/>
                  <a:pt x="812800" y="1513840"/>
                </a:cubicBezTo>
                <a:cubicBezTo>
                  <a:pt x="822078" y="1546313"/>
                  <a:pt x="814703" y="1564235"/>
                  <a:pt x="853440" y="1574800"/>
                </a:cubicBezTo>
                <a:cubicBezTo>
                  <a:pt x="879782" y="1581984"/>
                  <a:pt x="907627" y="1581573"/>
                  <a:pt x="934720" y="1584960"/>
                </a:cubicBezTo>
                <a:cubicBezTo>
                  <a:pt x="955040" y="1598507"/>
                  <a:pt x="971988" y="1619677"/>
                  <a:pt x="995680" y="1625600"/>
                </a:cubicBezTo>
                <a:cubicBezTo>
                  <a:pt x="1046710" y="1638357"/>
                  <a:pt x="1023073" y="1631344"/>
                  <a:pt x="1066800" y="1645920"/>
                </a:cubicBezTo>
                <a:cubicBezTo>
                  <a:pt x="1073573" y="1656080"/>
                  <a:pt x="1078486" y="1667766"/>
                  <a:pt x="1087120" y="1676400"/>
                </a:cubicBezTo>
                <a:cubicBezTo>
                  <a:pt x="1099339" y="1688619"/>
                  <a:pt x="1144959" y="1711728"/>
                  <a:pt x="1158240" y="1717040"/>
                </a:cubicBezTo>
                <a:cubicBezTo>
                  <a:pt x="1168371" y="1721093"/>
                  <a:pt x="1240193" y="1745649"/>
                  <a:pt x="1259840" y="1747520"/>
                </a:cubicBezTo>
                <a:cubicBezTo>
                  <a:pt x="1317253" y="1752988"/>
                  <a:pt x="1374987" y="1754293"/>
                  <a:pt x="1432560" y="1757680"/>
                </a:cubicBezTo>
                <a:cubicBezTo>
                  <a:pt x="1449493" y="1764453"/>
                  <a:pt x="1469349" y="1766324"/>
                  <a:pt x="1483360" y="1778000"/>
                </a:cubicBezTo>
                <a:cubicBezTo>
                  <a:pt x="1555609" y="1838207"/>
                  <a:pt x="1424658" y="1785526"/>
                  <a:pt x="1524000" y="1818640"/>
                </a:cubicBezTo>
                <a:cubicBezTo>
                  <a:pt x="1544320" y="1815253"/>
                  <a:pt x="1565944" y="1816403"/>
                  <a:pt x="1584960" y="1808480"/>
                </a:cubicBezTo>
                <a:cubicBezTo>
                  <a:pt x="1607503" y="1799087"/>
                  <a:pt x="1645920" y="1767840"/>
                  <a:pt x="1645920" y="1767840"/>
                </a:cubicBezTo>
                <a:cubicBezTo>
                  <a:pt x="1674811" y="1724503"/>
                  <a:pt x="1688135" y="1709978"/>
                  <a:pt x="1706880" y="1666240"/>
                </a:cubicBezTo>
                <a:cubicBezTo>
                  <a:pt x="1711099" y="1656396"/>
                  <a:pt x="1709467" y="1643333"/>
                  <a:pt x="1717040" y="1635760"/>
                </a:cubicBezTo>
                <a:cubicBezTo>
                  <a:pt x="1741043" y="1611757"/>
                  <a:pt x="1790430" y="1610409"/>
                  <a:pt x="1818640" y="1605280"/>
                </a:cubicBezTo>
                <a:cubicBezTo>
                  <a:pt x="1835630" y="1602191"/>
                  <a:pt x="1852583" y="1598866"/>
                  <a:pt x="1869440" y="1595120"/>
                </a:cubicBezTo>
                <a:cubicBezTo>
                  <a:pt x="1883071" y="1592091"/>
                  <a:pt x="1896306" y="1587256"/>
                  <a:pt x="1910080" y="1584960"/>
                </a:cubicBezTo>
                <a:cubicBezTo>
                  <a:pt x="1937013" y="1580471"/>
                  <a:pt x="1964267" y="1578187"/>
                  <a:pt x="1991360" y="1574800"/>
                </a:cubicBezTo>
                <a:cubicBezTo>
                  <a:pt x="2011680" y="1578187"/>
                  <a:pt x="2033495" y="1576593"/>
                  <a:pt x="2052320" y="1584960"/>
                </a:cubicBezTo>
                <a:cubicBezTo>
                  <a:pt x="2065450" y="1590796"/>
                  <a:pt x="2070845" y="1607470"/>
                  <a:pt x="2082800" y="1615440"/>
                </a:cubicBezTo>
                <a:cubicBezTo>
                  <a:pt x="2091711" y="1621381"/>
                  <a:pt x="2103120" y="1622213"/>
                  <a:pt x="2113280" y="1625600"/>
                </a:cubicBezTo>
                <a:cubicBezTo>
                  <a:pt x="2123440" y="1635760"/>
                  <a:pt x="2130129" y="1651536"/>
                  <a:pt x="2143760" y="1656080"/>
                </a:cubicBezTo>
                <a:cubicBezTo>
                  <a:pt x="2153920" y="1659467"/>
                  <a:pt x="2163942" y="1648862"/>
                  <a:pt x="2174240" y="1645920"/>
                </a:cubicBezTo>
                <a:cubicBezTo>
                  <a:pt x="2187666" y="1642084"/>
                  <a:pt x="2201333" y="1639147"/>
                  <a:pt x="2214880" y="1635760"/>
                </a:cubicBezTo>
                <a:cubicBezTo>
                  <a:pt x="2326640" y="1561253"/>
                  <a:pt x="2251456" y="1596475"/>
                  <a:pt x="2458720" y="1584960"/>
                </a:cubicBezTo>
                <a:cubicBezTo>
                  <a:pt x="2465493" y="1571413"/>
                  <a:pt x="2473074" y="1558241"/>
                  <a:pt x="2479040" y="1544320"/>
                </a:cubicBezTo>
                <a:cubicBezTo>
                  <a:pt x="2483259" y="1534476"/>
                  <a:pt x="2484411" y="1523419"/>
                  <a:pt x="2489200" y="1513840"/>
                </a:cubicBezTo>
                <a:cubicBezTo>
                  <a:pt x="2494661" y="1502918"/>
                  <a:pt x="2503462" y="1493962"/>
                  <a:pt x="2509520" y="1483360"/>
                </a:cubicBezTo>
                <a:cubicBezTo>
                  <a:pt x="2517034" y="1470210"/>
                  <a:pt x="2518341" y="1452577"/>
                  <a:pt x="2529840" y="1442720"/>
                </a:cubicBezTo>
                <a:cubicBezTo>
                  <a:pt x="2543687" y="1430851"/>
                  <a:pt x="2563707" y="1429173"/>
                  <a:pt x="2580640" y="1422400"/>
                </a:cubicBezTo>
                <a:cubicBezTo>
                  <a:pt x="2621280" y="1425787"/>
                  <a:pt x="2663348" y="1421357"/>
                  <a:pt x="2702560" y="1432560"/>
                </a:cubicBezTo>
                <a:cubicBezTo>
                  <a:pt x="2728148" y="1439871"/>
                  <a:pt x="2726582" y="1504152"/>
                  <a:pt x="2733040" y="1513840"/>
                </a:cubicBezTo>
                <a:cubicBezTo>
                  <a:pt x="2738981" y="1522751"/>
                  <a:pt x="2753360" y="1520613"/>
                  <a:pt x="2763520" y="1524000"/>
                </a:cubicBezTo>
                <a:cubicBezTo>
                  <a:pt x="2794068" y="1513817"/>
                  <a:pt x="2798219" y="1515404"/>
                  <a:pt x="2824480" y="1493520"/>
                </a:cubicBezTo>
                <a:cubicBezTo>
                  <a:pt x="2875217" y="1451239"/>
                  <a:pt x="2831875" y="1470735"/>
                  <a:pt x="2885440" y="1452880"/>
                </a:cubicBezTo>
                <a:cubicBezTo>
                  <a:pt x="2898987" y="1442720"/>
                  <a:pt x="2913223" y="1433420"/>
                  <a:pt x="2926080" y="1422400"/>
                </a:cubicBezTo>
                <a:cubicBezTo>
                  <a:pt x="2936989" y="1413049"/>
                  <a:pt x="2944605" y="1399890"/>
                  <a:pt x="2956560" y="1391920"/>
                </a:cubicBezTo>
                <a:cubicBezTo>
                  <a:pt x="2965471" y="1385979"/>
                  <a:pt x="2976880" y="1385147"/>
                  <a:pt x="2987040" y="1381760"/>
                </a:cubicBezTo>
                <a:cubicBezTo>
                  <a:pt x="2993813" y="1371600"/>
                  <a:pt x="3001899" y="1362202"/>
                  <a:pt x="3007360" y="1351280"/>
                </a:cubicBezTo>
                <a:cubicBezTo>
                  <a:pt x="3012149" y="1341701"/>
                  <a:pt x="3010830" y="1329163"/>
                  <a:pt x="3017520" y="1320800"/>
                </a:cubicBezTo>
                <a:cubicBezTo>
                  <a:pt x="3025148" y="1311265"/>
                  <a:pt x="3037840" y="1307253"/>
                  <a:pt x="3048000" y="1300480"/>
                </a:cubicBezTo>
                <a:cubicBezTo>
                  <a:pt x="3051387" y="1290320"/>
                  <a:pt x="3052219" y="1278911"/>
                  <a:pt x="3058160" y="1270000"/>
                </a:cubicBezTo>
                <a:cubicBezTo>
                  <a:pt x="3066130" y="1258045"/>
                  <a:pt x="3079442" y="1250558"/>
                  <a:pt x="3088640" y="1239520"/>
                </a:cubicBezTo>
                <a:cubicBezTo>
                  <a:pt x="3096457" y="1230139"/>
                  <a:pt x="3102187" y="1219200"/>
                  <a:pt x="3108960" y="1209040"/>
                </a:cubicBezTo>
                <a:cubicBezTo>
                  <a:pt x="3112347" y="1168400"/>
                  <a:pt x="3109780" y="1126817"/>
                  <a:pt x="3119120" y="1087120"/>
                </a:cubicBezTo>
                <a:cubicBezTo>
                  <a:pt x="3123643" y="1067897"/>
                  <a:pt x="3144028" y="1055265"/>
                  <a:pt x="3149600" y="1036320"/>
                </a:cubicBezTo>
                <a:cubicBezTo>
                  <a:pt x="3208734" y="835265"/>
                  <a:pt x="3124731" y="957138"/>
                  <a:pt x="3200400" y="894080"/>
                </a:cubicBezTo>
                <a:cubicBezTo>
                  <a:pt x="3211438" y="884882"/>
                  <a:pt x="3218925" y="871570"/>
                  <a:pt x="3230880" y="863600"/>
                </a:cubicBezTo>
                <a:cubicBezTo>
                  <a:pt x="3239791" y="857659"/>
                  <a:pt x="3251200" y="856827"/>
                  <a:pt x="3261360" y="853440"/>
                </a:cubicBezTo>
                <a:cubicBezTo>
                  <a:pt x="3285073" y="858183"/>
                  <a:pt x="3351537" y="877721"/>
                  <a:pt x="3373120" y="853440"/>
                </a:cubicBezTo>
                <a:cubicBezTo>
                  <a:pt x="3391674" y="832567"/>
                  <a:pt x="3380951" y="797139"/>
                  <a:pt x="3393440" y="772160"/>
                </a:cubicBezTo>
                <a:cubicBezTo>
                  <a:pt x="3402008" y="755025"/>
                  <a:pt x="3420533" y="745067"/>
                  <a:pt x="3434080" y="731520"/>
                </a:cubicBezTo>
                <a:cubicBezTo>
                  <a:pt x="3453071" y="674546"/>
                  <a:pt x="3441643" y="711430"/>
                  <a:pt x="3464560" y="619760"/>
                </a:cubicBezTo>
                <a:cubicBezTo>
                  <a:pt x="3467947" y="606213"/>
                  <a:pt x="3466974" y="590738"/>
                  <a:pt x="3474720" y="579120"/>
                </a:cubicBezTo>
                <a:lnTo>
                  <a:pt x="3495040" y="548640"/>
                </a:lnTo>
                <a:cubicBezTo>
                  <a:pt x="3498427" y="528320"/>
                  <a:pt x="3493226" y="504443"/>
                  <a:pt x="3505200" y="487680"/>
                </a:cubicBezTo>
                <a:cubicBezTo>
                  <a:pt x="3513316" y="476317"/>
                  <a:pt x="3531984" y="479252"/>
                  <a:pt x="3545840" y="477520"/>
                </a:cubicBezTo>
                <a:cubicBezTo>
                  <a:pt x="3586306" y="472462"/>
                  <a:pt x="3627120" y="470747"/>
                  <a:pt x="3667760" y="467360"/>
                </a:cubicBezTo>
                <a:cubicBezTo>
                  <a:pt x="3706693" y="447893"/>
                  <a:pt x="3715125" y="446707"/>
                  <a:pt x="3749040" y="416560"/>
                </a:cubicBezTo>
                <a:cubicBezTo>
                  <a:pt x="3766938" y="400650"/>
                  <a:pt x="3781942" y="381670"/>
                  <a:pt x="3799840" y="365760"/>
                </a:cubicBezTo>
                <a:cubicBezTo>
                  <a:pt x="4013095" y="176200"/>
                  <a:pt x="3861623" y="324297"/>
                  <a:pt x="3992880" y="193040"/>
                </a:cubicBezTo>
                <a:cubicBezTo>
                  <a:pt x="4009813" y="199813"/>
                  <a:pt x="4026085" y="208561"/>
                  <a:pt x="4043680" y="213360"/>
                </a:cubicBezTo>
                <a:cubicBezTo>
                  <a:pt x="4063554" y="218780"/>
                  <a:pt x="4084372" y="219835"/>
                  <a:pt x="4104640" y="223520"/>
                </a:cubicBezTo>
                <a:cubicBezTo>
                  <a:pt x="4121630" y="226609"/>
                  <a:pt x="4138614" y="229797"/>
                  <a:pt x="4155440" y="233680"/>
                </a:cubicBezTo>
                <a:cubicBezTo>
                  <a:pt x="4182652" y="239960"/>
                  <a:pt x="4209627" y="247227"/>
                  <a:pt x="4236720" y="254000"/>
                </a:cubicBezTo>
                <a:lnTo>
                  <a:pt x="4277360" y="264160"/>
                </a:lnTo>
                <a:cubicBezTo>
                  <a:pt x="4311227" y="260773"/>
                  <a:pt x="4348231" y="268633"/>
                  <a:pt x="4378960" y="254000"/>
                </a:cubicBezTo>
                <a:cubicBezTo>
                  <a:pt x="4422418" y="233306"/>
                  <a:pt x="4453363" y="192913"/>
                  <a:pt x="4490720" y="162560"/>
                </a:cubicBezTo>
                <a:cubicBezTo>
                  <a:pt x="4659398" y="25509"/>
                  <a:pt x="4435263" y="211855"/>
                  <a:pt x="4582160" y="81280"/>
                </a:cubicBezTo>
                <a:cubicBezTo>
                  <a:pt x="4598368" y="66873"/>
                  <a:pt x="4614492" y="52005"/>
                  <a:pt x="4632960" y="40640"/>
                </a:cubicBezTo>
                <a:cubicBezTo>
                  <a:pt x="4658758" y="24764"/>
                  <a:pt x="4714240" y="0"/>
                  <a:pt x="4714240" y="0"/>
                </a:cubicBezTo>
                <a:cubicBezTo>
                  <a:pt x="4796139" y="27300"/>
                  <a:pt x="4678406" y="-9359"/>
                  <a:pt x="4856480" y="20320"/>
                </a:cubicBezTo>
                <a:cubicBezTo>
                  <a:pt x="4880800" y="24373"/>
                  <a:pt x="4903893" y="33867"/>
                  <a:pt x="4927600" y="40640"/>
                </a:cubicBezTo>
                <a:cubicBezTo>
                  <a:pt x="4944533" y="50800"/>
                  <a:pt x="4962602" y="59272"/>
                  <a:pt x="4978400" y="71120"/>
                </a:cubicBezTo>
                <a:cubicBezTo>
                  <a:pt x="5017977" y="100803"/>
                  <a:pt x="5000517" y="97660"/>
                  <a:pt x="5029200" y="132080"/>
                </a:cubicBezTo>
                <a:cubicBezTo>
                  <a:pt x="5038398" y="143118"/>
                  <a:pt x="5049520" y="152400"/>
                  <a:pt x="5059680" y="162560"/>
                </a:cubicBezTo>
                <a:cubicBezTo>
                  <a:pt x="5060879" y="167354"/>
                  <a:pt x="5094488" y="305629"/>
                  <a:pt x="5100320" y="314960"/>
                </a:cubicBezTo>
                <a:cubicBezTo>
                  <a:pt x="5105996" y="324042"/>
                  <a:pt x="5121221" y="320331"/>
                  <a:pt x="5130800" y="325120"/>
                </a:cubicBezTo>
                <a:cubicBezTo>
                  <a:pt x="5148463" y="333951"/>
                  <a:pt x="5164338" y="346010"/>
                  <a:pt x="5181600" y="355600"/>
                </a:cubicBezTo>
                <a:cubicBezTo>
                  <a:pt x="5194840" y="362955"/>
                  <a:pt x="5208693" y="369147"/>
                  <a:pt x="5222240" y="375920"/>
                </a:cubicBezTo>
                <a:lnTo>
                  <a:pt x="5262880" y="436880"/>
                </a:lnTo>
                <a:cubicBezTo>
                  <a:pt x="5269653" y="447040"/>
                  <a:pt x="5279339" y="455776"/>
                  <a:pt x="5283200" y="467360"/>
                </a:cubicBezTo>
                <a:cubicBezTo>
                  <a:pt x="5286587" y="477520"/>
                  <a:pt x="5289141" y="487996"/>
                  <a:pt x="5293360" y="497840"/>
                </a:cubicBezTo>
                <a:cubicBezTo>
                  <a:pt x="5299326" y="511761"/>
                  <a:pt x="5308891" y="524112"/>
                  <a:pt x="5313680" y="538480"/>
                </a:cubicBezTo>
                <a:cubicBezTo>
                  <a:pt x="5322511" y="564974"/>
                  <a:pt x="5318509" y="596523"/>
                  <a:pt x="5334000" y="619760"/>
                </a:cubicBezTo>
                <a:cubicBezTo>
                  <a:pt x="5340773" y="629920"/>
                  <a:pt x="5348859" y="639318"/>
                  <a:pt x="5354320" y="650240"/>
                </a:cubicBezTo>
                <a:cubicBezTo>
                  <a:pt x="5359109" y="659819"/>
                  <a:pt x="5357790" y="672357"/>
                  <a:pt x="5364480" y="680720"/>
                </a:cubicBezTo>
                <a:cubicBezTo>
                  <a:pt x="5372108" y="690255"/>
                  <a:pt x="5385579" y="693223"/>
                  <a:pt x="5394960" y="701040"/>
                </a:cubicBezTo>
                <a:cubicBezTo>
                  <a:pt x="5405998" y="710238"/>
                  <a:pt x="5414627" y="722058"/>
                  <a:pt x="5425440" y="731520"/>
                </a:cubicBezTo>
                <a:cubicBezTo>
                  <a:pt x="5441760" y="745800"/>
                  <a:pt x="5462803" y="755140"/>
                  <a:pt x="5476240" y="772160"/>
                </a:cubicBezTo>
                <a:cubicBezTo>
                  <a:pt x="5514072" y="820080"/>
                  <a:pt x="5541208" y="875717"/>
                  <a:pt x="5577840" y="924560"/>
                </a:cubicBezTo>
                <a:cubicBezTo>
                  <a:pt x="5598160" y="951653"/>
                  <a:pt x="5620851" y="977121"/>
                  <a:pt x="5638800" y="1005840"/>
                </a:cubicBezTo>
                <a:cubicBezTo>
                  <a:pt x="5664174" y="1046439"/>
                  <a:pt x="5695748" y="1122341"/>
                  <a:pt x="5709920" y="1168400"/>
                </a:cubicBezTo>
                <a:cubicBezTo>
                  <a:pt x="5714998" y="1184905"/>
                  <a:pt x="5712357" y="1203754"/>
                  <a:pt x="5720080" y="1219200"/>
                </a:cubicBezTo>
                <a:cubicBezTo>
                  <a:pt x="5733292" y="1245623"/>
                  <a:pt x="5760618" y="1252495"/>
                  <a:pt x="5781040" y="1270000"/>
                </a:cubicBezTo>
                <a:cubicBezTo>
                  <a:pt x="5807938" y="1293056"/>
                  <a:pt x="5854211" y="1346024"/>
                  <a:pt x="5872480" y="1371600"/>
                </a:cubicBezTo>
                <a:cubicBezTo>
                  <a:pt x="5891050" y="1397599"/>
                  <a:pt x="5904386" y="1427116"/>
                  <a:pt x="5923280" y="1452880"/>
                </a:cubicBezTo>
                <a:cubicBezTo>
                  <a:pt x="5941744" y="1478059"/>
                  <a:pt x="5967805" y="1497452"/>
                  <a:pt x="5984240" y="1524000"/>
                </a:cubicBezTo>
                <a:cubicBezTo>
                  <a:pt x="6012142" y="1569072"/>
                  <a:pt x="6023554" y="1623832"/>
                  <a:pt x="6055360" y="1666240"/>
                </a:cubicBezTo>
                <a:cubicBezTo>
                  <a:pt x="6123646" y="1757289"/>
                  <a:pt x="6097534" y="1719341"/>
                  <a:pt x="6136640" y="1778000"/>
                </a:cubicBezTo>
                <a:cubicBezTo>
                  <a:pt x="6140027" y="1849120"/>
                  <a:pt x="6140887" y="1920405"/>
                  <a:pt x="6146800" y="1991360"/>
                </a:cubicBezTo>
                <a:cubicBezTo>
                  <a:pt x="6147689" y="2002033"/>
                  <a:pt x="6147074" y="2017721"/>
                  <a:pt x="6156960" y="2021840"/>
                </a:cubicBezTo>
                <a:cubicBezTo>
                  <a:pt x="6191911" y="2036403"/>
                  <a:pt x="6231504" y="2035182"/>
                  <a:pt x="6268720" y="2042160"/>
                </a:cubicBezTo>
                <a:cubicBezTo>
                  <a:pt x="6285693" y="2045342"/>
                  <a:pt x="6302587" y="2048933"/>
                  <a:pt x="6319520" y="2052320"/>
                </a:cubicBezTo>
                <a:cubicBezTo>
                  <a:pt x="6329680" y="2059093"/>
                  <a:pt x="6339398" y="2066582"/>
                  <a:pt x="6350000" y="2072640"/>
                </a:cubicBezTo>
                <a:cubicBezTo>
                  <a:pt x="6363150" y="2080154"/>
                  <a:pt x="6379005" y="2083264"/>
                  <a:pt x="6390640" y="2092960"/>
                </a:cubicBezTo>
                <a:cubicBezTo>
                  <a:pt x="6400021" y="2100777"/>
                  <a:pt x="6401770" y="2115399"/>
                  <a:pt x="6410960" y="2123440"/>
                </a:cubicBezTo>
                <a:cubicBezTo>
                  <a:pt x="6429339" y="2139522"/>
                  <a:pt x="6471920" y="2164080"/>
                  <a:pt x="6471920" y="2164080"/>
                </a:cubicBezTo>
                <a:cubicBezTo>
                  <a:pt x="6491786" y="2193879"/>
                  <a:pt x="6493987" y="2191389"/>
                  <a:pt x="6502400" y="2225040"/>
                </a:cubicBezTo>
                <a:cubicBezTo>
                  <a:pt x="6506588" y="2241793"/>
                  <a:pt x="6506497" y="2259671"/>
                  <a:pt x="6512560" y="2275840"/>
                </a:cubicBezTo>
                <a:cubicBezTo>
                  <a:pt x="6523849" y="2305944"/>
                  <a:pt x="6538524" y="2310083"/>
                  <a:pt x="6563360" y="2326640"/>
                </a:cubicBezTo>
                <a:cubicBezTo>
                  <a:pt x="6585236" y="2363100"/>
                  <a:pt x="6622112" y="2421616"/>
                  <a:pt x="6634480" y="2458720"/>
                </a:cubicBezTo>
                <a:cubicBezTo>
                  <a:pt x="6646155" y="2493744"/>
                  <a:pt x="6637067" y="2481627"/>
                  <a:pt x="665480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 smtClean="0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18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3" name="Freeform 2"/>
          <p:cNvSpPr/>
          <p:nvPr/>
        </p:nvSpPr>
        <p:spPr>
          <a:xfrm>
            <a:off x="995363" y="2498725"/>
            <a:ext cx="6746875" cy="2306638"/>
          </a:xfrm>
          <a:custGeom>
            <a:avLst/>
            <a:gdLst>
              <a:gd name="connsiteX0" fmla="*/ 0 w 6746240"/>
              <a:gd name="connsiteY0" fmla="*/ 1280160 h 2306320"/>
              <a:gd name="connsiteX1" fmla="*/ 121920 w 6746240"/>
              <a:gd name="connsiteY1" fmla="*/ 1259840 h 2306320"/>
              <a:gd name="connsiteX2" fmla="*/ 182880 w 6746240"/>
              <a:gd name="connsiteY2" fmla="*/ 1239520 h 2306320"/>
              <a:gd name="connsiteX3" fmla="*/ 274320 w 6746240"/>
              <a:gd name="connsiteY3" fmla="*/ 1209040 h 2306320"/>
              <a:gd name="connsiteX4" fmla="*/ 304800 w 6746240"/>
              <a:gd name="connsiteY4" fmla="*/ 1198880 h 2306320"/>
              <a:gd name="connsiteX5" fmla="*/ 335280 w 6746240"/>
              <a:gd name="connsiteY5" fmla="*/ 1188720 h 2306320"/>
              <a:gd name="connsiteX6" fmla="*/ 375920 w 6746240"/>
              <a:gd name="connsiteY6" fmla="*/ 1178560 h 2306320"/>
              <a:gd name="connsiteX7" fmla="*/ 426720 w 6746240"/>
              <a:gd name="connsiteY7" fmla="*/ 1188720 h 2306320"/>
              <a:gd name="connsiteX8" fmla="*/ 447040 w 6746240"/>
              <a:gd name="connsiteY8" fmla="*/ 1219200 h 2306320"/>
              <a:gd name="connsiteX9" fmla="*/ 538480 w 6746240"/>
              <a:gd name="connsiteY9" fmla="*/ 1198880 h 2306320"/>
              <a:gd name="connsiteX10" fmla="*/ 690880 w 6746240"/>
              <a:gd name="connsiteY10" fmla="*/ 1209040 h 2306320"/>
              <a:gd name="connsiteX11" fmla="*/ 701040 w 6746240"/>
              <a:gd name="connsiteY11" fmla="*/ 1239520 h 2306320"/>
              <a:gd name="connsiteX12" fmla="*/ 731520 w 6746240"/>
              <a:gd name="connsiteY12" fmla="*/ 1259840 h 2306320"/>
              <a:gd name="connsiteX13" fmla="*/ 853440 w 6746240"/>
              <a:gd name="connsiteY13" fmla="*/ 1280160 h 2306320"/>
              <a:gd name="connsiteX14" fmla="*/ 883920 w 6746240"/>
              <a:gd name="connsiteY14" fmla="*/ 1320800 h 2306320"/>
              <a:gd name="connsiteX15" fmla="*/ 894080 w 6746240"/>
              <a:gd name="connsiteY15" fmla="*/ 1351280 h 2306320"/>
              <a:gd name="connsiteX16" fmla="*/ 924560 w 6746240"/>
              <a:gd name="connsiteY16" fmla="*/ 1361440 h 2306320"/>
              <a:gd name="connsiteX17" fmla="*/ 1066800 w 6746240"/>
              <a:gd name="connsiteY17" fmla="*/ 1402080 h 2306320"/>
              <a:gd name="connsiteX18" fmla="*/ 1127760 w 6746240"/>
              <a:gd name="connsiteY18" fmla="*/ 1432560 h 2306320"/>
              <a:gd name="connsiteX19" fmla="*/ 1188720 w 6746240"/>
              <a:gd name="connsiteY19" fmla="*/ 1493520 h 2306320"/>
              <a:gd name="connsiteX20" fmla="*/ 1534160 w 6746240"/>
              <a:gd name="connsiteY20" fmla="*/ 1503680 h 2306320"/>
              <a:gd name="connsiteX21" fmla="*/ 1717040 w 6746240"/>
              <a:gd name="connsiteY21" fmla="*/ 1534160 h 2306320"/>
              <a:gd name="connsiteX22" fmla="*/ 1767840 w 6746240"/>
              <a:gd name="connsiteY22" fmla="*/ 1544320 h 2306320"/>
              <a:gd name="connsiteX23" fmla="*/ 1828800 w 6746240"/>
              <a:gd name="connsiteY23" fmla="*/ 1564640 h 2306320"/>
              <a:gd name="connsiteX24" fmla="*/ 1930400 w 6746240"/>
              <a:gd name="connsiteY24" fmla="*/ 1544320 h 2306320"/>
              <a:gd name="connsiteX25" fmla="*/ 1981200 w 6746240"/>
              <a:gd name="connsiteY25" fmla="*/ 1524000 h 2306320"/>
              <a:gd name="connsiteX26" fmla="*/ 2082800 w 6746240"/>
              <a:gd name="connsiteY26" fmla="*/ 1483360 h 2306320"/>
              <a:gd name="connsiteX27" fmla="*/ 2143760 w 6746240"/>
              <a:gd name="connsiteY27" fmla="*/ 1463040 h 2306320"/>
              <a:gd name="connsiteX28" fmla="*/ 2468880 w 6746240"/>
              <a:gd name="connsiteY28" fmla="*/ 1452880 h 2306320"/>
              <a:gd name="connsiteX29" fmla="*/ 2600960 w 6746240"/>
              <a:gd name="connsiteY29" fmla="*/ 1402080 h 2306320"/>
              <a:gd name="connsiteX30" fmla="*/ 2661920 w 6746240"/>
              <a:gd name="connsiteY30" fmla="*/ 1371600 h 2306320"/>
              <a:gd name="connsiteX31" fmla="*/ 2692400 w 6746240"/>
              <a:gd name="connsiteY31" fmla="*/ 1351280 h 2306320"/>
              <a:gd name="connsiteX32" fmla="*/ 2733040 w 6746240"/>
              <a:gd name="connsiteY32" fmla="*/ 1341120 h 2306320"/>
              <a:gd name="connsiteX33" fmla="*/ 2824480 w 6746240"/>
              <a:gd name="connsiteY33" fmla="*/ 1300480 h 2306320"/>
              <a:gd name="connsiteX34" fmla="*/ 2865120 w 6746240"/>
              <a:gd name="connsiteY34" fmla="*/ 1229360 h 2306320"/>
              <a:gd name="connsiteX35" fmla="*/ 2885440 w 6746240"/>
              <a:gd name="connsiteY35" fmla="*/ 1188720 h 2306320"/>
              <a:gd name="connsiteX36" fmla="*/ 2915920 w 6746240"/>
              <a:gd name="connsiteY36" fmla="*/ 1158240 h 2306320"/>
              <a:gd name="connsiteX37" fmla="*/ 3007360 w 6746240"/>
              <a:gd name="connsiteY37" fmla="*/ 1107440 h 2306320"/>
              <a:gd name="connsiteX38" fmla="*/ 3068320 w 6746240"/>
              <a:gd name="connsiteY38" fmla="*/ 1036320 h 2306320"/>
              <a:gd name="connsiteX39" fmla="*/ 3108960 w 6746240"/>
              <a:gd name="connsiteY39" fmla="*/ 995680 h 2306320"/>
              <a:gd name="connsiteX40" fmla="*/ 3139440 w 6746240"/>
              <a:gd name="connsiteY40" fmla="*/ 1005840 h 2306320"/>
              <a:gd name="connsiteX41" fmla="*/ 3159760 w 6746240"/>
              <a:gd name="connsiteY41" fmla="*/ 975360 h 2306320"/>
              <a:gd name="connsiteX42" fmla="*/ 3180080 w 6746240"/>
              <a:gd name="connsiteY42" fmla="*/ 904240 h 2306320"/>
              <a:gd name="connsiteX43" fmla="*/ 3200400 w 6746240"/>
              <a:gd name="connsiteY43" fmla="*/ 843280 h 2306320"/>
              <a:gd name="connsiteX44" fmla="*/ 3210560 w 6746240"/>
              <a:gd name="connsiteY44" fmla="*/ 802640 h 2306320"/>
              <a:gd name="connsiteX45" fmla="*/ 3241040 w 6746240"/>
              <a:gd name="connsiteY45" fmla="*/ 792480 h 2306320"/>
              <a:gd name="connsiteX46" fmla="*/ 3271520 w 6746240"/>
              <a:gd name="connsiteY46" fmla="*/ 772160 h 2306320"/>
              <a:gd name="connsiteX47" fmla="*/ 3383280 w 6746240"/>
              <a:gd name="connsiteY47" fmla="*/ 751840 h 2306320"/>
              <a:gd name="connsiteX48" fmla="*/ 3484880 w 6746240"/>
              <a:gd name="connsiteY48" fmla="*/ 680720 h 2306320"/>
              <a:gd name="connsiteX49" fmla="*/ 3515360 w 6746240"/>
              <a:gd name="connsiteY49" fmla="*/ 670560 h 2306320"/>
              <a:gd name="connsiteX50" fmla="*/ 3576320 w 6746240"/>
              <a:gd name="connsiteY50" fmla="*/ 629920 h 2306320"/>
              <a:gd name="connsiteX51" fmla="*/ 3586480 w 6746240"/>
              <a:gd name="connsiteY51" fmla="*/ 599440 h 2306320"/>
              <a:gd name="connsiteX52" fmla="*/ 3596640 w 6746240"/>
              <a:gd name="connsiteY52" fmla="*/ 558800 h 2306320"/>
              <a:gd name="connsiteX53" fmla="*/ 3627120 w 6746240"/>
              <a:gd name="connsiteY53" fmla="*/ 528320 h 2306320"/>
              <a:gd name="connsiteX54" fmla="*/ 3667760 w 6746240"/>
              <a:gd name="connsiteY54" fmla="*/ 467360 h 2306320"/>
              <a:gd name="connsiteX55" fmla="*/ 3708400 w 6746240"/>
              <a:gd name="connsiteY55" fmla="*/ 406400 h 2306320"/>
              <a:gd name="connsiteX56" fmla="*/ 3728720 w 6746240"/>
              <a:gd name="connsiteY56" fmla="*/ 375920 h 2306320"/>
              <a:gd name="connsiteX57" fmla="*/ 3759200 w 6746240"/>
              <a:gd name="connsiteY57" fmla="*/ 355600 h 2306320"/>
              <a:gd name="connsiteX58" fmla="*/ 3840480 w 6746240"/>
              <a:gd name="connsiteY58" fmla="*/ 274320 h 2306320"/>
              <a:gd name="connsiteX59" fmla="*/ 3870960 w 6746240"/>
              <a:gd name="connsiteY59" fmla="*/ 254000 h 2306320"/>
              <a:gd name="connsiteX60" fmla="*/ 3911600 w 6746240"/>
              <a:gd name="connsiteY60" fmla="*/ 223520 h 2306320"/>
              <a:gd name="connsiteX61" fmla="*/ 4003040 w 6746240"/>
              <a:gd name="connsiteY61" fmla="*/ 182880 h 2306320"/>
              <a:gd name="connsiteX62" fmla="*/ 4033520 w 6746240"/>
              <a:gd name="connsiteY62" fmla="*/ 152400 h 2306320"/>
              <a:gd name="connsiteX63" fmla="*/ 4114800 w 6746240"/>
              <a:gd name="connsiteY63" fmla="*/ 121920 h 2306320"/>
              <a:gd name="connsiteX64" fmla="*/ 4145280 w 6746240"/>
              <a:gd name="connsiteY64" fmla="*/ 142240 h 2306320"/>
              <a:gd name="connsiteX65" fmla="*/ 4185920 w 6746240"/>
              <a:gd name="connsiteY65" fmla="*/ 132080 h 2306320"/>
              <a:gd name="connsiteX66" fmla="*/ 4307840 w 6746240"/>
              <a:gd name="connsiteY66" fmla="*/ 121920 h 2306320"/>
              <a:gd name="connsiteX67" fmla="*/ 4378960 w 6746240"/>
              <a:gd name="connsiteY67" fmla="*/ 101600 h 2306320"/>
              <a:gd name="connsiteX68" fmla="*/ 4409440 w 6746240"/>
              <a:gd name="connsiteY68" fmla="*/ 91440 h 2306320"/>
              <a:gd name="connsiteX69" fmla="*/ 4541520 w 6746240"/>
              <a:gd name="connsiteY69" fmla="*/ 81280 h 2306320"/>
              <a:gd name="connsiteX70" fmla="*/ 4582160 w 6746240"/>
              <a:gd name="connsiteY70" fmla="*/ 71120 h 2306320"/>
              <a:gd name="connsiteX71" fmla="*/ 4592320 w 6746240"/>
              <a:gd name="connsiteY71" fmla="*/ 30480 h 2306320"/>
              <a:gd name="connsiteX72" fmla="*/ 4622800 w 6746240"/>
              <a:gd name="connsiteY72" fmla="*/ 0 h 2306320"/>
              <a:gd name="connsiteX73" fmla="*/ 4724400 w 6746240"/>
              <a:gd name="connsiteY73" fmla="*/ 30480 h 2306320"/>
              <a:gd name="connsiteX74" fmla="*/ 4744720 w 6746240"/>
              <a:gd name="connsiteY74" fmla="*/ 60960 h 2306320"/>
              <a:gd name="connsiteX75" fmla="*/ 4826000 w 6746240"/>
              <a:gd name="connsiteY75" fmla="*/ 81280 h 2306320"/>
              <a:gd name="connsiteX76" fmla="*/ 4968240 w 6746240"/>
              <a:gd name="connsiteY76" fmla="*/ 162560 h 2306320"/>
              <a:gd name="connsiteX77" fmla="*/ 5130800 w 6746240"/>
              <a:gd name="connsiteY77" fmla="*/ 254000 h 2306320"/>
              <a:gd name="connsiteX78" fmla="*/ 5242560 w 6746240"/>
              <a:gd name="connsiteY78" fmla="*/ 335280 h 2306320"/>
              <a:gd name="connsiteX79" fmla="*/ 5273040 w 6746240"/>
              <a:gd name="connsiteY79" fmla="*/ 365760 h 2306320"/>
              <a:gd name="connsiteX80" fmla="*/ 5323840 w 6746240"/>
              <a:gd name="connsiteY80" fmla="*/ 375920 h 2306320"/>
              <a:gd name="connsiteX81" fmla="*/ 5527040 w 6746240"/>
              <a:gd name="connsiteY81" fmla="*/ 396240 h 2306320"/>
              <a:gd name="connsiteX82" fmla="*/ 5547360 w 6746240"/>
              <a:gd name="connsiteY82" fmla="*/ 589280 h 2306320"/>
              <a:gd name="connsiteX83" fmla="*/ 5557520 w 6746240"/>
              <a:gd name="connsiteY83" fmla="*/ 629920 h 2306320"/>
              <a:gd name="connsiteX84" fmla="*/ 5567680 w 6746240"/>
              <a:gd name="connsiteY84" fmla="*/ 680720 h 2306320"/>
              <a:gd name="connsiteX85" fmla="*/ 5577840 w 6746240"/>
              <a:gd name="connsiteY85" fmla="*/ 741680 h 2306320"/>
              <a:gd name="connsiteX86" fmla="*/ 5588000 w 6746240"/>
              <a:gd name="connsiteY86" fmla="*/ 812800 h 2306320"/>
              <a:gd name="connsiteX87" fmla="*/ 5598160 w 6746240"/>
              <a:gd name="connsiteY87" fmla="*/ 853440 h 2306320"/>
              <a:gd name="connsiteX88" fmla="*/ 5608320 w 6746240"/>
              <a:gd name="connsiteY88" fmla="*/ 904240 h 2306320"/>
              <a:gd name="connsiteX89" fmla="*/ 5618480 w 6746240"/>
              <a:gd name="connsiteY89" fmla="*/ 944880 h 2306320"/>
              <a:gd name="connsiteX90" fmla="*/ 5659120 w 6746240"/>
              <a:gd name="connsiteY90" fmla="*/ 955040 h 2306320"/>
              <a:gd name="connsiteX91" fmla="*/ 5689600 w 6746240"/>
              <a:gd name="connsiteY91" fmla="*/ 1005840 h 2306320"/>
              <a:gd name="connsiteX92" fmla="*/ 5699760 w 6746240"/>
              <a:gd name="connsiteY92" fmla="*/ 1036320 h 2306320"/>
              <a:gd name="connsiteX93" fmla="*/ 5750560 w 6746240"/>
              <a:gd name="connsiteY93" fmla="*/ 1127760 h 2306320"/>
              <a:gd name="connsiteX94" fmla="*/ 5770880 w 6746240"/>
              <a:gd name="connsiteY94" fmla="*/ 1188720 h 2306320"/>
              <a:gd name="connsiteX95" fmla="*/ 5781040 w 6746240"/>
              <a:gd name="connsiteY95" fmla="*/ 1229360 h 2306320"/>
              <a:gd name="connsiteX96" fmla="*/ 5821680 w 6746240"/>
              <a:gd name="connsiteY96" fmla="*/ 1239520 h 2306320"/>
              <a:gd name="connsiteX97" fmla="*/ 5872480 w 6746240"/>
              <a:gd name="connsiteY97" fmla="*/ 1259840 h 2306320"/>
              <a:gd name="connsiteX98" fmla="*/ 5974080 w 6746240"/>
              <a:gd name="connsiteY98" fmla="*/ 1330960 h 2306320"/>
              <a:gd name="connsiteX99" fmla="*/ 6004560 w 6746240"/>
              <a:gd name="connsiteY99" fmla="*/ 1371600 h 2306320"/>
              <a:gd name="connsiteX100" fmla="*/ 6065520 w 6746240"/>
              <a:gd name="connsiteY100" fmla="*/ 1442720 h 2306320"/>
              <a:gd name="connsiteX101" fmla="*/ 6085840 w 6746240"/>
              <a:gd name="connsiteY101" fmla="*/ 1483360 h 2306320"/>
              <a:gd name="connsiteX102" fmla="*/ 6126480 w 6746240"/>
              <a:gd name="connsiteY102" fmla="*/ 1544320 h 2306320"/>
              <a:gd name="connsiteX103" fmla="*/ 6177280 w 6746240"/>
              <a:gd name="connsiteY103" fmla="*/ 1564640 h 2306320"/>
              <a:gd name="connsiteX104" fmla="*/ 6268720 w 6746240"/>
              <a:gd name="connsiteY104" fmla="*/ 1666240 h 2306320"/>
              <a:gd name="connsiteX105" fmla="*/ 6278880 w 6746240"/>
              <a:gd name="connsiteY105" fmla="*/ 1717040 h 2306320"/>
              <a:gd name="connsiteX106" fmla="*/ 6319520 w 6746240"/>
              <a:gd name="connsiteY106" fmla="*/ 1737360 h 2306320"/>
              <a:gd name="connsiteX107" fmla="*/ 6350000 w 6746240"/>
              <a:gd name="connsiteY107" fmla="*/ 1757680 h 2306320"/>
              <a:gd name="connsiteX108" fmla="*/ 6370320 w 6746240"/>
              <a:gd name="connsiteY108" fmla="*/ 1798320 h 2306320"/>
              <a:gd name="connsiteX109" fmla="*/ 6390640 w 6746240"/>
              <a:gd name="connsiteY109" fmla="*/ 1859280 h 2306320"/>
              <a:gd name="connsiteX110" fmla="*/ 6421120 w 6746240"/>
              <a:gd name="connsiteY110" fmla="*/ 1971040 h 2306320"/>
              <a:gd name="connsiteX111" fmla="*/ 6431280 w 6746240"/>
              <a:gd name="connsiteY111" fmla="*/ 2001520 h 2306320"/>
              <a:gd name="connsiteX112" fmla="*/ 6461760 w 6746240"/>
              <a:gd name="connsiteY112" fmla="*/ 2011680 h 2306320"/>
              <a:gd name="connsiteX113" fmla="*/ 6471920 w 6746240"/>
              <a:gd name="connsiteY113" fmla="*/ 2042160 h 2306320"/>
              <a:gd name="connsiteX114" fmla="*/ 6563360 w 6746240"/>
              <a:gd name="connsiteY114" fmla="*/ 2082800 h 2306320"/>
              <a:gd name="connsiteX115" fmla="*/ 6614160 w 6746240"/>
              <a:gd name="connsiteY115" fmla="*/ 2113280 h 2306320"/>
              <a:gd name="connsiteX116" fmla="*/ 6644640 w 6746240"/>
              <a:gd name="connsiteY116" fmla="*/ 2164080 h 2306320"/>
              <a:gd name="connsiteX117" fmla="*/ 6675120 w 6746240"/>
              <a:gd name="connsiteY117" fmla="*/ 2194560 h 2306320"/>
              <a:gd name="connsiteX118" fmla="*/ 6695440 w 6746240"/>
              <a:gd name="connsiteY118" fmla="*/ 2235200 h 2306320"/>
              <a:gd name="connsiteX119" fmla="*/ 6746240 w 6746240"/>
              <a:gd name="connsiteY119" fmla="*/ 2306320 h 230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746240" h="2306320">
                <a:moveTo>
                  <a:pt x="0" y="1280160"/>
                </a:moveTo>
                <a:cubicBezTo>
                  <a:pt x="30529" y="1275799"/>
                  <a:pt x="89236" y="1268754"/>
                  <a:pt x="121920" y="1259840"/>
                </a:cubicBezTo>
                <a:cubicBezTo>
                  <a:pt x="142584" y="1254204"/>
                  <a:pt x="162560" y="1246293"/>
                  <a:pt x="182880" y="1239520"/>
                </a:cubicBezTo>
                <a:lnTo>
                  <a:pt x="274320" y="1209040"/>
                </a:lnTo>
                <a:lnTo>
                  <a:pt x="304800" y="1198880"/>
                </a:lnTo>
                <a:cubicBezTo>
                  <a:pt x="314960" y="1195493"/>
                  <a:pt x="324890" y="1191317"/>
                  <a:pt x="335280" y="1188720"/>
                </a:cubicBezTo>
                <a:lnTo>
                  <a:pt x="375920" y="1178560"/>
                </a:lnTo>
                <a:cubicBezTo>
                  <a:pt x="392853" y="1181947"/>
                  <a:pt x="411727" y="1180152"/>
                  <a:pt x="426720" y="1188720"/>
                </a:cubicBezTo>
                <a:cubicBezTo>
                  <a:pt x="437322" y="1194778"/>
                  <a:pt x="435194" y="1216238"/>
                  <a:pt x="447040" y="1219200"/>
                </a:cubicBezTo>
                <a:cubicBezTo>
                  <a:pt x="467475" y="1224309"/>
                  <a:pt x="515016" y="1206701"/>
                  <a:pt x="538480" y="1198880"/>
                </a:cubicBezTo>
                <a:cubicBezTo>
                  <a:pt x="589280" y="1202267"/>
                  <a:pt x="641487" y="1196692"/>
                  <a:pt x="690880" y="1209040"/>
                </a:cubicBezTo>
                <a:cubicBezTo>
                  <a:pt x="701270" y="1211637"/>
                  <a:pt x="694350" y="1231157"/>
                  <a:pt x="701040" y="1239520"/>
                </a:cubicBezTo>
                <a:cubicBezTo>
                  <a:pt x="708668" y="1249055"/>
                  <a:pt x="720598" y="1254379"/>
                  <a:pt x="731520" y="1259840"/>
                </a:cubicBezTo>
                <a:cubicBezTo>
                  <a:pt x="765562" y="1276861"/>
                  <a:pt x="824467" y="1276941"/>
                  <a:pt x="853440" y="1280160"/>
                </a:cubicBezTo>
                <a:cubicBezTo>
                  <a:pt x="863600" y="1293707"/>
                  <a:pt x="875519" y="1306098"/>
                  <a:pt x="883920" y="1320800"/>
                </a:cubicBezTo>
                <a:cubicBezTo>
                  <a:pt x="889233" y="1330099"/>
                  <a:pt x="886507" y="1343707"/>
                  <a:pt x="894080" y="1351280"/>
                </a:cubicBezTo>
                <a:cubicBezTo>
                  <a:pt x="901653" y="1358853"/>
                  <a:pt x="914400" y="1358053"/>
                  <a:pt x="924560" y="1361440"/>
                </a:cubicBezTo>
                <a:cubicBezTo>
                  <a:pt x="949263" y="1435548"/>
                  <a:pt x="921655" y="1383937"/>
                  <a:pt x="1066800" y="1402080"/>
                </a:cubicBezTo>
                <a:cubicBezTo>
                  <a:pt x="1085688" y="1404441"/>
                  <a:pt x="1114794" y="1419594"/>
                  <a:pt x="1127760" y="1432560"/>
                </a:cubicBezTo>
                <a:cubicBezTo>
                  <a:pt x="1139894" y="1444694"/>
                  <a:pt x="1162663" y="1491407"/>
                  <a:pt x="1188720" y="1493520"/>
                </a:cubicBezTo>
                <a:cubicBezTo>
                  <a:pt x="1303540" y="1502830"/>
                  <a:pt x="1419013" y="1500293"/>
                  <a:pt x="1534160" y="1503680"/>
                </a:cubicBezTo>
                <a:cubicBezTo>
                  <a:pt x="1633808" y="1536896"/>
                  <a:pt x="1573775" y="1522221"/>
                  <a:pt x="1717040" y="1534160"/>
                </a:cubicBezTo>
                <a:cubicBezTo>
                  <a:pt x="1733973" y="1537547"/>
                  <a:pt x="1751180" y="1539776"/>
                  <a:pt x="1767840" y="1544320"/>
                </a:cubicBezTo>
                <a:cubicBezTo>
                  <a:pt x="1788504" y="1549956"/>
                  <a:pt x="1828800" y="1564640"/>
                  <a:pt x="1828800" y="1564640"/>
                </a:cubicBezTo>
                <a:cubicBezTo>
                  <a:pt x="1858814" y="1559638"/>
                  <a:pt x="1900087" y="1554424"/>
                  <a:pt x="1930400" y="1544320"/>
                </a:cubicBezTo>
                <a:cubicBezTo>
                  <a:pt x="1947702" y="1538553"/>
                  <a:pt x="1965257" y="1532857"/>
                  <a:pt x="1981200" y="1524000"/>
                </a:cubicBezTo>
                <a:cubicBezTo>
                  <a:pt x="2092080" y="1462400"/>
                  <a:pt x="1939736" y="1519126"/>
                  <a:pt x="2082800" y="1483360"/>
                </a:cubicBezTo>
                <a:cubicBezTo>
                  <a:pt x="2103580" y="1478165"/>
                  <a:pt x="2122351" y="1463709"/>
                  <a:pt x="2143760" y="1463040"/>
                </a:cubicBezTo>
                <a:lnTo>
                  <a:pt x="2468880" y="1452880"/>
                </a:lnTo>
                <a:cubicBezTo>
                  <a:pt x="2549765" y="1398956"/>
                  <a:pt x="2505664" y="1415694"/>
                  <a:pt x="2600960" y="1402080"/>
                </a:cubicBezTo>
                <a:cubicBezTo>
                  <a:pt x="2688311" y="1343846"/>
                  <a:pt x="2577792" y="1413664"/>
                  <a:pt x="2661920" y="1371600"/>
                </a:cubicBezTo>
                <a:cubicBezTo>
                  <a:pt x="2672842" y="1366139"/>
                  <a:pt x="2681177" y="1356090"/>
                  <a:pt x="2692400" y="1351280"/>
                </a:cubicBezTo>
                <a:cubicBezTo>
                  <a:pt x="2705235" y="1345779"/>
                  <a:pt x="2719665" y="1345132"/>
                  <a:pt x="2733040" y="1341120"/>
                </a:cubicBezTo>
                <a:cubicBezTo>
                  <a:pt x="2798989" y="1321335"/>
                  <a:pt x="2779938" y="1330175"/>
                  <a:pt x="2824480" y="1300480"/>
                </a:cubicBezTo>
                <a:cubicBezTo>
                  <a:pt x="2885885" y="1177670"/>
                  <a:pt x="2807677" y="1329885"/>
                  <a:pt x="2865120" y="1229360"/>
                </a:cubicBezTo>
                <a:cubicBezTo>
                  <a:pt x="2872634" y="1216210"/>
                  <a:pt x="2876637" y="1201045"/>
                  <a:pt x="2885440" y="1188720"/>
                </a:cubicBezTo>
                <a:cubicBezTo>
                  <a:pt x="2893791" y="1177028"/>
                  <a:pt x="2904578" y="1167061"/>
                  <a:pt x="2915920" y="1158240"/>
                </a:cubicBezTo>
                <a:cubicBezTo>
                  <a:pt x="2968323" y="1117482"/>
                  <a:pt x="2961372" y="1122769"/>
                  <a:pt x="3007360" y="1107440"/>
                </a:cubicBezTo>
                <a:cubicBezTo>
                  <a:pt x="3094051" y="1020749"/>
                  <a:pt x="2977084" y="1140589"/>
                  <a:pt x="3068320" y="1036320"/>
                </a:cubicBezTo>
                <a:cubicBezTo>
                  <a:pt x="3080936" y="1021902"/>
                  <a:pt x="3095413" y="1009227"/>
                  <a:pt x="3108960" y="995680"/>
                </a:cubicBezTo>
                <a:cubicBezTo>
                  <a:pt x="3119120" y="999067"/>
                  <a:pt x="3129496" y="1009817"/>
                  <a:pt x="3139440" y="1005840"/>
                </a:cubicBezTo>
                <a:cubicBezTo>
                  <a:pt x="3150777" y="1001305"/>
                  <a:pt x="3154299" y="986282"/>
                  <a:pt x="3159760" y="975360"/>
                </a:cubicBezTo>
                <a:cubicBezTo>
                  <a:pt x="3168296" y="958288"/>
                  <a:pt x="3175197" y="920516"/>
                  <a:pt x="3180080" y="904240"/>
                </a:cubicBezTo>
                <a:cubicBezTo>
                  <a:pt x="3186235" y="883724"/>
                  <a:pt x="3195205" y="864060"/>
                  <a:pt x="3200400" y="843280"/>
                </a:cubicBezTo>
                <a:cubicBezTo>
                  <a:pt x="3203787" y="829733"/>
                  <a:pt x="3201837" y="813544"/>
                  <a:pt x="3210560" y="802640"/>
                </a:cubicBezTo>
                <a:cubicBezTo>
                  <a:pt x="3217250" y="794277"/>
                  <a:pt x="3231461" y="797269"/>
                  <a:pt x="3241040" y="792480"/>
                </a:cubicBezTo>
                <a:cubicBezTo>
                  <a:pt x="3251962" y="787019"/>
                  <a:pt x="3260598" y="777621"/>
                  <a:pt x="3271520" y="772160"/>
                </a:cubicBezTo>
                <a:cubicBezTo>
                  <a:pt x="3302844" y="756498"/>
                  <a:pt x="3355262" y="755342"/>
                  <a:pt x="3383280" y="751840"/>
                </a:cubicBezTo>
                <a:cubicBezTo>
                  <a:pt x="3401827" y="737929"/>
                  <a:pt x="3469870" y="685723"/>
                  <a:pt x="3484880" y="680720"/>
                </a:cubicBezTo>
                <a:cubicBezTo>
                  <a:pt x="3495040" y="677333"/>
                  <a:pt x="3505998" y="675761"/>
                  <a:pt x="3515360" y="670560"/>
                </a:cubicBezTo>
                <a:cubicBezTo>
                  <a:pt x="3536708" y="658700"/>
                  <a:pt x="3576320" y="629920"/>
                  <a:pt x="3576320" y="629920"/>
                </a:cubicBezTo>
                <a:cubicBezTo>
                  <a:pt x="3579707" y="619760"/>
                  <a:pt x="3583538" y="609738"/>
                  <a:pt x="3586480" y="599440"/>
                </a:cubicBezTo>
                <a:cubicBezTo>
                  <a:pt x="3590316" y="586014"/>
                  <a:pt x="3589712" y="570924"/>
                  <a:pt x="3596640" y="558800"/>
                </a:cubicBezTo>
                <a:cubicBezTo>
                  <a:pt x="3603769" y="546325"/>
                  <a:pt x="3618299" y="539662"/>
                  <a:pt x="3627120" y="528320"/>
                </a:cubicBezTo>
                <a:cubicBezTo>
                  <a:pt x="3642113" y="509043"/>
                  <a:pt x="3654213" y="487680"/>
                  <a:pt x="3667760" y="467360"/>
                </a:cubicBezTo>
                <a:lnTo>
                  <a:pt x="3708400" y="406400"/>
                </a:lnTo>
                <a:cubicBezTo>
                  <a:pt x="3715173" y="396240"/>
                  <a:pt x="3718560" y="382693"/>
                  <a:pt x="3728720" y="375920"/>
                </a:cubicBezTo>
                <a:cubicBezTo>
                  <a:pt x="3738880" y="369147"/>
                  <a:pt x="3750165" y="363814"/>
                  <a:pt x="3759200" y="355600"/>
                </a:cubicBezTo>
                <a:cubicBezTo>
                  <a:pt x="3787551" y="329826"/>
                  <a:pt x="3808599" y="295574"/>
                  <a:pt x="3840480" y="274320"/>
                </a:cubicBezTo>
                <a:cubicBezTo>
                  <a:pt x="3850640" y="267547"/>
                  <a:pt x="3861024" y="261097"/>
                  <a:pt x="3870960" y="254000"/>
                </a:cubicBezTo>
                <a:cubicBezTo>
                  <a:pt x="3884739" y="244158"/>
                  <a:pt x="3897241" y="232495"/>
                  <a:pt x="3911600" y="223520"/>
                </a:cubicBezTo>
                <a:cubicBezTo>
                  <a:pt x="3936912" y="207700"/>
                  <a:pt x="3976277" y="193585"/>
                  <a:pt x="4003040" y="182880"/>
                </a:cubicBezTo>
                <a:cubicBezTo>
                  <a:pt x="4013200" y="172720"/>
                  <a:pt x="4021336" y="160015"/>
                  <a:pt x="4033520" y="152400"/>
                </a:cubicBezTo>
                <a:cubicBezTo>
                  <a:pt x="4047404" y="143722"/>
                  <a:pt x="4094535" y="128675"/>
                  <a:pt x="4114800" y="121920"/>
                </a:cubicBezTo>
                <a:cubicBezTo>
                  <a:pt x="4124960" y="128693"/>
                  <a:pt x="4133192" y="140513"/>
                  <a:pt x="4145280" y="142240"/>
                </a:cubicBezTo>
                <a:cubicBezTo>
                  <a:pt x="4159103" y="144215"/>
                  <a:pt x="4172064" y="133812"/>
                  <a:pt x="4185920" y="132080"/>
                </a:cubicBezTo>
                <a:cubicBezTo>
                  <a:pt x="4226386" y="127022"/>
                  <a:pt x="4267200" y="125307"/>
                  <a:pt x="4307840" y="121920"/>
                </a:cubicBezTo>
                <a:cubicBezTo>
                  <a:pt x="4380921" y="97560"/>
                  <a:pt x="4289658" y="127115"/>
                  <a:pt x="4378960" y="101600"/>
                </a:cubicBezTo>
                <a:cubicBezTo>
                  <a:pt x="4389258" y="98658"/>
                  <a:pt x="4398813" y="92768"/>
                  <a:pt x="4409440" y="91440"/>
                </a:cubicBezTo>
                <a:cubicBezTo>
                  <a:pt x="4453256" y="85963"/>
                  <a:pt x="4497493" y="84667"/>
                  <a:pt x="4541520" y="81280"/>
                </a:cubicBezTo>
                <a:cubicBezTo>
                  <a:pt x="4555067" y="77893"/>
                  <a:pt x="4572286" y="80994"/>
                  <a:pt x="4582160" y="71120"/>
                </a:cubicBezTo>
                <a:cubicBezTo>
                  <a:pt x="4592034" y="61246"/>
                  <a:pt x="4585392" y="42604"/>
                  <a:pt x="4592320" y="30480"/>
                </a:cubicBezTo>
                <a:cubicBezTo>
                  <a:pt x="4599449" y="18005"/>
                  <a:pt x="4612640" y="10160"/>
                  <a:pt x="4622800" y="0"/>
                </a:cubicBezTo>
                <a:cubicBezTo>
                  <a:pt x="4667565" y="6395"/>
                  <a:pt x="4693597" y="-323"/>
                  <a:pt x="4724400" y="30480"/>
                </a:cubicBezTo>
                <a:cubicBezTo>
                  <a:pt x="4733034" y="39114"/>
                  <a:pt x="4733798" y="55499"/>
                  <a:pt x="4744720" y="60960"/>
                </a:cubicBezTo>
                <a:cubicBezTo>
                  <a:pt x="4769699" y="73449"/>
                  <a:pt x="4826000" y="81280"/>
                  <a:pt x="4826000" y="81280"/>
                </a:cubicBezTo>
                <a:cubicBezTo>
                  <a:pt x="4914335" y="147531"/>
                  <a:pt x="4812579" y="75001"/>
                  <a:pt x="4968240" y="162560"/>
                </a:cubicBezTo>
                <a:cubicBezTo>
                  <a:pt x="5022427" y="193040"/>
                  <a:pt x="5079071" y="219514"/>
                  <a:pt x="5130800" y="254000"/>
                </a:cubicBezTo>
                <a:cubicBezTo>
                  <a:pt x="5181476" y="287784"/>
                  <a:pt x="5197843" y="296153"/>
                  <a:pt x="5242560" y="335280"/>
                </a:cubicBezTo>
                <a:cubicBezTo>
                  <a:pt x="5253373" y="344742"/>
                  <a:pt x="5260189" y="359334"/>
                  <a:pt x="5273040" y="365760"/>
                </a:cubicBezTo>
                <a:cubicBezTo>
                  <a:pt x="5288486" y="373483"/>
                  <a:pt x="5306694" y="373863"/>
                  <a:pt x="5323840" y="375920"/>
                </a:cubicBezTo>
                <a:cubicBezTo>
                  <a:pt x="5391426" y="384030"/>
                  <a:pt x="5459307" y="389467"/>
                  <a:pt x="5527040" y="396240"/>
                </a:cubicBezTo>
                <a:cubicBezTo>
                  <a:pt x="5556200" y="483719"/>
                  <a:pt x="5527251" y="388188"/>
                  <a:pt x="5547360" y="589280"/>
                </a:cubicBezTo>
                <a:cubicBezTo>
                  <a:pt x="5548749" y="603174"/>
                  <a:pt x="5554491" y="616289"/>
                  <a:pt x="5557520" y="629920"/>
                </a:cubicBezTo>
                <a:cubicBezTo>
                  <a:pt x="5561266" y="646777"/>
                  <a:pt x="5564591" y="663730"/>
                  <a:pt x="5567680" y="680720"/>
                </a:cubicBezTo>
                <a:cubicBezTo>
                  <a:pt x="5571365" y="700988"/>
                  <a:pt x="5574708" y="721319"/>
                  <a:pt x="5577840" y="741680"/>
                </a:cubicBezTo>
                <a:cubicBezTo>
                  <a:pt x="5581481" y="765349"/>
                  <a:pt x="5583716" y="789239"/>
                  <a:pt x="5588000" y="812800"/>
                </a:cubicBezTo>
                <a:cubicBezTo>
                  <a:pt x="5590498" y="826538"/>
                  <a:pt x="5595131" y="839809"/>
                  <a:pt x="5598160" y="853440"/>
                </a:cubicBezTo>
                <a:cubicBezTo>
                  <a:pt x="5601906" y="870297"/>
                  <a:pt x="5604574" y="887383"/>
                  <a:pt x="5608320" y="904240"/>
                </a:cubicBezTo>
                <a:cubicBezTo>
                  <a:pt x="5611349" y="917871"/>
                  <a:pt x="5608606" y="935006"/>
                  <a:pt x="5618480" y="944880"/>
                </a:cubicBezTo>
                <a:cubicBezTo>
                  <a:pt x="5628354" y="954754"/>
                  <a:pt x="5645573" y="951653"/>
                  <a:pt x="5659120" y="955040"/>
                </a:cubicBezTo>
                <a:cubicBezTo>
                  <a:pt x="5669280" y="971973"/>
                  <a:pt x="5680769" y="988177"/>
                  <a:pt x="5689600" y="1005840"/>
                </a:cubicBezTo>
                <a:cubicBezTo>
                  <a:pt x="5694389" y="1015419"/>
                  <a:pt x="5694971" y="1026741"/>
                  <a:pt x="5699760" y="1036320"/>
                </a:cubicBezTo>
                <a:cubicBezTo>
                  <a:pt x="5725539" y="1087877"/>
                  <a:pt x="5730991" y="1078837"/>
                  <a:pt x="5750560" y="1127760"/>
                </a:cubicBezTo>
                <a:cubicBezTo>
                  <a:pt x="5758515" y="1147647"/>
                  <a:pt x="5765685" y="1167940"/>
                  <a:pt x="5770880" y="1188720"/>
                </a:cubicBezTo>
                <a:cubicBezTo>
                  <a:pt x="5774267" y="1202267"/>
                  <a:pt x="5771166" y="1219486"/>
                  <a:pt x="5781040" y="1229360"/>
                </a:cubicBezTo>
                <a:cubicBezTo>
                  <a:pt x="5790914" y="1239234"/>
                  <a:pt x="5808433" y="1235104"/>
                  <a:pt x="5821680" y="1239520"/>
                </a:cubicBezTo>
                <a:cubicBezTo>
                  <a:pt x="5838982" y="1245287"/>
                  <a:pt x="5855877" y="1252293"/>
                  <a:pt x="5872480" y="1259840"/>
                </a:cubicBezTo>
                <a:cubicBezTo>
                  <a:pt x="5931462" y="1286650"/>
                  <a:pt x="5933493" y="1284575"/>
                  <a:pt x="5974080" y="1330960"/>
                </a:cubicBezTo>
                <a:cubicBezTo>
                  <a:pt x="5985231" y="1343704"/>
                  <a:pt x="5993540" y="1358743"/>
                  <a:pt x="6004560" y="1371600"/>
                </a:cubicBezTo>
                <a:cubicBezTo>
                  <a:pt x="6042925" y="1416359"/>
                  <a:pt x="6031238" y="1387869"/>
                  <a:pt x="6065520" y="1442720"/>
                </a:cubicBezTo>
                <a:cubicBezTo>
                  <a:pt x="6073547" y="1455563"/>
                  <a:pt x="6079874" y="1469439"/>
                  <a:pt x="6085840" y="1483360"/>
                </a:cubicBezTo>
                <a:cubicBezTo>
                  <a:pt x="6100056" y="1516530"/>
                  <a:pt x="6089082" y="1520946"/>
                  <a:pt x="6126480" y="1544320"/>
                </a:cubicBezTo>
                <a:cubicBezTo>
                  <a:pt x="6141946" y="1553986"/>
                  <a:pt x="6160347" y="1557867"/>
                  <a:pt x="6177280" y="1564640"/>
                </a:cubicBezTo>
                <a:cubicBezTo>
                  <a:pt x="6245566" y="1655689"/>
                  <a:pt x="6210061" y="1627134"/>
                  <a:pt x="6268720" y="1666240"/>
                </a:cubicBezTo>
                <a:cubicBezTo>
                  <a:pt x="6272107" y="1683173"/>
                  <a:pt x="6268843" y="1702988"/>
                  <a:pt x="6278880" y="1717040"/>
                </a:cubicBezTo>
                <a:cubicBezTo>
                  <a:pt x="6287683" y="1729365"/>
                  <a:pt x="6306370" y="1729846"/>
                  <a:pt x="6319520" y="1737360"/>
                </a:cubicBezTo>
                <a:cubicBezTo>
                  <a:pt x="6330122" y="1743418"/>
                  <a:pt x="6339840" y="1750907"/>
                  <a:pt x="6350000" y="1757680"/>
                </a:cubicBezTo>
                <a:cubicBezTo>
                  <a:pt x="6356773" y="1771227"/>
                  <a:pt x="6364695" y="1784258"/>
                  <a:pt x="6370320" y="1798320"/>
                </a:cubicBezTo>
                <a:cubicBezTo>
                  <a:pt x="6378275" y="1818207"/>
                  <a:pt x="6390640" y="1859280"/>
                  <a:pt x="6390640" y="1859280"/>
                </a:cubicBezTo>
                <a:cubicBezTo>
                  <a:pt x="6408923" y="2005546"/>
                  <a:pt x="6382699" y="1894198"/>
                  <a:pt x="6421120" y="1971040"/>
                </a:cubicBezTo>
                <a:cubicBezTo>
                  <a:pt x="6425909" y="1980619"/>
                  <a:pt x="6423707" y="1993947"/>
                  <a:pt x="6431280" y="2001520"/>
                </a:cubicBezTo>
                <a:cubicBezTo>
                  <a:pt x="6438853" y="2009093"/>
                  <a:pt x="6451600" y="2008293"/>
                  <a:pt x="6461760" y="2011680"/>
                </a:cubicBezTo>
                <a:cubicBezTo>
                  <a:pt x="6465147" y="2021840"/>
                  <a:pt x="6465230" y="2033797"/>
                  <a:pt x="6471920" y="2042160"/>
                </a:cubicBezTo>
                <a:cubicBezTo>
                  <a:pt x="6493841" y="2069561"/>
                  <a:pt x="6537091" y="2067039"/>
                  <a:pt x="6563360" y="2082800"/>
                </a:cubicBezTo>
                <a:lnTo>
                  <a:pt x="6614160" y="2113280"/>
                </a:lnTo>
                <a:cubicBezTo>
                  <a:pt x="6624320" y="2130213"/>
                  <a:pt x="6632792" y="2148282"/>
                  <a:pt x="6644640" y="2164080"/>
                </a:cubicBezTo>
                <a:cubicBezTo>
                  <a:pt x="6653261" y="2175575"/>
                  <a:pt x="6666769" y="2182868"/>
                  <a:pt x="6675120" y="2194560"/>
                </a:cubicBezTo>
                <a:cubicBezTo>
                  <a:pt x="6683923" y="2206885"/>
                  <a:pt x="6687648" y="2222213"/>
                  <a:pt x="6695440" y="2235200"/>
                </a:cubicBezTo>
                <a:cubicBezTo>
                  <a:pt x="6727913" y="2289321"/>
                  <a:pt x="6720934" y="2281014"/>
                  <a:pt x="6746240" y="23063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 smtClean="0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42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4" name="Freeform 3"/>
          <p:cNvSpPr/>
          <p:nvPr/>
        </p:nvSpPr>
        <p:spPr>
          <a:xfrm>
            <a:off x="974725" y="2671763"/>
            <a:ext cx="6756400" cy="2062162"/>
          </a:xfrm>
          <a:custGeom>
            <a:avLst/>
            <a:gdLst>
              <a:gd name="connsiteX0" fmla="*/ 0 w 6756400"/>
              <a:gd name="connsiteY0" fmla="*/ 1097280 h 2062480"/>
              <a:gd name="connsiteX1" fmla="*/ 71120 w 6756400"/>
              <a:gd name="connsiteY1" fmla="*/ 1087120 h 2062480"/>
              <a:gd name="connsiteX2" fmla="*/ 101600 w 6756400"/>
              <a:gd name="connsiteY2" fmla="*/ 1056640 h 2062480"/>
              <a:gd name="connsiteX3" fmla="*/ 132080 w 6756400"/>
              <a:gd name="connsiteY3" fmla="*/ 1046480 h 2062480"/>
              <a:gd name="connsiteX4" fmla="*/ 193040 w 6756400"/>
              <a:gd name="connsiteY4" fmla="*/ 1005840 h 2062480"/>
              <a:gd name="connsiteX5" fmla="*/ 487680 w 6756400"/>
              <a:gd name="connsiteY5" fmla="*/ 985520 h 2062480"/>
              <a:gd name="connsiteX6" fmla="*/ 934720 w 6756400"/>
              <a:gd name="connsiteY6" fmla="*/ 985520 h 2062480"/>
              <a:gd name="connsiteX7" fmla="*/ 985520 w 6756400"/>
              <a:gd name="connsiteY7" fmla="*/ 1026160 h 2062480"/>
              <a:gd name="connsiteX8" fmla="*/ 1016000 w 6756400"/>
              <a:gd name="connsiteY8" fmla="*/ 1046480 h 2062480"/>
              <a:gd name="connsiteX9" fmla="*/ 1107440 w 6756400"/>
              <a:gd name="connsiteY9" fmla="*/ 1137920 h 2062480"/>
              <a:gd name="connsiteX10" fmla="*/ 1188720 w 6756400"/>
              <a:gd name="connsiteY10" fmla="*/ 1148080 h 2062480"/>
              <a:gd name="connsiteX11" fmla="*/ 1280160 w 6756400"/>
              <a:gd name="connsiteY11" fmla="*/ 1219200 h 2062480"/>
              <a:gd name="connsiteX12" fmla="*/ 1290320 w 6756400"/>
              <a:gd name="connsiteY12" fmla="*/ 1249680 h 2062480"/>
              <a:gd name="connsiteX13" fmla="*/ 1412240 w 6756400"/>
              <a:gd name="connsiteY13" fmla="*/ 1280160 h 2062480"/>
              <a:gd name="connsiteX14" fmla="*/ 1483360 w 6756400"/>
              <a:gd name="connsiteY14" fmla="*/ 1270000 h 2062480"/>
              <a:gd name="connsiteX15" fmla="*/ 1503680 w 6756400"/>
              <a:gd name="connsiteY15" fmla="*/ 1239520 h 2062480"/>
              <a:gd name="connsiteX16" fmla="*/ 1564640 w 6756400"/>
              <a:gd name="connsiteY16" fmla="*/ 1188720 h 2062480"/>
              <a:gd name="connsiteX17" fmla="*/ 1574800 w 6756400"/>
              <a:gd name="connsiteY17" fmla="*/ 1117600 h 2062480"/>
              <a:gd name="connsiteX18" fmla="*/ 1595120 w 6756400"/>
              <a:gd name="connsiteY18" fmla="*/ 1046480 h 2062480"/>
              <a:gd name="connsiteX19" fmla="*/ 1615440 w 6756400"/>
              <a:gd name="connsiteY19" fmla="*/ 955040 h 2062480"/>
              <a:gd name="connsiteX20" fmla="*/ 1635760 w 6756400"/>
              <a:gd name="connsiteY20" fmla="*/ 924560 h 2062480"/>
              <a:gd name="connsiteX21" fmla="*/ 1666240 w 6756400"/>
              <a:gd name="connsiteY21" fmla="*/ 914400 h 2062480"/>
              <a:gd name="connsiteX22" fmla="*/ 1706880 w 6756400"/>
              <a:gd name="connsiteY22" fmla="*/ 853440 h 2062480"/>
              <a:gd name="connsiteX23" fmla="*/ 1727200 w 6756400"/>
              <a:gd name="connsiteY23" fmla="*/ 792480 h 2062480"/>
              <a:gd name="connsiteX24" fmla="*/ 1828800 w 6756400"/>
              <a:gd name="connsiteY24" fmla="*/ 741680 h 2062480"/>
              <a:gd name="connsiteX25" fmla="*/ 1859280 w 6756400"/>
              <a:gd name="connsiteY25" fmla="*/ 721360 h 2062480"/>
              <a:gd name="connsiteX26" fmla="*/ 1879600 w 6756400"/>
              <a:gd name="connsiteY26" fmla="*/ 690880 h 2062480"/>
              <a:gd name="connsiteX27" fmla="*/ 1910080 w 6756400"/>
              <a:gd name="connsiteY27" fmla="*/ 650240 h 2062480"/>
              <a:gd name="connsiteX28" fmla="*/ 2011680 w 6756400"/>
              <a:gd name="connsiteY28" fmla="*/ 609600 h 2062480"/>
              <a:gd name="connsiteX29" fmla="*/ 2042160 w 6756400"/>
              <a:gd name="connsiteY29" fmla="*/ 599440 h 2062480"/>
              <a:gd name="connsiteX30" fmla="*/ 2275840 w 6756400"/>
              <a:gd name="connsiteY30" fmla="*/ 619760 h 2062480"/>
              <a:gd name="connsiteX31" fmla="*/ 2306320 w 6756400"/>
              <a:gd name="connsiteY31" fmla="*/ 640080 h 2062480"/>
              <a:gd name="connsiteX32" fmla="*/ 2336800 w 6756400"/>
              <a:gd name="connsiteY32" fmla="*/ 650240 h 2062480"/>
              <a:gd name="connsiteX33" fmla="*/ 2377440 w 6756400"/>
              <a:gd name="connsiteY33" fmla="*/ 680720 h 2062480"/>
              <a:gd name="connsiteX34" fmla="*/ 2397760 w 6756400"/>
              <a:gd name="connsiteY34" fmla="*/ 711200 h 2062480"/>
              <a:gd name="connsiteX35" fmla="*/ 2428240 w 6756400"/>
              <a:gd name="connsiteY35" fmla="*/ 721360 h 2062480"/>
              <a:gd name="connsiteX36" fmla="*/ 2611120 w 6756400"/>
              <a:gd name="connsiteY36" fmla="*/ 731520 h 2062480"/>
              <a:gd name="connsiteX37" fmla="*/ 2661920 w 6756400"/>
              <a:gd name="connsiteY37" fmla="*/ 741680 h 2062480"/>
              <a:gd name="connsiteX38" fmla="*/ 2692400 w 6756400"/>
              <a:gd name="connsiteY38" fmla="*/ 751840 h 2062480"/>
              <a:gd name="connsiteX39" fmla="*/ 2733040 w 6756400"/>
              <a:gd name="connsiteY39" fmla="*/ 762000 h 2062480"/>
              <a:gd name="connsiteX40" fmla="*/ 2763520 w 6756400"/>
              <a:gd name="connsiteY40" fmla="*/ 782320 h 2062480"/>
              <a:gd name="connsiteX41" fmla="*/ 2885440 w 6756400"/>
              <a:gd name="connsiteY41" fmla="*/ 762000 h 2062480"/>
              <a:gd name="connsiteX42" fmla="*/ 2966720 w 6756400"/>
              <a:gd name="connsiteY42" fmla="*/ 741680 h 2062480"/>
              <a:gd name="connsiteX43" fmla="*/ 3068320 w 6756400"/>
              <a:gd name="connsiteY43" fmla="*/ 690880 h 2062480"/>
              <a:gd name="connsiteX44" fmla="*/ 3098800 w 6756400"/>
              <a:gd name="connsiteY44" fmla="*/ 660400 h 2062480"/>
              <a:gd name="connsiteX45" fmla="*/ 3119120 w 6756400"/>
              <a:gd name="connsiteY45" fmla="*/ 629920 h 2062480"/>
              <a:gd name="connsiteX46" fmla="*/ 3180080 w 6756400"/>
              <a:gd name="connsiteY46" fmla="*/ 609600 h 2062480"/>
              <a:gd name="connsiteX47" fmla="*/ 3241040 w 6756400"/>
              <a:gd name="connsiteY47" fmla="*/ 568960 h 2062480"/>
              <a:gd name="connsiteX48" fmla="*/ 3312160 w 6756400"/>
              <a:gd name="connsiteY48" fmla="*/ 548640 h 2062480"/>
              <a:gd name="connsiteX49" fmla="*/ 3373120 w 6756400"/>
              <a:gd name="connsiteY49" fmla="*/ 528320 h 2062480"/>
              <a:gd name="connsiteX50" fmla="*/ 3474720 w 6756400"/>
              <a:gd name="connsiteY50" fmla="*/ 518160 h 2062480"/>
              <a:gd name="connsiteX51" fmla="*/ 3556000 w 6756400"/>
              <a:gd name="connsiteY51" fmla="*/ 487680 h 2062480"/>
              <a:gd name="connsiteX52" fmla="*/ 3596640 w 6756400"/>
              <a:gd name="connsiteY52" fmla="*/ 436880 h 2062480"/>
              <a:gd name="connsiteX53" fmla="*/ 3667760 w 6756400"/>
              <a:gd name="connsiteY53" fmla="*/ 375920 h 2062480"/>
              <a:gd name="connsiteX54" fmla="*/ 3769360 w 6756400"/>
              <a:gd name="connsiteY54" fmla="*/ 284480 h 2062480"/>
              <a:gd name="connsiteX55" fmla="*/ 3799840 w 6756400"/>
              <a:gd name="connsiteY55" fmla="*/ 274320 h 2062480"/>
              <a:gd name="connsiteX56" fmla="*/ 3840480 w 6756400"/>
              <a:gd name="connsiteY56" fmla="*/ 243840 h 2062480"/>
              <a:gd name="connsiteX57" fmla="*/ 3891280 w 6756400"/>
              <a:gd name="connsiteY57" fmla="*/ 213360 h 2062480"/>
              <a:gd name="connsiteX58" fmla="*/ 3901440 w 6756400"/>
              <a:gd name="connsiteY58" fmla="*/ 182880 h 2062480"/>
              <a:gd name="connsiteX59" fmla="*/ 4023360 w 6756400"/>
              <a:gd name="connsiteY59" fmla="*/ 91440 h 2062480"/>
              <a:gd name="connsiteX60" fmla="*/ 4084320 w 6756400"/>
              <a:gd name="connsiteY60" fmla="*/ 60960 h 2062480"/>
              <a:gd name="connsiteX61" fmla="*/ 4460240 w 6756400"/>
              <a:gd name="connsiteY61" fmla="*/ 50800 h 2062480"/>
              <a:gd name="connsiteX62" fmla="*/ 4622800 w 6756400"/>
              <a:gd name="connsiteY62" fmla="*/ 10160 h 2062480"/>
              <a:gd name="connsiteX63" fmla="*/ 4744720 w 6756400"/>
              <a:gd name="connsiteY63" fmla="*/ 0 h 2062480"/>
              <a:gd name="connsiteX64" fmla="*/ 4968240 w 6756400"/>
              <a:gd name="connsiteY64" fmla="*/ 10160 h 2062480"/>
              <a:gd name="connsiteX65" fmla="*/ 5069840 w 6756400"/>
              <a:gd name="connsiteY65" fmla="*/ 30480 h 2062480"/>
              <a:gd name="connsiteX66" fmla="*/ 5191760 w 6756400"/>
              <a:gd name="connsiteY66" fmla="*/ 60960 h 2062480"/>
              <a:gd name="connsiteX67" fmla="*/ 5222240 w 6756400"/>
              <a:gd name="connsiteY67" fmla="*/ 81280 h 2062480"/>
              <a:gd name="connsiteX68" fmla="*/ 5262880 w 6756400"/>
              <a:gd name="connsiteY68" fmla="*/ 101600 h 2062480"/>
              <a:gd name="connsiteX69" fmla="*/ 5323840 w 6756400"/>
              <a:gd name="connsiteY69" fmla="*/ 142240 h 2062480"/>
              <a:gd name="connsiteX70" fmla="*/ 5334000 w 6756400"/>
              <a:gd name="connsiteY70" fmla="*/ 172720 h 2062480"/>
              <a:gd name="connsiteX71" fmla="*/ 5405120 w 6756400"/>
              <a:gd name="connsiteY71" fmla="*/ 274320 h 2062480"/>
              <a:gd name="connsiteX72" fmla="*/ 5445760 w 6756400"/>
              <a:gd name="connsiteY72" fmla="*/ 314960 h 2062480"/>
              <a:gd name="connsiteX73" fmla="*/ 5527040 w 6756400"/>
              <a:gd name="connsiteY73" fmla="*/ 416560 h 2062480"/>
              <a:gd name="connsiteX74" fmla="*/ 5557520 w 6756400"/>
              <a:gd name="connsiteY74" fmla="*/ 467360 h 2062480"/>
              <a:gd name="connsiteX75" fmla="*/ 5628640 w 6756400"/>
              <a:gd name="connsiteY75" fmla="*/ 528320 h 2062480"/>
              <a:gd name="connsiteX76" fmla="*/ 5659120 w 6756400"/>
              <a:gd name="connsiteY76" fmla="*/ 568960 h 2062480"/>
              <a:gd name="connsiteX77" fmla="*/ 5709920 w 6756400"/>
              <a:gd name="connsiteY77" fmla="*/ 609600 h 2062480"/>
              <a:gd name="connsiteX78" fmla="*/ 5791200 w 6756400"/>
              <a:gd name="connsiteY78" fmla="*/ 711200 h 2062480"/>
              <a:gd name="connsiteX79" fmla="*/ 5842000 w 6756400"/>
              <a:gd name="connsiteY79" fmla="*/ 772160 h 2062480"/>
              <a:gd name="connsiteX80" fmla="*/ 5872480 w 6756400"/>
              <a:gd name="connsiteY80" fmla="*/ 822960 h 2062480"/>
              <a:gd name="connsiteX81" fmla="*/ 5943600 w 6756400"/>
              <a:gd name="connsiteY81" fmla="*/ 894080 h 2062480"/>
              <a:gd name="connsiteX82" fmla="*/ 6004560 w 6756400"/>
              <a:gd name="connsiteY82" fmla="*/ 914400 h 2062480"/>
              <a:gd name="connsiteX83" fmla="*/ 6014720 w 6756400"/>
              <a:gd name="connsiteY83" fmla="*/ 1158240 h 2062480"/>
              <a:gd name="connsiteX84" fmla="*/ 6055360 w 6756400"/>
              <a:gd name="connsiteY84" fmla="*/ 1168400 h 2062480"/>
              <a:gd name="connsiteX85" fmla="*/ 6106160 w 6756400"/>
              <a:gd name="connsiteY85" fmla="*/ 1219200 h 2062480"/>
              <a:gd name="connsiteX86" fmla="*/ 6136640 w 6756400"/>
              <a:gd name="connsiteY86" fmla="*/ 1270000 h 2062480"/>
              <a:gd name="connsiteX87" fmla="*/ 6177280 w 6756400"/>
              <a:gd name="connsiteY87" fmla="*/ 1330960 h 2062480"/>
              <a:gd name="connsiteX88" fmla="*/ 6228080 w 6756400"/>
              <a:gd name="connsiteY88" fmla="*/ 1422400 h 2062480"/>
              <a:gd name="connsiteX89" fmla="*/ 6238240 w 6756400"/>
              <a:gd name="connsiteY89" fmla="*/ 1473200 h 2062480"/>
              <a:gd name="connsiteX90" fmla="*/ 6319520 w 6756400"/>
              <a:gd name="connsiteY90" fmla="*/ 1524000 h 2062480"/>
              <a:gd name="connsiteX91" fmla="*/ 6350000 w 6756400"/>
              <a:gd name="connsiteY91" fmla="*/ 1574800 h 2062480"/>
              <a:gd name="connsiteX92" fmla="*/ 6370320 w 6756400"/>
              <a:gd name="connsiteY92" fmla="*/ 1645920 h 2062480"/>
              <a:gd name="connsiteX93" fmla="*/ 6380480 w 6756400"/>
              <a:gd name="connsiteY93" fmla="*/ 1676400 h 2062480"/>
              <a:gd name="connsiteX94" fmla="*/ 6410960 w 6756400"/>
              <a:gd name="connsiteY94" fmla="*/ 1788160 h 2062480"/>
              <a:gd name="connsiteX95" fmla="*/ 6471920 w 6756400"/>
              <a:gd name="connsiteY95" fmla="*/ 1859280 h 2062480"/>
              <a:gd name="connsiteX96" fmla="*/ 6492240 w 6756400"/>
              <a:gd name="connsiteY96" fmla="*/ 1889760 h 2062480"/>
              <a:gd name="connsiteX97" fmla="*/ 6593840 w 6756400"/>
              <a:gd name="connsiteY97" fmla="*/ 1940560 h 2062480"/>
              <a:gd name="connsiteX98" fmla="*/ 6624320 w 6756400"/>
              <a:gd name="connsiteY98" fmla="*/ 1960880 h 2062480"/>
              <a:gd name="connsiteX99" fmla="*/ 6654800 w 6756400"/>
              <a:gd name="connsiteY99" fmla="*/ 1971040 h 2062480"/>
              <a:gd name="connsiteX100" fmla="*/ 6675120 w 6756400"/>
              <a:gd name="connsiteY100" fmla="*/ 2032000 h 2062480"/>
              <a:gd name="connsiteX101" fmla="*/ 6695440 w 6756400"/>
              <a:gd name="connsiteY101" fmla="*/ 2062480 h 2062480"/>
              <a:gd name="connsiteX102" fmla="*/ 6756400 w 6756400"/>
              <a:gd name="connsiteY102" fmla="*/ 2052320 h 206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756400" h="2062480">
                <a:moveTo>
                  <a:pt x="0" y="1097280"/>
                </a:moveTo>
                <a:cubicBezTo>
                  <a:pt x="23707" y="1093893"/>
                  <a:pt x="48885" y="1096014"/>
                  <a:pt x="71120" y="1087120"/>
                </a:cubicBezTo>
                <a:cubicBezTo>
                  <a:pt x="84461" y="1081784"/>
                  <a:pt x="89645" y="1064610"/>
                  <a:pt x="101600" y="1056640"/>
                </a:cubicBezTo>
                <a:cubicBezTo>
                  <a:pt x="110511" y="1050699"/>
                  <a:pt x="122718" y="1051681"/>
                  <a:pt x="132080" y="1046480"/>
                </a:cubicBezTo>
                <a:cubicBezTo>
                  <a:pt x="153428" y="1034620"/>
                  <a:pt x="168652" y="1007124"/>
                  <a:pt x="193040" y="1005840"/>
                </a:cubicBezTo>
                <a:cubicBezTo>
                  <a:pt x="420069" y="993891"/>
                  <a:pt x="321964" y="1002092"/>
                  <a:pt x="487680" y="985520"/>
                </a:cubicBezTo>
                <a:cubicBezTo>
                  <a:pt x="687422" y="935584"/>
                  <a:pt x="541076" y="963651"/>
                  <a:pt x="934720" y="985520"/>
                </a:cubicBezTo>
                <a:cubicBezTo>
                  <a:pt x="951653" y="999067"/>
                  <a:pt x="968172" y="1013149"/>
                  <a:pt x="985520" y="1026160"/>
                </a:cubicBezTo>
                <a:cubicBezTo>
                  <a:pt x="995289" y="1033486"/>
                  <a:pt x="1008053" y="1037209"/>
                  <a:pt x="1016000" y="1046480"/>
                </a:cubicBezTo>
                <a:cubicBezTo>
                  <a:pt x="1047165" y="1082840"/>
                  <a:pt x="1044740" y="1130083"/>
                  <a:pt x="1107440" y="1137920"/>
                </a:cubicBezTo>
                <a:lnTo>
                  <a:pt x="1188720" y="1148080"/>
                </a:lnTo>
                <a:cubicBezTo>
                  <a:pt x="1261635" y="1196690"/>
                  <a:pt x="1232411" y="1171451"/>
                  <a:pt x="1280160" y="1219200"/>
                </a:cubicBezTo>
                <a:cubicBezTo>
                  <a:pt x="1283547" y="1229360"/>
                  <a:pt x="1283630" y="1241317"/>
                  <a:pt x="1290320" y="1249680"/>
                </a:cubicBezTo>
                <a:cubicBezTo>
                  <a:pt x="1317636" y="1283824"/>
                  <a:pt x="1380697" y="1276655"/>
                  <a:pt x="1412240" y="1280160"/>
                </a:cubicBezTo>
                <a:cubicBezTo>
                  <a:pt x="1435947" y="1276773"/>
                  <a:pt x="1461477" y="1279726"/>
                  <a:pt x="1483360" y="1270000"/>
                </a:cubicBezTo>
                <a:cubicBezTo>
                  <a:pt x="1494518" y="1265041"/>
                  <a:pt x="1495863" y="1248901"/>
                  <a:pt x="1503680" y="1239520"/>
                </a:cubicBezTo>
                <a:cubicBezTo>
                  <a:pt x="1528126" y="1210184"/>
                  <a:pt x="1534670" y="1208700"/>
                  <a:pt x="1564640" y="1188720"/>
                </a:cubicBezTo>
                <a:cubicBezTo>
                  <a:pt x="1568027" y="1165013"/>
                  <a:pt x="1570516" y="1141161"/>
                  <a:pt x="1574800" y="1117600"/>
                </a:cubicBezTo>
                <a:cubicBezTo>
                  <a:pt x="1587470" y="1047917"/>
                  <a:pt x="1580612" y="1104513"/>
                  <a:pt x="1595120" y="1046480"/>
                </a:cubicBezTo>
                <a:cubicBezTo>
                  <a:pt x="1598013" y="1034907"/>
                  <a:pt x="1609182" y="969642"/>
                  <a:pt x="1615440" y="955040"/>
                </a:cubicBezTo>
                <a:cubicBezTo>
                  <a:pt x="1620250" y="943817"/>
                  <a:pt x="1626225" y="932188"/>
                  <a:pt x="1635760" y="924560"/>
                </a:cubicBezTo>
                <a:cubicBezTo>
                  <a:pt x="1644123" y="917870"/>
                  <a:pt x="1656080" y="917787"/>
                  <a:pt x="1666240" y="914400"/>
                </a:cubicBezTo>
                <a:cubicBezTo>
                  <a:pt x="1699852" y="813563"/>
                  <a:pt x="1643459" y="967598"/>
                  <a:pt x="1706880" y="853440"/>
                </a:cubicBezTo>
                <a:cubicBezTo>
                  <a:pt x="1717282" y="834716"/>
                  <a:pt x="1720427" y="812800"/>
                  <a:pt x="1727200" y="792480"/>
                </a:cubicBezTo>
                <a:cubicBezTo>
                  <a:pt x="1747234" y="732379"/>
                  <a:pt x="1726905" y="764323"/>
                  <a:pt x="1828800" y="741680"/>
                </a:cubicBezTo>
                <a:cubicBezTo>
                  <a:pt x="1838960" y="734907"/>
                  <a:pt x="1850646" y="729994"/>
                  <a:pt x="1859280" y="721360"/>
                </a:cubicBezTo>
                <a:cubicBezTo>
                  <a:pt x="1867914" y="712726"/>
                  <a:pt x="1872503" y="700816"/>
                  <a:pt x="1879600" y="690880"/>
                </a:cubicBezTo>
                <a:cubicBezTo>
                  <a:pt x="1889442" y="677101"/>
                  <a:pt x="1898106" y="662214"/>
                  <a:pt x="1910080" y="650240"/>
                </a:cubicBezTo>
                <a:cubicBezTo>
                  <a:pt x="1937285" y="623035"/>
                  <a:pt x="1976909" y="619535"/>
                  <a:pt x="2011680" y="609600"/>
                </a:cubicBezTo>
                <a:cubicBezTo>
                  <a:pt x="2021978" y="606658"/>
                  <a:pt x="2032000" y="602827"/>
                  <a:pt x="2042160" y="599440"/>
                </a:cubicBezTo>
                <a:cubicBezTo>
                  <a:pt x="2045615" y="599670"/>
                  <a:pt x="2238529" y="609584"/>
                  <a:pt x="2275840" y="619760"/>
                </a:cubicBezTo>
                <a:cubicBezTo>
                  <a:pt x="2287621" y="622973"/>
                  <a:pt x="2295398" y="634619"/>
                  <a:pt x="2306320" y="640080"/>
                </a:cubicBezTo>
                <a:cubicBezTo>
                  <a:pt x="2315899" y="644869"/>
                  <a:pt x="2326640" y="646853"/>
                  <a:pt x="2336800" y="650240"/>
                </a:cubicBezTo>
                <a:cubicBezTo>
                  <a:pt x="2350347" y="660400"/>
                  <a:pt x="2365466" y="668746"/>
                  <a:pt x="2377440" y="680720"/>
                </a:cubicBezTo>
                <a:cubicBezTo>
                  <a:pt x="2386074" y="689354"/>
                  <a:pt x="2388225" y="703572"/>
                  <a:pt x="2397760" y="711200"/>
                </a:cubicBezTo>
                <a:cubicBezTo>
                  <a:pt x="2406123" y="717890"/>
                  <a:pt x="2417579" y="720345"/>
                  <a:pt x="2428240" y="721360"/>
                </a:cubicBezTo>
                <a:cubicBezTo>
                  <a:pt x="2489019" y="727148"/>
                  <a:pt x="2550160" y="728133"/>
                  <a:pt x="2611120" y="731520"/>
                </a:cubicBezTo>
                <a:cubicBezTo>
                  <a:pt x="2628053" y="734907"/>
                  <a:pt x="2645167" y="737492"/>
                  <a:pt x="2661920" y="741680"/>
                </a:cubicBezTo>
                <a:cubicBezTo>
                  <a:pt x="2672310" y="744277"/>
                  <a:pt x="2682102" y="748898"/>
                  <a:pt x="2692400" y="751840"/>
                </a:cubicBezTo>
                <a:cubicBezTo>
                  <a:pt x="2705826" y="755676"/>
                  <a:pt x="2719493" y="758613"/>
                  <a:pt x="2733040" y="762000"/>
                </a:cubicBezTo>
                <a:cubicBezTo>
                  <a:pt x="2743200" y="768773"/>
                  <a:pt x="2751351" y="781306"/>
                  <a:pt x="2763520" y="782320"/>
                </a:cubicBezTo>
                <a:cubicBezTo>
                  <a:pt x="2838893" y="788601"/>
                  <a:pt x="2835194" y="775703"/>
                  <a:pt x="2885440" y="762000"/>
                </a:cubicBezTo>
                <a:cubicBezTo>
                  <a:pt x="2912383" y="754652"/>
                  <a:pt x="2966720" y="741680"/>
                  <a:pt x="2966720" y="741680"/>
                </a:cubicBezTo>
                <a:cubicBezTo>
                  <a:pt x="3039298" y="693294"/>
                  <a:pt x="3003988" y="706963"/>
                  <a:pt x="3068320" y="690880"/>
                </a:cubicBezTo>
                <a:cubicBezTo>
                  <a:pt x="3078480" y="680720"/>
                  <a:pt x="3089602" y="671438"/>
                  <a:pt x="3098800" y="660400"/>
                </a:cubicBezTo>
                <a:cubicBezTo>
                  <a:pt x="3106617" y="651019"/>
                  <a:pt x="3108765" y="636392"/>
                  <a:pt x="3119120" y="629920"/>
                </a:cubicBezTo>
                <a:cubicBezTo>
                  <a:pt x="3137283" y="618568"/>
                  <a:pt x="3162258" y="621481"/>
                  <a:pt x="3180080" y="609600"/>
                </a:cubicBezTo>
                <a:cubicBezTo>
                  <a:pt x="3200400" y="596053"/>
                  <a:pt x="3217872" y="576683"/>
                  <a:pt x="3241040" y="568960"/>
                </a:cubicBezTo>
                <a:cubicBezTo>
                  <a:pt x="3343474" y="534815"/>
                  <a:pt x="3184585" y="586912"/>
                  <a:pt x="3312160" y="548640"/>
                </a:cubicBezTo>
                <a:cubicBezTo>
                  <a:pt x="3332676" y="542485"/>
                  <a:pt x="3352068" y="532267"/>
                  <a:pt x="3373120" y="528320"/>
                </a:cubicBezTo>
                <a:cubicBezTo>
                  <a:pt x="3406573" y="522048"/>
                  <a:pt x="3440853" y="521547"/>
                  <a:pt x="3474720" y="518160"/>
                </a:cubicBezTo>
                <a:cubicBezTo>
                  <a:pt x="3500664" y="511674"/>
                  <a:pt x="3534748" y="506275"/>
                  <a:pt x="3556000" y="487680"/>
                </a:cubicBezTo>
                <a:cubicBezTo>
                  <a:pt x="3572320" y="473400"/>
                  <a:pt x="3582360" y="453200"/>
                  <a:pt x="3596640" y="436880"/>
                </a:cubicBezTo>
                <a:cubicBezTo>
                  <a:pt x="3643256" y="383605"/>
                  <a:pt x="3610720" y="427775"/>
                  <a:pt x="3667760" y="375920"/>
                </a:cubicBezTo>
                <a:cubicBezTo>
                  <a:pt x="3699939" y="346666"/>
                  <a:pt x="3728312" y="305004"/>
                  <a:pt x="3769360" y="284480"/>
                </a:cubicBezTo>
                <a:cubicBezTo>
                  <a:pt x="3778939" y="279691"/>
                  <a:pt x="3789680" y="277707"/>
                  <a:pt x="3799840" y="274320"/>
                </a:cubicBezTo>
                <a:cubicBezTo>
                  <a:pt x="3813387" y="264160"/>
                  <a:pt x="3826391" y="253233"/>
                  <a:pt x="3840480" y="243840"/>
                </a:cubicBezTo>
                <a:cubicBezTo>
                  <a:pt x="3856911" y="232886"/>
                  <a:pt x="3877316" y="227324"/>
                  <a:pt x="3891280" y="213360"/>
                </a:cubicBezTo>
                <a:cubicBezTo>
                  <a:pt x="3898853" y="205787"/>
                  <a:pt x="3895215" y="191595"/>
                  <a:pt x="3901440" y="182880"/>
                </a:cubicBezTo>
                <a:cubicBezTo>
                  <a:pt x="3933504" y="137990"/>
                  <a:pt x="3977812" y="121805"/>
                  <a:pt x="4023360" y="91440"/>
                </a:cubicBezTo>
                <a:cubicBezTo>
                  <a:pt x="4040715" y="79870"/>
                  <a:pt x="4061583" y="62097"/>
                  <a:pt x="4084320" y="60960"/>
                </a:cubicBezTo>
                <a:cubicBezTo>
                  <a:pt x="4209516" y="54700"/>
                  <a:pt x="4334933" y="54187"/>
                  <a:pt x="4460240" y="50800"/>
                </a:cubicBezTo>
                <a:cubicBezTo>
                  <a:pt x="4529400" y="27747"/>
                  <a:pt x="4539807" y="21477"/>
                  <a:pt x="4622800" y="10160"/>
                </a:cubicBezTo>
                <a:cubicBezTo>
                  <a:pt x="4663207" y="4650"/>
                  <a:pt x="4704080" y="3387"/>
                  <a:pt x="4744720" y="0"/>
                </a:cubicBezTo>
                <a:cubicBezTo>
                  <a:pt x="4819227" y="3387"/>
                  <a:pt x="4893846" y="4846"/>
                  <a:pt x="4968240" y="10160"/>
                </a:cubicBezTo>
                <a:cubicBezTo>
                  <a:pt x="5003116" y="12651"/>
                  <a:pt x="5036232" y="22078"/>
                  <a:pt x="5069840" y="30480"/>
                </a:cubicBezTo>
                <a:cubicBezTo>
                  <a:pt x="5139584" y="76976"/>
                  <a:pt x="5053659" y="26435"/>
                  <a:pt x="5191760" y="60960"/>
                </a:cubicBezTo>
                <a:cubicBezTo>
                  <a:pt x="5203606" y="63922"/>
                  <a:pt x="5211638" y="75222"/>
                  <a:pt x="5222240" y="81280"/>
                </a:cubicBezTo>
                <a:cubicBezTo>
                  <a:pt x="5235390" y="88794"/>
                  <a:pt x="5249893" y="93808"/>
                  <a:pt x="5262880" y="101600"/>
                </a:cubicBezTo>
                <a:cubicBezTo>
                  <a:pt x="5283821" y="114165"/>
                  <a:pt x="5323840" y="142240"/>
                  <a:pt x="5323840" y="142240"/>
                </a:cubicBezTo>
                <a:cubicBezTo>
                  <a:pt x="5327227" y="152400"/>
                  <a:pt x="5328799" y="163358"/>
                  <a:pt x="5334000" y="172720"/>
                </a:cubicBezTo>
                <a:cubicBezTo>
                  <a:pt x="5342325" y="187704"/>
                  <a:pt x="5388907" y="255790"/>
                  <a:pt x="5405120" y="274320"/>
                </a:cubicBezTo>
                <a:cubicBezTo>
                  <a:pt x="5417736" y="288738"/>
                  <a:pt x="5433292" y="300414"/>
                  <a:pt x="5445760" y="314960"/>
                </a:cubicBezTo>
                <a:cubicBezTo>
                  <a:pt x="5473985" y="347889"/>
                  <a:pt x="5504726" y="379370"/>
                  <a:pt x="5527040" y="416560"/>
                </a:cubicBezTo>
                <a:cubicBezTo>
                  <a:pt x="5537200" y="433493"/>
                  <a:pt x="5545396" y="451772"/>
                  <a:pt x="5557520" y="467360"/>
                </a:cubicBezTo>
                <a:cubicBezTo>
                  <a:pt x="5642489" y="576605"/>
                  <a:pt x="5559469" y="459149"/>
                  <a:pt x="5628640" y="528320"/>
                </a:cubicBezTo>
                <a:cubicBezTo>
                  <a:pt x="5640614" y="540294"/>
                  <a:pt x="5647146" y="556986"/>
                  <a:pt x="5659120" y="568960"/>
                </a:cubicBezTo>
                <a:cubicBezTo>
                  <a:pt x="5674454" y="584294"/>
                  <a:pt x="5695164" y="593709"/>
                  <a:pt x="5709920" y="609600"/>
                </a:cubicBezTo>
                <a:cubicBezTo>
                  <a:pt x="5739432" y="641382"/>
                  <a:pt x="5763851" y="677540"/>
                  <a:pt x="5791200" y="711200"/>
                </a:cubicBezTo>
                <a:cubicBezTo>
                  <a:pt x="5807880" y="731729"/>
                  <a:pt x="5828391" y="749479"/>
                  <a:pt x="5842000" y="772160"/>
                </a:cubicBezTo>
                <a:cubicBezTo>
                  <a:pt x="5852160" y="789093"/>
                  <a:pt x="5859838" y="807790"/>
                  <a:pt x="5872480" y="822960"/>
                </a:cubicBezTo>
                <a:cubicBezTo>
                  <a:pt x="5893943" y="848716"/>
                  <a:pt x="5911794" y="883478"/>
                  <a:pt x="5943600" y="894080"/>
                </a:cubicBezTo>
                <a:lnTo>
                  <a:pt x="6004560" y="914400"/>
                </a:lnTo>
                <a:cubicBezTo>
                  <a:pt x="6007947" y="995680"/>
                  <a:pt x="5998766" y="1078469"/>
                  <a:pt x="6014720" y="1158240"/>
                </a:cubicBezTo>
                <a:cubicBezTo>
                  <a:pt x="6017458" y="1171932"/>
                  <a:pt x="6043742" y="1160654"/>
                  <a:pt x="6055360" y="1168400"/>
                </a:cubicBezTo>
                <a:cubicBezTo>
                  <a:pt x="6075285" y="1181684"/>
                  <a:pt x="6091200" y="1200500"/>
                  <a:pt x="6106160" y="1219200"/>
                </a:cubicBezTo>
                <a:cubicBezTo>
                  <a:pt x="6118496" y="1234620"/>
                  <a:pt x="6126038" y="1253340"/>
                  <a:pt x="6136640" y="1270000"/>
                </a:cubicBezTo>
                <a:cubicBezTo>
                  <a:pt x="6149751" y="1290604"/>
                  <a:pt x="6164975" y="1309865"/>
                  <a:pt x="6177280" y="1330960"/>
                </a:cubicBezTo>
                <a:cubicBezTo>
                  <a:pt x="6261142" y="1474723"/>
                  <a:pt x="6169401" y="1334382"/>
                  <a:pt x="6228080" y="1422400"/>
                </a:cubicBezTo>
                <a:cubicBezTo>
                  <a:pt x="6231467" y="1439333"/>
                  <a:pt x="6230517" y="1457754"/>
                  <a:pt x="6238240" y="1473200"/>
                </a:cubicBezTo>
                <a:cubicBezTo>
                  <a:pt x="6254506" y="1505732"/>
                  <a:pt x="6289790" y="1512108"/>
                  <a:pt x="6319520" y="1524000"/>
                </a:cubicBezTo>
                <a:cubicBezTo>
                  <a:pt x="6329680" y="1540933"/>
                  <a:pt x="6341169" y="1557137"/>
                  <a:pt x="6350000" y="1574800"/>
                </a:cubicBezTo>
                <a:cubicBezTo>
                  <a:pt x="6358120" y="1591040"/>
                  <a:pt x="6365980" y="1630729"/>
                  <a:pt x="6370320" y="1645920"/>
                </a:cubicBezTo>
                <a:cubicBezTo>
                  <a:pt x="6373262" y="1656218"/>
                  <a:pt x="6377883" y="1666010"/>
                  <a:pt x="6380480" y="1676400"/>
                </a:cubicBezTo>
                <a:cubicBezTo>
                  <a:pt x="6385771" y="1697563"/>
                  <a:pt x="6396429" y="1773629"/>
                  <a:pt x="6410960" y="1788160"/>
                </a:cubicBezTo>
                <a:cubicBezTo>
                  <a:pt x="6447884" y="1825084"/>
                  <a:pt x="6439336" y="1813662"/>
                  <a:pt x="6471920" y="1859280"/>
                </a:cubicBezTo>
                <a:cubicBezTo>
                  <a:pt x="6479017" y="1869216"/>
                  <a:pt x="6483050" y="1881719"/>
                  <a:pt x="6492240" y="1889760"/>
                </a:cubicBezTo>
                <a:cubicBezTo>
                  <a:pt x="6540626" y="1932097"/>
                  <a:pt x="6543340" y="1927935"/>
                  <a:pt x="6593840" y="1940560"/>
                </a:cubicBezTo>
                <a:cubicBezTo>
                  <a:pt x="6604000" y="1947333"/>
                  <a:pt x="6613398" y="1955419"/>
                  <a:pt x="6624320" y="1960880"/>
                </a:cubicBezTo>
                <a:cubicBezTo>
                  <a:pt x="6633899" y="1965669"/>
                  <a:pt x="6648575" y="1962325"/>
                  <a:pt x="6654800" y="1971040"/>
                </a:cubicBezTo>
                <a:cubicBezTo>
                  <a:pt x="6667250" y="1988469"/>
                  <a:pt x="6663239" y="2014178"/>
                  <a:pt x="6675120" y="2032000"/>
                </a:cubicBezTo>
                <a:lnTo>
                  <a:pt x="6695440" y="2062480"/>
                </a:lnTo>
                <a:lnTo>
                  <a:pt x="6756400" y="20523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 smtClean="0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94563" y="4516438"/>
            <a:ext cx="142875" cy="474662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407275" y="4217988"/>
            <a:ext cx="141288" cy="425450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66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2065338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Eventually ….</a:t>
            </a:r>
          </a:p>
        </p:txBody>
      </p:sp>
      <p:sp>
        <p:nvSpPr>
          <p:cNvPr id="3" name="Freeform 2"/>
          <p:cNvSpPr/>
          <p:nvPr/>
        </p:nvSpPr>
        <p:spPr>
          <a:xfrm>
            <a:off x="720725" y="1879600"/>
            <a:ext cx="7143750" cy="3151188"/>
          </a:xfrm>
          <a:custGeom>
            <a:avLst/>
            <a:gdLst>
              <a:gd name="connsiteX0" fmla="*/ 0 w 7142480"/>
              <a:gd name="connsiteY0" fmla="*/ 1605280 h 3150465"/>
              <a:gd name="connsiteX1" fmla="*/ 91440 w 7142480"/>
              <a:gd name="connsiteY1" fmla="*/ 1625600 h 3150465"/>
              <a:gd name="connsiteX2" fmla="*/ 162560 w 7142480"/>
              <a:gd name="connsiteY2" fmla="*/ 1666240 h 3150465"/>
              <a:gd name="connsiteX3" fmla="*/ 223520 w 7142480"/>
              <a:gd name="connsiteY3" fmla="*/ 1737360 h 3150465"/>
              <a:gd name="connsiteX4" fmla="*/ 243840 w 7142480"/>
              <a:gd name="connsiteY4" fmla="*/ 1767840 h 3150465"/>
              <a:gd name="connsiteX5" fmla="*/ 294640 w 7142480"/>
              <a:gd name="connsiteY5" fmla="*/ 1778000 h 3150465"/>
              <a:gd name="connsiteX6" fmla="*/ 325120 w 7142480"/>
              <a:gd name="connsiteY6" fmla="*/ 1788160 h 3150465"/>
              <a:gd name="connsiteX7" fmla="*/ 355600 w 7142480"/>
              <a:gd name="connsiteY7" fmla="*/ 1808480 h 3150465"/>
              <a:gd name="connsiteX8" fmla="*/ 396240 w 7142480"/>
              <a:gd name="connsiteY8" fmla="*/ 1838960 h 3150465"/>
              <a:gd name="connsiteX9" fmla="*/ 436880 w 7142480"/>
              <a:gd name="connsiteY9" fmla="*/ 1849120 h 3150465"/>
              <a:gd name="connsiteX10" fmla="*/ 487680 w 7142480"/>
              <a:gd name="connsiteY10" fmla="*/ 1889760 h 3150465"/>
              <a:gd name="connsiteX11" fmla="*/ 579120 w 7142480"/>
              <a:gd name="connsiteY11" fmla="*/ 1920240 h 3150465"/>
              <a:gd name="connsiteX12" fmla="*/ 792480 w 7142480"/>
              <a:gd name="connsiteY12" fmla="*/ 1910080 h 3150465"/>
              <a:gd name="connsiteX13" fmla="*/ 822960 w 7142480"/>
              <a:gd name="connsiteY13" fmla="*/ 1899920 h 3150465"/>
              <a:gd name="connsiteX14" fmla="*/ 944880 w 7142480"/>
              <a:gd name="connsiteY14" fmla="*/ 1879600 h 3150465"/>
              <a:gd name="connsiteX15" fmla="*/ 995680 w 7142480"/>
              <a:gd name="connsiteY15" fmla="*/ 1859280 h 3150465"/>
              <a:gd name="connsiteX16" fmla="*/ 1036320 w 7142480"/>
              <a:gd name="connsiteY16" fmla="*/ 1849120 h 3150465"/>
              <a:gd name="connsiteX17" fmla="*/ 1066800 w 7142480"/>
              <a:gd name="connsiteY17" fmla="*/ 1838960 h 3150465"/>
              <a:gd name="connsiteX18" fmla="*/ 1188720 w 7142480"/>
              <a:gd name="connsiteY18" fmla="*/ 1828800 h 3150465"/>
              <a:gd name="connsiteX19" fmla="*/ 1290320 w 7142480"/>
              <a:gd name="connsiteY19" fmla="*/ 1808480 h 3150465"/>
              <a:gd name="connsiteX20" fmla="*/ 1320800 w 7142480"/>
              <a:gd name="connsiteY20" fmla="*/ 1818640 h 3150465"/>
              <a:gd name="connsiteX21" fmla="*/ 1341120 w 7142480"/>
              <a:gd name="connsiteY21" fmla="*/ 1849120 h 3150465"/>
              <a:gd name="connsiteX22" fmla="*/ 1371600 w 7142480"/>
              <a:gd name="connsiteY22" fmla="*/ 1869440 h 3150465"/>
              <a:gd name="connsiteX23" fmla="*/ 1412240 w 7142480"/>
              <a:gd name="connsiteY23" fmla="*/ 1930400 h 3150465"/>
              <a:gd name="connsiteX24" fmla="*/ 1422400 w 7142480"/>
              <a:gd name="connsiteY24" fmla="*/ 1960880 h 3150465"/>
              <a:gd name="connsiteX25" fmla="*/ 1432560 w 7142480"/>
              <a:gd name="connsiteY25" fmla="*/ 2001520 h 3150465"/>
              <a:gd name="connsiteX26" fmla="*/ 1452880 w 7142480"/>
              <a:gd name="connsiteY26" fmla="*/ 2042160 h 3150465"/>
              <a:gd name="connsiteX27" fmla="*/ 1463040 w 7142480"/>
              <a:gd name="connsiteY27" fmla="*/ 2072640 h 3150465"/>
              <a:gd name="connsiteX28" fmla="*/ 1473200 w 7142480"/>
              <a:gd name="connsiteY28" fmla="*/ 2123440 h 3150465"/>
              <a:gd name="connsiteX29" fmla="*/ 1534160 w 7142480"/>
              <a:gd name="connsiteY29" fmla="*/ 2143760 h 3150465"/>
              <a:gd name="connsiteX30" fmla="*/ 1564640 w 7142480"/>
              <a:gd name="connsiteY30" fmla="*/ 2164080 h 3150465"/>
              <a:gd name="connsiteX31" fmla="*/ 1574800 w 7142480"/>
              <a:gd name="connsiteY31" fmla="*/ 2194560 h 3150465"/>
              <a:gd name="connsiteX32" fmla="*/ 1605280 w 7142480"/>
              <a:gd name="connsiteY32" fmla="*/ 2225040 h 3150465"/>
              <a:gd name="connsiteX33" fmla="*/ 1635760 w 7142480"/>
              <a:gd name="connsiteY33" fmla="*/ 2438400 h 3150465"/>
              <a:gd name="connsiteX34" fmla="*/ 1666240 w 7142480"/>
              <a:gd name="connsiteY34" fmla="*/ 2468880 h 3150465"/>
              <a:gd name="connsiteX35" fmla="*/ 1696720 w 7142480"/>
              <a:gd name="connsiteY35" fmla="*/ 2550160 h 3150465"/>
              <a:gd name="connsiteX36" fmla="*/ 1706880 w 7142480"/>
              <a:gd name="connsiteY36" fmla="*/ 2580640 h 3150465"/>
              <a:gd name="connsiteX37" fmla="*/ 1727200 w 7142480"/>
              <a:gd name="connsiteY37" fmla="*/ 2631440 h 3150465"/>
              <a:gd name="connsiteX38" fmla="*/ 1737360 w 7142480"/>
              <a:gd name="connsiteY38" fmla="*/ 2692400 h 3150465"/>
              <a:gd name="connsiteX39" fmla="*/ 1767840 w 7142480"/>
              <a:gd name="connsiteY39" fmla="*/ 2702560 h 3150465"/>
              <a:gd name="connsiteX40" fmla="*/ 1818640 w 7142480"/>
              <a:gd name="connsiteY40" fmla="*/ 2712720 h 3150465"/>
              <a:gd name="connsiteX41" fmla="*/ 1849120 w 7142480"/>
              <a:gd name="connsiteY41" fmla="*/ 2722880 h 3150465"/>
              <a:gd name="connsiteX42" fmla="*/ 1940560 w 7142480"/>
              <a:gd name="connsiteY42" fmla="*/ 2743200 h 3150465"/>
              <a:gd name="connsiteX43" fmla="*/ 2021840 w 7142480"/>
              <a:gd name="connsiteY43" fmla="*/ 2783840 h 3150465"/>
              <a:gd name="connsiteX44" fmla="*/ 2062480 w 7142480"/>
              <a:gd name="connsiteY44" fmla="*/ 2814320 h 3150465"/>
              <a:gd name="connsiteX45" fmla="*/ 2123440 w 7142480"/>
              <a:gd name="connsiteY45" fmla="*/ 2854960 h 3150465"/>
              <a:gd name="connsiteX46" fmla="*/ 2225040 w 7142480"/>
              <a:gd name="connsiteY46" fmla="*/ 2773680 h 3150465"/>
              <a:gd name="connsiteX47" fmla="*/ 2265680 w 7142480"/>
              <a:gd name="connsiteY47" fmla="*/ 2712720 h 3150465"/>
              <a:gd name="connsiteX48" fmla="*/ 2336800 w 7142480"/>
              <a:gd name="connsiteY48" fmla="*/ 2631440 h 3150465"/>
              <a:gd name="connsiteX49" fmla="*/ 2418080 w 7142480"/>
              <a:gd name="connsiteY49" fmla="*/ 2580640 h 3150465"/>
              <a:gd name="connsiteX50" fmla="*/ 2448560 w 7142480"/>
              <a:gd name="connsiteY50" fmla="*/ 2540000 h 3150465"/>
              <a:gd name="connsiteX51" fmla="*/ 2509520 w 7142480"/>
              <a:gd name="connsiteY51" fmla="*/ 2468880 h 3150465"/>
              <a:gd name="connsiteX52" fmla="*/ 2550160 w 7142480"/>
              <a:gd name="connsiteY52" fmla="*/ 2448560 h 3150465"/>
              <a:gd name="connsiteX53" fmla="*/ 2580640 w 7142480"/>
              <a:gd name="connsiteY53" fmla="*/ 2418080 h 3150465"/>
              <a:gd name="connsiteX54" fmla="*/ 2611120 w 7142480"/>
              <a:gd name="connsiteY54" fmla="*/ 2407920 h 3150465"/>
              <a:gd name="connsiteX55" fmla="*/ 2641600 w 7142480"/>
              <a:gd name="connsiteY55" fmla="*/ 2387600 h 3150465"/>
              <a:gd name="connsiteX56" fmla="*/ 2672080 w 7142480"/>
              <a:gd name="connsiteY56" fmla="*/ 2377440 h 3150465"/>
              <a:gd name="connsiteX57" fmla="*/ 2733040 w 7142480"/>
              <a:gd name="connsiteY57" fmla="*/ 2336800 h 3150465"/>
              <a:gd name="connsiteX58" fmla="*/ 2875280 w 7142480"/>
              <a:gd name="connsiteY58" fmla="*/ 2286000 h 3150465"/>
              <a:gd name="connsiteX59" fmla="*/ 2956560 w 7142480"/>
              <a:gd name="connsiteY59" fmla="*/ 2245360 h 3150465"/>
              <a:gd name="connsiteX60" fmla="*/ 3017520 w 7142480"/>
              <a:gd name="connsiteY60" fmla="*/ 2194560 h 3150465"/>
              <a:gd name="connsiteX61" fmla="*/ 3048000 w 7142480"/>
              <a:gd name="connsiteY61" fmla="*/ 2184400 h 3150465"/>
              <a:gd name="connsiteX62" fmla="*/ 3078480 w 7142480"/>
              <a:gd name="connsiteY62" fmla="*/ 2153920 h 3150465"/>
              <a:gd name="connsiteX63" fmla="*/ 3180080 w 7142480"/>
              <a:gd name="connsiteY63" fmla="*/ 2082800 h 3150465"/>
              <a:gd name="connsiteX64" fmla="*/ 3210560 w 7142480"/>
              <a:gd name="connsiteY64" fmla="*/ 2062480 h 3150465"/>
              <a:gd name="connsiteX65" fmla="*/ 3261360 w 7142480"/>
              <a:gd name="connsiteY65" fmla="*/ 1940560 h 3150465"/>
              <a:gd name="connsiteX66" fmla="*/ 3271520 w 7142480"/>
              <a:gd name="connsiteY66" fmla="*/ 1910080 h 3150465"/>
              <a:gd name="connsiteX67" fmla="*/ 3312160 w 7142480"/>
              <a:gd name="connsiteY67" fmla="*/ 1879600 h 3150465"/>
              <a:gd name="connsiteX68" fmla="*/ 3332480 w 7142480"/>
              <a:gd name="connsiteY68" fmla="*/ 1798320 h 3150465"/>
              <a:gd name="connsiteX69" fmla="*/ 3362960 w 7142480"/>
              <a:gd name="connsiteY69" fmla="*/ 1727200 h 3150465"/>
              <a:gd name="connsiteX70" fmla="*/ 3220720 w 7142480"/>
              <a:gd name="connsiteY70" fmla="*/ 1676400 h 3150465"/>
              <a:gd name="connsiteX71" fmla="*/ 3190240 w 7142480"/>
              <a:gd name="connsiteY71" fmla="*/ 1645920 h 3150465"/>
              <a:gd name="connsiteX72" fmla="*/ 3180080 w 7142480"/>
              <a:gd name="connsiteY72" fmla="*/ 1615440 h 3150465"/>
              <a:gd name="connsiteX73" fmla="*/ 3169920 w 7142480"/>
              <a:gd name="connsiteY73" fmla="*/ 1544320 h 3150465"/>
              <a:gd name="connsiteX74" fmla="*/ 3078480 w 7142480"/>
              <a:gd name="connsiteY74" fmla="*/ 1402080 h 3150465"/>
              <a:gd name="connsiteX75" fmla="*/ 3048000 w 7142480"/>
              <a:gd name="connsiteY75" fmla="*/ 1330960 h 3150465"/>
              <a:gd name="connsiteX76" fmla="*/ 2956560 w 7142480"/>
              <a:gd name="connsiteY76" fmla="*/ 1320800 h 3150465"/>
              <a:gd name="connsiteX77" fmla="*/ 2783840 w 7142480"/>
              <a:gd name="connsiteY77" fmla="*/ 1219200 h 3150465"/>
              <a:gd name="connsiteX78" fmla="*/ 2702560 w 7142480"/>
              <a:gd name="connsiteY78" fmla="*/ 1137920 h 3150465"/>
              <a:gd name="connsiteX79" fmla="*/ 2661920 w 7142480"/>
              <a:gd name="connsiteY79" fmla="*/ 1076960 h 3150465"/>
              <a:gd name="connsiteX80" fmla="*/ 2641600 w 7142480"/>
              <a:gd name="connsiteY80" fmla="*/ 1046480 h 3150465"/>
              <a:gd name="connsiteX81" fmla="*/ 2580640 w 7142480"/>
              <a:gd name="connsiteY81" fmla="*/ 1076960 h 3150465"/>
              <a:gd name="connsiteX82" fmla="*/ 2651760 w 7142480"/>
              <a:gd name="connsiteY82" fmla="*/ 914400 h 3150465"/>
              <a:gd name="connsiteX83" fmla="*/ 2672080 w 7142480"/>
              <a:gd name="connsiteY83" fmla="*/ 822960 h 3150465"/>
              <a:gd name="connsiteX84" fmla="*/ 2682240 w 7142480"/>
              <a:gd name="connsiteY84" fmla="*/ 782320 h 3150465"/>
              <a:gd name="connsiteX85" fmla="*/ 2722880 w 7142480"/>
              <a:gd name="connsiteY85" fmla="*/ 619760 h 3150465"/>
              <a:gd name="connsiteX86" fmla="*/ 2753360 w 7142480"/>
              <a:gd name="connsiteY86" fmla="*/ 558800 h 3150465"/>
              <a:gd name="connsiteX87" fmla="*/ 2794000 w 7142480"/>
              <a:gd name="connsiteY87" fmla="*/ 538480 h 3150465"/>
              <a:gd name="connsiteX88" fmla="*/ 2905760 w 7142480"/>
              <a:gd name="connsiteY88" fmla="*/ 457200 h 3150465"/>
              <a:gd name="connsiteX89" fmla="*/ 3007360 w 7142480"/>
              <a:gd name="connsiteY89" fmla="*/ 375920 h 3150465"/>
              <a:gd name="connsiteX90" fmla="*/ 3281680 w 7142480"/>
              <a:gd name="connsiteY90" fmla="*/ 233680 h 3150465"/>
              <a:gd name="connsiteX91" fmla="*/ 3495040 w 7142480"/>
              <a:gd name="connsiteY91" fmla="*/ 142240 h 3150465"/>
              <a:gd name="connsiteX92" fmla="*/ 3667760 w 7142480"/>
              <a:gd name="connsiteY92" fmla="*/ 91440 h 3150465"/>
              <a:gd name="connsiteX93" fmla="*/ 3942080 w 7142480"/>
              <a:gd name="connsiteY93" fmla="*/ 30480 h 3150465"/>
              <a:gd name="connsiteX94" fmla="*/ 4104640 w 7142480"/>
              <a:gd name="connsiteY94" fmla="*/ 20320 h 3150465"/>
              <a:gd name="connsiteX95" fmla="*/ 4277360 w 7142480"/>
              <a:gd name="connsiteY95" fmla="*/ 0 h 3150465"/>
              <a:gd name="connsiteX96" fmla="*/ 4409440 w 7142480"/>
              <a:gd name="connsiteY96" fmla="*/ 40640 h 3150465"/>
              <a:gd name="connsiteX97" fmla="*/ 4429760 w 7142480"/>
              <a:gd name="connsiteY97" fmla="*/ 71120 h 3150465"/>
              <a:gd name="connsiteX98" fmla="*/ 4439920 w 7142480"/>
              <a:gd name="connsiteY98" fmla="*/ 193040 h 3150465"/>
              <a:gd name="connsiteX99" fmla="*/ 4450080 w 7142480"/>
              <a:gd name="connsiteY99" fmla="*/ 233680 h 3150465"/>
              <a:gd name="connsiteX100" fmla="*/ 4460240 w 7142480"/>
              <a:gd name="connsiteY100" fmla="*/ 284480 h 3150465"/>
              <a:gd name="connsiteX101" fmla="*/ 4429760 w 7142480"/>
              <a:gd name="connsiteY101" fmla="*/ 650240 h 3150465"/>
              <a:gd name="connsiteX102" fmla="*/ 4368800 w 7142480"/>
              <a:gd name="connsiteY102" fmla="*/ 731520 h 3150465"/>
              <a:gd name="connsiteX103" fmla="*/ 4318000 w 7142480"/>
              <a:gd name="connsiteY103" fmla="*/ 762000 h 3150465"/>
              <a:gd name="connsiteX104" fmla="*/ 4297680 w 7142480"/>
              <a:gd name="connsiteY104" fmla="*/ 792480 h 3150465"/>
              <a:gd name="connsiteX105" fmla="*/ 4287520 w 7142480"/>
              <a:gd name="connsiteY105" fmla="*/ 843280 h 3150465"/>
              <a:gd name="connsiteX106" fmla="*/ 4277360 w 7142480"/>
              <a:gd name="connsiteY106" fmla="*/ 873760 h 3150465"/>
              <a:gd name="connsiteX107" fmla="*/ 4267200 w 7142480"/>
              <a:gd name="connsiteY107" fmla="*/ 914400 h 3150465"/>
              <a:gd name="connsiteX108" fmla="*/ 4206240 w 7142480"/>
              <a:gd name="connsiteY108" fmla="*/ 955040 h 3150465"/>
              <a:gd name="connsiteX109" fmla="*/ 4175760 w 7142480"/>
              <a:gd name="connsiteY109" fmla="*/ 975360 h 3150465"/>
              <a:gd name="connsiteX110" fmla="*/ 4135120 w 7142480"/>
              <a:gd name="connsiteY110" fmla="*/ 1005840 h 3150465"/>
              <a:gd name="connsiteX111" fmla="*/ 4043680 w 7142480"/>
              <a:gd name="connsiteY111" fmla="*/ 1036320 h 3150465"/>
              <a:gd name="connsiteX112" fmla="*/ 3982720 w 7142480"/>
              <a:gd name="connsiteY112" fmla="*/ 1076960 h 3150465"/>
              <a:gd name="connsiteX113" fmla="*/ 3942080 w 7142480"/>
              <a:gd name="connsiteY113" fmla="*/ 1117600 h 3150465"/>
              <a:gd name="connsiteX114" fmla="*/ 3921760 w 7142480"/>
              <a:gd name="connsiteY114" fmla="*/ 1148080 h 3150465"/>
              <a:gd name="connsiteX115" fmla="*/ 3891280 w 7142480"/>
              <a:gd name="connsiteY115" fmla="*/ 1168400 h 3150465"/>
              <a:gd name="connsiteX116" fmla="*/ 3810000 w 7142480"/>
              <a:gd name="connsiteY116" fmla="*/ 1198880 h 3150465"/>
              <a:gd name="connsiteX117" fmla="*/ 3535680 w 7142480"/>
              <a:gd name="connsiteY117" fmla="*/ 1209040 h 3150465"/>
              <a:gd name="connsiteX118" fmla="*/ 3505200 w 7142480"/>
              <a:gd name="connsiteY118" fmla="*/ 1219200 h 3150465"/>
              <a:gd name="connsiteX119" fmla="*/ 3474720 w 7142480"/>
              <a:gd name="connsiteY119" fmla="*/ 1310640 h 3150465"/>
              <a:gd name="connsiteX120" fmla="*/ 3454400 w 7142480"/>
              <a:gd name="connsiteY120" fmla="*/ 1341120 h 3150465"/>
              <a:gd name="connsiteX121" fmla="*/ 3444240 w 7142480"/>
              <a:gd name="connsiteY121" fmla="*/ 1534160 h 3150465"/>
              <a:gd name="connsiteX122" fmla="*/ 3444240 w 7142480"/>
              <a:gd name="connsiteY122" fmla="*/ 1686560 h 3150465"/>
              <a:gd name="connsiteX123" fmla="*/ 3454400 w 7142480"/>
              <a:gd name="connsiteY123" fmla="*/ 1737360 h 3150465"/>
              <a:gd name="connsiteX124" fmla="*/ 3525520 w 7142480"/>
              <a:gd name="connsiteY124" fmla="*/ 1757680 h 3150465"/>
              <a:gd name="connsiteX125" fmla="*/ 3566160 w 7142480"/>
              <a:gd name="connsiteY125" fmla="*/ 1798320 h 3150465"/>
              <a:gd name="connsiteX126" fmla="*/ 3596640 w 7142480"/>
              <a:gd name="connsiteY126" fmla="*/ 1818640 h 3150465"/>
              <a:gd name="connsiteX127" fmla="*/ 3637280 w 7142480"/>
              <a:gd name="connsiteY127" fmla="*/ 1910080 h 3150465"/>
              <a:gd name="connsiteX128" fmla="*/ 3667760 w 7142480"/>
              <a:gd name="connsiteY128" fmla="*/ 1930400 h 3150465"/>
              <a:gd name="connsiteX129" fmla="*/ 3708400 w 7142480"/>
              <a:gd name="connsiteY129" fmla="*/ 1940560 h 3150465"/>
              <a:gd name="connsiteX130" fmla="*/ 3728720 w 7142480"/>
              <a:gd name="connsiteY130" fmla="*/ 2021840 h 3150465"/>
              <a:gd name="connsiteX131" fmla="*/ 3738880 w 7142480"/>
              <a:gd name="connsiteY131" fmla="*/ 2052320 h 3150465"/>
              <a:gd name="connsiteX132" fmla="*/ 3749040 w 7142480"/>
              <a:gd name="connsiteY132" fmla="*/ 2103120 h 3150465"/>
              <a:gd name="connsiteX133" fmla="*/ 3759200 w 7142480"/>
              <a:gd name="connsiteY133" fmla="*/ 2133600 h 3150465"/>
              <a:gd name="connsiteX134" fmla="*/ 3799840 w 7142480"/>
              <a:gd name="connsiteY134" fmla="*/ 2194560 h 3150465"/>
              <a:gd name="connsiteX135" fmla="*/ 3810000 w 7142480"/>
              <a:gd name="connsiteY135" fmla="*/ 2346960 h 3150465"/>
              <a:gd name="connsiteX136" fmla="*/ 3840480 w 7142480"/>
              <a:gd name="connsiteY136" fmla="*/ 2377440 h 3150465"/>
              <a:gd name="connsiteX137" fmla="*/ 3891280 w 7142480"/>
              <a:gd name="connsiteY137" fmla="*/ 2448560 h 3150465"/>
              <a:gd name="connsiteX138" fmla="*/ 3901440 w 7142480"/>
              <a:gd name="connsiteY138" fmla="*/ 2489200 h 3150465"/>
              <a:gd name="connsiteX139" fmla="*/ 3931920 w 7142480"/>
              <a:gd name="connsiteY139" fmla="*/ 2529840 h 3150465"/>
              <a:gd name="connsiteX140" fmla="*/ 4033520 w 7142480"/>
              <a:gd name="connsiteY140" fmla="*/ 2600960 h 3150465"/>
              <a:gd name="connsiteX141" fmla="*/ 4074160 w 7142480"/>
              <a:gd name="connsiteY141" fmla="*/ 2611120 h 3150465"/>
              <a:gd name="connsiteX142" fmla="*/ 4124960 w 7142480"/>
              <a:gd name="connsiteY142" fmla="*/ 2631440 h 3150465"/>
              <a:gd name="connsiteX143" fmla="*/ 4165600 w 7142480"/>
              <a:gd name="connsiteY143" fmla="*/ 2641600 h 3150465"/>
              <a:gd name="connsiteX144" fmla="*/ 4206240 w 7142480"/>
              <a:gd name="connsiteY144" fmla="*/ 2661920 h 3150465"/>
              <a:gd name="connsiteX145" fmla="*/ 4236720 w 7142480"/>
              <a:gd name="connsiteY145" fmla="*/ 2682240 h 3150465"/>
              <a:gd name="connsiteX146" fmla="*/ 4287520 w 7142480"/>
              <a:gd name="connsiteY146" fmla="*/ 2692400 h 3150465"/>
              <a:gd name="connsiteX147" fmla="*/ 4429760 w 7142480"/>
              <a:gd name="connsiteY147" fmla="*/ 2702560 h 3150465"/>
              <a:gd name="connsiteX148" fmla="*/ 4500880 w 7142480"/>
              <a:gd name="connsiteY148" fmla="*/ 2712720 h 3150465"/>
              <a:gd name="connsiteX149" fmla="*/ 4582160 w 7142480"/>
              <a:gd name="connsiteY149" fmla="*/ 2722880 h 3150465"/>
              <a:gd name="connsiteX150" fmla="*/ 4653280 w 7142480"/>
              <a:gd name="connsiteY150" fmla="*/ 2743200 h 3150465"/>
              <a:gd name="connsiteX151" fmla="*/ 4704080 w 7142480"/>
              <a:gd name="connsiteY151" fmla="*/ 2753360 h 3150465"/>
              <a:gd name="connsiteX152" fmla="*/ 4734560 w 7142480"/>
              <a:gd name="connsiteY152" fmla="*/ 2773680 h 3150465"/>
              <a:gd name="connsiteX153" fmla="*/ 4907280 w 7142480"/>
              <a:gd name="connsiteY153" fmla="*/ 2794000 h 3150465"/>
              <a:gd name="connsiteX154" fmla="*/ 5039360 w 7142480"/>
              <a:gd name="connsiteY154" fmla="*/ 2875280 h 3150465"/>
              <a:gd name="connsiteX155" fmla="*/ 5100320 w 7142480"/>
              <a:gd name="connsiteY155" fmla="*/ 2966720 h 3150465"/>
              <a:gd name="connsiteX156" fmla="*/ 5130800 w 7142480"/>
              <a:gd name="connsiteY156" fmla="*/ 2997200 h 3150465"/>
              <a:gd name="connsiteX157" fmla="*/ 5334000 w 7142480"/>
              <a:gd name="connsiteY157" fmla="*/ 3088640 h 3150465"/>
              <a:gd name="connsiteX158" fmla="*/ 5364480 w 7142480"/>
              <a:gd name="connsiteY158" fmla="*/ 3108960 h 3150465"/>
              <a:gd name="connsiteX159" fmla="*/ 5405120 w 7142480"/>
              <a:gd name="connsiteY159" fmla="*/ 3119120 h 3150465"/>
              <a:gd name="connsiteX160" fmla="*/ 5435600 w 7142480"/>
              <a:gd name="connsiteY160" fmla="*/ 3149600 h 3150465"/>
              <a:gd name="connsiteX161" fmla="*/ 5516880 w 7142480"/>
              <a:gd name="connsiteY161" fmla="*/ 3068320 h 3150465"/>
              <a:gd name="connsiteX162" fmla="*/ 5628640 w 7142480"/>
              <a:gd name="connsiteY162" fmla="*/ 2966720 h 3150465"/>
              <a:gd name="connsiteX163" fmla="*/ 5781040 w 7142480"/>
              <a:gd name="connsiteY163" fmla="*/ 2844800 h 3150465"/>
              <a:gd name="connsiteX164" fmla="*/ 6024880 w 7142480"/>
              <a:gd name="connsiteY164" fmla="*/ 2682240 h 3150465"/>
              <a:gd name="connsiteX165" fmla="*/ 6085840 w 7142480"/>
              <a:gd name="connsiteY165" fmla="*/ 2651760 h 3150465"/>
              <a:gd name="connsiteX166" fmla="*/ 6136640 w 7142480"/>
              <a:gd name="connsiteY166" fmla="*/ 2631440 h 3150465"/>
              <a:gd name="connsiteX167" fmla="*/ 6167120 w 7142480"/>
              <a:gd name="connsiteY167" fmla="*/ 2611120 h 3150465"/>
              <a:gd name="connsiteX168" fmla="*/ 6217920 w 7142480"/>
              <a:gd name="connsiteY168" fmla="*/ 2600960 h 3150465"/>
              <a:gd name="connsiteX169" fmla="*/ 6350000 w 7142480"/>
              <a:gd name="connsiteY169" fmla="*/ 2611120 h 3150465"/>
              <a:gd name="connsiteX170" fmla="*/ 6380480 w 7142480"/>
              <a:gd name="connsiteY170" fmla="*/ 2621280 h 3150465"/>
              <a:gd name="connsiteX171" fmla="*/ 6532880 w 7142480"/>
              <a:gd name="connsiteY171" fmla="*/ 2631440 h 3150465"/>
              <a:gd name="connsiteX172" fmla="*/ 6543040 w 7142480"/>
              <a:gd name="connsiteY172" fmla="*/ 2661920 h 3150465"/>
              <a:gd name="connsiteX173" fmla="*/ 6553200 w 7142480"/>
              <a:gd name="connsiteY173" fmla="*/ 2702560 h 3150465"/>
              <a:gd name="connsiteX174" fmla="*/ 6583680 w 7142480"/>
              <a:gd name="connsiteY174" fmla="*/ 2712720 h 3150465"/>
              <a:gd name="connsiteX175" fmla="*/ 6715760 w 7142480"/>
              <a:gd name="connsiteY175" fmla="*/ 2733040 h 3150465"/>
              <a:gd name="connsiteX176" fmla="*/ 6736080 w 7142480"/>
              <a:gd name="connsiteY176" fmla="*/ 2763520 h 3150465"/>
              <a:gd name="connsiteX177" fmla="*/ 6807200 w 7142480"/>
              <a:gd name="connsiteY177" fmla="*/ 2783840 h 3150465"/>
              <a:gd name="connsiteX178" fmla="*/ 6827520 w 7142480"/>
              <a:gd name="connsiteY178" fmla="*/ 2814320 h 3150465"/>
              <a:gd name="connsiteX179" fmla="*/ 6858000 w 7142480"/>
              <a:gd name="connsiteY179" fmla="*/ 2824480 h 3150465"/>
              <a:gd name="connsiteX180" fmla="*/ 6929120 w 7142480"/>
              <a:gd name="connsiteY180" fmla="*/ 2834640 h 3150465"/>
              <a:gd name="connsiteX181" fmla="*/ 7061200 w 7142480"/>
              <a:gd name="connsiteY181" fmla="*/ 2854960 h 3150465"/>
              <a:gd name="connsiteX182" fmla="*/ 7132320 w 7142480"/>
              <a:gd name="connsiteY182" fmla="*/ 2895600 h 3150465"/>
              <a:gd name="connsiteX183" fmla="*/ 7142480 w 7142480"/>
              <a:gd name="connsiteY183" fmla="*/ 2905760 h 3150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7142480" h="3150465">
                <a:moveTo>
                  <a:pt x="0" y="1605280"/>
                </a:moveTo>
                <a:cubicBezTo>
                  <a:pt x="30480" y="1612053"/>
                  <a:pt x="61597" y="1616418"/>
                  <a:pt x="91440" y="1625600"/>
                </a:cubicBezTo>
                <a:cubicBezTo>
                  <a:pt x="107194" y="1630447"/>
                  <a:pt x="148347" y="1654396"/>
                  <a:pt x="162560" y="1666240"/>
                </a:cubicBezTo>
                <a:cubicBezTo>
                  <a:pt x="188624" y="1687960"/>
                  <a:pt x="203734" y="1709660"/>
                  <a:pt x="223520" y="1737360"/>
                </a:cubicBezTo>
                <a:cubicBezTo>
                  <a:pt x="230617" y="1747296"/>
                  <a:pt x="233238" y="1761782"/>
                  <a:pt x="243840" y="1767840"/>
                </a:cubicBezTo>
                <a:cubicBezTo>
                  <a:pt x="258833" y="1776408"/>
                  <a:pt x="277887" y="1773812"/>
                  <a:pt x="294640" y="1778000"/>
                </a:cubicBezTo>
                <a:cubicBezTo>
                  <a:pt x="305030" y="1780597"/>
                  <a:pt x="315541" y="1783371"/>
                  <a:pt x="325120" y="1788160"/>
                </a:cubicBezTo>
                <a:cubicBezTo>
                  <a:pt x="336042" y="1793621"/>
                  <a:pt x="345664" y="1801383"/>
                  <a:pt x="355600" y="1808480"/>
                </a:cubicBezTo>
                <a:cubicBezTo>
                  <a:pt x="369379" y="1818322"/>
                  <a:pt x="381094" y="1831387"/>
                  <a:pt x="396240" y="1838960"/>
                </a:cubicBezTo>
                <a:cubicBezTo>
                  <a:pt x="408729" y="1845205"/>
                  <a:pt x="423333" y="1845733"/>
                  <a:pt x="436880" y="1849120"/>
                </a:cubicBezTo>
                <a:cubicBezTo>
                  <a:pt x="453813" y="1862667"/>
                  <a:pt x="469085" y="1878603"/>
                  <a:pt x="487680" y="1889760"/>
                </a:cubicBezTo>
                <a:cubicBezTo>
                  <a:pt x="515008" y="1906157"/>
                  <a:pt x="548685" y="1912631"/>
                  <a:pt x="579120" y="1920240"/>
                </a:cubicBezTo>
                <a:cubicBezTo>
                  <a:pt x="650240" y="1916853"/>
                  <a:pt x="721525" y="1915993"/>
                  <a:pt x="792480" y="1910080"/>
                </a:cubicBezTo>
                <a:cubicBezTo>
                  <a:pt x="803153" y="1909191"/>
                  <a:pt x="812458" y="1902020"/>
                  <a:pt x="822960" y="1899920"/>
                </a:cubicBezTo>
                <a:cubicBezTo>
                  <a:pt x="858573" y="1892797"/>
                  <a:pt x="908530" y="1890505"/>
                  <a:pt x="944880" y="1879600"/>
                </a:cubicBezTo>
                <a:cubicBezTo>
                  <a:pt x="962349" y="1874359"/>
                  <a:pt x="978378" y="1865047"/>
                  <a:pt x="995680" y="1859280"/>
                </a:cubicBezTo>
                <a:cubicBezTo>
                  <a:pt x="1008927" y="1854864"/>
                  <a:pt x="1022894" y="1852956"/>
                  <a:pt x="1036320" y="1849120"/>
                </a:cubicBezTo>
                <a:cubicBezTo>
                  <a:pt x="1046618" y="1846178"/>
                  <a:pt x="1056184" y="1840375"/>
                  <a:pt x="1066800" y="1838960"/>
                </a:cubicBezTo>
                <a:cubicBezTo>
                  <a:pt x="1107223" y="1833570"/>
                  <a:pt x="1148189" y="1833303"/>
                  <a:pt x="1188720" y="1828800"/>
                </a:cubicBezTo>
                <a:cubicBezTo>
                  <a:pt x="1233560" y="1823818"/>
                  <a:pt x="1249958" y="1818571"/>
                  <a:pt x="1290320" y="1808480"/>
                </a:cubicBezTo>
                <a:cubicBezTo>
                  <a:pt x="1300480" y="1811867"/>
                  <a:pt x="1312437" y="1811950"/>
                  <a:pt x="1320800" y="1818640"/>
                </a:cubicBezTo>
                <a:cubicBezTo>
                  <a:pt x="1330335" y="1826268"/>
                  <a:pt x="1332486" y="1840486"/>
                  <a:pt x="1341120" y="1849120"/>
                </a:cubicBezTo>
                <a:cubicBezTo>
                  <a:pt x="1349754" y="1857754"/>
                  <a:pt x="1361440" y="1862667"/>
                  <a:pt x="1371600" y="1869440"/>
                </a:cubicBezTo>
                <a:cubicBezTo>
                  <a:pt x="1385147" y="1889760"/>
                  <a:pt x="1404517" y="1907232"/>
                  <a:pt x="1412240" y="1930400"/>
                </a:cubicBezTo>
                <a:cubicBezTo>
                  <a:pt x="1415627" y="1940560"/>
                  <a:pt x="1419458" y="1950582"/>
                  <a:pt x="1422400" y="1960880"/>
                </a:cubicBezTo>
                <a:cubicBezTo>
                  <a:pt x="1426236" y="1974306"/>
                  <a:pt x="1427657" y="1988445"/>
                  <a:pt x="1432560" y="2001520"/>
                </a:cubicBezTo>
                <a:cubicBezTo>
                  <a:pt x="1437878" y="2015701"/>
                  <a:pt x="1446914" y="2028239"/>
                  <a:pt x="1452880" y="2042160"/>
                </a:cubicBezTo>
                <a:cubicBezTo>
                  <a:pt x="1457099" y="2052004"/>
                  <a:pt x="1460443" y="2062250"/>
                  <a:pt x="1463040" y="2072640"/>
                </a:cubicBezTo>
                <a:cubicBezTo>
                  <a:pt x="1467228" y="2089393"/>
                  <a:pt x="1460989" y="2111229"/>
                  <a:pt x="1473200" y="2123440"/>
                </a:cubicBezTo>
                <a:cubicBezTo>
                  <a:pt x="1488346" y="2138586"/>
                  <a:pt x="1516338" y="2131879"/>
                  <a:pt x="1534160" y="2143760"/>
                </a:cubicBezTo>
                <a:lnTo>
                  <a:pt x="1564640" y="2164080"/>
                </a:lnTo>
                <a:cubicBezTo>
                  <a:pt x="1568027" y="2174240"/>
                  <a:pt x="1568859" y="2185649"/>
                  <a:pt x="1574800" y="2194560"/>
                </a:cubicBezTo>
                <a:cubicBezTo>
                  <a:pt x="1582770" y="2206515"/>
                  <a:pt x="1602591" y="2210925"/>
                  <a:pt x="1605280" y="2225040"/>
                </a:cubicBezTo>
                <a:cubicBezTo>
                  <a:pt x="1630166" y="2355690"/>
                  <a:pt x="1578764" y="2370004"/>
                  <a:pt x="1635760" y="2438400"/>
                </a:cubicBezTo>
                <a:cubicBezTo>
                  <a:pt x="1644958" y="2449438"/>
                  <a:pt x="1656080" y="2458720"/>
                  <a:pt x="1666240" y="2468880"/>
                </a:cubicBezTo>
                <a:cubicBezTo>
                  <a:pt x="1689301" y="2538064"/>
                  <a:pt x="1660274" y="2452970"/>
                  <a:pt x="1696720" y="2550160"/>
                </a:cubicBezTo>
                <a:cubicBezTo>
                  <a:pt x="1700480" y="2560188"/>
                  <a:pt x="1703120" y="2570612"/>
                  <a:pt x="1706880" y="2580640"/>
                </a:cubicBezTo>
                <a:cubicBezTo>
                  <a:pt x="1713284" y="2597717"/>
                  <a:pt x="1720427" y="2614507"/>
                  <a:pt x="1727200" y="2631440"/>
                </a:cubicBezTo>
                <a:cubicBezTo>
                  <a:pt x="1730587" y="2651760"/>
                  <a:pt x="1727139" y="2674514"/>
                  <a:pt x="1737360" y="2692400"/>
                </a:cubicBezTo>
                <a:cubicBezTo>
                  <a:pt x="1742673" y="2701699"/>
                  <a:pt x="1757450" y="2699963"/>
                  <a:pt x="1767840" y="2702560"/>
                </a:cubicBezTo>
                <a:cubicBezTo>
                  <a:pt x="1784593" y="2706748"/>
                  <a:pt x="1801887" y="2708532"/>
                  <a:pt x="1818640" y="2712720"/>
                </a:cubicBezTo>
                <a:cubicBezTo>
                  <a:pt x="1829030" y="2715317"/>
                  <a:pt x="1838730" y="2720283"/>
                  <a:pt x="1849120" y="2722880"/>
                </a:cubicBezTo>
                <a:cubicBezTo>
                  <a:pt x="1879411" y="2730453"/>
                  <a:pt x="1910080" y="2736427"/>
                  <a:pt x="1940560" y="2743200"/>
                </a:cubicBezTo>
                <a:cubicBezTo>
                  <a:pt x="2044459" y="2812466"/>
                  <a:pt x="1872710" y="2700990"/>
                  <a:pt x="2021840" y="2783840"/>
                </a:cubicBezTo>
                <a:cubicBezTo>
                  <a:pt x="2036642" y="2792064"/>
                  <a:pt x="2048608" y="2804609"/>
                  <a:pt x="2062480" y="2814320"/>
                </a:cubicBezTo>
                <a:cubicBezTo>
                  <a:pt x="2082487" y="2828325"/>
                  <a:pt x="2123440" y="2854960"/>
                  <a:pt x="2123440" y="2854960"/>
                </a:cubicBezTo>
                <a:cubicBezTo>
                  <a:pt x="2175701" y="2823603"/>
                  <a:pt x="2183406" y="2824566"/>
                  <a:pt x="2225040" y="2773680"/>
                </a:cubicBezTo>
                <a:cubicBezTo>
                  <a:pt x="2240505" y="2754779"/>
                  <a:pt x="2250424" y="2731790"/>
                  <a:pt x="2265680" y="2712720"/>
                </a:cubicBezTo>
                <a:cubicBezTo>
                  <a:pt x="2290153" y="2682129"/>
                  <a:pt x="2307646" y="2656429"/>
                  <a:pt x="2336800" y="2631440"/>
                </a:cubicBezTo>
                <a:cubicBezTo>
                  <a:pt x="2373730" y="2599786"/>
                  <a:pt x="2376450" y="2601455"/>
                  <a:pt x="2418080" y="2580640"/>
                </a:cubicBezTo>
                <a:cubicBezTo>
                  <a:pt x="2428240" y="2567093"/>
                  <a:pt x="2438718" y="2553779"/>
                  <a:pt x="2448560" y="2540000"/>
                </a:cubicBezTo>
                <a:cubicBezTo>
                  <a:pt x="2472189" y="2506920"/>
                  <a:pt x="2471728" y="2497224"/>
                  <a:pt x="2509520" y="2468880"/>
                </a:cubicBezTo>
                <a:cubicBezTo>
                  <a:pt x="2521637" y="2459793"/>
                  <a:pt x="2537835" y="2457363"/>
                  <a:pt x="2550160" y="2448560"/>
                </a:cubicBezTo>
                <a:cubicBezTo>
                  <a:pt x="2561852" y="2440209"/>
                  <a:pt x="2568685" y="2426050"/>
                  <a:pt x="2580640" y="2418080"/>
                </a:cubicBezTo>
                <a:cubicBezTo>
                  <a:pt x="2589551" y="2412139"/>
                  <a:pt x="2601541" y="2412709"/>
                  <a:pt x="2611120" y="2407920"/>
                </a:cubicBezTo>
                <a:cubicBezTo>
                  <a:pt x="2622042" y="2402459"/>
                  <a:pt x="2630678" y="2393061"/>
                  <a:pt x="2641600" y="2387600"/>
                </a:cubicBezTo>
                <a:cubicBezTo>
                  <a:pt x="2651179" y="2382811"/>
                  <a:pt x="2662718" y="2382641"/>
                  <a:pt x="2672080" y="2377440"/>
                </a:cubicBezTo>
                <a:cubicBezTo>
                  <a:pt x="2693428" y="2365580"/>
                  <a:pt x="2709872" y="2344523"/>
                  <a:pt x="2733040" y="2336800"/>
                </a:cubicBezTo>
                <a:cubicBezTo>
                  <a:pt x="2773601" y="2323280"/>
                  <a:pt x="2833352" y="2305351"/>
                  <a:pt x="2875280" y="2286000"/>
                </a:cubicBezTo>
                <a:cubicBezTo>
                  <a:pt x="2902783" y="2273306"/>
                  <a:pt x="2935141" y="2266779"/>
                  <a:pt x="2956560" y="2245360"/>
                </a:cubicBezTo>
                <a:cubicBezTo>
                  <a:pt x="2979030" y="2222890"/>
                  <a:pt x="2989230" y="2208705"/>
                  <a:pt x="3017520" y="2194560"/>
                </a:cubicBezTo>
                <a:cubicBezTo>
                  <a:pt x="3027099" y="2189771"/>
                  <a:pt x="3037840" y="2187787"/>
                  <a:pt x="3048000" y="2184400"/>
                </a:cubicBezTo>
                <a:cubicBezTo>
                  <a:pt x="3058160" y="2174240"/>
                  <a:pt x="3067571" y="2163271"/>
                  <a:pt x="3078480" y="2153920"/>
                </a:cubicBezTo>
                <a:cubicBezTo>
                  <a:pt x="3104808" y="2131354"/>
                  <a:pt x="3153849" y="2100287"/>
                  <a:pt x="3180080" y="2082800"/>
                </a:cubicBezTo>
                <a:lnTo>
                  <a:pt x="3210560" y="2062480"/>
                </a:lnTo>
                <a:cubicBezTo>
                  <a:pt x="3234987" y="1964772"/>
                  <a:pt x="3214124" y="2003542"/>
                  <a:pt x="3261360" y="1940560"/>
                </a:cubicBezTo>
                <a:cubicBezTo>
                  <a:pt x="3264747" y="1930400"/>
                  <a:pt x="3264664" y="1918307"/>
                  <a:pt x="3271520" y="1910080"/>
                </a:cubicBezTo>
                <a:cubicBezTo>
                  <a:pt x="3282360" y="1897071"/>
                  <a:pt x="3304051" y="1894466"/>
                  <a:pt x="3312160" y="1879600"/>
                </a:cubicBezTo>
                <a:cubicBezTo>
                  <a:pt x="3325533" y="1855083"/>
                  <a:pt x="3319991" y="1823299"/>
                  <a:pt x="3332480" y="1798320"/>
                </a:cubicBezTo>
                <a:cubicBezTo>
                  <a:pt x="3357589" y="1748101"/>
                  <a:pt x="3348011" y="1772048"/>
                  <a:pt x="3362960" y="1727200"/>
                </a:cubicBezTo>
                <a:cubicBezTo>
                  <a:pt x="3339959" y="1635198"/>
                  <a:pt x="3373461" y="1714585"/>
                  <a:pt x="3220720" y="1676400"/>
                </a:cubicBezTo>
                <a:cubicBezTo>
                  <a:pt x="3206781" y="1672915"/>
                  <a:pt x="3200400" y="1656080"/>
                  <a:pt x="3190240" y="1645920"/>
                </a:cubicBezTo>
                <a:cubicBezTo>
                  <a:pt x="3186853" y="1635760"/>
                  <a:pt x="3182180" y="1625942"/>
                  <a:pt x="3180080" y="1615440"/>
                </a:cubicBezTo>
                <a:cubicBezTo>
                  <a:pt x="3175384" y="1591958"/>
                  <a:pt x="3177974" y="1566872"/>
                  <a:pt x="3169920" y="1544320"/>
                </a:cubicBezTo>
                <a:cubicBezTo>
                  <a:pt x="3149092" y="1486001"/>
                  <a:pt x="3108589" y="1454771"/>
                  <a:pt x="3078480" y="1402080"/>
                </a:cubicBezTo>
                <a:cubicBezTo>
                  <a:pt x="3065684" y="1379686"/>
                  <a:pt x="3069460" y="1345267"/>
                  <a:pt x="3048000" y="1330960"/>
                </a:cubicBezTo>
                <a:cubicBezTo>
                  <a:pt x="3022483" y="1313949"/>
                  <a:pt x="2987040" y="1324187"/>
                  <a:pt x="2956560" y="1320800"/>
                </a:cubicBezTo>
                <a:cubicBezTo>
                  <a:pt x="2905095" y="1295067"/>
                  <a:pt x="2819547" y="1254907"/>
                  <a:pt x="2783840" y="1219200"/>
                </a:cubicBezTo>
                <a:cubicBezTo>
                  <a:pt x="2756747" y="1192107"/>
                  <a:pt x="2723814" y="1169801"/>
                  <a:pt x="2702560" y="1137920"/>
                </a:cubicBezTo>
                <a:lnTo>
                  <a:pt x="2661920" y="1076960"/>
                </a:lnTo>
                <a:lnTo>
                  <a:pt x="2641600" y="1046480"/>
                </a:lnTo>
                <a:cubicBezTo>
                  <a:pt x="2621280" y="1056640"/>
                  <a:pt x="2593242" y="1095863"/>
                  <a:pt x="2580640" y="1076960"/>
                </a:cubicBezTo>
                <a:cubicBezTo>
                  <a:pt x="2552163" y="1034244"/>
                  <a:pt x="2634239" y="938930"/>
                  <a:pt x="2651760" y="914400"/>
                </a:cubicBezTo>
                <a:cubicBezTo>
                  <a:pt x="2658533" y="883920"/>
                  <a:pt x="2665059" y="853384"/>
                  <a:pt x="2672080" y="822960"/>
                </a:cubicBezTo>
                <a:cubicBezTo>
                  <a:pt x="2675220" y="809354"/>
                  <a:pt x="2680117" y="796121"/>
                  <a:pt x="2682240" y="782320"/>
                </a:cubicBezTo>
                <a:cubicBezTo>
                  <a:pt x="2700807" y="661637"/>
                  <a:pt x="2675645" y="722103"/>
                  <a:pt x="2722880" y="619760"/>
                </a:cubicBezTo>
                <a:cubicBezTo>
                  <a:pt x="2732400" y="599133"/>
                  <a:pt x="2738400" y="575897"/>
                  <a:pt x="2753360" y="558800"/>
                </a:cubicBezTo>
                <a:cubicBezTo>
                  <a:pt x="2763333" y="547402"/>
                  <a:pt x="2781398" y="546881"/>
                  <a:pt x="2794000" y="538480"/>
                </a:cubicBezTo>
                <a:cubicBezTo>
                  <a:pt x="2832327" y="512928"/>
                  <a:pt x="2869790" y="485976"/>
                  <a:pt x="2905760" y="457200"/>
                </a:cubicBezTo>
                <a:cubicBezTo>
                  <a:pt x="2939627" y="430107"/>
                  <a:pt x="2971496" y="400308"/>
                  <a:pt x="3007360" y="375920"/>
                </a:cubicBezTo>
                <a:cubicBezTo>
                  <a:pt x="3148261" y="280107"/>
                  <a:pt x="3141676" y="293682"/>
                  <a:pt x="3281680" y="233680"/>
                </a:cubicBezTo>
                <a:cubicBezTo>
                  <a:pt x="3323447" y="215780"/>
                  <a:pt x="3461001" y="152252"/>
                  <a:pt x="3495040" y="142240"/>
                </a:cubicBezTo>
                <a:cubicBezTo>
                  <a:pt x="3552613" y="125307"/>
                  <a:pt x="3609863" y="107230"/>
                  <a:pt x="3667760" y="91440"/>
                </a:cubicBezTo>
                <a:cubicBezTo>
                  <a:pt x="3731436" y="74074"/>
                  <a:pt x="3867303" y="38789"/>
                  <a:pt x="3942080" y="30480"/>
                </a:cubicBezTo>
                <a:cubicBezTo>
                  <a:pt x="3996040" y="24484"/>
                  <a:pt x="4050521" y="24650"/>
                  <a:pt x="4104640" y="20320"/>
                </a:cubicBezTo>
                <a:cubicBezTo>
                  <a:pt x="4141238" y="17392"/>
                  <a:pt x="4238638" y="4840"/>
                  <a:pt x="4277360" y="0"/>
                </a:cubicBezTo>
                <a:cubicBezTo>
                  <a:pt x="4369765" y="9240"/>
                  <a:pt x="4364811" y="-12915"/>
                  <a:pt x="4409440" y="40640"/>
                </a:cubicBezTo>
                <a:cubicBezTo>
                  <a:pt x="4417257" y="50021"/>
                  <a:pt x="4422987" y="60960"/>
                  <a:pt x="4429760" y="71120"/>
                </a:cubicBezTo>
                <a:cubicBezTo>
                  <a:pt x="4433147" y="111760"/>
                  <a:pt x="4434862" y="152574"/>
                  <a:pt x="4439920" y="193040"/>
                </a:cubicBezTo>
                <a:cubicBezTo>
                  <a:pt x="4441652" y="206896"/>
                  <a:pt x="4447051" y="220049"/>
                  <a:pt x="4450080" y="233680"/>
                </a:cubicBezTo>
                <a:cubicBezTo>
                  <a:pt x="4453826" y="250537"/>
                  <a:pt x="4456853" y="267547"/>
                  <a:pt x="4460240" y="284480"/>
                </a:cubicBezTo>
                <a:cubicBezTo>
                  <a:pt x="4452690" y="533620"/>
                  <a:pt x="4511776" y="537468"/>
                  <a:pt x="4429760" y="650240"/>
                </a:cubicBezTo>
                <a:cubicBezTo>
                  <a:pt x="4409841" y="677629"/>
                  <a:pt x="4397840" y="714096"/>
                  <a:pt x="4368800" y="731520"/>
                </a:cubicBezTo>
                <a:lnTo>
                  <a:pt x="4318000" y="762000"/>
                </a:lnTo>
                <a:cubicBezTo>
                  <a:pt x="4311227" y="772160"/>
                  <a:pt x="4301967" y="781047"/>
                  <a:pt x="4297680" y="792480"/>
                </a:cubicBezTo>
                <a:cubicBezTo>
                  <a:pt x="4291617" y="808649"/>
                  <a:pt x="4291708" y="826527"/>
                  <a:pt x="4287520" y="843280"/>
                </a:cubicBezTo>
                <a:cubicBezTo>
                  <a:pt x="4284923" y="853670"/>
                  <a:pt x="4280302" y="863462"/>
                  <a:pt x="4277360" y="873760"/>
                </a:cubicBezTo>
                <a:cubicBezTo>
                  <a:pt x="4273524" y="887186"/>
                  <a:pt x="4274128" y="902276"/>
                  <a:pt x="4267200" y="914400"/>
                </a:cubicBezTo>
                <a:cubicBezTo>
                  <a:pt x="4244088" y="954846"/>
                  <a:pt x="4239215" y="938553"/>
                  <a:pt x="4206240" y="955040"/>
                </a:cubicBezTo>
                <a:cubicBezTo>
                  <a:pt x="4195318" y="960501"/>
                  <a:pt x="4185696" y="968263"/>
                  <a:pt x="4175760" y="975360"/>
                </a:cubicBezTo>
                <a:cubicBezTo>
                  <a:pt x="4161981" y="985202"/>
                  <a:pt x="4150495" y="998744"/>
                  <a:pt x="4135120" y="1005840"/>
                </a:cubicBezTo>
                <a:cubicBezTo>
                  <a:pt x="4105948" y="1019304"/>
                  <a:pt x="4070413" y="1018498"/>
                  <a:pt x="4043680" y="1036320"/>
                </a:cubicBezTo>
                <a:cubicBezTo>
                  <a:pt x="4023360" y="1049867"/>
                  <a:pt x="3999989" y="1059691"/>
                  <a:pt x="3982720" y="1076960"/>
                </a:cubicBezTo>
                <a:cubicBezTo>
                  <a:pt x="3969173" y="1090507"/>
                  <a:pt x="3954548" y="1103054"/>
                  <a:pt x="3942080" y="1117600"/>
                </a:cubicBezTo>
                <a:cubicBezTo>
                  <a:pt x="3934133" y="1126871"/>
                  <a:pt x="3930394" y="1139446"/>
                  <a:pt x="3921760" y="1148080"/>
                </a:cubicBezTo>
                <a:cubicBezTo>
                  <a:pt x="3913126" y="1156714"/>
                  <a:pt x="3901882" y="1162342"/>
                  <a:pt x="3891280" y="1168400"/>
                </a:cubicBezTo>
                <a:cubicBezTo>
                  <a:pt x="3867598" y="1181933"/>
                  <a:pt x="3838184" y="1197062"/>
                  <a:pt x="3810000" y="1198880"/>
                </a:cubicBezTo>
                <a:cubicBezTo>
                  <a:pt x="3718687" y="1204771"/>
                  <a:pt x="3627120" y="1205653"/>
                  <a:pt x="3535680" y="1209040"/>
                </a:cubicBezTo>
                <a:cubicBezTo>
                  <a:pt x="3525520" y="1212427"/>
                  <a:pt x="3513563" y="1212510"/>
                  <a:pt x="3505200" y="1219200"/>
                </a:cubicBezTo>
                <a:cubicBezTo>
                  <a:pt x="3473719" y="1244384"/>
                  <a:pt x="3486438" y="1275486"/>
                  <a:pt x="3474720" y="1310640"/>
                </a:cubicBezTo>
                <a:cubicBezTo>
                  <a:pt x="3470859" y="1322224"/>
                  <a:pt x="3461173" y="1330960"/>
                  <a:pt x="3454400" y="1341120"/>
                </a:cubicBezTo>
                <a:cubicBezTo>
                  <a:pt x="3451013" y="1405467"/>
                  <a:pt x="3449378" y="1469929"/>
                  <a:pt x="3444240" y="1534160"/>
                </a:cubicBezTo>
                <a:cubicBezTo>
                  <a:pt x="3434962" y="1650132"/>
                  <a:pt x="3422986" y="1537783"/>
                  <a:pt x="3444240" y="1686560"/>
                </a:cubicBezTo>
                <a:cubicBezTo>
                  <a:pt x="3446682" y="1703655"/>
                  <a:pt x="3441404" y="1725988"/>
                  <a:pt x="3454400" y="1737360"/>
                </a:cubicBezTo>
                <a:cubicBezTo>
                  <a:pt x="3472955" y="1753596"/>
                  <a:pt x="3501813" y="1750907"/>
                  <a:pt x="3525520" y="1757680"/>
                </a:cubicBezTo>
                <a:cubicBezTo>
                  <a:pt x="3539067" y="1771227"/>
                  <a:pt x="3551614" y="1785852"/>
                  <a:pt x="3566160" y="1798320"/>
                </a:cubicBezTo>
                <a:cubicBezTo>
                  <a:pt x="3575431" y="1806267"/>
                  <a:pt x="3589543" y="1808704"/>
                  <a:pt x="3596640" y="1818640"/>
                </a:cubicBezTo>
                <a:cubicBezTo>
                  <a:pt x="3628123" y="1862716"/>
                  <a:pt x="3604205" y="1870390"/>
                  <a:pt x="3637280" y="1910080"/>
                </a:cubicBezTo>
                <a:cubicBezTo>
                  <a:pt x="3645097" y="1919461"/>
                  <a:pt x="3656537" y="1925590"/>
                  <a:pt x="3667760" y="1930400"/>
                </a:cubicBezTo>
                <a:cubicBezTo>
                  <a:pt x="3680595" y="1935901"/>
                  <a:pt x="3694853" y="1937173"/>
                  <a:pt x="3708400" y="1940560"/>
                </a:cubicBezTo>
                <a:cubicBezTo>
                  <a:pt x="3731624" y="2010233"/>
                  <a:pt x="3704199" y="1923757"/>
                  <a:pt x="3728720" y="2021840"/>
                </a:cubicBezTo>
                <a:cubicBezTo>
                  <a:pt x="3731317" y="2032230"/>
                  <a:pt x="3736283" y="2041930"/>
                  <a:pt x="3738880" y="2052320"/>
                </a:cubicBezTo>
                <a:cubicBezTo>
                  <a:pt x="3743068" y="2069073"/>
                  <a:pt x="3744852" y="2086367"/>
                  <a:pt x="3749040" y="2103120"/>
                </a:cubicBezTo>
                <a:cubicBezTo>
                  <a:pt x="3751637" y="2113510"/>
                  <a:pt x="3753999" y="2124238"/>
                  <a:pt x="3759200" y="2133600"/>
                </a:cubicBezTo>
                <a:cubicBezTo>
                  <a:pt x="3771060" y="2154948"/>
                  <a:pt x="3799840" y="2194560"/>
                  <a:pt x="3799840" y="2194560"/>
                </a:cubicBezTo>
                <a:cubicBezTo>
                  <a:pt x="3803227" y="2245360"/>
                  <a:pt x="3798955" y="2297260"/>
                  <a:pt x="3810000" y="2346960"/>
                </a:cubicBezTo>
                <a:cubicBezTo>
                  <a:pt x="3813117" y="2360986"/>
                  <a:pt x="3831129" y="2366531"/>
                  <a:pt x="3840480" y="2377440"/>
                </a:cubicBezTo>
                <a:cubicBezTo>
                  <a:pt x="3859383" y="2399494"/>
                  <a:pt x="3875198" y="2424438"/>
                  <a:pt x="3891280" y="2448560"/>
                </a:cubicBezTo>
                <a:cubicBezTo>
                  <a:pt x="3894667" y="2462107"/>
                  <a:pt x="3895195" y="2476711"/>
                  <a:pt x="3901440" y="2489200"/>
                </a:cubicBezTo>
                <a:cubicBezTo>
                  <a:pt x="3909013" y="2504346"/>
                  <a:pt x="3920900" y="2516983"/>
                  <a:pt x="3931920" y="2529840"/>
                </a:cubicBezTo>
                <a:cubicBezTo>
                  <a:pt x="3962834" y="2565907"/>
                  <a:pt x="3985788" y="2579264"/>
                  <a:pt x="4033520" y="2600960"/>
                </a:cubicBezTo>
                <a:cubicBezTo>
                  <a:pt x="4046232" y="2606738"/>
                  <a:pt x="4060913" y="2606704"/>
                  <a:pt x="4074160" y="2611120"/>
                </a:cubicBezTo>
                <a:cubicBezTo>
                  <a:pt x="4091462" y="2616887"/>
                  <a:pt x="4107658" y="2625673"/>
                  <a:pt x="4124960" y="2631440"/>
                </a:cubicBezTo>
                <a:cubicBezTo>
                  <a:pt x="4138207" y="2635856"/>
                  <a:pt x="4152525" y="2636697"/>
                  <a:pt x="4165600" y="2641600"/>
                </a:cubicBezTo>
                <a:cubicBezTo>
                  <a:pt x="4179781" y="2646918"/>
                  <a:pt x="4193090" y="2654406"/>
                  <a:pt x="4206240" y="2661920"/>
                </a:cubicBezTo>
                <a:cubicBezTo>
                  <a:pt x="4216842" y="2667978"/>
                  <a:pt x="4225287" y="2677953"/>
                  <a:pt x="4236720" y="2682240"/>
                </a:cubicBezTo>
                <a:cubicBezTo>
                  <a:pt x="4252889" y="2688303"/>
                  <a:pt x="4270346" y="2690592"/>
                  <a:pt x="4287520" y="2692400"/>
                </a:cubicBezTo>
                <a:cubicBezTo>
                  <a:pt x="4334793" y="2697376"/>
                  <a:pt x="4382440" y="2698053"/>
                  <a:pt x="4429760" y="2702560"/>
                </a:cubicBezTo>
                <a:cubicBezTo>
                  <a:pt x="4453599" y="2704830"/>
                  <a:pt x="4477143" y="2709555"/>
                  <a:pt x="4500880" y="2712720"/>
                </a:cubicBezTo>
                <a:lnTo>
                  <a:pt x="4582160" y="2722880"/>
                </a:lnTo>
                <a:cubicBezTo>
                  <a:pt x="4605867" y="2729653"/>
                  <a:pt x="4629361" y="2737220"/>
                  <a:pt x="4653280" y="2743200"/>
                </a:cubicBezTo>
                <a:cubicBezTo>
                  <a:pt x="4670033" y="2747388"/>
                  <a:pt x="4687911" y="2747297"/>
                  <a:pt x="4704080" y="2753360"/>
                </a:cubicBezTo>
                <a:cubicBezTo>
                  <a:pt x="4715513" y="2757647"/>
                  <a:pt x="4722586" y="2771285"/>
                  <a:pt x="4734560" y="2773680"/>
                </a:cubicBezTo>
                <a:cubicBezTo>
                  <a:pt x="4791405" y="2785049"/>
                  <a:pt x="4849707" y="2787227"/>
                  <a:pt x="4907280" y="2794000"/>
                </a:cubicBezTo>
                <a:cubicBezTo>
                  <a:pt x="4966355" y="2823538"/>
                  <a:pt x="4994688" y="2830608"/>
                  <a:pt x="5039360" y="2875280"/>
                </a:cubicBezTo>
                <a:cubicBezTo>
                  <a:pt x="5072967" y="2908887"/>
                  <a:pt x="5071299" y="2928025"/>
                  <a:pt x="5100320" y="2966720"/>
                </a:cubicBezTo>
                <a:cubicBezTo>
                  <a:pt x="5108941" y="2978215"/>
                  <a:pt x="5120640" y="2987040"/>
                  <a:pt x="5130800" y="2997200"/>
                </a:cubicBezTo>
                <a:cubicBezTo>
                  <a:pt x="5169969" y="3134292"/>
                  <a:pt x="5121642" y="3048191"/>
                  <a:pt x="5334000" y="3088640"/>
                </a:cubicBezTo>
                <a:cubicBezTo>
                  <a:pt x="5345995" y="3090925"/>
                  <a:pt x="5353257" y="3104150"/>
                  <a:pt x="5364480" y="3108960"/>
                </a:cubicBezTo>
                <a:cubicBezTo>
                  <a:pt x="5377315" y="3114461"/>
                  <a:pt x="5391573" y="3115733"/>
                  <a:pt x="5405120" y="3119120"/>
                </a:cubicBezTo>
                <a:cubicBezTo>
                  <a:pt x="5415280" y="3129280"/>
                  <a:pt x="5422519" y="3155546"/>
                  <a:pt x="5435600" y="3149600"/>
                </a:cubicBezTo>
                <a:cubicBezTo>
                  <a:pt x="5470481" y="3133745"/>
                  <a:pt x="5487445" y="3092849"/>
                  <a:pt x="5516880" y="3068320"/>
                </a:cubicBezTo>
                <a:cubicBezTo>
                  <a:pt x="5662039" y="2947354"/>
                  <a:pt x="5499562" y="3085869"/>
                  <a:pt x="5628640" y="2966720"/>
                </a:cubicBezTo>
                <a:cubicBezTo>
                  <a:pt x="5747076" y="2857394"/>
                  <a:pt x="5668299" y="2931918"/>
                  <a:pt x="5781040" y="2844800"/>
                </a:cubicBezTo>
                <a:cubicBezTo>
                  <a:pt x="5996755" y="2678111"/>
                  <a:pt x="5854883" y="2761572"/>
                  <a:pt x="6024880" y="2682240"/>
                </a:cubicBezTo>
                <a:cubicBezTo>
                  <a:pt x="6045467" y="2672633"/>
                  <a:pt x="6065158" y="2661161"/>
                  <a:pt x="6085840" y="2651760"/>
                </a:cubicBezTo>
                <a:cubicBezTo>
                  <a:pt x="6102443" y="2644213"/>
                  <a:pt x="6120328" y="2639596"/>
                  <a:pt x="6136640" y="2631440"/>
                </a:cubicBezTo>
                <a:cubicBezTo>
                  <a:pt x="6147562" y="2625979"/>
                  <a:pt x="6155687" y="2615407"/>
                  <a:pt x="6167120" y="2611120"/>
                </a:cubicBezTo>
                <a:cubicBezTo>
                  <a:pt x="6183289" y="2605057"/>
                  <a:pt x="6200987" y="2604347"/>
                  <a:pt x="6217920" y="2600960"/>
                </a:cubicBezTo>
                <a:cubicBezTo>
                  <a:pt x="6261947" y="2604347"/>
                  <a:pt x="6306184" y="2605643"/>
                  <a:pt x="6350000" y="2611120"/>
                </a:cubicBezTo>
                <a:cubicBezTo>
                  <a:pt x="6360627" y="2612448"/>
                  <a:pt x="6369836" y="2620097"/>
                  <a:pt x="6380480" y="2621280"/>
                </a:cubicBezTo>
                <a:cubicBezTo>
                  <a:pt x="6431081" y="2626902"/>
                  <a:pt x="6482080" y="2628053"/>
                  <a:pt x="6532880" y="2631440"/>
                </a:cubicBezTo>
                <a:cubicBezTo>
                  <a:pt x="6536267" y="2641600"/>
                  <a:pt x="6540098" y="2651622"/>
                  <a:pt x="6543040" y="2661920"/>
                </a:cubicBezTo>
                <a:cubicBezTo>
                  <a:pt x="6546876" y="2675346"/>
                  <a:pt x="6544477" y="2691656"/>
                  <a:pt x="6553200" y="2702560"/>
                </a:cubicBezTo>
                <a:cubicBezTo>
                  <a:pt x="6559890" y="2710923"/>
                  <a:pt x="6573382" y="2709778"/>
                  <a:pt x="6583680" y="2712720"/>
                </a:cubicBezTo>
                <a:cubicBezTo>
                  <a:pt x="6639674" y="2728718"/>
                  <a:pt x="6642064" y="2724852"/>
                  <a:pt x="6715760" y="2733040"/>
                </a:cubicBezTo>
                <a:cubicBezTo>
                  <a:pt x="6722533" y="2743200"/>
                  <a:pt x="6726545" y="2755892"/>
                  <a:pt x="6736080" y="2763520"/>
                </a:cubicBezTo>
                <a:cubicBezTo>
                  <a:pt x="6742705" y="2768820"/>
                  <a:pt x="6804545" y="2783176"/>
                  <a:pt x="6807200" y="2783840"/>
                </a:cubicBezTo>
                <a:cubicBezTo>
                  <a:pt x="6813973" y="2794000"/>
                  <a:pt x="6817985" y="2806692"/>
                  <a:pt x="6827520" y="2814320"/>
                </a:cubicBezTo>
                <a:cubicBezTo>
                  <a:pt x="6835883" y="2821010"/>
                  <a:pt x="6847498" y="2822380"/>
                  <a:pt x="6858000" y="2824480"/>
                </a:cubicBezTo>
                <a:cubicBezTo>
                  <a:pt x="6881482" y="2829176"/>
                  <a:pt x="6905451" y="2830999"/>
                  <a:pt x="6929120" y="2834640"/>
                </a:cubicBezTo>
                <a:cubicBezTo>
                  <a:pt x="7112380" y="2862834"/>
                  <a:pt x="6854975" y="2825499"/>
                  <a:pt x="7061200" y="2854960"/>
                </a:cubicBezTo>
                <a:cubicBezTo>
                  <a:pt x="7094949" y="2871835"/>
                  <a:pt x="7103599" y="2874059"/>
                  <a:pt x="7132320" y="2895600"/>
                </a:cubicBezTo>
                <a:cubicBezTo>
                  <a:pt x="7136152" y="2898474"/>
                  <a:pt x="7139093" y="2902373"/>
                  <a:pt x="7142480" y="2905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685800" y="314325"/>
            <a:ext cx="7772400" cy="1143000"/>
          </a:xfrm>
        </p:spPr>
        <p:txBody>
          <a:bodyPr/>
          <a:lstStyle/>
          <a:p>
            <a:r>
              <a:rPr lang="en-GB" altLang="en-US" smtClean="0"/>
              <a:t>The point I am trying to make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274638" y="1574800"/>
            <a:ext cx="8183562" cy="4521200"/>
          </a:xfrm>
        </p:spPr>
        <p:txBody>
          <a:bodyPr/>
          <a:lstStyle/>
          <a:p>
            <a:endParaRPr lang="en-GB" altLang="zh-TW" sz="2400" dirty="0" smtClean="0">
              <a:ea typeface="新細明體" charset="-120"/>
            </a:endParaRPr>
          </a:p>
          <a:p>
            <a:r>
              <a:rPr lang="en-GB" altLang="zh-TW" sz="2400" dirty="0" smtClean="0">
                <a:ea typeface="新細明體" charset="-120"/>
              </a:rPr>
              <a:t>they work by making thousands and thousands of tiny adjustments, each making the network do better at the most recent pattern, but perhaps a little worse on many others</a:t>
            </a:r>
          </a:p>
          <a:p>
            <a:r>
              <a:rPr lang="en-GB" altLang="zh-TW" sz="2400" dirty="0" smtClean="0">
                <a:ea typeface="新細明體" charset="-120"/>
              </a:rPr>
              <a:t>but, by dumb luck, eventually this tends to be good enough to learn effective classifiers for many real applications</a:t>
            </a:r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4475" y="5026025"/>
            <a:ext cx="21717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The details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9477" y="1718074"/>
            <a:ext cx="5281979" cy="408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標題 1"/>
          <p:cNvSpPr>
            <a:spLocks noGrp="1"/>
          </p:cNvSpPr>
          <p:nvPr>
            <p:ph type="title"/>
          </p:nvPr>
        </p:nvSpPr>
        <p:spPr>
          <a:xfrm>
            <a:off x="1524367" y="1005912"/>
            <a:ext cx="6172200" cy="367903"/>
          </a:xfrm>
        </p:spPr>
        <p:txBody>
          <a:bodyPr>
            <a:normAutofit fontScale="90000"/>
          </a:bodyPr>
          <a:lstStyle/>
          <a:p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Fully connect Freed Forward Network</a:t>
            </a:r>
            <a:br>
              <a:rPr lang="en-US" altLang="zh-TW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Deep Neural Network </a:t>
            </a:r>
            <a:r>
              <a:rPr lang="en-US" altLang="zh-TW" sz="2100" dirty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az-Cyrl-AZ" altLang="zh-TW" sz="1500" dirty="0">
                <a:latin typeface="Times New Roman" pitchFamily="18" charset="0"/>
                <a:cs typeface="Times New Roman" pitchFamily="18" charset="0"/>
              </a:rPr>
              <a:t>Ө</a:t>
            </a:r>
            <a:endParaRPr lang="zh-TW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485" name="群組 10"/>
          <p:cNvGrpSpPr>
            <a:grpSpLocks/>
          </p:cNvGrpSpPr>
          <p:nvPr/>
        </p:nvGrpSpPr>
        <p:grpSpPr bwMode="auto">
          <a:xfrm>
            <a:off x="1794730" y="2132857"/>
            <a:ext cx="6028226" cy="3552881"/>
            <a:chOff x="941117" y="1700979"/>
            <a:chExt cx="8707895" cy="4737314"/>
          </a:xfrm>
        </p:grpSpPr>
        <p:sp>
          <p:nvSpPr>
            <p:cNvPr id="20496" name="文字方塊 5"/>
            <p:cNvSpPr txBox="1">
              <a:spLocks noChangeArrowheads="1"/>
            </p:cNvSpPr>
            <p:nvPr/>
          </p:nvSpPr>
          <p:spPr bwMode="auto">
            <a:xfrm>
              <a:off x="941117" y="2438886"/>
              <a:ext cx="792162" cy="2893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1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2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3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  <a:endParaRPr lang="en-US" altLang="zh-TW" sz="120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n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135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TW" altLang="en-US" sz="135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497" name="文字方塊 8"/>
            <p:cNvSpPr txBox="1">
              <a:spLocks noChangeArrowheads="1"/>
            </p:cNvSpPr>
            <p:nvPr/>
          </p:nvSpPr>
          <p:spPr bwMode="auto">
            <a:xfrm>
              <a:off x="2097291" y="2267538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W</a:t>
              </a:r>
            </a:p>
          </p:txBody>
        </p:sp>
        <p:sp>
          <p:nvSpPr>
            <p:cNvPr id="20498" name="文字方塊 1"/>
            <p:cNvSpPr txBox="1">
              <a:spLocks noChangeArrowheads="1"/>
            </p:cNvSpPr>
            <p:nvPr/>
          </p:nvSpPr>
          <p:spPr bwMode="auto">
            <a:xfrm>
              <a:off x="9000940" y="2708919"/>
              <a:ext cx="648072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Y1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0499" name="文字方塊 8"/>
            <p:cNvSpPr txBox="1">
              <a:spLocks noChangeArrowheads="1"/>
            </p:cNvSpPr>
            <p:nvPr/>
          </p:nvSpPr>
          <p:spPr bwMode="auto">
            <a:xfrm>
              <a:off x="8985448" y="3491716"/>
              <a:ext cx="648072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Y2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0500" name="文字方塊 9"/>
            <p:cNvSpPr txBox="1">
              <a:spLocks noChangeArrowheads="1"/>
            </p:cNvSpPr>
            <p:nvPr/>
          </p:nvSpPr>
          <p:spPr bwMode="auto">
            <a:xfrm>
              <a:off x="8985448" y="4643845"/>
              <a:ext cx="648072" cy="584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YM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985402" y="2708477"/>
              <a:ext cx="504852" cy="230511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553579" y="2708477"/>
              <a:ext cx="284178" cy="223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503" name="文字方塊 4"/>
            <p:cNvSpPr txBox="1">
              <a:spLocks noChangeArrowheads="1"/>
            </p:cNvSpPr>
            <p:nvPr/>
          </p:nvSpPr>
          <p:spPr bwMode="auto">
            <a:xfrm>
              <a:off x="8342770" y="3455932"/>
              <a:ext cx="566851" cy="1070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loss</a:t>
              </a:r>
              <a:endParaRPr lang="zh-TW" altLang="en-US" sz="1350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4" name="文字方塊 6"/>
            <p:cNvSpPr txBox="1">
              <a:spLocks noChangeArrowheads="1"/>
            </p:cNvSpPr>
            <p:nvPr/>
          </p:nvSpPr>
          <p:spPr bwMode="auto">
            <a:xfrm>
              <a:off x="8536533" y="4274512"/>
              <a:ext cx="289407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b="1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en-US" sz="1350" b="1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5" name="文字方塊 5"/>
            <p:cNvSpPr txBox="1">
              <a:spLocks noChangeArrowheads="1"/>
            </p:cNvSpPr>
            <p:nvPr/>
          </p:nvSpPr>
          <p:spPr bwMode="auto">
            <a:xfrm>
              <a:off x="2072631" y="4653136"/>
              <a:ext cx="695950" cy="1785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1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2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3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n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1350" dirty="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TW" altLang="en-US" sz="1350" dirty="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6" name="文字方塊 16"/>
            <p:cNvSpPr txBox="1">
              <a:spLocks noChangeArrowheads="1"/>
            </p:cNvSpPr>
            <p:nvPr/>
          </p:nvSpPr>
          <p:spPr bwMode="auto">
            <a:xfrm>
              <a:off x="8534084" y="5237127"/>
              <a:ext cx="289407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b="1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en-US" sz="1350" b="1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8447212" y="5332693"/>
              <a:ext cx="106368" cy="147641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2182607" y="1916291"/>
              <a:ext cx="106368" cy="149229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510" name="文字方塊 8"/>
            <p:cNvSpPr txBox="1">
              <a:spLocks noChangeArrowheads="1"/>
            </p:cNvSpPr>
            <p:nvPr/>
          </p:nvSpPr>
          <p:spPr bwMode="auto">
            <a:xfrm>
              <a:off x="1784574" y="5709692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b</a:t>
              </a: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712683" y="5877221"/>
              <a:ext cx="104781" cy="149229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509" name="文字方塊 8"/>
            <p:cNvSpPr txBox="1">
              <a:spLocks noChangeArrowheads="1"/>
            </p:cNvSpPr>
            <p:nvPr/>
          </p:nvSpPr>
          <p:spPr bwMode="auto">
            <a:xfrm>
              <a:off x="2209454" y="1700979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 dirty="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w</a:t>
              </a:r>
            </a:p>
          </p:txBody>
        </p:sp>
      </p:grpSp>
      <p:sp>
        <p:nvSpPr>
          <p:cNvPr id="20486" name="文字方塊 8"/>
          <p:cNvSpPr txBox="1">
            <a:spLocks noChangeArrowheads="1"/>
          </p:cNvSpPr>
          <p:nvPr/>
        </p:nvSpPr>
        <p:spPr bwMode="auto">
          <a:xfrm>
            <a:off x="6317275" y="1322767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87" name="文字方塊 8"/>
          <p:cNvSpPr txBox="1">
            <a:spLocks noChangeArrowheads="1"/>
          </p:cNvSpPr>
          <p:nvPr/>
        </p:nvSpPr>
        <p:spPr bwMode="auto">
          <a:xfrm>
            <a:off x="6516199" y="1325148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2901463" y="2350294"/>
            <a:ext cx="4066442" cy="256222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2535482" y="4923235"/>
            <a:ext cx="4432422" cy="42862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文字方塊 8"/>
          <p:cNvSpPr txBox="1">
            <a:spLocks noChangeArrowheads="1"/>
          </p:cNvSpPr>
          <p:nvPr/>
        </p:nvSpPr>
        <p:spPr bwMode="auto">
          <a:xfrm>
            <a:off x="3640018" y="2495551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91" name="文字方塊 8"/>
          <p:cNvSpPr txBox="1">
            <a:spLocks noChangeArrowheads="1"/>
          </p:cNvSpPr>
          <p:nvPr/>
        </p:nvSpPr>
        <p:spPr bwMode="auto">
          <a:xfrm>
            <a:off x="4659925" y="2531269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92" name="文字方塊 8"/>
          <p:cNvSpPr txBox="1">
            <a:spLocks noChangeArrowheads="1"/>
          </p:cNvSpPr>
          <p:nvPr/>
        </p:nvSpPr>
        <p:spPr bwMode="auto">
          <a:xfrm>
            <a:off x="2624506" y="4035030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0493" name="文字方塊 8"/>
          <p:cNvSpPr txBox="1">
            <a:spLocks noChangeArrowheads="1"/>
          </p:cNvSpPr>
          <p:nvPr/>
        </p:nvSpPr>
        <p:spPr bwMode="auto">
          <a:xfrm>
            <a:off x="3640018" y="4063605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0494" name="文字方塊 8"/>
          <p:cNvSpPr txBox="1">
            <a:spLocks noChangeArrowheads="1"/>
          </p:cNvSpPr>
          <p:nvPr/>
        </p:nvSpPr>
        <p:spPr bwMode="auto">
          <a:xfrm>
            <a:off x="4632448" y="4063605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7" name="右大括弧 26"/>
          <p:cNvSpPr/>
          <p:nvPr/>
        </p:nvSpPr>
        <p:spPr>
          <a:xfrm rot="5400000">
            <a:off x="7065582" y="4417357"/>
            <a:ext cx="217885" cy="6176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4318" y="1997797"/>
            <a:ext cx="2422102" cy="24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8956" y="1716602"/>
            <a:ext cx="1512826" cy="30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328865" y="1703640"/>
            <a:ext cx="1859573" cy="540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3935" y="1703640"/>
            <a:ext cx="1858865" cy="54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1485900" y="5624514"/>
            <a:ext cx="1600200" cy="273844"/>
          </a:xfrm>
        </p:spPr>
        <p:txBody>
          <a:bodyPr/>
          <a:lstStyle/>
          <a:p>
            <a:fld id="{2A41BEC6-D7BD-4AB2-86D0-0B949919DA5B}" type="datetime1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39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fld id="{AACF6F7D-AA8D-401C-9E10-E0A2A2AE238C}" type="slidenum">
              <a:rPr lang="zh-TW" altLang="en-US" smtClean="0"/>
              <a:t>76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63407" y="5697253"/>
            <a:ext cx="35988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i="1" u="sng" dirty="0"/>
              <a:t>正向餵資料，反向傳遞修正模型</a:t>
            </a:r>
            <a:r>
              <a:rPr lang="zh-TW" altLang="en-US" sz="1050" i="1" dirty="0"/>
              <a:t>，測試模型可用性，</a:t>
            </a:r>
            <a:r>
              <a:rPr lang="zh-TW" altLang="en-US" sz="1050" i="1" u="sng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4251102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Multi-Layer Perceptron (MLP)</a:t>
            </a:r>
          </a:p>
        </p:txBody>
      </p:sp>
      <p:grpSp>
        <p:nvGrpSpPr>
          <p:cNvPr id="17417" name="Group 3"/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17425" name="Oval 4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6" name="Oval 5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7" name="Oval 6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8" name="Oval 7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9" name="Oval 8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0" name="Oval 9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1" name="Oval 10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2" name="Oval 11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3" name="Line 12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4" name="Line 13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5" name="Line 14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6" name="Line 15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7" name="Line 16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8" name="Line 17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9" name="Line 18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0" name="Line 19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1" name="Line 20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2" name="Line 21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3" name="Line 22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4" name="Line 23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5" name="Line 24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6" name="Line 25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7" name="Line 26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8" name="Line 27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9" name="Line 28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0" name="Line 29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1" name="Line 30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2" name="Line 31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18" name="Rectangle 32"/>
          <p:cNvSpPr>
            <a:spLocks noChangeArrowheads="1"/>
          </p:cNvSpPr>
          <p:nvPr/>
        </p:nvSpPr>
        <p:spPr bwMode="auto">
          <a:xfrm>
            <a:off x="465138" y="2514600"/>
            <a:ext cx="195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19" name="Rectangle 33"/>
          <p:cNvSpPr>
            <a:spLocks noChangeArrowheads="1"/>
          </p:cNvSpPr>
          <p:nvPr/>
        </p:nvSpPr>
        <p:spPr bwMode="auto">
          <a:xfrm>
            <a:off x="452438" y="5191125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nodes</a:t>
            </a:r>
          </a:p>
        </p:txBody>
      </p:sp>
      <p:sp>
        <p:nvSpPr>
          <p:cNvPr id="17420" name="Rectangle 34"/>
          <p:cNvSpPr>
            <a:spLocks noChangeArrowheads="1"/>
          </p:cNvSpPr>
          <p:nvPr/>
        </p:nvSpPr>
        <p:spPr bwMode="auto">
          <a:xfrm>
            <a:off x="461963" y="3863975"/>
            <a:ext cx="197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Hidden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1" name="Rectangle 35"/>
          <p:cNvSpPr>
            <a:spLocks noChangeArrowheads="1"/>
          </p:cNvSpPr>
          <p:nvPr/>
        </p:nvSpPr>
        <p:spPr bwMode="auto">
          <a:xfrm>
            <a:off x="403225" y="1677988"/>
            <a:ext cx="202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vector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2" name="Rectangle 36"/>
          <p:cNvSpPr>
            <a:spLocks noChangeArrowheads="1"/>
          </p:cNvSpPr>
          <p:nvPr/>
        </p:nvSpPr>
        <p:spPr bwMode="auto">
          <a:xfrm>
            <a:off x="417513" y="6076950"/>
            <a:ext cx="218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vector: </a:t>
            </a:r>
            <a:r>
              <a:rPr lang="en-US" altLang="zh-TW" sz="2400" b="1" i="1">
                <a:latin typeface="Times New Roman" charset="0"/>
                <a:ea typeface="新細明體" charset="-120"/>
              </a:rPr>
              <a:t>x</a:t>
            </a:r>
            <a:r>
              <a:rPr lang="en-US" altLang="zh-TW" sz="2400" b="1" i="1" baseline="-25000">
                <a:latin typeface="Times New Roman" charset="0"/>
                <a:ea typeface="新細明體" charset="-120"/>
              </a:rPr>
              <a:t>i</a:t>
            </a:r>
          </a:p>
        </p:txBody>
      </p:sp>
      <p:sp>
        <p:nvSpPr>
          <p:cNvPr id="17423" name="Rectangle 37"/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sz="2400" i="1">
                <a:latin typeface="Times New Roman" charset="0"/>
                <a:ea typeface="新細明體" charset="-120"/>
              </a:rPr>
              <a:t>w</a:t>
            </a:r>
            <a:r>
              <a:rPr lang="en-US" altLang="zh-TW" sz="2400" i="1" baseline="-25000">
                <a:latin typeface="Times New Roman" charset="0"/>
                <a:ea typeface="新細明體" charset="-120"/>
              </a:rPr>
              <a:t>ij</a:t>
            </a:r>
          </a:p>
        </p:txBody>
      </p:sp>
      <p:sp>
        <p:nvSpPr>
          <p:cNvPr id="17424" name="Freeform 38"/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2147483647 w 385"/>
              <a:gd name="T1" fmla="*/ 0 h 101"/>
              <a:gd name="T2" fmla="*/ 2147483647 w 385"/>
              <a:gd name="T3" fmla="*/ 2147483647 h 101"/>
              <a:gd name="T4" fmla="*/ 2147483647 w 385"/>
              <a:gd name="T5" fmla="*/ 2147483647 h 101"/>
              <a:gd name="T6" fmla="*/ 2147483647 w 385"/>
              <a:gd name="T7" fmla="*/ 2147483647 h 101"/>
              <a:gd name="T8" fmla="*/ 2147483647 w 385"/>
              <a:gd name="T9" fmla="*/ 2147483647 h 101"/>
              <a:gd name="T10" fmla="*/ 2147483647 w 385"/>
              <a:gd name="T11" fmla="*/ 2147483647 h 101"/>
              <a:gd name="T12" fmla="*/ 2147483647 w 385"/>
              <a:gd name="T13" fmla="*/ 2147483647 h 101"/>
              <a:gd name="T14" fmla="*/ 2147483647 w 385"/>
              <a:gd name="T15" fmla="*/ 2147483647 h 101"/>
              <a:gd name="T16" fmla="*/ 2147483647 w 385"/>
              <a:gd name="T17" fmla="*/ 2147483647 h 101"/>
              <a:gd name="T18" fmla="*/ 2147483647 w 385"/>
              <a:gd name="T19" fmla="*/ 2147483647 h 101"/>
              <a:gd name="T20" fmla="*/ 2147483647 w 385"/>
              <a:gd name="T21" fmla="*/ 2147483647 h 101"/>
              <a:gd name="T22" fmla="*/ 2147483647 w 385"/>
              <a:gd name="T23" fmla="*/ 2147483647 h 101"/>
              <a:gd name="T24" fmla="*/ 0 w 385"/>
              <a:gd name="T25" fmla="*/ 2147483647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7410" name="Object 39"/>
          <p:cNvGraphicFramePr>
            <a:graphicFrameLocks noChangeAspect="1"/>
          </p:cNvGraphicFramePr>
          <p:nvPr/>
        </p:nvGraphicFramePr>
        <p:xfrm>
          <a:off x="6591300" y="54483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6" name="Equation" r:id="rId3" imgW="2095200" imgH="571320" progId="Equation.3">
                  <p:embed/>
                </p:oleObj>
              </mc:Choice>
              <mc:Fallback>
                <p:oleObj name="Equation" r:id="rId3" imgW="2095200" imgH="5713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5448300"/>
                        <a:ext cx="20955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0"/>
          <p:cNvGraphicFramePr>
            <a:graphicFrameLocks noChangeAspect="1"/>
          </p:cNvGraphicFramePr>
          <p:nvPr/>
        </p:nvGraphicFramePr>
        <p:xfrm>
          <a:off x="6819900" y="4559300"/>
          <a:ext cx="1562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7" name="Equation" r:id="rId5" imgW="1562040" imgH="774360" progId="Equation.3">
                  <p:embed/>
                </p:oleObj>
              </mc:Choice>
              <mc:Fallback>
                <p:oleObj name="Equation" r:id="rId5" imgW="1562040" imgH="7743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559300"/>
                        <a:ext cx="15621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1"/>
          <p:cNvGraphicFramePr>
            <a:graphicFrameLocks noChangeAspect="1"/>
          </p:cNvGraphicFramePr>
          <p:nvPr/>
        </p:nvGraphicFramePr>
        <p:xfrm>
          <a:off x="5905500" y="40005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8" name="Equation" r:id="rId7" imgW="3238200" imgH="419040" progId="Equation.3">
                  <p:embed/>
                </p:oleObj>
              </mc:Choice>
              <mc:Fallback>
                <p:oleObj name="Equation" r:id="rId7" imgW="3238200" imgH="419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0005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2"/>
          <p:cNvGraphicFramePr>
            <a:graphicFrameLocks noChangeAspect="1"/>
          </p:cNvGraphicFramePr>
          <p:nvPr/>
        </p:nvGraphicFramePr>
        <p:xfrm>
          <a:off x="5753100" y="22479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9" name="Equation" r:id="rId9" imgW="3390840" imgH="571320" progId="Equation.3">
                  <p:embed/>
                </p:oleObj>
              </mc:Choice>
              <mc:Fallback>
                <p:oleObj name="Equation" r:id="rId9" imgW="3390840" imgH="57132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2479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3"/>
          <p:cNvGraphicFramePr>
            <a:graphicFrameLocks noChangeAspect="1"/>
          </p:cNvGraphicFramePr>
          <p:nvPr/>
        </p:nvGraphicFramePr>
        <p:xfrm>
          <a:off x="6197600" y="34671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0" name="Equation" r:id="rId11" imgW="2412720" imgH="419040" progId="Equation.3">
                  <p:embed/>
                </p:oleObj>
              </mc:Choice>
              <mc:Fallback>
                <p:oleObj name="Equation" r:id="rId11" imgW="2412720" imgH="4190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467100"/>
                        <a:ext cx="24130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4"/>
          <p:cNvGraphicFramePr>
            <a:graphicFrameLocks noChangeAspect="1"/>
          </p:cNvGraphicFramePr>
          <p:nvPr/>
        </p:nvGraphicFramePr>
        <p:xfrm>
          <a:off x="6400800" y="29337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1" name="Equation" r:id="rId13" imgW="2019240" imgH="419040" progId="Equation.3">
                  <p:embed/>
                </p:oleObj>
              </mc:Choice>
              <mc:Fallback>
                <p:oleObj name="Equation" r:id="rId13" imgW="2019240" imgH="4190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337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9421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6C6EB68-8BA5-4FBE-9E25-C877799CD265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9421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9421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EEF55D-CB6D-487B-A03C-A78E6B1DBB11}" type="slidenum">
              <a:rPr lang="zh-TW" altLang="en-US" smtClean="0">
                <a:ea typeface="新細明體" charset="-120"/>
              </a:rPr>
              <a:pPr/>
              <a:t>78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942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95400" y="381000"/>
            <a:ext cx="6553200" cy="6802438"/>
          </a:xfr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1843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The vector derivative called the gradient of E with respect to </a:t>
            </a:r>
            <a:r>
              <a:rPr lang="en-US" altLang="zh-TW" b="1" dirty="0" smtClean="0">
                <a:ea typeface="新細明體" charset="-120"/>
              </a:rPr>
              <a:t>w</a:t>
            </a:r>
            <a:r>
              <a:rPr lang="en-US" altLang="zh-TW" dirty="0" smtClean="0">
                <a:ea typeface="新細明體" charset="-120"/>
              </a:rPr>
              <a:t>   is </a:t>
            </a:r>
            <a:r>
              <a:rPr lang="en-US" altLang="zh-TW" dirty="0" smtClean="0">
                <a:ea typeface="新細明體" charset="-120"/>
              </a:rPr>
              <a:t>written as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E(</a:t>
            </a:r>
            <a:r>
              <a:rPr lang="en-US" altLang="zh-TW" b="1" dirty="0" smtClean="0">
                <a:ea typeface="新細明體" charset="-120"/>
                <a:sym typeface="Symbol" pitchFamily="18" charset="2"/>
              </a:rPr>
              <a:t>w</a:t>
            </a:r>
            <a:r>
              <a:rPr lang="en-US" altLang="zh-TW" b="1" dirty="0" smtClean="0">
                <a:ea typeface="新細明體" charset="-120"/>
                <a:sym typeface="Symbol" pitchFamily="18" charset="2"/>
              </a:rPr>
              <a:t>),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:</a:t>
            </a:r>
            <a:r>
              <a:rPr lang="zh-TW" altLang="en-US" b="1" dirty="0" smtClean="0">
                <a:ea typeface="新細明體" charset="-120"/>
                <a:sym typeface="Symbol" pitchFamily="18" charset="2"/>
              </a:rPr>
              <a:t> </a:t>
            </a:r>
            <a:r>
              <a:rPr lang="en-US" altLang="zh-TW" dirty="0" err="1" smtClean="0">
                <a:ea typeface="新細明體" charset="-120"/>
                <a:sym typeface="Symbol" pitchFamily="18" charset="2"/>
              </a:rPr>
              <a:t>nabla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, or grad</a:t>
            </a:r>
            <a:endParaRPr lang="en-US" altLang="zh-TW" dirty="0" smtClean="0">
              <a:ea typeface="新細明體" charset="-120"/>
              <a:sym typeface="Symbol" pitchFamily="18" charset="2"/>
            </a:endParaRPr>
          </a:p>
          <a:p>
            <a:endParaRPr lang="en-US" altLang="zh-TW" b="1" dirty="0" smtClean="0">
              <a:ea typeface="新細明體" charset="-120"/>
              <a:sym typeface="Symbol" pitchFamily="18" charset="2"/>
            </a:endParaRPr>
          </a:p>
          <a:p>
            <a:endParaRPr lang="en-US" altLang="zh-TW" b="1" dirty="0" smtClean="0">
              <a:ea typeface="新細明體" charset="-120"/>
              <a:sym typeface="Symbol" pitchFamily="18" charset="2"/>
            </a:endParaRPr>
          </a:p>
          <a:p>
            <a:r>
              <a:rPr lang="en-US" altLang="zh-TW" dirty="0" smtClean="0">
                <a:ea typeface="新細明體" charset="-120"/>
              </a:rPr>
              <a:t>The gradient specifies the direction that produces the steepest increase in E.</a:t>
            </a:r>
          </a:p>
          <a:p>
            <a:r>
              <a:rPr lang="en-US" altLang="zh-TW" dirty="0" smtClean="0">
                <a:ea typeface="新細明體" charset="-120"/>
              </a:rPr>
              <a:t>The</a:t>
            </a:r>
            <a:r>
              <a:rPr lang="en-US" altLang="zh-TW" b="1" dirty="0" smtClean="0">
                <a:ea typeface="新細明體" charset="-120"/>
              </a:rPr>
              <a:t> </a:t>
            </a:r>
            <a:r>
              <a:rPr lang="en-US" altLang="zh-TW" i="1" dirty="0" smtClean="0">
                <a:ea typeface="新細明體" charset="-120"/>
              </a:rPr>
              <a:t>negative of this vector</a:t>
            </a:r>
            <a:r>
              <a:rPr lang="en-US" altLang="zh-TW" dirty="0" smtClean="0">
                <a:ea typeface="新細明體" charset="-120"/>
              </a:rPr>
              <a:t> gives the direction of the steepest decrement rate of loss </a:t>
            </a:r>
            <a:r>
              <a:rPr lang="en-US" altLang="zh-TW" dirty="0" smtClean="0">
                <a:ea typeface="新細明體" charset="-120"/>
              </a:rPr>
              <a:t>function  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en-US" altLang="zh-TW" b="1" i="1" dirty="0" smtClean="0">
                <a:ea typeface="新細明體" charset="-120"/>
              </a:rPr>
              <a:t>gradient descent</a:t>
            </a:r>
            <a:r>
              <a:rPr lang="en-US" altLang="zh-TW" dirty="0" smtClean="0">
                <a:ea typeface="新細明體" charset="-120"/>
              </a:rPr>
              <a:t>)</a:t>
            </a:r>
          </a:p>
          <a:p>
            <a:r>
              <a:rPr lang="en-US" altLang="zh-TW" dirty="0" smtClean="0">
                <a:ea typeface="新細明體" charset="-120"/>
                <a:hlinkClick r:id="rId3"/>
              </a:rPr>
              <a:t>http://www.uefap.com/speaking/symbols/symbols.htm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1843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0B88DEE-4AFB-4488-AD14-5FB539F5263C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843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84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F08401-6E63-4164-923D-6886619B91E8}" type="slidenum">
              <a:rPr lang="zh-TW" altLang="en-US" smtClean="0">
                <a:ea typeface="新細明體" charset="-120"/>
              </a:rPr>
              <a:pPr/>
              <a:t>79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1295400" y="2514600"/>
          <a:ext cx="43100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方程式" r:id="rId4" imgW="1765080" imgH="431640" progId="Equation.3">
                  <p:embed/>
                </p:oleObj>
              </mc:Choice>
              <mc:Fallback>
                <p:oleObj name="方程式" r:id="rId4" imgW="1765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4310063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868BA40-CB2A-4770-9608-B4D1CECB5554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71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ABF2B0-18DE-41D1-A628-291AFCBE00A3}" type="slidenum">
              <a:rPr lang="zh-TW" altLang="en-US" smtClean="0">
                <a:ea typeface="新細明體" charset="-120"/>
              </a:rPr>
              <a:pPr/>
              <a:t>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916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solidFill>
                  <a:srgbClr val="170981"/>
                </a:solidFill>
                <a:ea typeface="新細明體" charset="-120"/>
              </a:rPr>
              <a:t>Issues: Data Preparation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26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Data cleaning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Preprocess data in order to reduce noise and handle missing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Relevance analysis (feature selection)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Remove the irrelevant or redundant attributes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Data transformation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Generalize and/or normalize data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19462" name="內容版面配置區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1054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The (updating) training rule for gradient descent is </a:t>
            </a: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   where </a:t>
            </a:r>
          </a:p>
          <a:p>
            <a:r>
              <a:rPr lang="en-US" altLang="zh-TW" dirty="0" smtClean="0">
                <a:ea typeface="新細明體" charset="-120"/>
              </a:rPr>
              <a:t>                        , </a:t>
            </a:r>
            <a:r>
              <a:rPr lang="en-US" altLang="zh-TW" sz="2000" dirty="0" smtClean="0">
                <a:ea typeface="新細明體" charset="-120"/>
              </a:rPr>
              <a:t>a small step along </a:t>
            </a:r>
            <a:r>
              <a:rPr lang="en-US" altLang="zh-TW" sz="1800" dirty="0" smtClean="0">
                <a:ea typeface="新細明體" charset="-120"/>
              </a:rPr>
              <a:t>the opposite  direction of the gradient </a:t>
            </a:r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 For component </a:t>
            </a:r>
            <a:r>
              <a:rPr lang="en-US" altLang="zh-TW" dirty="0" err="1" smtClean="0">
                <a:ea typeface="新細明體" charset="-120"/>
              </a:rPr>
              <a:t>w</a:t>
            </a:r>
            <a:r>
              <a:rPr lang="en-US" altLang="zh-TW" baseline="-25000" dirty="0" err="1" smtClean="0">
                <a:ea typeface="新細明體" charset="-120"/>
              </a:rPr>
              <a:t>i</a:t>
            </a:r>
            <a:r>
              <a:rPr lang="en-US" altLang="zh-TW" dirty="0" smtClean="0">
                <a:ea typeface="新細明體" charset="-120"/>
              </a:rPr>
              <a:t> , </a:t>
            </a:r>
          </a:p>
          <a:p>
            <a:r>
              <a:rPr lang="en-US" altLang="zh-TW" dirty="0" err="1" smtClean="0">
                <a:ea typeface="新細明體" charset="-120"/>
              </a:rPr>
              <a:t>w</a:t>
            </a:r>
            <a:r>
              <a:rPr lang="en-US" altLang="zh-TW" baseline="-25000" dirty="0" err="1" smtClean="0">
                <a:ea typeface="新細明體" charset="-120"/>
              </a:rPr>
              <a:t>i</a:t>
            </a:r>
            <a:r>
              <a:rPr lang="en-US" altLang="zh-TW" dirty="0" err="1" smtClean="0">
                <a:ea typeface="新細明體" charset="-120"/>
                <a:sym typeface="Symbol" pitchFamily="18" charset="2"/>
              </a:rPr>
              <a:t>w</a:t>
            </a:r>
            <a:r>
              <a:rPr lang="en-US" altLang="zh-TW" baseline="-25000" dirty="0" err="1" smtClean="0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 + </a:t>
            </a:r>
            <a:r>
              <a:rPr lang="en-US" altLang="zh-TW" dirty="0" err="1" smtClean="0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dirty="0" err="1" smtClean="0">
                <a:ea typeface="新細明體" charset="-120"/>
                <a:sym typeface="Symbol" pitchFamily="18" charset="2"/>
              </a:rPr>
              <a:t>i</a:t>
            </a:r>
            <a:r>
              <a:rPr lang="en-US" altLang="zh-TW" baseline="-25000" dirty="0" smtClean="0">
                <a:ea typeface="新細明體" charset="-120"/>
                <a:sym typeface="Symbol" pitchFamily="18" charset="2"/>
              </a:rPr>
              <a:t>,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and </a:t>
            </a:r>
            <a:r>
              <a:rPr lang="en-US" altLang="zh-TW" dirty="0" err="1" smtClean="0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dirty="0" err="1" smtClean="0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=</a:t>
            </a:r>
            <a:endParaRPr lang="en-US" altLang="zh-TW" baseline="-25000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zh-TW" altLang="en-US" dirty="0" smtClean="0">
              <a:ea typeface="新細明體" charset="-120"/>
            </a:endParaRPr>
          </a:p>
        </p:txBody>
      </p:sp>
      <p:sp>
        <p:nvSpPr>
          <p:cNvPr id="1946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4E0297A-F2D6-404C-9668-F4EA290C8C7C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946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946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B64178-DFE9-4BB9-9718-C5AEFDE6835C}" type="slidenum">
              <a:rPr lang="zh-TW" altLang="en-US" smtClean="0">
                <a:ea typeface="新細明體" charset="-120"/>
              </a:rPr>
              <a:pPr/>
              <a:t>80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838200" y="1905000"/>
          <a:ext cx="25241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6" name="方程式" r:id="rId3" imgW="888840" imgH="190440" progId="Equation.3">
                  <p:embed/>
                </p:oleObj>
              </mc:Choice>
              <mc:Fallback>
                <p:oleObj name="方程式" r:id="rId3" imgW="888840" imgH="190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252412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762000" y="29718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7" name="方程式" r:id="rId5" imgW="1015920" imgH="203040" progId="Equation.3">
                  <p:embed/>
                </p:oleObj>
              </mc:Choice>
              <mc:Fallback>
                <p:oleObj name="方程式" r:id="rId5" imgW="101592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2667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834902"/>
              </p:ext>
            </p:extLst>
          </p:nvPr>
        </p:nvGraphicFramePr>
        <p:xfrm>
          <a:off x="4587319" y="4059238"/>
          <a:ext cx="10668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8" name="方程式" r:id="rId7" imgW="495000" imgH="431640" progId="Equation.3">
                  <p:embed/>
                </p:oleObj>
              </mc:Choice>
              <mc:Fallback>
                <p:oleObj name="方程式" r:id="rId7" imgW="495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319" y="4059238"/>
                        <a:ext cx="106680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charset="-120"/>
                <a:sym typeface="Symbol" pitchFamily="18" charset="2"/>
              </a:rPr>
              <a:t>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is a positive constant called the learning rate, which determines the </a:t>
            </a:r>
            <a:r>
              <a:rPr lang="en-US" altLang="zh-TW" b="1" dirty="0" smtClean="0">
                <a:ea typeface="新細明體" charset="-120"/>
                <a:sym typeface="Symbol" pitchFamily="18" charset="2"/>
              </a:rPr>
              <a:t>step size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in the gradient descent search.</a:t>
            </a:r>
          </a:p>
          <a:p>
            <a:r>
              <a:rPr lang="en-US" altLang="zh-TW" dirty="0" smtClean="0">
                <a:ea typeface="新細明體" charset="-120"/>
                <a:sym typeface="Symbol" pitchFamily="18" charset="2"/>
              </a:rPr>
              <a:t>Usually, the error function E</a:t>
            </a:r>
            <a:r>
              <a:rPr lang="en-US" altLang="zh-TW" baseline="-25000" dirty="0" smtClean="0">
                <a:ea typeface="新細明體" charset="-120"/>
                <a:sym typeface="Symbol" pitchFamily="18" charset="2"/>
              </a:rPr>
              <a:t>d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(</a:t>
            </a:r>
            <a:r>
              <a:rPr lang="en-US" altLang="zh-TW" b="1" dirty="0" smtClean="0">
                <a:ea typeface="新細明體" charset="-120"/>
                <a:sym typeface="Symbol" pitchFamily="18" charset="2"/>
              </a:rPr>
              <a:t>w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) for each individual training example d is defined as follows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2048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DAA9323-C432-4045-9231-6D2DA4C3D2A8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048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04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B748D9-5019-4964-BBBE-179B65E4EC04}" type="slidenum">
              <a:rPr lang="zh-TW" altLang="en-US" smtClean="0">
                <a:ea typeface="新細明體" charset="-120"/>
              </a:rPr>
              <a:pPr/>
              <a:t>81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124075" y="3929063"/>
          <a:ext cx="359092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方程式" r:id="rId3" imgW="1269720" imgH="393480" progId="Equation.3">
                  <p:embed/>
                </p:oleObj>
              </mc:Choice>
              <mc:Fallback>
                <p:oleObj name="方程式" r:id="rId3" imgW="126972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29063"/>
                        <a:ext cx="3590925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Backpropagation rule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21509" name="內容版面配置區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1054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Updating weight </a:t>
            </a:r>
            <a:r>
              <a:rPr lang="en-US" altLang="zh-TW" dirty="0" err="1" smtClean="0">
                <a:ea typeface="新細明體" charset="-120"/>
              </a:rPr>
              <a:t>w</a:t>
            </a:r>
            <a:r>
              <a:rPr lang="en-US" altLang="zh-TW" baseline="-25000" dirty="0" err="1" smtClean="0">
                <a:ea typeface="新細明體" charset="-120"/>
              </a:rPr>
              <a:t>ij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by adding to it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w</a:t>
            </a:r>
            <a:r>
              <a:rPr lang="en-US" altLang="zh-TW" baseline="-25000" dirty="0" smtClean="0">
                <a:ea typeface="新細明體" charset="-120"/>
                <a:sym typeface="Symbol" pitchFamily="18" charset="2"/>
              </a:rPr>
              <a:t>ji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, for training example d.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</a:rPr>
              <a:t>w</a:t>
            </a:r>
            <a:r>
              <a:rPr lang="en-US" altLang="zh-TW" sz="2400" baseline="-25000" dirty="0" err="1" smtClean="0">
                <a:solidFill>
                  <a:srgbClr val="FF0000"/>
                </a:solidFill>
                <a:ea typeface="新細明體" charset="-120"/>
              </a:rPr>
              <a:t>ij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–</a:t>
            </a:r>
            <a:r>
              <a:rPr lang="zh-TW" altLang="en-US" sz="2400" dirty="0" smtClean="0">
                <a:solidFill>
                  <a:srgbClr val="FF0000"/>
                </a:solidFill>
                <a:ea typeface="新細明體" charset="-120"/>
              </a:rPr>
              <a:t>代表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zh-TW" altLang="en-US" sz="2400" dirty="0" smtClean="0">
                <a:solidFill>
                  <a:srgbClr val="FF0000"/>
                </a:solidFill>
                <a:ea typeface="新細明體" charset="-120"/>
              </a:rPr>
              <a:t>節點到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j</a:t>
            </a:r>
            <a:r>
              <a:rPr lang="zh-TW" altLang="en-US" sz="2400" dirty="0" smtClean="0">
                <a:solidFill>
                  <a:srgbClr val="FF0000"/>
                </a:solidFill>
                <a:ea typeface="新細明體" charset="-120"/>
              </a:rPr>
              <a:t>節點的權重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(from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to j)</a:t>
            </a:r>
            <a:endParaRPr lang="en-US" altLang="zh-TW" sz="2400" dirty="0" smtClean="0">
              <a:solidFill>
                <a:srgbClr val="FF0000"/>
              </a:solidFill>
              <a:ea typeface="新細明體" charset="-120"/>
              <a:sym typeface="Symbol" pitchFamily="18" charset="2"/>
            </a:endParaRPr>
          </a:p>
          <a:p>
            <a:endParaRPr lang="en-US" altLang="zh-TW" baseline="-25000" dirty="0" smtClean="0">
              <a:ea typeface="新細明體" charset="-120"/>
              <a:sym typeface="Symbol" pitchFamily="18" charset="2"/>
            </a:endParaRPr>
          </a:p>
          <a:p>
            <a:endParaRPr lang="en-US" altLang="zh-TW" baseline="-25000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E</a:t>
            </a:r>
            <a:r>
              <a:rPr lang="en-US" altLang="zh-TW" baseline="-25000" dirty="0" smtClean="0">
                <a:ea typeface="新細明體" charset="-120"/>
              </a:rPr>
              <a:t>d </a:t>
            </a:r>
            <a:r>
              <a:rPr lang="en-US" altLang="zh-TW" dirty="0" smtClean="0">
                <a:ea typeface="新細明體" charset="-120"/>
              </a:rPr>
              <a:t> is the error on training example d</a:t>
            </a:r>
            <a:r>
              <a:rPr lang="zh-TW" altLang="en-US" dirty="0" smtClean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  <a:ea typeface="新細明體" charset="-120"/>
              </a:rPr>
              <a:t>一個樣本</a:t>
            </a:r>
            <a:r>
              <a:rPr lang="en-US" altLang="zh-TW" dirty="0" smtClean="0">
                <a:ea typeface="新細明體" charset="-120"/>
              </a:rPr>
              <a:t>), summed over all output units in the network.</a:t>
            </a:r>
          </a:p>
          <a:p>
            <a:endParaRPr lang="en-US" altLang="zh-TW" baseline="-25000" dirty="0" smtClean="0">
              <a:ea typeface="新細明體" charset="-120"/>
            </a:endParaRPr>
          </a:p>
          <a:p>
            <a:endParaRPr lang="en-US" altLang="zh-TW" baseline="-25000" dirty="0" smtClean="0">
              <a:ea typeface="新細明體" charset="-120"/>
            </a:endParaRPr>
          </a:p>
          <a:p>
            <a:r>
              <a:rPr lang="en-US" altLang="zh-TW" i="1" dirty="0" smtClean="0">
                <a:ea typeface="新細明體" charset="-120"/>
              </a:rPr>
              <a:t>Outputs</a:t>
            </a:r>
            <a:r>
              <a:rPr lang="en-US" altLang="zh-TW" dirty="0" smtClean="0">
                <a:ea typeface="新細明體" charset="-120"/>
              </a:rPr>
              <a:t> is the set of output units in the network, </a:t>
            </a:r>
            <a:r>
              <a:rPr lang="en-US" altLang="zh-TW" dirty="0" err="1" smtClean="0">
                <a:ea typeface="新細明體" charset="-120"/>
              </a:rPr>
              <a:t>t</a:t>
            </a:r>
            <a:r>
              <a:rPr lang="en-US" altLang="zh-TW" baseline="-25000" dirty="0" err="1" smtClean="0">
                <a:ea typeface="新細明體" charset="-120"/>
              </a:rPr>
              <a:t>k</a:t>
            </a:r>
            <a:r>
              <a:rPr lang="en-US" altLang="zh-TW" dirty="0" smtClean="0">
                <a:ea typeface="新細明體" charset="-120"/>
              </a:rPr>
              <a:t> is the target value of unit k for training example d,  and o</a:t>
            </a:r>
            <a:r>
              <a:rPr lang="en-US" altLang="zh-TW" baseline="-25000" dirty="0" smtClean="0">
                <a:ea typeface="新細明體" charset="-120"/>
              </a:rPr>
              <a:t>k</a:t>
            </a:r>
            <a:r>
              <a:rPr lang="en-US" altLang="zh-TW" dirty="0" smtClean="0">
                <a:ea typeface="新細明體" charset="-120"/>
              </a:rPr>
              <a:t> is the output of unit k given training example d.  Only o</a:t>
            </a:r>
            <a:r>
              <a:rPr lang="en-US" altLang="zh-TW" baseline="-25000" dirty="0" smtClean="0">
                <a:ea typeface="新細明體" charset="-120"/>
              </a:rPr>
              <a:t>k</a:t>
            </a:r>
            <a:r>
              <a:rPr lang="en-US" altLang="zh-TW" dirty="0" smtClean="0">
                <a:ea typeface="新細明體" charset="-120"/>
              </a:rPr>
              <a:t> is a function of </a:t>
            </a:r>
            <a:r>
              <a:rPr lang="en-US" altLang="zh-TW" sz="2400" b="1" dirty="0" smtClean="0">
                <a:ea typeface="新細明體" charset="-120"/>
              </a:rPr>
              <a:t>w</a:t>
            </a:r>
            <a:endParaRPr lang="zh-TW" altLang="en-US" b="1" dirty="0" smtClean="0">
              <a:ea typeface="新細明體" charset="-120"/>
            </a:endParaRPr>
          </a:p>
        </p:txBody>
      </p:sp>
      <p:sp>
        <p:nvSpPr>
          <p:cNvPr id="215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793B6A7-8356-4330-8F53-3D671AB6911A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15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15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3A37E-1AB1-4114-B634-2CBE1B81C379}" type="slidenum">
              <a:rPr lang="zh-TW" altLang="en-US" smtClean="0">
                <a:ea typeface="新細明體" charset="-120"/>
              </a:rPr>
              <a:pPr/>
              <a:t>82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656212"/>
              </p:ext>
            </p:extLst>
          </p:nvPr>
        </p:nvGraphicFramePr>
        <p:xfrm>
          <a:off x="1260475" y="2209800"/>
          <a:ext cx="20383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8" name="方程式" r:id="rId3" imgW="914400" imgH="444240" progId="Equation.3">
                  <p:embed/>
                </p:oleObj>
              </mc:Choice>
              <mc:Fallback>
                <p:oleObj name="方程式" r:id="rId3" imgW="9144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209800"/>
                        <a:ext cx="20383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585102"/>
              </p:ext>
            </p:extLst>
          </p:nvPr>
        </p:nvGraphicFramePr>
        <p:xfrm>
          <a:off x="1152525" y="4038600"/>
          <a:ext cx="36480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9" name="方程式" r:id="rId5" imgW="1536480" imgH="431640" progId="Equation.3">
                  <p:embed/>
                </p:oleObj>
              </mc:Choice>
              <mc:Fallback>
                <p:oleObj name="方程式" r:id="rId5" imgW="15364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4038600"/>
                        <a:ext cx="36480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Notations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962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subscript </a:t>
            </a:r>
            <a:r>
              <a:rPr lang="en-US" altLang="zh-TW" i="1" dirty="0" smtClean="0">
                <a:ea typeface="新細明體" charset="-120"/>
              </a:rPr>
              <a:t>j</a:t>
            </a:r>
            <a:r>
              <a:rPr lang="en-US" altLang="zh-TW" dirty="0" smtClean="0">
                <a:ea typeface="新細明體" charset="-120"/>
              </a:rPr>
              <a:t> denotes the </a:t>
            </a:r>
            <a:r>
              <a:rPr lang="en-US" altLang="zh-TW" dirty="0" err="1" smtClean="0">
                <a:ea typeface="新細明體" charset="-120"/>
              </a:rPr>
              <a:t>jth</a:t>
            </a:r>
            <a:r>
              <a:rPr lang="en-US" altLang="zh-TW" dirty="0" smtClean="0">
                <a:ea typeface="新細明體" charset="-120"/>
              </a:rPr>
              <a:t> unit of the network 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 smtClean="0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baseline="-25000" dirty="0" err="1" smtClean="0">
                <a:ea typeface="新細明體" charset="-120"/>
              </a:rPr>
              <a:t>j</a:t>
            </a:r>
            <a:r>
              <a:rPr lang="en-US" altLang="zh-TW" sz="2400" dirty="0" smtClean="0">
                <a:ea typeface="新細明體" charset="-120"/>
              </a:rPr>
              <a:t>=the </a:t>
            </a:r>
            <a:r>
              <a:rPr lang="en-US" altLang="zh-TW" sz="2400" dirty="0" err="1" smtClean="0">
                <a:ea typeface="新細明體" charset="-120"/>
              </a:rPr>
              <a:t>i</a:t>
            </a:r>
            <a:r>
              <a:rPr lang="en-US" altLang="zh-TW" sz="2400" baseline="30000" dirty="0" err="1" smtClean="0">
                <a:ea typeface="新細明體" charset="-120"/>
              </a:rPr>
              <a:t>th</a:t>
            </a:r>
            <a:r>
              <a:rPr lang="en-US" altLang="zh-TW" sz="2400" dirty="0" smtClean="0">
                <a:ea typeface="新細明體" charset="-120"/>
              </a:rPr>
              <a:t> input to unit j (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node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to  node j</a:t>
            </a:r>
            <a:r>
              <a:rPr lang="en-US" altLang="zh-TW" sz="2400" dirty="0" smtClean="0">
                <a:ea typeface="新細明體" charset="-12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 smtClean="0">
                <a:ea typeface="新細明體" charset="-120"/>
              </a:rPr>
              <a:t>w</a:t>
            </a:r>
            <a:r>
              <a:rPr lang="en-US" altLang="zh-TW" sz="2400" baseline="-25000" dirty="0" err="1" smtClean="0">
                <a:ea typeface="新細明體" charset="-120"/>
              </a:rPr>
              <a:t>ij</a:t>
            </a:r>
            <a:r>
              <a:rPr lang="en-US" altLang="zh-TW" sz="2400" dirty="0" smtClean="0">
                <a:ea typeface="新細明體" charset="-120"/>
              </a:rPr>
              <a:t>= </a:t>
            </a:r>
            <a:r>
              <a:rPr lang="en-US" altLang="zh-TW" sz="2400" dirty="0" smtClean="0">
                <a:ea typeface="新細明體" charset="-120"/>
              </a:rPr>
              <a:t>the weight associated with the </a:t>
            </a:r>
            <a:r>
              <a:rPr lang="en-US" altLang="zh-TW" sz="2400" dirty="0" err="1" smtClean="0">
                <a:ea typeface="新細明體" charset="-120"/>
              </a:rPr>
              <a:t>i</a:t>
            </a:r>
            <a:r>
              <a:rPr lang="en-US" altLang="zh-TW" sz="2400" baseline="30000" dirty="0" err="1" smtClean="0">
                <a:ea typeface="新細明體" charset="-120"/>
              </a:rPr>
              <a:t>th</a:t>
            </a:r>
            <a:r>
              <a:rPr lang="en-US" altLang="zh-TW" sz="2400" dirty="0" smtClean="0">
                <a:ea typeface="新細明體" charset="-120"/>
              </a:rPr>
              <a:t> input to unit j  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</a:rPr>
              <a:t>net</a:t>
            </a:r>
            <a:r>
              <a:rPr lang="en-US" altLang="zh-TW" sz="2400" baseline="-25000" dirty="0" err="1" smtClean="0">
                <a:solidFill>
                  <a:srgbClr val="FF0000"/>
                </a:solidFill>
                <a:ea typeface="新細明體" charset="-120"/>
              </a:rPr>
              <a:t>j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=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</a:t>
            </a:r>
            <a:r>
              <a:rPr lang="en-US" altLang="zh-TW" sz="2400" baseline="-25000" dirty="0" err="1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</a:t>
            </a:r>
            <a:r>
              <a:rPr lang="en-US" altLang="zh-TW" sz="2400" baseline="-25000" dirty="0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w</a:t>
            </a:r>
            <a:r>
              <a:rPr lang="en-US" altLang="zh-TW" sz="2400" baseline="-25000" dirty="0" err="1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ij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x</a:t>
            </a:r>
            <a:r>
              <a:rPr lang="en-US" altLang="zh-TW" sz="2400" baseline="-25000" dirty="0" err="1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ij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( the weighted sum of  inputs for unit j)</a:t>
            </a:r>
            <a:endParaRPr lang="en-US" altLang="zh-TW" sz="2400" baseline="-25000" dirty="0" smtClean="0">
              <a:ea typeface="新細明體" charset="-12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 smtClean="0">
                <a:ea typeface="新細明體" charset="-120"/>
              </a:rPr>
              <a:t>o</a:t>
            </a:r>
            <a:r>
              <a:rPr lang="en-US" altLang="zh-TW" sz="2400" baseline="-25000" dirty="0" err="1" smtClean="0">
                <a:ea typeface="新細明體" charset="-120"/>
              </a:rPr>
              <a:t>j</a:t>
            </a:r>
            <a:r>
              <a:rPr lang="en-US" altLang="zh-TW" sz="2400" dirty="0" smtClean="0">
                <a:ea typeface="新細明體" charset="-120"/>
              </a:rPr>
              <a:t>= the output computed by unit j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 smtClean="0">
                <a:ea typeface="新細明體" charset="-120"/>
              </a:rPr>
              <a:t>t</a:t>
            </a:r>
            <a:r>
              <a:rPr lang="en-US" altLang="zh-TW" sz="2400" baseline="-25000" dirty="0" err="1" smtClean="0">
                <a:ea typeface="新細明體" charset="-120"/>
              </a:rPr>
              <a:t>j</a:t>
            </a:r>
            <a:r>
              <a:rPr lang="en-US" altLang="zh-TW" sz="2400" dirty="0" smtClean="0">
                <a:ea typeface="新細明體" charset="-120"/>
              </a:rPr>
              <a:t>= the target output for unit j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= the </a:t>
            </a:r>
            <a:r>
              <a:rPr lang="en-US" altLang="zh-TW" sz="2400" dirty="0" err="1" smtClean="0">
                <a:ea typeface="新細明體" charset="-120"/>
                <a:sym typeface="Symbol" pitchFamily="18" charset="2"/>
              </a:rPr>
              <a:t>sigmod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 function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outputs= the set of units in the final layer of the network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Downstream(j) = the set of units whose immediate inputs include the output of unit j  (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nodes directly after j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Char char="l"/>
            </a:pPr>
            <a:endParaRPr lang="zh-TW" altLang="en-US" dirty="0" smtClean="0">
              <a:ea typeface="新細明體" charset="-120"/>
            </a:endParaRPr>
          </a:p>
        </p:txBody>
      </p:sp>
      <p:sp>
        <p:nvSpPr>
          <p:cNvPr id="962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7D2863-921E-4D30-89DE-8F98F2025005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962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962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925C8C-7145-45D7-92EB-930715ACAA38}" type="slidenum">
              <a:rPr lang="zh-TW" altLang="en-US" smtClean="0">
                <a:ea typeface="新細明體" charset="-120"/>
              </a:rPr>
              <a:pPr/>
              <a:t>83</a:t>
            </a:fld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253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Weight w</a:t>
            </a:r>
            <a:r>
              <a:rPr lang="en-US" altLang="zh-TW" baseline="-25000" dirty="0" smtClean="0">
                <a:ea typeface="新細明體" charset="-120"/>
              </a:rPr>
              <a:t>ji</a:t>
            </a:r>
            <a:r>
              <a:rPr lang="en-US" altLang="zh-TW" dirty="0" smtClean="0">
                <a:ea typeface="新細明體" charset="-120"/>
              </a:rPr>
              <a:t> can influence the rest of the network only through </a:t>
            </a:r>
            <a:r>
              <a:rPr lang="en-US" altLang="zh-TW" dirty="0" err="1" smtClean="0">
                <a:ea typeface="新細明體" charset="-120"/>
              </a:rPr>
              <a:t>net</a:t>
            </a:r>
            <a:r>
              <a:rPr lang="en-US" altLang="zh-TW" baseline="-25000" dirty="0" err="1" smtClean="0">
                <a:ea typeface="新細明體" charset="-120"/>
              </a:rPr>
              <a:t>j</a:t>
            </a:r>
            <a:r>
              <a:rPr lang="en-US" altLang="zh-TW" dirty="0" smtClean="0">
                <a:ea typeface="新細明體" charset="-120"/>
              </a:rPr>
              <a:t>. Therefore, use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hain Rule </a:t>
            </a:r>
            <a:r>
              <a:rPr lang="en-US" altLang="zh-TW" dirty="0" smtClean="0">
                <a:ea typeface="新細明體" charset="-120"/>
              </a:rPr>
              <a:t>to write</a:t>
            </a: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 j is an output node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2253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EA4A7B-F447-4C8D-A570-28A59A9D10D2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253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253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35417D-1C64-4262-8E33-4DB4C4E43B2F}" type="slidenum">
              <a:rPr lang="zh-TW" altLang="en-US" smtClean="0">
                <a:ea typeface="新細明體" charset="-120"/>
              </a:rPr>
              <a:pPr/>
              <a:t>84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631375"/>
              </p:ext>
            </p:extLst>
          </p:nvPr>
        </p:nvGraphicFramePr>
        <p:xfrm>
          <a:off x="1081088" y="2971800"/>
          <a:ext cx="265747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方程式" r:id="rId3" imgW="1180800" imgH="939600" progId="Equation.3">
                  <p:embed/>
                </p:oleObj>
              </mc:Choice>
              <mc:Fallback>
                <p:oleObj name="方程式" r:id="rId3" imgW="118080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971800"/>
                        <a:ext cx="2657475" cy="21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橢圓 7"/>
          <p:cNvSpPr>
            <a:spLocks noChangeArrowheads="1"/>
          </p:cNvSpPr>
          <p:nvPr/>
        </p:nvSpPr>
        <p:spPr bwMode="auto">
          <a:xfrm>
            <a:off x="51816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i</a:t>
            </a:r>
            <a:endParaRPr lang="zh-TW" altLang="en-US">
              <a:ea typeface="新細明體" charset="-120"/>
            </a:endParaRPr>
          </a:p>
        </p:txBody>
      </p:sp>
      <p:sp>
        <p:nvSpPr>
          <p:cNvPr id="22537" name="橢圓 8"/>
          <p:cNvSpPr>
            <a:spLocks noChangeArrowheads="1"/>
          </p:cNvSpPr>
          <p:nvPr/>
        </p:nvSpPr>
        <p:spPr bwMode="auto">
          <a:xfrm>
            <a:off x="64770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j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2538" name="直線單箭頭接點 10"/>
          <p:cNvCxnSpPr>
            <a:cxnSpLocks noChangeShapeType="1"/>
            <a:stCxn id="22536" idx="5"/>
          </p:cNvCxnSpPr>
          <p:nvPr/>
        </p:nvCxnSpPr>
        <p:spPr bwMode="auto">
          <a:xfrm>
            <a:off x="5441950" y="3613150"/>
            <a:ext cx="1035050" cy="349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2539" name="橢圓 11"/>
          <p:cNvSpPr>
            <a:spLocks noChangeArrowheads="1"/>
          </p:cNvSpPr>
          <p:nvPr/>
        </p:nvSpPr>
        <p:spPr bwMode="auto">
          <a:xfrm>
            <a:off x="51816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k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2540" name="直線單箭頭接點 13"/>
          <p:cNvCxnSpPr>
            <a:cxnSpLocks noChangeShapeType="1"/>
            <a:stCxn id="22539" idx="6"/>
            <a:endCxn id="22537" idx="3"/>
          </p:cNvCxnSpPr>
          <p:nvPr/>
        </p:nvCxnSpPr>
        <p:spPr bwMode="auto">
          <a:xfrm flipV="1">
            <a:off x="5486400" y="4070350"/>
            <a:ext cx="1035050" cy="273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2541" name="文字方塊 14"/>
          <p:cNvSpPr txBox="1">
            <a:spLocks noChangeArrowheads="1"/>
          </p:cNvSpPr>
          <p:nvPr/>
        </p:nvSpPr>
        <p:spPr bwMode="auto">
          <a:xfrm>
            <a:off x="5867400" y="3429000"/>
            <a:ext cx="471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ea typeface="新細明體" charset="-120"/>
              </a:rPr>
              <a:t>W</a:t>
            </a:r>
            <a:r>
              <a:rPr lang="en-US" altLang="zh-TW" i="1" baseline="-25000" dirty="0" err="1" smtClean="0">
                <a:ea typeface="新細明體" charset="-120"/>
              </a:rPr>
              <a:t>ij</a:t>
            </a:r>
            <a:endParaRPr lang="zh-TW" altLang="en-US" i="1" baseline="-250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Updates on the last layer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2355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Case 1: Training Rule for output unit weights</a:t>
            </a:r>
          </a:p>
          <a:p>
            <a:r>
              <a:rPr lang="en-US" altLang="zh-TW" dirty="0" err="1" smtClean="0">
                <a:ea typeface="新細明體" charset="-120"/>
              </a:rPr>
              <a:t>net</a:t>
            </a:r>
            <a:r>
              <a:rPr lang="en-US" altLang="zh-TW" baseline="-25000" dirty="0" err="1" smtClean="0">
                <a:ea typeface="新細明體" charset="-120"/>
              </a:rPr>
              <a:t>j</a:t>
            </a:r>
            <a:r>
              <a:rPr lang="en-US" altLang="zh-TW" dirty="0" smtClean="0">
                <a:ea typeface="新細明體" charset="-120"/>
              </a:rPr>
              <a:t> can influence the network only through </a:t>
            </a:r>
            <a:r>
              <a:rPr lang="en-US" altLang="zh-TW" dirty="0" err="1" smtClean="0">
                <a:ea typeface="新細明體" charset="-120"/>
              </a:rPr>
              <a:t>o</a:t>
            </a:r>
            <a:r>
              <a:rPr lang="en-US" altLang="zh-TW" baseline="-25000" dirty="0" err="1" smtClean="0">
                <a:ea typeface="新細明體" charset="-120"/>
              </a:rPr>
              <a:t>j</a:t>
            </a:r>
            <a:r>
              <a:rPr lang="en-US" altLang="zh-TW" dirty="0" smtClean="0">
                <a:ea typeface="新細明體" charset="-120"/>
              </a:rPr>
              <a:t>, therefore,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235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8146FEE-5788-49EF-B68A-9100895FBC1E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35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35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AD9517-6C5B-464F-A1EB-D87CCAC450B3}" type="slidenum">
              <a:rPr lang="zh-TW" altLang="en-US" smtClean="0">
                <a:ea typeface="新細明體" charset="-120"/>
              </a:rPr>
              <a:pPr/>
              <a:t>85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990600" y="2819400"/>
          <a:ext cx="26241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6" name="方程式" r:id="rId3" imgW="1218960" imgH="457200" progId="Equation.3">
                  <p:embed/>
                </p:oleObj>
              </mc:Choice>
              <mc:Fallback>
                <p:oleObj name="方程式" r:id="rId3" imgW="12189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2624138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038600" y="2819400"/>
          <a:ext cx="3352800" cy="313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7" name="方程式" r:id="rId5" imgW="1765080" imgH="1650960" progId="Equation.3">
                  <p:embed/>
                </p:oleObj>
              </mc:Choice>
              <mc:Fallback>
                <p:oleObj name="方程式" r:id="rId5" imgW="1765080" imgH="1650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3352800" cy="313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458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Since </a:t>
            </a:r>
            <a:r>
              <a:rPr lang="en-US" altLang="zh-TW" dirty="0" err="1" smtClean="0">
                <a:ea typeface="新細明體" charset="-120"/>
              </a:rPr>
              <a:t>o</a:t>
            </a:r>
            <a:r>
              <a:rPr lang="en-US" altLang="zh-TW" baseline="-25000" dirty="0" err="1" smtClean="0">
                <a:ea typeface="新細明體" charset="-120"/>
              </a:rPr>
              <a:t>j</a:t>
            </a:r>
            <a:r>
              <a:rPr lang="en-US" altLang="zh-TW" dirty="0" smtClean="0">
                <a:ea typeface="新細明體" charset="-120"/>
              </a:rPr>
              <a:t> =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(</a:t>
            </a:r>
            <a:r>
              <a:rPr lang="en-US" altLang="zh-TW" dirty="0" err="1" smtClean="0">
                <a:ea typeface="新細明體" charset="-120"/>
                <a:sym typeface="Symbol" pitchFamily="18" charset="2"/>
              </a:rPr>
              <a:t>net</a:t>
            </a:r>
            <a:r>
              <a:rPr lang="en-US" altLang="zh-TW" baseline="-25000" dirty="0" err="1" smtClean="0">
                <a:ea typeface="新細明體" charset="-120"/>
                <a:sym typeface="Symbol" pitchFamily="18" charset="2"/>
              </a:rPr>
              <a:t>j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), therefore</a:t>
            </a:r>
          </a:p>
          <a:p>
            <a:endParaRPr lang="en-US" altLang="zh-TW" dirty="0" smtClean="0">
              <a:ea typeface="新細明體" charset="-120"/>
              <a:sym typeface="Symbol" pitchFamily="18" charset="2"/>
            </a:endParaRPr>
          </a:p>
          <a:p>
            <a:endParaRPr lang="en-US" altLang="zh-TW" dirty="0" smtClean="0">
              <a:ea typeface="新細明體" charset="-120"/>
              <a:sym typeface="Symbol" pitchFamily="18" charset="2"/>
            </a:endParaRPr>
          </a:p>
          <a:p>
            <a:endParaRPr lang="en-US" altLang="zh-TW" dirty="0" smtClean="0">
              <a:ea typeface="新細明體" charset="-120"/>
              <a:sym typeface="Symbol" pitchFamily="18" charset="2"/>
            </a:endParaRPr>
          </a:p>
          <a:p>
            <a:r>
              <a:rPr lang="en-US" altLang="zh-TW" dirty="0" smtClean="0">
                <a:ea typeface="新細明體" charset="-120"/>
                <a:sym typeface="Symbol" pitchFamily="18" charset="2"/>
              </a:rPr>
              <a:t>We have,  </a:t>
            </a:r>
          </a:p>
          <a:p>
            <a:endParaRPr lang="en-US" altLang="zh-TW" dirty="0" smtClean="0">
              <a:ea typeface="新細明體" charset="-120"/>
              <a:sym typeface="Symbol" pitchFamily="18" charset="2"/>
            </a:endParaRPr>
          </a:p>
          <a:p>
            <a:endParaRPr lang="en-US" altLang="zh-TW" dirty="0" smtClean="0">
              <a:ea typeface="新細明體" charset="-120"/>
              <a:sym typeface="Symbol" pitchFamily="18" charset="2"/>
            </a:endParaRPr>
          </a:p>
          <a:p>
            <a:r>
              <a:rPr lang="en-US" altLang="zh-TW" dirty="0" smtClean="0">
                <a:ea typeface="新細明體" charset="-120"/>
                <a:sym typeface="Symbol" pitchFamily="18" charset="2"/>
              </a:rPr>
              <a:t>Finally, put together, we have: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2458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9FAEBB-39BA-4F71-8FE3-E73AB8965756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458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458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E7C3FE-31A9-417B-BAA5-50D312EFB9B2}" type="slidenum">
              <a:rPr lang="zh-TW" altLang="en-US" smtClean="0">
                <a:ea typeface="新細明體" charset="-120"/>
              </a:rPr>
              <a:pPr/>
              <a:t>86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762000" y="2209800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6" name="方程式" r:id="rId3" imgW="1828800" imgH="457200" progId="Equation.3">
                  <p:embed/>
                </p:oleObj>
              </mc:Choice>
              <mc:Fallback>
                <p:oleObj name="方程式" r:id="rId3" imgW="18288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3352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762000" y="4267200"/>
          <a:ext cx="31607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7" name="方程式" r:id="rId5" imgW="1676160" imgH="444240" progId="Equation.3">
                  <p:embed/>
                </p:oleObj>
              </mc:Choice>
              <mc:Fallback>
                <p:oleObj name="方程式" r:id="rId5" imgW="16761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31607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684848"/>
              </p:ext>
            </p:extLst>
          </p:nvPr>
        </p:nvGraphicFramePr>
        <p:xfrm>
          <a:off x="1128713" y="5524500"/>
          <a:ext cx="46037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8" name="方程式" r:id="rId7" imgW="2336760" imgH="444240" progId="Equation.3">
                  <p:embed/>
                </p:oleObj>
              </mc:Choice>
              <mc:Fallback>
                <p:oleObj name="方程式" r:id="rId7" imgW="23367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5524500"/>
                        <a:ext cx="460375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972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Case 2: Training rule for Hidden Unit Weights.</a:t>
            </a:r>
          </a:p>
          <a:p>
            <a:endParaRPr lang="en-US" altLang="zh-TW" sz="2400" dirty="0" smtClean="0">
              <a:ea typeface="新細明體" charset="-120"/>
            </a:endParaRPr>
          </a:p>
          <a:p>
            <a:r>
              <a:rPr lang="en-US" altLang="zh-TW" sz="2400" dirty="0" smtClean="0">
                <a:ea typeface="新細明體" charset="-120"/>
              </a:rPr>
              <a:t>Node j is an internal, or hidden unit in the network.</a:t>
            </a:r>
          </a:p>
          <a:p>
            <a:endParaRPr lang="en-US" altLang="zh-TW" sz="2400" dirty="0" smtClean="0">
              <a:ea typeface="新細明體" charset="-120"/>
            </a:endParaRPr>
          </a:p>
          <a:p>
            <a:r>
              <a:rPr lang="en-US" altLang="zh-TW" sz="2400" dirty="0" smtClean="0">
                <a:ea typeface="新細明體" charset="-120"/>
              </a:rPr>
              <a:t>To derive the training rule for </a:t>
            </a:r>
            <a:r>
              <a:rPr lang="en-US" altLang="zh-TW" sz="2400" dirty="0" err="1" smtClean="0">
                <a:ea typeface="新細明體" charset="-120"/>
              </a:rPr>
              <a:t>w</a:t>
            </a:r>
            <a:r>
              <a:rPr lang="en-US" altLang="zh-TW" sz="2400" baseline="-25000" dirty="0" err="1" smtClean="0">
                <a:ea typeface="新細明體" charset="-120"/>
              </a:rPr>
              <a:t>ij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, one must take into account the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indirect</a:t>
            </a:r>
            <a:r>
              <a:rPr lang="en-US" altLang="zh-TW" sz="2400" dirty="0" smtClean="0">
                <a:ea typeface="新細明體" charset="-120"/>
              </a:rPr>
              <a:t> ways in which </a:t>
            </a:r>
            <a:r>
              <a:rPr lang="en-US" altLang="zh-TW" sz="2400" dirty="0" err="1" smtClean="0">
                <a:ea typeface="新細明體" charset="-120"/>
              </a:rPr>
              <a:t>w</a:t>
            </a:r>
            <a:r>
              <a:rPr lang="en-US" altLang="zh-TW" sz="2400" baseline="-25000" dirty="0" err="1" smtClean="0">
                <a:ea typeface="新細明體" charset="-120"/>
              </a:rPr>
              <a:t>ij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can influence the network outputs and hence E</a:t>
            </a:r>
            <a:r>
              <a:rPr lang="en-US" altLang="zh-TW" sz="2400" baseline="-25000" dirty="0" smtClean="0">
                <a:ea typeface="新細明體" charset="-120"/>
              </a:rPr>
              <a:t>d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endParaRPr lang="en-US" altLang="zh-TW" sz="2400" dirty="0" smtClean="0">
              <a:ea typeface="新細明體" charset="-120"/>
            </a:endParaRPr>
          </a:p>
          <a:p>
            <a:r>
              <a:rPr lang="en-US" altLang="zh-TW" sz="2400" dirty="0" smtClean="0">
                <a:ea typeface="新細明體" charset="-120"/>
              </a:rPr>
              <a:t>Define Downstream(j) to the set of all units immediately downstream of unit j in the network.</a:t>
            </a:r>
          </a:p>
          <a:p>
            <a:endParaRPr lang="en-US" altLang="zh-TW" sz="2400" dirty="0" smtClean="0">
              <a:ea typeface="新細明體" charset="-120"/>
            </a:endParaRPr>
          </a:p>
          <a:p>
            <a:r>
              <a:rPr lang="en-US" altLang="zh-TW" sz="2400" dirty="0" smtClean="0">
                <a:ea typeface="新細明體" charset="-120"/>
              </a:rPr>
              <a:t>That is, the units whose direct inputs include the output of unit j.</a:t>
            </a:r>
            <a:endParaRPr lang="zh-TW" altLang="en-US" sz="2400" dirty="0" smtClean="0">
              <a:ea typeface="新細明體" charset="-120"/>
            </a:endParaRPr>
          </a:p>
        </p:txBody>
      </p:sp>
      <p:sp>
        <p:nvSpPr>
          <p:cNvPr id="972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FD00B7E-C026-4383-BACB-53BBFF17C91B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972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972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6978DB-CF22-409C-A2A4-FEDE8168422A}" type="slidenum">
              <a:rPr lang="zh-TW" altLang="en-US" smtClean="0">
                <a:ea typeface="新細明體" charset="-120"/>
              </a:rPr>
              <a:pPr/>
              <a:t>87</a:t>
            </a:fld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560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C62D05-0098-4AD7-B6D0-0364DBD05BF3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560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56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1B1A8D-51D9-4A3A-B7EF-8CC33E988EE0}" type="slidenum">
              <a:rPr lang="zh-TW" altLang="en-US" smtClean="0">
                <a:ea typeface="新細明體" charset="-120"/>
              </a:rPr>
              <a:pPr/>
              <a:t>88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25602" name="內容版面配置區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302908"/>
              </p:ext>
            </p:extLst>
          </p:nvPr>
        </p:nvGraphicFramePr>
        <p:xfrm>
          <a:off x="4105275" y="1943100"/>
          <a:ext cx="3171825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0" name="方程式" r:id="rId3" imgW="1981080" imgH="2641320" progId="Equation.3">
                  <p:embed/>
                </p:oleObj>
              </mc:Choice>
              <mc:Fallback>
                <p:oleObj name="方程式" r:id="rId3" imgW="1981080" imgH="2641320" progId="Equation.3">
                  <p:embed/>
                  <p:pic>
                    <p:nvPicPr>
                      <p:cNvPr id="0" name="內容版面配置區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1943100"/>
                        <a:ext cx="3171825" cy="4229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橢圓 7"/>
          <p:cNvSpPr>
            <a:spLocks noChangeArrowheads="1"/>
          </p:cNvSpPr>
          <p:nvPr/>
        </p:nvSpPr>
        <p:spPr bwMode="auto">
          <a:xfrm>
            <a:off x="381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5611" name="橢圓 8"/>
          <p:cNvSpPr>
            <a:spLocks noChangeArrowheads="1"/>
          </p:cNvSpPr>
          <p:nvPr/>
        </p:nvSpPr>
        <p:spPr bwMode="auto">
          <a:xfrm>
            <a:off x="1524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j</a:t>
            </a:r>
            <a:endParaRPr lang="zh-TW" altLang="en-US">
              <a:ea typeface="新細明體" charset="-120"/>
            </a:endParaRPr>
          </a:p>
        </p:txBody>
      </p:sp>
      <p:sp>
        <p:nvSpPr>
          <p:cNvPr id="25612" name="橢圓 9"/>
          <p:cNvSpPr>
            <a:spLocks noChangeArrowheads="1"/>
          </p:cNvSpPr>
          <p:nvPr/>
        </p:nvSpPr>
        <p:spPr bwMode="auto">
          <a:xfrm>
            <a:off x="24384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k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5613" name="直線接點 11"/>
          <p:cNvCxnSpPr>
            <a:cxnSpLocks noChangeShapeType="1"/>
            <a:stCxn id="25610" idx="6"/>
            <a:endCxn id="25611" idx="2"/>
          </p:cNvCxnSpPr>
          <p:nvPr/>
        </p:nvCxnSpPr>
        <p:spPr bwMode="auto">
          <a:xfrm>
            <a:off x="533400" y="2438400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614" name="直線接點 13"/>
          <p:cNvCxnSpPr>
            <a:cxnSpLocks noChangeShapeType="1"/>
            <a:stCxn id="25611" idx="5"/>
            <a:endCxn id="25612" idx="2"/>
          </p:cNvCxnSpPr>
          <p:nvPr/>
        </p:nvCxnSpPr>
        <p:spPr bwMode="auto">
          <a:xfrm>
            <a:off x="1654175" y="2492375"/>
            <a:ext cx="784225" cy="4794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5615" name="文字方塊 15"/>
          <p:cNvSpPr txBox="1">
            <a:spLocks noChangeArrowheads="1"/>
          </p:cNvSpPr>
          <p:nvPr/>
        </p:nvSpPr>
        <p:spPr bwMode="auto">
          <a:xfrm>
            <a:off x="381000" y="2362200"/>
            <a:ext cx="238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i</a:t>
            </a:r>
            <a:endParaRPr lang="zh-TW" altLang="en-US">
              <a:ea typeface="新細明體" charset="-120"/>
            </a:endParaRPr>
          </a:p>
        </p:txBody>
      </p:sp>
      <p:sp>
        <p:nvSpPr>
          <p:cNvPr id="25616" name="文字方塊 16"/>
          <p:cNvSpPr txBox="1">
            <a:spLocks noChangeArrowheads="1"/>
          </p:cNvSpPr>
          <p:nvPr/>
        </p:nvSpPr>
        <p:spPr bwMode="auto">
          <a:xfrm>
            <a:off x="838200" y="22860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ea typeface="新細明體" charset="-120"/>
              </a:rPr>
              <a:t>w</a:t>
            </a:r>
            <a:r>
              <a:rPr lang="en-US" altLang="zh-TW" baseline="-25000" dirty="0" err="1" smtClean="0">
                <a:ea typeface="新細明體" charset="-120"/>
              </a:rPr>
              <a:t>ij</a:t>
            </a:r>
            <a:endParaRPr lang="zh-TW" altLang="en-US" baseline="-25000" dirty="0">
              <a:ea typeface="新細明體" charset="-120"/>
            </a:endParaRPr>
          </a:p>
        </p:txBody>
      </p:sp>
      <p:sp>
        <p:nvSpPr>
          <p:cNvPr id="25617" name="文字方塊 17"/>
          <p:cNvSpPr txBox="1">
            <a:spLocks noChangeArrowheads="1"/>
          </p:cNvSpPr>
          <p:nvPr/>
        </p:nvSpPr>
        <p:spPr bwMode="auto">
          <a:xfrm>
            <a:off x="1905000" y="25146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o</a:t>
            </a:r>
            <a:r>
              <a:rPr lang="en-US" altLang="zh-TW" baseline="-25000">
                <a:ea typeface="新細明體" charset="-120"/>
              </a:rPr>
              <a:t>j</a:t>
            </a:r>
            <a:endParaRPr lang="zh-TW" altLang="en-US" baseline="-25000">
              <a:ea typeface="新細明體" charset="-120"/>
            </a:endParaRPr>
          </a:p>
        </p:txBody>
      </p:sp>
      <p:sp>
        <p:nvSpPr>
          <p:cNvPr id="25618" name="文字方塊 18"/>
          <p:cNvSpPr txBox="1">
            <a:spLocks noChangeArrowheads="1"/>
          </p:cNvSpPr>
          <p:nvPr/>
        </p:nvSpPr>
        <p:spPr bwMode="auto">
          <a:xfrm>
            <a:off x="1828800" y="3276600"/>
            <a:ext cx="1585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ea typeface="新細明體" charset="-120"/>
              </a:rPr>
              <a:t>k </a:t>
            </a:r>
            <a:r>
              <a:rPr lang="en-US" altLang="zh-TW" dirty="0">
                <a:ea typeface="新細明體" charset="-120"/>
              </a:rPr>
              <a:t>is an output</a:t>
            </a:r>
            <a:endParaRPr lang="zh-TW" altLang="en-US" dirty="0">
              <a:ea typeface="新細明體" charset="-120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1" name="方程式" r:id="rId5" imgW="114120" imgH="215640" progId="Equation.3">
                  <p:embed/>
                </p:oleObj>
              </mc:Choice>
              <mc:Fallback>
                <p:oleObj name="方程式" r:id="rId5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850765"/>
              </p:ext>
            </p:extLst>
          </p:nvPr>
        </p:nvGraphicFramePr>
        <p:xfrm>
          <a:off x="563563" y="3962400"/>
          <a:ext cx="22812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2" name="方程式" r:id="rId7" imgW="939600" imgH="266400" progId="Equation.3">
                  <p:embed/>
                </p:oleObj>
              </mc:Choice>
              <mc:Fallback>
                <p:oleObj name="方程式" r:id="rId7" imgW="93960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962400"/>
                        <a:ext cx="228123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8"/>
          <p:cNvGraphicFramePr>
            <a:graphicFrameLocks noChangeAspect="1"/>
          </p:cNvGraphicFramePr>
          <p:nvPr/>
        </p:nvGraphicFramePr>
        <p:xfrm>
          <a:off x="66675" y="5562600"/>
          <a:ext cx="3238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3" name="Equation" r:id="rId9" imgW="1079280" imgH="177480" progId="Equation.DSMT4">
                  <p:embed/>
                </p:oleObj>
              </mc:Choice>
              <mc:Fallback>
                <p:oleObj name="Equation" r:id="rId9" imgW="1079280" imgH="177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5562600"/>
                        <a:ext cx="3238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304800" y="6248400"/>
            <a:ext cx="267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Adjusted error of node 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938" y="4771131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ea typeface="新細明體" charset="-120"/>
                <a:sym typeface="Symbol" pitchFamily="18" charset="2"/>
              </a:rPr>
              <a:t></a:t>
            </a:r>
            <a:r>
              <a:rPr lang="en-US" altLang="zh-TW" baseline="-25000" dirty="0" smtClean="0">
                <a:ea typeface="新細明體" charset="-120"/>
                <a:sym typeface="Symbol" pitchFamily="18" charset="2"/>
              </a:rPr>
              <a:t>k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denote (-    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   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) </a:t>
            </a:r>
            <a:endParaRPr lang="zh-TW" altLang="en-US" dirty="0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94299"/>
              </p:ext>
            </p:extLst>
          </p:nvPr>
        </p:nvGraphicFramePr>
        <p:xfrm>
          <a:off x="1738313" y="4621213"/>
          <a:ext cx="6858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4" name="方程式" r:id="rId11" imgW="393480" imgH="431640" progId="Equation.3">
                  <p:embed/>
                </p:oleObj>
              </mc:Choice>
              <mc:Fallback>
                <p:oleObj name="方程式" r:id="rId11" imgW="393480" imgH="431640" progId="Equation.3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4621213"/>
                        <a:ext cx="685800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6630" name="內容版面配置區 2"/>
          <p:cNvSpPr>
            <a:spLocks noGrp="1"/>
          </p:cNvSpPr>
          <p:nvPr>
            <p:ph idx="1"/>
          </p:nvPr>
        </p:nvSpPr>
        <p:spPr>
          <a:xfrm>
            <a:off x="304800" y="1371600"/>
            <a:ext cx="6858000" cy="52578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Let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</a:t>
            </a:r>
            <a:r>
              <a:rPr lang="en-US" altLang="zh-TW" baseline="-25000" dirty="0" smtClean="0">
                <a:ea typeface="新細明體" charset="-120"/>
                <a:sym typeface="Symbol" pitchFamily="18" charset="2"/>
              </a:rPr>
              <a:t>j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denote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(-      ) 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, we have</a:t>
            </a:r>
          </a:p>
          <a:p>
            <a:endParaRPr lang="en-US" altLang="zh-TW" dirty="0" smtClean="0">
              <a:ea typeface="新細明體" charset="-120"/>
              <a:sym typeface="Symbol" pitchFamily="18" charset="2"/>
            </a:endParaRPr>
          </a:p>
          <a:p>
            <a:endParaRPr lang="en-US" altLang="zh-TW" dirty="0" smtClean="0">
              <a:ea typeface="新細明體" charset="-12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TW" dirty="0" smtClean="0">
                <a:ea typeface="新細明體" charset="-120"/>
                <a:sym typeface="Symbol" pitchFamily="18" charset="2"/>
              </a:rPr>
              <a:t> </a:t>
            </a:r>
          </a:p>
          <a:p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The errors contributed by next layer</a:t>
            </a: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Note that    </a:t>
            </a: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 </a:t>
            </a: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zh-TW" altLang="en-US" dirty="0" smtClean="0">
              <a:ea typeface="新細明體" charset="-120"/>
            </a:endParaRPr>
          </a:p>
        </p:txBody>
      </p:sp>
      <p:sp>
        <p:nvSpPr>
          <p:cNvPr id="2663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CC4E27-D734-4145-AD51-1F9FF87BB7BF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663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66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92B75-383E-461C-94E0-6EA277EA7660}" type="slidenum">
              <a:rPr lang="zh-TW" altLang="en-US" smtClean="0">
                <a:ea typeface="新細明體" charset="-120"/>
              </a:rPr>
              <a:pPr/>
              <a:t>89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522091"/>
              </p:ext>
            </p:extLst>
          </p:nvPr>
        </p:nvGraphicFramePr>
        <p:xfrm>
          <a:off x="3048000" y="1366838"/>
          <a:ext cx="6858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3" name="方程式" r:id="rId3" imgW="393480" imgH="444240" progId="Equation.3">
                  <p:embed/>
                </p:oleObj>
              </mc:Choice>
              <mc:Fallback>
                <p:oleObj name="方程式" r:id="rId3" imgW="39348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366838"/>
                        <a:ext cx="685800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569326"/>
              </p:ext>
            </p:extLst>
          </p:nvPr>
        </p:nvGraphicFramePr>
        <p:xfrm>
          <a:off x="2865438" y="2365375"/>
          <a:ext cx="3981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4" name="方程式" r:id="rId5" imgW="1688760" imgH="355320" progId="Equation.3">
                  <p:embed/>
                </p:oleObj>
              </mc:Choice>
              <mc:Fallback>
                <p:oleObj name="方程式" r:id="rId5" imgW="1688760" imgH="355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2365375"/>
                        <a:ext cx="39814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520194"/>
              </p:ext>
            </p:extLst>
          </p:nvPr>
        </p:nvGraphicFramePr>
        <p:xfrm>
          <a:off x="673100" y="5749925"/>
          <a:ext cx="35115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5" name="方程式" r:id="rId7" imgW="1409400" imgH="444240" progId="Equation.3">
                  <p:embed/>
                </p:oleObj>
              </mc:Choice>
              <mc:Fallback>
                <p:oleObj name="方程式" r:id="rId7" imgW="14094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5749925"/>
                        <a:ext cx="3511550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462035"/>
              </p:ext>
            </p:extLst>
          </p:nvPr>
        </p:nvGraphicFramePr>
        <p:xfrm>
          <a:off x="3363913" y="4267200"/>
          <a:ext cx="2109787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6" name="方程式" r:id="rId9" imgW="1180800" imgH="939600" progId="Equation.3">
                  <p:embed/>
                </p:oleObj>
              </mc:Choice>
              <mc:Fallback>
                <p:oleObj name="方程式" r:id="rId9" imgW="1180800" imgH="939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4267200"/>
                        <a:ext cx="2109787" cy="167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6965232-79B7-474C-84B8-5775F19768C5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813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81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14ED1-1F17-43D2-B424-FC2BC4D775CC}" type="slidenum">
              <a:rPr lang="zh-TW" altLang="en-US" smtClean="0">
                <a:ea typeface="新細明體" charset="-120"/>
              </a:rPr>
              <a:pPr/>
              <a:t>9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152400"/>
            <a:ext cx="9601200" cy="83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3200" smtClean="0">
                <a:solidFill>
                  <a:srgbClr val="170981"/>
                </a:solidFill>
                <a:ea typeface="新細明體" charset="-120"/>
              </a:rPr>
              <a:t>Issues: Evaluating Classification Methods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78825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classifier accuracy: predicting class 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predictor accuracy: guessing value of predicted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time to construct the model (training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time to use the model (classification/prediction time)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Robustness: handling noise and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Scalability: Big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Interpretability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understanding and insight provided by the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Other measures, e.g., goodness of rules, such as decision tree size or compactness of classification rules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Multi-Layer Perceptron (MLP)</a:t>
            </a:r>
          </a:p>
        </p:txBody>
      </p:sp>
      <p:grpSp>
        <p:nvGrpSpPr>
          <p:cNvPr id="17417" name="Group 3"/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17425" name="Oval 4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6" name="Oval 5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7" name="Oval 6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8" name="Oval 7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9" name="Oval 8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0" name="Oval 9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1" name="Oval 10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2" name="Oval 11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3" name="Line 12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4" name="Line 13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5" name="Line 14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6" name="Line 15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7" name="Line 16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8" name="Line 17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9" name="Line 18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0" name="Line 19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1" name="Line 20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2" name="Line 21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3" name="Line 22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4" name="Line 23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5" name="Line 24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6" name="Line 25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7" name="Line 26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8" name="Line 27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9" name="Line 28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0" name="Line 29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1" name="Line 30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2" name="Line 31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18" name="Rectangle 32"/>
          <p:cNvSpPr>
            <a:spLocks noChangeArrowheads="1"/>
          </p:cNvSpPr>
          <p:nvPr/>
        </p:nvSpPr>
        <p:spPr bwMode="auto">
          <a:xfrm>
            <a:off x="465138" y="2514600"/>
            <a:ext cx="195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19" name="Rectangle 33"/>
          <p:cNvSpPr>
            <a:spLocks noChangeArrowheads="1"/>
          </p:cNvSpPr>
          <p:nvPr/>
        </p:nvSpPr>
        <p:spPr bwMode="auto">
          <a:xfrm>
            <a:off x="452438" y="5191125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nodes</a:t>
            </a:r>
          </a:p>
        </p:txBody>
      </p:sp>
      <p:sp>
        <p:nvSpPr>
          <p:cNvPr id="17420" name="Rectangle 34"/>
          <p:cNvSpPr>
            <a:spLocks noChangeArrowheads="1"/>
          </p:cNvSpPr>
          <p:nvPr/>
        </p:nvSpPr>
        <p:spPr bwMode="auto">
          <a:xfrm>
            <a:off x="461963" y="3863975"/>
            <a:ext cx="197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Hidden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1" name="Rectangle 35"/>
          <p:cNvSpPr>
            <a:spLocks noChangeArrowheads="1"/>
          </p:cNvSpPr>
          <p:nvPr/>
        </p:nvSpPr>
        <p:spPr bwMode="auto">
          <a:xfrm>
            <a:off x="403225" y="1677988"/>
            <a:ext cx="202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vector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2" name="Rectangle 36"/>
          <p:cNvSpPr>
            <a:spLocks noChangeArrowheads="1"/>
          </p:cNvSpPr>
          <p:nvPr/>
        </p:nvSpPr>
        <p:spPr bwMode="auto">
          <a:xfrm>
            <a:off x="417513" y="6076950"/>
            <a:ext cx="218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vector: </a:t>
            </a:r>
            <a:r>
              <a:rPr lang="en-US" altLang="zh-TW" sz="2400" b="1" i="1">
                <a:latin typeface="Times New Roman" charset="0"/>
                <a:ea typeface="新細明體" charset="-120"/>
              </a:rPr>
              <a:t>x</a:t>
            </a:r>
            <a:r>
              <a:rPr lang="en-US" altLang="zh-TW" sz="2400" b="1" i="1" baseline="-25000">
                <a:latin typeface="Times New Roman" charset="0"/>
                <a:ea typeface="新細明體" charset="-120"/>
              </a:rPr>
              <a:t>i</a:t>
            </a:r>
          </a:p>
        </p:txBody>
      </p:sp>
      <p:sp>
        <p:nvSpPr>
          <p:cNvPr id="17423" name="Rectangle 37"/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sz="2400" i="1">
                <a:latin typeface="Times New Roman" charset="0"/>
                <a:ea typeface="新細明體" charset="-120"/>
              </a:rPr>
              <a:t>w</a:t>
            </a:r>
            <a:r>
              <a:rPr lang="en-US" altLang="zh-TW" sz="2400" i="1" baseline="-25000">
                <a:latin typeface="Times New Roman" charset="0"/>
                <a:ea typeface="新細明體" charset="-120"/>
              </a:rPr>
              <a:t>ij</a:t>
            </a:r>
          </a:p>
        </p:txBody>
      </p:sp>
      <p:sp>
        <p:nvSpPr>
          <p:cNvPr id="17424" name="Freeform 38"/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2147483647 w 385"/>
              <a:gd name="T1" fmla="*/ 0 h 101"/>
              <a:gd name="T2" fmla="*/ 2147483647 w 385"/>
              <a:gd name="T3" fmla="*/ 2147483647 h 101"/>
              <a:gd name="T4" fmla="*/ 2147483647 w 385"/>
              <a:gd name="T5" fmla="*/ 2147483647 h 101"/>
              <a:gd name="T6" fmla="*/ 2147483647 w 385"/>
              <a:gd name="T7" fmla="*/ 2147483647 h 101"/>
              <a:gd name="T8" fmla="*/ 2147483647 w 385"/>
              <a:gd name="T9" fmla="*/ 2147483647 h 101"/>
              <a:gd name="T10" fmla="*/ 2147483647 w 385"/>
              <a:gd name="T11" fmla="*/ 2147483647 h 101"/>
              <a:gd name="T12" fmla="*/ 2147483647 w 385"/>
              <a:gd name="T13" fmla="*/ 2147483647 h 101"/>
              <a:gd name="T14" fmla="*/ 2147483647 w 385"/>
              <a:gd name="T15" fmla="*/ 2147483647 h 101"/>
              <a:gd name="T16" fmla="*/ 2147483647 w 385"/>
              <a:gd name="T17" fmla="*/ 2147483647 h 101"/>
              <a:gd name="T18" fmla="*/ 2147483647 w 385"/>
              <a:gd name="T19" fmla="*/ 2147483647 h 101"/>
              <a:gd name="T20" fmla="*/ 2147483647 w 385"/>
              <a:gd name="T21" fmla="*/ 2147483647 h 101"/>
              <a:gd name="T22" fmla="*/ 2147483647 w 385"/>
              <a:gd name="T23" fmla="*/ 2147483647 h 101"/>
              <a:gd name="T24" fmla="*/ 0 w 385"/>
              <a:gd name="T25" fmla="*/ 2147483647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7410" name="Object 39"/>
          <p:cNvGraphicFramePr>
            <a:graphicFrameLocks noChangeAspect="1"/>
          </p:cNvGraphicFramePr>
          <p:nvPr/>
        </p:nvGraphicFramePr>
        <p:xfrm>
          <a:off x="6591300" y="54483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6" name="Equation" r:id="rId3" imgW="2095200" imgH="571320" progId="Equation.3">
                  <p:embed/>
                </p:oleObj>
              </mc:Choice>
              <mc:Fallback>
                <p:oleObj name="Equation" r:id="rId3" imgW="2095200" imgH="571320" progId="Equation.3">
                  <p:embed/>
                  <p:pic>
                    <p:nvPicPr>
                      <p:cNvPr id="1741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5448300"/>
                        <a:ext cx="20955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0"/>
          <p:cNvGraphicFramePr>
            <a:graphicFrameLocks noChangeAspect="1"/>
          </p:cNvGraphicFramePr>
          <p:nvPr/>
        </p:nvGraphicFramePr>
        <p:xfrm>
          <a:off x="6819900" y="4559300"/>
          <a:ext cx="1562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7" name="Equation" r:id="rId5" imgW="1562040" imgH="774360" progId="Equation.3">
                  <p:embed/>
                </p:oleObj>
              </mc:Choice>
              <mc:Fallback>
                <p:oleObj name="Equation" r:id="rId5" imgW="1562040" imgH="774360" progId="Equation.3">
                  <p:embed/>
                  <p:pic>
                    <p:nvPicPr>
                      <p:cNvPr id="1741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559300"/>
                        <a:ext cx="15621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1"/>
          <p:cNvGraphicFramePr>
            <a:graphicFrameLocks noChangeAspect="1"/>
          </p:cNvGraphicFramePr>
          <p:nvPr/>
        </p:nvGraphicFramePr>
        <p:xfrm>
          <a:off x="5905500" y="40005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8" name="Equation" r:id="rId7" imgW="3238200" imgH="419040" progId="Equation.3">
                  <p:embed/>
                </p:oleObj>
              </mc:Choice>
              <mc:Fallback>
                <p:oleObj name="Equation" r:id="rId7" imgW="3238200" imgH="419040" progId="Equation.3">
                  <p:embed/>
                  <p:pic>
                    <p:nvPicPr>
                      <p:cNvPr id="1741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0005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2"/>
          <p:cNvGraphicFramePr>
            <a:graphicFrameLocks noChangeAspect="1"/>
          </p:cNvGraphicFramePr>
          <p:nvPr/>
        </p:nvGraphicFramePr>
        <p:xfrm>
          <a:off x="5753100" y="22479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9" name="Equation" r:id="rId9" imgW="3390840" imgH="571320" progId="Equation.3">
                  <p:embed/>
                </p:oleObj>
              </mc:Choice>
              <mc:Fallback>
                <p:oleObj name="Equation" r:id="rId9" imgW="3390840" imgH="571320" progId="Equation.3">
                  <p:embed/>
                  <p:pic>
                    <p:nvPicPr>
                      <p:cNvPr id="1741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2479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3"/>
          <p:cNvGraphicFramePr>
            <a:graphicFrameLocks noChangeAspect="1"/>
          </p:cNvGraphicFramePr>
          <p:nvPr/>
        </p:nvGraphicFramePr>
        <p:xfrm>
          <a:off x="6197600" y="34671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00" name="Equation" r:id="rId11" imgW="2412720" imgH="419040" progId="Equation.3">
                  <p:embed/>
                </p:oleObj>
              </mc:Choice>
              <mc:Fallback>
                <p:oleObj name="Equation" r:id="rId11" imgW="2412720" imgH="419040" progId="Equation.3">
                  <p:embed/>
                  <p:pic>
                    <p:nvPicPr>
                      <p:cNvPr id="1741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467100"/>
                        <a:ext cx="24130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4"/>
          <p:cNvGraphicFramePr>
            <a:graphicFrameLocks noChangeAspect="1"/>
          </p:cNvGraphicFramePr>
          <p:nvPr/>
        </p:nvGraphicFramePr>
        <p:xfrm>
          <a:off x="6400800" y="29337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01" name="Equation" r:id="rId13" imgW="2019240" imgH="419040" progId="Equation.3">
                  <p:embed/>
                </p:oleObj>
              </mc:Choice>
              <mc:Fallback>
                <p:oleObj name="Equation" r:id="rId13" imgW="2019240" imgH="419040" progId="Equation.3">
                  <p:embed/>
                  <p:pic>
                    <p:nvPicPr>
                      <p:cNvPr id="1741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337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61835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F23D0C3-6083-4DC4-A190-6ED8938CDB95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98307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9830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3B00C0-BD40-4761-8093-15AD14F28400}" type="slidenum">
              <a:rPr lang="zh-TW" altLang="en-US" smtClean="0">
                <a:ea typeface="新細明體" charset="-120"/>
              </a:rPr>
              <a:pPr/>
              <a:t>91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98309" name="Picture 2" descr="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8000"/>
            <a:ext cx="7100888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5C8CA0B-9B42-4BA7-99A1-18E318A07D60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9933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9933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023A42-97B1-45FF-9D51-3981968A0D1D}" type="slidenum">
              <a:rPr lang="zh-TW" altLang="en-US" smtClean="0">
                <a:ea typeface="新細明體" charset="-120"/>
              </a:rPr>
              <a:pPr/>
              <a:t>92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99333" name="Picture 2" descr="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2057400"/>
            <a:ext cx="8143875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1448F7F-32C1-49F5-A8AF-164F6E53F4F1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0355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035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D89E82-E45B-4723-9A7A-4091578C285B}" type="slidenum">
              <a:rPr lang="zh-TW" altLang="en-US" smtClean="0">
                <a:ea typeface="新細明體" charset="-120"/>
              </a:rPr>
              <a:pPr/>
              <a:t>93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100357" name="Picture 2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6838950" cy="611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20342FB-1F1D-416D-8F55-D50329F5AA90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137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138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F5FAFE-91C2-4471-A7E7-7C59FAED63F8}" type="slidenum">
              <a:rPr lang="zh-TW" altLang="en-US" smtClean="0">
                <a:ea typeface="新細明體" charset="-120"/>
              </a:rPr>
              <a:pPr/>
              <a:t>94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Terminating condition</a:t>
            </a:r>
          </a:p>
        </p:txBody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All Δw</a:t>
            </a:r>
            <a:r>
              <a:rPr lang="en-US" altLang="zh-TW" baseline="-25000" smtClean="0">
                <a:ea typeface="新細明體" charset="-120"/>
              </a:rPr>
              <a:t>ij</a:t>
            </a:r>
            <a:r>
              <a:rPr lang="en-US" altLang="zh-TW" smtClean="0">
                <a:ea typeface="新細明體" charset="-120"/>
              </a:rPr>
              <a:t> in the previous epoch were so small as to be below some specified threshold, or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The percentage of samples misclassified in the previous epoch is below some threshold, or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A prespecified number of epochs has expired.</a:t>
            </a:r>
            <a:endParaRPr lang="en-US" altLang="zh-TW" i="1" smtClean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i="1" smtClean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i="1" smtClean="0">
                <a:ea typeface="新細明體" charset="-120"/>
              </a:rPr>
              <a:t>In practice, several hundreds of thousands of epochs may be required before the weights will converge</a:t>
            </a:r>
            <a:r>
              <a:rPr lang="en-US" altLang="zh-TW" smtClean="0">
                <a:ea typeface="新細明體" charset="-120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9E6ADF-EF23-4EDC-AA52-F3C25A973417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2403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240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19F1E9-E80D-4799-B399-3857B743FCEE}" type="slidenum">
              <a:rPr lang="zh-TW" altLang="en-US" smtClean="0">
                <a:ea typeface="新細明體" charset="-120"/>
              </a:rPr>
              <a:pPr/>
              <a:t>95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102405" name="Picture 2" descr="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8377238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6D89B7-1B2C-4E9A-8BD7-D4EC9B796304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34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34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FA8A5F-E9A6-4406-BE50-6EFD2C6A9691}" type="slidenum">
              <a:rPr lang="zh-TW" altLang="en-US" smtClean="0">
                <a:ea typeface="新細明體" charset="-120"/>
              </a:rPr>
              <a:pPr/>
              <a:t>96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How A Multi-Layer Neural Network Works?</a:t>
            </a:r>
          </a:p>
        </p:txBody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The </a:t>
            </a:r>
            <a:r>
              <a:rPr lang="en-US" altLang="zh-TW" sz="2000" b="1" smtClean="0">
                <a:ea typeface="新細明體" charset="-120"/>
              </a:rPr>
              <a:t>inputs</a:t>
            </a:r>
            <a:r>
              <a:rPr lang="en-US" altLang="zh-TW" sz="2000" smtClean="0">
                <a:ea typeface="新細明體" charset="-120"/>
              </a:rPr>
              <a:t> to the network correspond to the attributes measured for each training tuple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Inputs are fed simultaneously into the units making up the </a:t>
            </a:r>
            <a:r>
              <a:rPr lang="en-US" altLang="zh-TW" sz="2000" b="1" smtClean="0">
                <a:ea typeface="新細明體" charset="-120"/>
              </a:rPr>
              <a:t>input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They are then weighted and fed simultaneously to a </a:t>
            </a:r>
            <a:r>
              <a:rPr lang="en-US" altLang="zh-TW" sz="2000" b="1" smtClean="0">
                <a:ea typeface="新細明體" charset="-120"/>
              </a:rPr>
              <a:t>hidden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The number of hidden layers is arbitrary, although usually only one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The weighted outputs of the last hidden layer are input to units making up the </a:t>
            </a:r>
            <a:r>
              <a:rPr lang="en-US" altLang="zh-TW" sz="2000" b="1" smtClean="0">
                <a:ea typeface="新細明體" charset="-120"/>
              </a:rPr>
              <a:t>output layer</a:t>
            </a:r>
            <a:r>
              <a:rPr lang="en-US" altLang="zh-TW" sz="2000" smtClean="0">
                <a:ea typeface="新細明體" charset="-120"/>
              </a:rPr>
              <a:t>, which emits the network's prediction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The network is </a:t>
            </a:r>
            <a:r>
              <a:rPr lang="en-US" altLang="zh-TW" sz="2000" b="1" smtClean="0">
                <a:ea typeface="新細明體" charset="-120"/>
              </a:rPr>
              <a:t>feed-forward</a:t>
            </a:r>
            <a:r>
              <a:rPr lang="en-US" altLang="zh-TW" sz="2000" smtClean="0">
                <a:ea typeface="新細明體" charset="-120"/>
              </a:rPr>
              <a:t> in that none of the weights cycles back to an input unit or to an output unit of a previous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From a statistical point of view, networks perform </a:t>
            </a:r>
            <a:r>
              <a:rPr lang="en-US" altLang="zh-TW" sz="2000" b="1" smtClean="0">
                <a:ea typeface="新細明體" charset="-120"/>
              </a:rPr>
              <a:t>nonlinear regression</a:t>
            </a:r>
            <a:r>
              <a:rPr lang="en-US" altLang="zh-TW" sz="2000" smtClean="0">
                <a:ea typeface="新細明體" charset="-120"/>
              </a:rPr>
              <a:t>: Given enough hidden units and enough training samples, they can closely approximate any function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63A008A-77EA-4B0C-9C62-BE265BF08994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44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44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19440F-B955-44D8-AC81-A0289EBBE705}" type="slidenum">
              <a:rPr lang="zh-TW" altLang="en-US" smtClean="0">
                <a:ea typeface="新細明體" charset="-120"/>
              </a:rPr>
              <a:pPr/>
              <a:t>97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Defining a Network Topology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First decide the </a:t>
            </a:r>
            <a:r>
              <a:rPr lang="en-US" altLang="zh-TW" sz="2400" b="1" smtClean="0">
                <a:ea typeface="新細明體" charset="-120"/>
              </a:rPr>
              <a:t>network topology: </a:t>
            </a:r>
            <a:r>
              <a:rPr lang="en-US" altLang="zh-TW" sz="2400" smtClean="0">
                <a:ea typeface="新細明體" charset="-120"/>
              </a:rPr>
              <a:t># of units in the </a:t>
            </a:r>
            <a:r>
              <a:rPr lang="en-US" altLang="zh-TW" sz="2400" i="1" smtClean="0">
                <a:ea typeface="新細明體" charset="-120"/>
              </a:rPr>
              <a:t>input layer</a:t>
            </a:r>
            <a:r>
              <a:rPr lang="en-US" altLang="zh-TW" sz="2400" smtClean="0">
                <a:ea typeface="新細明體" charset="-120"/>
              </a:rPr>
              <a:t>, # of </a:t>
            </a:r>
            <a:r>
              <a:rPr lang="en-US" altLang="zh-TW" sz="2400" i="1" smtClean="0">
                <a:ea typeface="新細明體" charset="-120"/>
              </a:rPr>
              <a:t>hidden layers</a:t>
            </a:r>
            <a:r>
              <a:rPr lang="en-US" altLang="zh-TW" sz="2400" smtClean="0">
                <a:ea typeface="新細明體" charset="-120"/>
              </a:rPr>
              <a:t> (if &gt; 1), # of units in </a:t>
            </a:r>
            <a:r>
              <a:rPr lang="en-US" altLang="zh-TW" sz="2400" i="1" smtClean="0">
                <a:ea typeface="新細明體" charset="-120"/>
              </a:rPr>
              <a:t>each hidden layer</a:t>
            </a:r>
            <a:r>
              <a:rPr lang="en-US" altLang="zh-TW" sz="2400" smtClean="0">
                <a:ea typeface="新細明體" charset="-120"/>
              </a:rPr>
              <a:t>, and # of units in the </a:t>
            </a:r>
            <a:r>
              <a:rPr lang="en-US" altLang="zh-TW" sz="2400" i="1" smtClean="0">
                <a:ea typeface="新細明體" charset="-120"/>
              </a:rPr>
              <a:t>output layer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Normalizing the input values for each attribute measured in the training tuples to [0.0—1.0]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One </a:t>
            </a:r>
            <a:r>
              <a:rPr lang="en-US" altLang="zh-TW" sz="2400" b="1" smtClean="0">
                <a:ea typeface="新細明體" charset="-120"/>
              </a:rPr>
              <a:t>input</a:t>
            </a:r>
            <a:r>
              <a:rPr lang="en-US" altLang="zh-TW" sz="2400" smtClean="0">
                <a:ea typeface="新細明體" charset="-120"/>
              </a:rPr>
              <a:t> unit per domain value, each initialized to 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b="1" smtClean="0">
                <a:ea typeface="新細明體" charset="-120"/>
              </a:rPr>
              <a:t>Output</a:t>
            </a:r>
            <a:r>
              <a:rPr lang="en-US" altLang="zh-TW" sz="2400" smtClean="0">
                <a:ea typeface="新細明體" charset="-120"/>
              </a:rPr>
              <a:t>, if for classification and more than two classes, one output unit per class is used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Once a network has been trained and its accuracy is </a:t>
            </a:r>
            <a:r>
              <a:rPr lang="en-US" altLang="zh-TW" sz="2400" b="1" smtClean="0">
                <a:ea typeface="新細明體" charset="-120"/>
              </a:rPr>
              <a:t>unacceptable</a:t>
            </a:r>
            <a:r>
              <a:rPr lang="en-US" altLang="zh-TW" sz="2400" smtClean="0">
                <a:ea typeface="新細明體" charset="-120"/>
              </a:rPr>
              <a:t>, repeat the training process with a </a:t>
            </a:r>
            <a:r>
              <a:rPr lang="en-US" altLang="zh-TW" sz="2400" i="1" smtClean="0">
                <a:ea typeface="新細明體" charset="-120"/>
              </a:rPr>
              <a:t>different network topology</a:t>
            </a:r>
            <a:r>
              <a:rPr lang="en-US" altLang="zh-TW" sz="2400" smtClean="0">
                <a:ea typeface="新細明體" charset="-120"/>
              </a:rPr>
              <a:t> or a </a:t>
            </a:r>
            <a:r>
              <a:rPr lang="en-US" altLang="zh-TW" sz="2400" i="1" smtClean="0">
                <a:ea typeface="新細明體" charset="-120"/>
              </a:rPr>
              <a:t>different set of initial weights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8F058C-1177-4806-B1F9-0CB829F62214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54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54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1A521D-CC22-4134-8085-05578C7110E4}" type="slidenum">
              <a:rPr lang="zh-TW" altLang="en-US" smtClean="0">
                <a:ea typeface="新細明體" charset="-120"/>
              </a:rPr>
              <a:pPr/>
              <a:t>98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54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9248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Backpropagation</a:t>
            </a:r>
          </a:p>
        </p:txBody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Iteratively process a set of training tuples &amp; compare the network's prediction with the actual known target value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For each training tuple, the weights are modified to </a:t>
            </a:r>
            <a:r>
              <a:rPr lang="en-US" altLang="zh-TW" sz="2000" b="1" smtClean="0">
                <a:ea typeface="新細明體" charset="-120"/>
              </a:rPr>
              <a:t>minimize the mean squared error</a:t>
            </a:r>
            <a:r>
              <a:rPr lang="en-US" altLang="zh-TW" sz="2000" smtClean="0">
                <a:ea typeface="新細明體" charset="-120"/>
              </a:rPr>
              <a:t> between the network's prediction and the actual target value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Modifications are made in the “</a:t>
            </a:r>
            <a:r>
              <a:rPr lang="en-US" altLang="zh-TW" sz="2000" b="1" smtClean="0">
                <a:ea typeface="新細明體" charset="-120"/>
              </a:rPr>
              <a:t>backwards</a:t>
            </a:r>
            <a:r>
              <a:rPr lang="en-US" altLang="zh-TW" sz="2000" smtClean="0">
                <a:ea typeface="新細明體" charset="-120"/>
              </a:rPr>
              <a:t>” direction: from the output layer, through each hidden layer down to the first hidden layer, hence “</a:t>
            </a:r>
            <a:r>
              <a:rPr lang="en-US" altLang="zh-TW" sz="2000" b="1" smtClean="0">
                <a:ea typeface="新細明體" charset="-120"/>
              </a:rPr>
              <a:t>backpropagation</a:t>
            </a:r>
            <a:r>
              <a:rPr lang="en-US" altLang="zh-TW" sz="2000" smtClean="0">
                <a:ea typeface="新細明體" charset="-120"/>
              </a:rPr>
              <a:t>”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Steps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Initialize weights (to small random #s) and biases in the network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Propagate the inputs forward (by applying activation function)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Backpropagate the error (by updating weights and biases)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Terminating condition (when error is very small, etc.)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FF1FA3-C7BA-4EA7-9BEE-A1F6E7622AF2}" type="datetime4">
              <a:rPr lang="zh-TW" altLang="en-US" smtClean="0">
                <a:ea typeface="新細明體" charset="-120"/>
              </a:rPr>
              <a:pPr/>
              <a:t>111年3月14日星期一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64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65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506B24-68BA-41ED-80CC-BC058EA1D480}" type="slidenum">
              <a:rPr lang="zh-TW" altLang="en-US" smtClean="0">
                <a:ea typeface="新細明體" charset="-120"/>
              </a:rPr>
              <a:pPr/>
              <a:t>99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65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Backpropagation and Interpretability</a:t>
            </a:r>
          </a:p>
        </p:txBody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Efficiency of backpropagation: Each epoch (one interation through the training set) takes O(|D| * </a:t>
            </a:r>
            <a:r>
              <a:rPr lang="en-US" altLang="zh-TW" sz="2000" i="1" smtClean="0">
                <a:ea typeface="新細明體" charset="-120"/>
              </a:rPr>
              <a:t>w</a:t>
            </a:r>
            <a:r>
              <a:rPr lang="en-US" altLang="zh-TW" sz="2000" smtClean="0">
                <a:ea typeface="新細明體" charset="-120"/>
              </a:rPr>
              <a:t>), with |D| tuples and </a:t>
            </a:r>
            <a:r>
              <a:rPr lang="en-US" altLang="zh-TW" sz="2000" i="1" smtClean="0">
                <a:ea typeface="新細明體" charset="-120"/>
              </a:rPr>
              <a:t>w</a:t>
            </a:r>
            <a:r>
              <a:rPr lang="en-US" altLang="zh-TW" sz="2000" smtClean="0">
                <a:ea typeface="新細明體" charset="-120"/>
              </a:rPr>
              <a:t> weights, but # of epochs can be exponential to n, the number of inputs, in the worst case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 Rule extraction from networks: network pruning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Simplify the network structure by removing weighted links that have the least effect on the trained network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Then perform link, unit, or activation value clustering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The set of input and activation values are studied to derive rules describing the relationship between the input and hidden unit layers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Sensitivity analysis: assess the impact that a given input variable has on a network output.  The knowledge gained from this analysis can be represented in rules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40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13819</TotalTime>
  <Words>9521</Words>
  <Application>Microsoft Office PowerPoint</Application>
  <PresentationFormat>如螢幕大小 (4:3)</PresentationFormat>
  <Paragraphs>1825</Paragraphs>
  <Slides>147</Slides>
  <Notes>22</Notes>
  <HiddenSlides>0</HiddenSlides>
  <MMClips>0</MMClips>
  <ScaleCrop>false</ScaleCrop>
  <HeadingPairs>
    <vt:vector size="8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6</vt:i4>
      </vt:variant>
      <vt:variant>
        <vt:lpstr>投影片標題</vt:lpstr>
      </vt:variant>
      <vt:variant>
        <vt:i4>147</vt:i4>
      </vt:variant>
    </vt:vector>
  </HeadingPairs>
  <TitlesOfParts>
    <vt:vector size="168" baseType="lpstr">
      <vt:lpstr>HYGungSo-Bold</vt:lpstr>
      <vt:lpstr>Monotype Sorts</vt:lpstr>
      <vt:lpstr>SymbolPS</vt:lpstr>
      <vt:lpstr>微軟正黑體</vt:lpstr>
      <vt:lpstr>新細明體</vt:lpstr>
      <vt:lpstr>標楷體</vt:lpstr>
      <vt:lpstr>Arial</vt:lpstr>
      <vt:lpstr>Cambria Math</vt:lpstr>
      <vt:lpstr>Marlett</vt:lpstr>
      <vt:lpstr>Symbol</vt:lpstr>
      <vt:lpstr>Tahoma</vt:lpstr>
      <vt:lpstr>Times New Roman</vt:lpstr>
      <vt:lpstr>Wingdings</vt:lpstr>
      <vt:lpstr>Wingdings 2</vt:lpstr>
      <vt:lpstr>Blends</vt:lpstr>
      <vt:lpstr>Worksheet</vt:lpstr>
      <vt:lpstr>Equation</vt:lpstr>
      <vt:lpstr>方程式</vt:lpstr>
      <vt:lpstr>Microsoft 方程式編輯器 3.0</vt:lpstr>
      <vt:lpstr>Visio</vt:lpstr>
      <vt:lpstr>Document</vt:lpstr>
      <vt:lpstr>Chapter 6. Classification and Prediction</vt:lpstr>
      <vt:lpstr>Classification vs. Prediction</vt:lpstr>
      <vt:lpstr>Classification—A Two-Step Process </vt:lpstr>
      <vt:lpstr>Process (1): Model Construction</vt:lpstr>
      <vt:lpstr>Process (2): Using the Model in Prediction </vt:lpstr>
      <vt:lpstr>Supervised vs. Unsupervised Learning</vt:lpstr>
      <vt:lpstr>Chapter 6. Classification and Prediction</vt:lpstr>
      <vt:lpstr>Issues: Data Preparation</vt:lpstr>
      <vt:lpstr>Issues: Evaluating Classification Methods</vt:lpstr>
      <vt:lpstr>Chapter 6. Classification and Prediction</vt:lpstr>
      <vt:lpstr>Decision Tree Induction: Training Dataset</vt:lpstr>
      <vt:lpstr>Output: A Decision Tree for “buys_computer”</vt:lpstr>
      <vt:lpstr>Algorithm for Decision Tree Induction</vt:lpstr>
      <vt:lpstr>PowerPoint 簡報</vt:lpstr>
      <vt:lpstr>PowerPoint 簡報</vt:lpstr>
      <vt:lpstr>Attribute Selection: Information Gain</vt:lpstr>
      <vt:lpstr>Computing Information-Gain for Continuous-Value Attributes</vt:lpstr>
      <vt:lpstr>Gain Ratio for Attribute Selection (C4.5)</vt:lpstr>
      <vt:lpstr>Comparison among Splitting Criteria</vt:lpstr>
      <vt:lpstr>Gini index (CART, IBM IntelligentMiner)</vt:lpstr>
      <vt:lpstr>Gini index (CART, IBM IntelligentMiner)</vt:lpstr>
      <vt:lpstr>Decision Tree Induction: Training Dataset</vt:lpstr>
      <vt:lpstr>Comparing Attribute Selection Measures</vt:lpstr>
      <vt:lpstr>Other Attribute Selection Measures</vt:lpstr>
      <vt:lpstr>Overfitting and Tree Pruning</vt:lpstr>
      <vt:lpstr>Enhancements to Basic Decision Tree Induction</vt:lpstr>
      <vt:lpstr>Chapter 6. Classification and Prediction</vt:lpstr>
      <vt:lpstr>Bayesian Classification: Why?</vt:lpstr>
      <vt:lpstr>Bayesian Theorem: Basics</vt:lpstr>
      <vt:lpstr>Bayesian Theorem</vt:lpstr>
      <vt:lpstr>Towards Naïve Bayesian Classifier</vt:lpstr>
      <vt:lpstr>Derivation of Naïve Bayes Classifier </vt:lpstr>
      <vt:lpstr>Naïve Bayesian Classifier: Training Dataset</vt:lpstr>
      <vt:lpstr>Naïve Bayesian Classifier:  An Example</vt:lpstr>
      <vt:lpstr>Avoiding the 0-Probability Problem</vt:lpstr>
      <vt:lpstr>PowerPoint 簡報</vt:lpstr>
      <vt:lpstr>Laplacian estimator</vt:lpstr>
      <vt:lpstr>Naïve Bayesian Classifier: Comments</vt:lpstr>
      <vt:lpstr>Bayesian Belief Networks</vt:lpstr>
      <vt:lpstr>Bayesian Belief Network: An Example</vt:lpstr>
      <vt:lpstr>Training Bayesian Networks</vt:lpstr>
      <vt:lpstr>Chapter 6. Classification and Prediction</vt:lpstr>
      <vt:lpstr>Neural Network as a Classifier</vt:lpstr>
      <vt:lpstr>Classification by Backpropagation</vt:lpstr>
      <vt:lpstr> Artificial Neural Network</vt:lpstr>
      <vt:lpstr>PowerPoint 簡報</vt:lpstr>
      <vt:lpstr>Neural network</vt:lpstr>
      <vt:lpstr>A  Neuron (= a perceptron)</vt:lpstr>
      <vt:lpstr>Network Training</vt:lpstr>
      <vt:lpstr>Gradient Descent Rule</vt:lpstr>
      <vt:lpstr>等高線(Level curve, or Contour map)</vt:lpstr>
      <vt:lpstr>Gradient (Ascent or descent?)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point I am trying to make</vt:lpstr>
      <vt:lpstr>The details</vt:lpstr>
      <vt:lpstr>Fully connect Freed Forward Network Deep Neural Network -- Ө</vt:lpstr>
      <vt:lpstr>Multi-Layer Perceptron (MLP)</vt:lpstr>
      <vt:lpstr>PowerPoint 簡報</vt:lpstr>
      <vt:lpstr>PowerPoint 簡報</vt:lpstr>
      <vt:lpstr>PowerPoint 簡報</vt:lpstr>
      <vt:lpstr>PowerPoint 簡報</vt:lpstr>
      <vt:lpstr>Backpropagation rule</vt:lpstr>
      <vt:lpstr>Notations</vt:lpstr>
      <vt:lpstr>PowerPoint 簡報</vt:lpstr>
      <vt:lpstr>Updates on the last layer</vt:lpstr>
      <vt:lpstr>PowerPoint 簡報</vt:lpstr>
      <vt:lpstr>PowerPoint 簡報</vt:lpstr>
      <vt:lpstr>PowerPoint 簡報</vt:lpstr>
      <vt:lpstr>PowerPoint 簡報</vt:lpstr>
      <vt:lpstr>Multi-Layer Perceptron (MLP)</vt:lpstr>
      <vt:lpstr>PowerPoint 簡報</vt:lpstr>
      <vt:lpstr>PowerPoint 簡報</vt:lpstr>
      <vt:lpstr>PowerPoint 簡報</vt:lpstr>
      <vt:lpstr>Terminating condition</vt:lpstr>
      <vt:lpstr>PowerPoint 簡報</vt:lpstr>
      <vt:lpstr>How A Multi-Layer Neural Network Works?</vt:lpstr>
      <vt:lpstr>Defining a Network Topology</vt:lpstr>
      <vt:lpstr>Backpropagation</vt:lpstr>
      <vt:lpstr>Backpropagation and Interpretability</vt:lpstr>
      <vt:lpstr>Chapter 6. Classification and Prediction</vt:lpstr>
      <vt:lpstr>The k-Nearest Neighbor Algorithm</vt:lpstr>
      <vt:lpstr>Discussion on the k-NN Algorithm</vt:lpstr>
      <vt:lpstr>Chapter 6. Classification and Prediction</vt:lpstr>
      <vt:lpstr>What Is Prediction?</vt:lpstr>
      <vt:lpstr>Linear Regression </vt:lpstr>
      <vt:lpstr>Nonlinear Regression </vt:lpstr>
      <vt:lpstr>Other Regression-Based Models</vt:lpstr>
      <vt:lpstr>Chapter 6. Classification and Prediction</vt:lpstr>
      <vt:lpstr>Classifier Accuracy Measures</vt:lpstr>
      <vt:lpstr>Predictor Error Measures</vt:lpstr>
      <vt:lpstr>Evaluating the Accuracy of a Classifier or Predictor (I)</vt:lpstr>
      <vt:lpstr>Chapter 6. Classification and Prediction</vt:lpstr>
      <vt:lpstr>Ensemble Methods: Increasing the Accuracy</vt:lpstr>
      <vt:lpstr>General Idea</vt:lpstr>
      <vt:lpstr>Why does it work?</vt:lpstr>
      <vt:lpstr>Bagging: Boostrap Aggregation</vt:lpstr>
      <vt:lpstr>Boosting</vt:lpstr>
      <vt:lpstr>Adaboost (Freund and Schapire, 1997)</vt:lpstr>
      <vt:lpstr>Notation</vt:lpstr>
      <vt:lpstr>Adaboost</vt:lpstr>
      <vt:lpstr>To calssify tuple X</vt:lpstr>
      <vt:lpstr>PowerPoint 簡報</vt:lpstr>
      <vt:lpstr>Chapter 6. Classification and Prediction</vt:lpstr>
      <vt:lpstr>Model Evaluation</vt:lpstr>
      <vt:lpstr>Model Evaluation</vt:lpstr>
      <vt:lpstr>Metrics for Performance Evaluation</vt:lpstr>
      <vt:lpstr>Metrics for Performance Evaluation</vt:lpstr>
      <vt:lpstr>Limitation of Accuracy</vt:lpstr>
      <vt:lpstr>Cost Matrix</vt:lpstr>
      <vt:lpstr>Computing Cost of Classification</vt:lpstr>
      <vt:lpstr>Cost vs Accuracy</vt:lpstr>
      <vt:lpstr>F  Measures</vt:lpstr>
      <vt:lpstr>Different means</vt:lpstr>
      <vt:lpstr>Model Evaluation</vt:lpstr>
      <vt:lpstr>Methods for Performance Evaluation</vt:lpstr>
      <vt:lpstr>Methods of Estimation</vt:lpstr>
      <vt:lpstr>Model Evaluation</vt:lpstr>
      <vt:lpstr>ROC (Receiver Operating Characteristic)</vt:lpstr>
      <vt:lpstr>ROC Curve</vt:lpstr>
      <vt:lpstr>ROC Curve</vt:lpstr>
      <vt:lpstr>Using ROC for Model Comparison</vt:lpstr>
      <vt:lpstr>How to Construct an ROC curve</vt:lpstr>
      <vt:lpstr>How to construct an ROC curve</vt:lpstr>
      <vt:lpstr>How to construct an ROC curve</vt:lpstr>
      <vt:lpstr>A random guess</vt:lpstr>
      <vt:lpstr>PowerPoint 簡報</vt:lpstr>
      <vt:lpstr>PowerPoint 簡報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7class</dc:title>
  <dc:creator>Jiawei Han</dc:creator>
  <cp:lastModifiedBy>USER</cp:lastModifiedBy>
  <cp:revision>698</cp:revision>
  <cp:lastPrinted>1999-09-10T20:38:56Z</cp:lastPrinted>
  <dcterms:created xsi:type="dcterms:W3CDTF">1998-06-19T04:38:52Z</dcterms:created>
  <dcterms:modified xsi:type="dcterms:W3CDTF">2022-03-14T08:00:14Z</dcterms:modified>
  <cp:category>data mining book slides</cp:category>
</cp:coreProperties>
</file>