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5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FA0496-A626-449B-BAF0-BCC6A2F0E7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45432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914400" y="2483280"/>
            <a:ext cx="45432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210E11-96FC-4559-A70B-A7658DE270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147320" y="240696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914400" y="248328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147320" y="248328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03F696-0922-4F5D-A671-A04A7683D4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4616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68120" y="2406960"/>
            <a:ext cx="14616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222200" y="2406960"/>
            <a:ext cx="14616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914400" y="2483280"/>
            <a:ext cx="14616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068120" y="2483280"/>
            <a:ext cx="14616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222200" y="2483280"/>
            <a:ext cx="14616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CEF4D5-8BFD-4CE9-AECC-33DD9E68F9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14400" y="-1860120"/>
            <a:ext cx="454320" cy="868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27CCE0-902A-4875-A421-7923ABBFFA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454320" cy="1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DFCBA-1E4A-4E87-B9BF-32CC438E1E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221400" cy="1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147320" y="2406960"/>
            <a:ext cx="221400" cy="1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79BA1E-865B-4DCE-9073-C200085B9D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E88B6E-A412-49A0-BBD4-531F7B7B47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6680" cy="79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745E61-2625-43DA-95EB-0011ADBE15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147320" y="2406960"/>
            <a:ext cx="221400" cy="1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914400" y="248328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2991E6-2527-4413-AF14-D93D613105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221400" cy="1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147320" y="240696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147320" y="248328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06EB67-49AE-4C34-9EB5-FD837B54B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668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147320" y="2406960"/>
            <a:ext cx="22140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914400" y="2483280"/>
            <a:ext cx="454320" cy="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0F1F1F-7FE3-47EA-9D50-0F51F0B98A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FF8D21-035A-4E75-8CBC-0BFBC005E83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5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5.jpe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hyperlink" Target="https://dm.amc.seoul.kr/asan/depts/dm/K/deptMain.do" TargetMode="Externa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5.jpeg"/><Relationship Id="rId4" Type="http://schemas.openxmlformats.org/officeDocument/2006/relationships/image" Target="../media/image5.jpeg"/><Relationship Id="rId5" Type="http://schemas.openxmlformats.org/officeDocument/2006/relationships/image" Target="../media/image5.jpeg"/><Relationship Id="rId6" Type="http://schemas.openxmlformats.org/officeDocument/2006/relationships/image" Target="../media/image11.png"/><Relationship Id="rId7" Type="http://schemas.openxmlformats.org/officeDocument/2006/relationships/image" Target="../media/image5.jpe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2"/>
          <p:cNvSpPr/>
          <p:nvPr/>
        </p:nvSpPr>
        <p:spPr>
          <a:xfrm>
            <a:off x="1116360" y="1845360"/>
            <a:ext cx="8450640" cy="30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900"/>
              </a:lnSpc>
            </a:pPr>
            <a:r>
              <a:rPr b="1" lang="ko-KR" sz="8500" spc="-1" strike="noStrike">
                <a:solidFill>
                  <a:srgbClr val="222222"/>
                </a:solidFill>
                <a:latin typeface="Calibri"/>
                <a:ea typeface="Nanum Myeongjo Bold"/>
              </a:rPr>
              <a:t>머신러닝</a:t>
            </a:r>
            <a:r>
              <a:rPr b="1" lang="en-US" sz="8500" spc="-1" strike="noStrike">
                <a:solidFill>
                  <a:srgbClr val="222222"/>
                </a:solidFill>
                <a:latin typeface="Calibri"/>
                <a:ea typeface="Nanum Myeongjo Bold"/>
              </a:rPr>
              <a:t> 활용</a:t>
            </a:r>
            <a:endParaRPr b="0" lang="en-US" sz="85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ts val="11900"/>
              </a:lnSpc>
            </a:pPr>
            <a:r>
              <a:rPr b="1" lang="ko-KR" sz="8500" spc="-1" strike="noStrike">
                <a:solidFill>
                  <a:srgbClr val="222222"/>
                </a:solidFill>
                <a:latin typeface="Calibri"/>
                <a:ea typeface="Nanum Myeongjo Bold"/>
              </a:rPr>
              <a:t>당뇨병 예측</a:t>
            </a:r>
            <a:endParaRPr b="0" lang="en-US" sz="8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4"/>
          <p:cNvSpPr/>
          <p:nvPr/>
        </p:nvSpPr>
        <p:spPr>
          <a:xfrm>
            <a:off x="1116360" y="6130080"/>
            <a:ext cx="575784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999"/>
              </a:lnSpc>
            </a:pPr>
            <a:r>
              <a:rPr b="1" lang="ko-KR" sz="5000" spc="-1" strike="noStrike">
                <a:solidFill>
                  <a:srgbClr val="204aa9"/>
                </a:solidFill>
                <a:latin typeface="Nanum Myeongjo Bold"/>
              </a:rPr>
              <a:t>팀명</a:t>
            </a:r>
            <a:r>
              <a:rPr b="0" lang="en-US" sz="5000" spc="-1" strike="noStrike">
                <a:solidFill>
                  <a:srgbClr val="204aa9"/>
                </a:solidFill>
                <a:latin typeface="Nanum Myeongjo Bold"/>
              </a:rPr>
              <a:t> </a:t>
            </a:r>
            <a:r>
              <a:rPr b="0" lang="en-US" sz="5000" spc="-1" strike="noStrike">
                <a:solidFill>
                  <a:srgbClr val="204aa9"/>
                </a:solidFill>
                <a:latin typeface="Nanum Myeongjo Bold"/>
              </a:rPr>
              <a:t>: 234</a:t>
            </a:r>
            <a:r>
              <a:rPr b="1" lang="ko-KR" sz="5000" spc="-1" strike="noStrike">
                <a:solidFill>
                  <a:srgbClr val="204aa9"/>
                </a:solidFill>
                <a:latin typeface="Nanum Myeongjo Bold"/>
              </a:rPr>
              <a:t>호</a:t>
            </a:r>
            <a:r>
              <a:rPr b="0" lang="en-US" sz="5000" spc="-1" strike="noStrike">
                <a:solidFill>
                  <a:srgbClr val="204aa9"/>
                </a:solidFill>
                <a:latin typeface="Nanum Myeongjo Bold"/>
              </a:rPr>
              <a:t> </a:t>
            </a:r>
            <a:endParaRPr b="0" lang="en-US" sz="5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8"/>
          <p:cNvSpPr/>
          <p:nvPr/>
        </p:nvSpPr>
        <p:spPr>
          <a:xfrm>
            <a:off x="540000" y="3780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전 처리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직사각형 137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" name="타원 138"/>
          <p:cNvSpPr/>
          <p:nvPr/>
        </p:nvSpPr>
        <p:spPr>
          <a:xfrm>
            <a:off x="1980000" y="5040000"/>
            <a:ext cx="3418200" cy="1258200"/>
          </a:xfrm>
          <a:prstGeom prst="ellipse">
            <a:avLst/>
          </a:prstGeom>
          <a:noFill/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그림 140" descr=""/>
          <p:cNvPicPr/>
          <p:nvPr/>
        </p:nvPicPr>
        <p:blipFill>
          <a:blip r:embed="rId1"/>
          <a:stretch/>
        </p:blipFill>
        <p:spPr>
          <a:xfrm>
            <a:off x="1800000" y="4140000"/>
            <a:ext cx="4679280" cy="2980440"/>
          </a:xfrm>
          <a:prstGeom prst="rect">
            <a:avLst/>
          </a:prstGeom>
          <a:ln w="0">
            <a:noFill/>
          </a:ln>
        </p:spPr>
      </p:pic>
      <p:sp>
        <p:nvSpPr>
          <p:cNvPr id="204" name="직사각형 141"/>
          <p:cNvSpPr/>
          <p:nvPr/>
        </p:nvSpPr>
        <p:spPr>
          <a:xfrm>
            <a:off x="3420000" y="5940000"/>
            <a:ext cx="359928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          “ </a:t>
            </a: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BMI BOXPLOT 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직사각형 142"/>
          <p:cNvSpPr/>
          <p:nvPr/>
        </p:nvSpPr>
        <p:spPr>
          <a:xfrm>
            <a:off x="8100000" y="3420000"/>
            <a:ext cx="8099280" cy="1079280"/>
          </a:xfrm>
          <a:prstGeom prst="rect">
            <a:avLst/>
          </a:prstGeom>
          <a:blipFill rotWithShape="0">
            <a:blip r:embed="rId2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저희가 사용한 문항 중에서 응답자가 범위 내에서 주관식 형태로 답을 제출 할 수 있는 문항은 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3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문항입니다</a:t>
            </a: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6" name="그림 143" descr=""/>
          <p:cNvPicPr/>
          <p:nvPr/>
        </p:nvPicPr>
        <p:blipFill>
          <a:blip r:embed="rId3"/>
          <a:stretch/>
        </p:blipFill>
        <p:spPr>
          <a:xfrm>
            <a:off x="6660000" y="5759640"/>
            <a:ext cx="10799280" cy="899640"/>
          </a:xfrm>
          <a:prstGeom prst="rect">
            <a:avLst/>
          </a:prstGeom>
          <a:ln w="0">
            <a:noFill/>
          </a:ln>
        </p:spPr>
      </p:pic>
      <p:pic>
        <p:nvPicPr>
          <p:cNvPr id="207" name="그림 144" descr=""/>
          <p:cNvPicPr/>
          <p:nvPr/>
        </p:nvPicPr>
        <p:blipFill>
          <a:blip r:embed="rId4"/>
          <a:stretch/>
        </p:blipFill>
        <p:spPr>
          <a:xfrm>
            <a:off x="6673320" y="7624080"/>
            <a:ext cx="10785960" cy="475200"/>
          </a:xfrm>
          <a:prstGeom prst="rect">
            <a:avLst/>
          </a:prstGeom>
          <a:ln w="0">
            <a:noFill/>
          </a:ln>
        </p:spPr>
      </p:pic>
      <p:sp>
        <p:nvSpPr>
          <p:cNvPr id="208" name="직사각형 145"/>
          <p:cNvSpPr/>
          <p:nvPr/>
        </p:nvSpPr>
        <p:spPr>
          <a:xfrm>
            <a:off x="6652440" y="4860000"/>
            <a:ext cx="25268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2a6099"/>
                </a:solidFill>
                <a:latin typeface="맑은 고딕"/>
              </a:rPr>
              <a:t>“</a:t>
            </a:r>
            <a:r>
              <a:rPr b="1" lang="en-US" sz="2400" spc="-1" strike="noStrike">
                <a:solidFill>
                  <a:srgbClr val="2a6099"/>
                </a:solidFill>
                <a:latin typeface="맑은 고딕"/>
              </a:rPr>
              <a:t>BMI </a:t>
            </a:r>
            <a:r>
              <a:rPr b="1" lang="ko-KR" sz="2400" spc="-1" strike="noStrike">
                <a:solidFill>
                  <a:srgbClr val="2a6099"/>
                </a:solidFill>
                <a:latin typeface="맑은 고딕"/>
              </a:rPr>
              <a:t>결측치”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" name="직사각형 146"/>
          <p:cNvSpPr/>
          <p:nvPr/>
        </p:nvSpPr>
        <p:spPr>
          <a:xfrm>
            <a:off x="6660000" y="7020000"/>
            <a:ext cx="233928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2a6099"/>
                </a:solidFill>
                <a:latin typeface="맑은 고딕"/>
              </a:rPr>
              <a:t>“</a:t>
            </a:r>
            <a:r>
              <a:rPr b="1" lang="ko-KR" sz="2400" spc="-1" strike="noStrike">
                <a:solidFill>
                  <a:srgbClr val="2a6099"/>
                </a:solidFill>
                <a:latin typeface="맑은 고딕"/>
              </a:rPr>
              <a:t>수명 시간” 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TextBox 16"/>
          <p:cNvSpPr/>
          <p:nvPr/>
        </p:nvSpPr>
        <p:spPr>
          <a:xfrm>
            <a:off x="-550440" y="9918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en-US" sz="4000" spc="-1" strike="noStrike">
                <a:solidFill>
                  <a:schemeClr val="lt1"/>
                </a:solidFill>
                <a:latin typeface="Nanum Myeongjo Bold"/>
                <a:ea typeface="Nanum Myeongjo Bold Bold"/>
              </a:rPr>
              <a:t>       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440000" y="1980000"/>
            <a:ext cx="63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맑은 고딕"/>
              </a:rPr>
              <a:t>            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</a:rPr>
              <a:t>이상치 처리 </a:t>
            </a:r>
            <a:endParaRPr b="1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"/>
          <p:cNvSpPr/>
          <p:nvPr/>
        </p:nvSpPr>
        <p:spPr>
          <a:xfrm>
            <a:off x="-663840" y="37692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모델링</a:t>
            </a:r>
            <a:r>
              <a:rPr b="1" lang="en-US" sz="6000" spc="-1" strike="noStrike">
                <a:solidFill>
                  <a:srgbClr val="355269"/>
                </a:solidFill>
                <a:latin typeface="맑은 고딕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직사각형 160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" name="타원 161"/>
          <p:cNvSpPr/>
          <p:nvPr/>
        </p:nvSpPr>
        <p:spPr>
          <a:xfrm>
            <a:off x="1980000" y="5040000"/>
            <a:ext cx="3418200" cy="1258200"/>
          </a:xfrm>
          <a:prstGeom prst="ellipse">
            <a:avLst/>
          </a:prstGeom>
          <a:noFill/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그림 162" descr=""/>
          <p:cNvPicPr/>
          <p:nvPr/>
        </p:nvPicPr>
        <p:blipFill>
          <a:blip r:embed="rId1"/>
          <a:stretch/>
        </p:blipFill>
        <p:spPr>
          <a:xfrm>
            <a:off x="1980000" y="3240000"/>
            <a:ext cx="5759280" cy="1979280"/>
          </a:xfrm>
          <a:prstGeom prst="rect">
            <a:avLst/>
          </a:prstGeom>
          <a:ln w="0">
            <a:noFill/>
          </a:ln>
        </p:spPr>
      </p:pic>
      <p:sp>
        <p:nvSpPr>
          <p:cNvPr id="216" name="직사각형 163"/>
          <p:cNvSpPr/>
          <p:nvPr/>
        </p:nvSpPr>
        <p:spPr>
          <a:xfrm>
            <a:off x="1980000" y="5760000"/>
            <a:ext cx="5759280" cy="1979280"/>
          </a:xfrm>
          <a:prstGeom prst="rect">
            <a:avLst/>
          </a:prstGeom>
          <a:blipFill rotWithShape="0">
            <a:blip r:embed="rId2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2400" spc="-1" strike="noStrike">
                <a:solidFill>
                  <a:srgbClr val="ffffff"/>
                </a:solidFill>
                <a:latin typeface="맑은 고딕"/>
              </a:rPr>
              <a:t>저희가 사용한 </a:t>
            </a:r>
            <a:r>
              <a:rPr b="1" i="1" lang="en-US" sz="3200" spc="-1" strike="noStrike">
                <a:solidFill>
                  <a:srgbClr val="ffffff"/>
                </a:solidFill>
                <a:latin typeface="맑은 고딕"/>
              </a:rPr>
              <a:t>AutoML</a:t>
            </a:r>
            <a:r>
              <a:rPr b="1" i="1" lang="en-US" sz="2400" spc="-1" strike="noStrike">
                <a:solidFill>
                  <a:srgbClr val="ffffff"/>
                </a:solidFill>
                <a:latin typeface="맑은 고딕"/>
              </a:rPr>
              <a:t> </a:t>
            </a:r>
            <a:r>
              <a:rPr b="1" i="1" lang="ko-KR" sz="2400" spc="-1" strike="noStrike">
                <a:solidFill>
                  <a:srgbClr val="ffffff"/>
                </a:solidFill>
                <a:latin typeface="맑은 고딕"/>
              </a:rPr>
              <a:t>도구는 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latin typeface="맑은 고딕"/>
              </a:rPr>
              <a:t>‘’</a:t>
            </a:r>
            <a:r>
              <a:rPr b="1" i="1" lang="en-US" sz="3200" spc="-1" strike="noStrike">
                <a:solidFill>
                  <a:srgbClr val="2a6099"/>
                </a:solidFill>
                <a:latin typeface="맑은 고딕"/>
              </a:rPr>
              <a:t>PYCARET</a:t>
            </a:r>
            <a:r>
              <a:rPr b="1" i="1" lang="en-US" sz="2400" spc="-1" strike="noStrike">
                <a:solidFill>
                  <a:srgbClr val="ffffff"/>
                </a:solidFill>
                <a:latin typeface="맑은 고딕"/>
              </a:rPr>
              <a:t>’’ </a:t>
            </a:r>
            <a:r>
              <a:rPr b="1" i="1" lang="ko-KR" sz="2400" spc="-1" strike="noStrike">
                <a:solidFill>
                  <a:srgbClr val="ffffff"/>
                </a:solidFill>
                <a:latin typeface="맑은 고딕"/>
              </a:rPr>
              <a:t>입니다</a:t>
            </a:r>
            <a:r>
              <a:rPr b="1" i="1" lang="en-US" sz="2400" spc="-1" strike="noStrike">
                <a:solidFill>
                  <a:srgbClr val="ffffff"/>
                </a:solidFill>
                <a:latin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타원 164"/>
          <p:cNvSpPr/>
          <p:nvPr/>
        </p:nvSpPr>
        <p:spPr>
          <a:xfrm>
            <a:off x="9527760" y="36000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18" name="그림 165" descr=""/>
          <p:cNvPicPr/>
          <p:nvPr/>
        </p:nvPicPr>
        <p:blipFill>
          <a:blip r:embed="rId3"/>
          <a:stretch/>
        </p:blipFill>
        <p:spPr>
          <a:xfrm>
            <a:off x="10440000" y="2160000"/>
            <a:ext cx="5399280" cy="539280"/>
          </a:xfrm>
          <a:prstGeom prst="rect">
            <a:avLst/>
          </a:prstGeom>
          <a:ln w="0">
            <a:noFill/>
          </a:ln>
        </p:spPr>
      </p:pic>
      <p:sp>
        <p:nvSpPr>
          <p:cNvPr id="219" name="직사각형 166"/>
          <p:cNvSpPr/>
          <p:nvPr/>
        </p:nvSpPr>
        <p:spPr>
          <a:xfrm>
            <a:off x="3060000" y="8280000"/>
            <a:ext cx="431928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“</a:t>
            </a: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Pycaret model version 3.2.0”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타원 167"/>
          <p:cNvSpPr/>
          <p:nvPr/>
        </p:nvSpPr>
        <p:spPr>
          <a:xfrm>
            <a:off x="9541080" y="556092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" name="직사각형 168"/>
          <p:cNvSpPr/>
          <p:nvPr/>
        </p:nvSpPr>
        <p:spPr>
          <a:xfrm>
            <a:off x="10080000" y="3372840"/>
            <a:ext cx="629928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Setup </a:t>
            </a: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함수를 사용해 학습 환경을 초기화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변환 파이프 라인 생성 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데이터와 타겟을 입력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나머진 선택 사항 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" name="직사각형 169"/>
          <p:cNvSpPr/>
          <p:nvPr/>
        </p:nvSpPr>
        <p:spPr>
          <a:xfrm>
            <a:off x="10080000" y="5194440"/>
            <a:ext cx="629928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compare_model </a:t>
            </a: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로 최적의 모델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Tune_model </a:t>
            </a: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로 최적의 하이퍼 파라미터를 손쉽게 찾아 줍니다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타원 170"/>
          <p:cNvSpPr/>
          <p:nvPr/>
        </p:nvSpPr>
        <p:spPr>
          <a:xfrm>
            <a:off x="9595440" y="74664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직사각형 171"/>
          <p:cNvSpPr/>
          <p:nvPr/>
        </p:nvSpPr>
        <p:spPr>
          <a:xfrm>
            <a:off x="10080000" y="7200000"/>
            <a:ext cx="6299280" cy="14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제한적이지만 이상치와 결측치도 처리해주며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000" spc="-1" strike="noStrike">
                <a:solidFill>
                  <a:srgbClr val="000000"/>
                </a:solidFill>
                <a:latin typeface="맑은 고딕"/>
              </a:rPr>
              <a:t>다양한 시각화 도구들도 지원해 줍니다</a:t>
            </a:r>
            <a:r>
              <a:rPr b="1" i="1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173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타원 174"/>
          <p:cNvSpPr/>
          <p:nvPr/>
        </p:nvSpPr>
        <p:spPr>
          <a:xfrm>
            <a:off x="1980000" y="5040000"/>
            <a:ext cx="3418200" cy="1258200"/>
          </a:xfrm>
          <a:prstGeom prst="ellipse">
            <a:avLst/>
          </a:prstGeom>
          <a:noFill/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직사각형 175"/>
          <p:cNvSpPr/>
          <p:nvPr/>
        </p:nvSpPr>
        <p:spPr>
          <a:xfrm>
            <a:off x="1980000" y="2880000"/>
            <a:ext cx="5759280" cy="1079280"/>
          </a:xfrm>
          <a:prstGeom prst="rect">
            <a:avLst/>
          </a:prstGeom>
          <a:blipFill rotWithShape="0">
            <a:blip r:embed="rId1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2400" spc="-1" strike="noStrike">
                <a:solidFill>
                  <a:srgbClr val="ffffff"/>
                </a:solidFill>
                <a:latin typeface="맑은 고딕"/>
              </a:rPr>
              <a:t>사용한 </a:t>
            </a:r>
            <a:r>
              <a:rPr b="1" i="1" lang="en-US" sz="3200" spc="-1" strike="noStrike">
                <a:solidFill>
                  <a:srgbClr val="2a6099"/>
                </a:solidFill>
                <a:latin typeface="맑은 고딕"/>
              </a:rPr>
              <a:t>MODEL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8" name="그림 176" descr=""/>
          <p:cNvPicPr/>
          <p:nvPr/>
        </p:nvPicPr>
        <p:blipFill>
          <a:blip r:embed="rId2"/>
          <a:stretch/>
        </p:blipFill>
        <p:spPr>
          <a:xfrm>
            <a:off x="1980000" y="4500000"/>
            <a:ext cx="5759280" cy="1619280"/>
          </a:xfrm>
          <a:prstGeom prst="rect">
            <a:avLst/>
          </a:prstGeom>
          <a:ln w="0">
            <a:noFill/>
          </a:ln>
        </p:spPr>
      </p:pic>
      <p:pic>
        <p:nvPicPr>
          <p:cNvPr id="229" name="그림 177" descr=""/>
          <p:cNvPicPr/>
          <p:nvPr/>
        </p:nvPicPr>
        <p:blipFill>
          <a:blip r:embed="rId3"/>
          <a:stretch/>
        </p:blipFill>
        <p:spPr>
          <a:xfrm>
            <a:off x="1980000" y="6673680"/>
            <a:ext cx="5685480" cy="1605600"/>
          </a:xfrm>
          <a:prstGeom prst="rect">
            <a:avLst/>
          </a:prstGeom>
          <a:ln w="0">
            <a:noFill/>
          </a:ln>
        </p:spPr>
      </p:pic>
      <p:sp>
        <p:nvSpPr>
          <p:cNvPr id="230" name="직사각형 178"/>
          <p:cNvSpPr/>
          <p:nvPr/>
        </p:nvSpPr>
        <p:spPr>
          <a:xfrm>
            <a:off x="9540000" y="4097160"/>
            <a:ext cx="701928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2a6099"/>
                </a:solidFill>
                <a:latin typeface="맑은 고딕"/>
              </a:rPr>
              <a:t>SMOTE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는 오버 샘플링의 기법중 하나로 소수 클래스의 샘플을 기반으로 새로운 합성 샘플을 생성하여 데이터셋의 클래스 분포를 조정합니다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" name="화살표: 아래쪽 179"/>
          <p:cNvSpPr/>
          <p:nvPr/>
        </p:nvSpPr>
        <p:spPr>
          <a:xfrm>
            <a:off x="12600000" y="2880000"/>
            <a:ext cx="539280" cy="89928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" name="직사각형 180"/>
          <p:cNvSpPr/>
          <p:nvPr/>
        </p:nvSpPr>
        <p:spPr>
          <a:xfrm>
            <a:off x="9540000" y="2003400"/>
            <a:ext cx="701928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fix_imbalance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=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a933"/>
                </a:solidFill>
                <a:latin typeface="맑은 고딕"/>
              </a:rPr>
              <a:t>True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는 자동적으로 오버 샘플링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언더 샘플링을 사용해서 클래스 불균형을 맞춰주는 매개변수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직사각형 181"/>
          <p:cNvSpPr/>
          <p:nvPr/>
        </p:nvSpPr>
        <p:spPr>
          <a:xfrm>
            <a:off x="9540000" y="6300000"/>
            <a:ext cx="6839280" cy="1979280"/>
          </a:xfrm>
          <a:prstGeom prst="rect">
            <a:avLst/>
          </a:prstGeom>
          <a:blipFill rotWithShape="0">
            <a:blip r:embed="rId4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맑은 고딕"/>
              </a:rPr>
              <a:t>Stratifiedkfold</a:t>
            </a:r>
            <a:r>
              <a:rPr b="1" i="1" lang="ko-KR" sz="2400" spc="-1" strike="noStrike">
                <a:solidFill>
                  <a:srgbClr val="ffffff"/>
                </a:solidFill>
                <a:latin typeface="맑은 고딕"/>
              </a:rPr>
              <a:t>란 </a:t>
            </a:r>
            <a:r>
              <a:rPr b="1" i="1" lang="en-US" sz="2400" spc="-1" strike="noStrike">
                <a:solidFill>
                  <a:srgbClr val="ffffff"/>
                </a:solidFill>
                <a:latin typeface="맑은 고딕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과적합을 방지하기 위한 교차검증의 한 기법으로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타겟 속성 값 개수를 동일하게 가져가서 데이터가 한곳에 몰리는 점을 방지한다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타겟 데이터가 한쪽에 치우쳐 있을 때 사용하기 좋다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" name="TextBox 21"/>
          <p:cNvSpPr/>
          <p:nvPr/>
        </p:nvSpPr>
        <p:spPr>
          <a:xfrm>
            <a:off x="-663840" y="37692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모델링</a:t>
            </a:r>
            <a:r>
              <a:rPr b="1" lang="en-US" sz="6000" spc="-1" strike="noStrike">
                <a:solidFill>
                  <a:srgbClr val="355269"/>
                </a:solidFill>
                <a:latin typeface="맑은 고딕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183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6" name="별: 꼭짓점 5개 184"/>
          <p:cNvSpPr/>
          <p:nvPr/>
        </p:nvSpPr>
        <p:spPr>
          <a:xfrm>
            <a:off x="11340000" y="5760000"/>
            <a:ext cx="359280" cy="359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직사각형 185"/>
          <p:cNvSpPr/>
          <p:nvPr/>
        </p:nvSpPr>
        <p:spPr>
          <a:xfrm>
            <a:off x="10002240" y="7380000"/>
            <a:ext cx="6377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정확도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(Accuracy) :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예측 한  값이 맞은 비율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" name="직사각형 186"/>
          <p:cNvSpPr/>
          <p:nvPr/>
        </p:nvSpPr>
        <p:spPr>
          <a:xfrm>
            <a:off x="10080000" y="6683760"/>
            <a:ext cx="7199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재현율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(Recall ): 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당뇨인 사람 중에 당뇨라고 맞힌 비율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직사각형 187"/>
          <p:cNvSpPr/>
          <p:nvPr/>
        </p:nvSpPr>
        <p:spPr>
          <a:xfrm>
            <a:off x="10002240" y="8180640"/>
            <a:ext cx="6557400" cy="9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정밀도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(Precision): 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당뇨라고 예측한 값 중 실제 당뇨인 비율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직사각형 188"/>
          <p:cNvSpPr/>
          <p:nvPr/>
        </p:nvSpPr>
        <p:spPr>
          <a:xfrm>
            <a:off x="10002240" y="9000000"/>
            <a:ext cx="691740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F1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점수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(F1-Score):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정밀도와 재현율의 조화 평균 두 지표의 균형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41" name="그림 189" descr=""/>
          <p:cNvPicPr/>
          <p:nvPr/>
        </p:nvPicPr>
        <p:blipFill>
          <a:blip r:embed="rId1"/>
          <a:stretch/>
        </p:blipFill>
        <p:spPr>
          <a:xfrm>
            <a:off x="929160" y="3695760"/>
            <a:ext cx="6810120" cy="1703880"/>
          </a:xfrm>
          <a:prstGeom prst="rect">
            <a:avLst/>
          </a:prstGeom>
          <a:ln w="0">
            <a:noFill/>
          </a:ln>
        </p:spPr>
      </p:pic>
      <p:pic>
        <p:nvPicPr>
          <p:cNvPr id="242" name="그림 190" descr=""/>
          <p:cNvPicPr/>
          <p:nvPr/>
        </p:nvPicPr>
        <p:blipFill>
          <a:blip r:embed="rId2"/>
          <a:stretch/>
        </p:blipFill>
        <p:spPr>
          <a:xfrm>
            <a:off x="900000" y="6490080"/>
            <a:ext cx="6839280" cy="1789560"/>
          </a:xfrm>
          <a:prstGeom prst="rect">
            <a:avLst/>
          </a:prstGeom>
          <a:ln w="0">
            <a:noFill/>
          </a:ln>
        </p:spPr>
      </p:pic>
      <p:sp>
        <p:nvSpPr>
          <p:cNvPr id="243" name="TextBox 5"/>
          <p:cNvSpPr/>
          <p:nvPr/>
        </p:nvSpPr>
        <p:spPr>
          <a:xfrm>
            <a:off x="9720000" y="18000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en-US" sz="6000" spc="-1" strike="noStrike">
                <a:solidFill>
                  <a:srgbClr val="355269"/>
                </a:solidFill>
                <a:latin typeface="맑은 고딕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직사각형 192"/>
          <p:cNvSpPr/>
          <p:nvPr/>
        </p:nvSpPr>
        <p:spPr>
          <a:xfrm>
            <a:off x="10260000" y="2340000"/>
            <a:ext cx="6479280" cy="1079280"/>
          </a:xfrm>
          <a:prstGeom prst="rect">
            <a:avLst/>
          </a:prstGeom>
          <a:blipFill rotWithShape="0">
            <a:blip r:embed="rId3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2200" spc="-1" strike="noStrike">
                <a:solidFill>
                  <a:srgbClr val="ffffff"/>
                </a:solidFill>
                <a:latin typeface="맑은 고딕"/>
              </a:rPr>
              <a:t>질병 분류 모델 측정법 </a:t>
            </a:r>
            <a:r>
              <a:rPr b="1" i="1" lang="en-US" sz="2200" spc="-1" strike="noStrike">
                <a:solidFill>
                  <a:srgbClr val="ffffff"/>
                </a:solidFill>
                <a:latin typeface="맑은 고딕"/>
              </a:rPr>
              <a:t>~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" name="직사각형 193"/>
          <p:cNvSpPr/>
          <p:nvPr/>
        </p:nvSpPr>
        <p:spPr>
          <a:xfrm>
            <a:off x="1620000" y="7380000"/>
            <a:ext cx="557928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" name="TextBox 194"/>
          <p:cNvSpPr/>
          <p:nvPr/>
        </p:nvSpPr>
        <p:spPr>
          <a:xfrm>
            <a:off x="1980000" y="1980000"/>
            <a:ext cx="4499640" cy="15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2600" spc="-1" strike="noStrike">
                <a:solidFill>
                  <a:srgbClr val="2a6099"/>
                </a:solidFill>
                <a:latin typeface="맑은 고딕"/>
              </a:rPr>
              <a:t>     </a:t>
            </a:r>
            <a:r>
              <a:rPr b="1" lang="en-US" sz="2600" spc="-1" strike="noStrike">
                <a:solidFill>
                  <a:srgbClr val="2a6099"/>
                </a:solidFill>
                <a:latin typeface="맑은 고딕"/>
              </a:rPr>
              <a:t>(Gradient Boosting)</a:t>
            </a:r>
            <a:r>
              <a:rPr b="1" lang="en-US" sz="26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알고리즘을 기반으로 하는 기계 학습 모델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7" name="TextBox 195"/>
          <p:cNvSpPr/>
          <p:nvPr/>
        </p:nvSpPr>
        <p:spPr>
          <a:xfrm>
            <a:off x="962280" y="5580000"/>
            <a:ext cx="677736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boosting_type = ‘gbdt’ </a:t>
            </a:r>
            <a:r>
              <a:rPr b="1" i="1" lang="ko-KR" sz="18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1" i="1" lang="ko-KR" sz="1800" spc="-1" strike="noStrike">
                <a:solidFill>
                  <a:srgbClr val="2a6099"/>
                </a:solidFill>
                <a:latin typeface="맑은 고딕"/>
              </a:rPr>
              <a:t>의사 결정 나무</a:t>
            </a:r>
            <a:r>
              <a:rPr b="1" i="1" lang="ko-KR" sz="1800" spc="-1" strike="noStrike">
                <a:solidFill>
                  <a:srgbClr val="000000"/>
                </a:solidFill>
                <a:latin typeface="맑은 고딕"/>
              </a:rPr>
              <a:t>를 약한 학습기 로 사용한다</a:t>
            </a: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TextBox 196"/>
          <p:cNvSpPr/>
          <p:nvPr/>
        </p:nvSpPr>
        <p:spPr>
          <a:xfrm>
            <a:off x="900000" y="8460000"/>
            <a:ext cx="677736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Criterion = ‘friedman_mse’  </a:t>
            </a:r>
            <a:r>
              <a:rPr b="1" i="1" lang="ko-KR" sz="1800" spc="-1" strike="noStrike">
                <a:solidFill>
                  <a:srgbClr val="000000"/>
                </a:solidFill>
                <a:latin typeface="맑은 고딕"/>
              </a:rPr>
              <a:t>는 평균 제곱 오차</a:t>
            </a: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(mse) </a:t>
            </a:r>
            <a:r>
              <a:rPr b="1" i="1" lang="ko-KR" sz="1800" spc="-1" strike="noStrike">
                <a:solidFill>
                  <a:srgbClr val="000000"/>
                </a:solidFill>
                <a:latin typeface="맑은 고딕"/>
              </a:rPr>
              <a:t>기반의 손실 함수로 일반적 </a:t>
            </a: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mse</a:t>
            </a:r>
            <a:r>
              <a:rPr b="1" i="1" lang="ko-KR" sz="1800" spc="-1" strike="noStrike">
                <a:solidFill>
                  <a:srgbClr val="000000"/>
                </a:solidFill>
                <a:latin typeface="맑은 고딕"/>
              </a:rPr>
              <a:t>과는 다르게 트리의 복잡성에 대한 패널티를 부과해서 과적합을 방지하게 도와준다</a:t>
            </a:r>
            <a:r>
              <a:rPr b="1" i="1" lang="en-US" sz="18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49" name="그림 198" descr=""/>
          <p:cNvPicPr/>
          <p:nvPr/>
        </p:nvPicPr>
        <p:blipFill>
          <a:blip r:embed="rId4"/>
          <a:stretch/>
        </p:blipFill>
        <p:spPr>
          <a:xfrm>
            <a:off x="11520000" y="3600000"/>
            <a:ext cx="3428280" cy="199440"/>
          </a:xfrm>
          <a:prstGeom prst="rect">
            <a:avLst/>
          </a:prstGeom>
          <a:ln w="0">
            <a:noFill/>
          </a:ln>
        </p:spPr>
      </p:pic>
      <p:sp>
        <p:nvSpPr>
          <p:cNvPr id="250" name="직사각형 199"/>
          <p:cNvSpPr/>
          <p:nvPr/>
        </p:nvSpPr>
        <p:spPr>
          <a:xfrm>
            <a:off x="12060000" y="5760000"/>
            <a:ext cx="7199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1.0 = </a:t>
            </a:r>
            <a:r>
              <a:rPr b="1" i="1" lang="ko-KR" sz="1600" spc="-1" strike="noStrike">
                <a:solidFill>
                  <a:srgbClr val="000000"/>
                </a:solidFill>
                <a:latin typeface="맑은 고딕"/>
              </a:rPr>
              <a:t>당뇨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, 2.0 = </a:t>
            </a:r>
            <a:r>
              <a:rPr b="1" i="1" lang="ko-KR" sz="1600" spc="-1" strike="noStrike">
                <a:solidFill>
                  <a:srgbClr val="000000"/>
                </a:solidFill>
                <a:latin typeface="맑은 고딕"/>
              </a:rPr>
              <a:t>당뇨가 아닌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" name="TextBox 21"/>
          <p:cNvSpPr/>
          <p:nvPr/>
        </p:nvSpPr>
        <p:spPr>
          <a:xfrm>
            <a:off x="-663840" y="37692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모델링</a:t>
            </a:r>
            <a:r>
              <a:rPr b="1" lang="en-US" sz="6000" spc="-1" strike="noStrike">
                <a:solidFill>
                  <a:srgbClr val="355269"/>
                </a:solidFill>
                <a:latin typeface="맑은 고딕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5"/>
          <a:stretch/>
        </p:blipFill>
        <p:spPr>
          <a:xfrm>
            <a:off x="11307960" y="4019400"/>
            <a:ext cx="4172040" cy="13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직사각형 201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" name="타원 202"/>
          <p:cNvSpPr/>
          <p:nvPr/>
        </p:nvSpPr>
        <p:spPr>
          <a:xfrm>
            <a:off x="1980000" y="5040000"/>
            <a:ext cx="3418200" cy="1258200"/>
          </a:xfrm>
          <a:prstGeom prst="ellipse">
            <a:avLst/>
          </a:prstGeom>
          <a:noFill/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직사각형 203"/>
          <p:cNvSpPr/>
          <p:nvPr/>
        </p:nvSpPr>
        <p:spPr>
          <a:xfrm>
            <a:off x="1080000" y="2520000"/>
            <a:ext cx="6479280" cy="1079280"/>
          </a:xfrm>
          <a:prstGeom prst="rect">
            <a:avLst/>
          </a:prstGeom>
          <a:blipFill rotWithShape="0">
            <a:blip r:embed="rId1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600" spc="-1" strike="noStrike">
                <a:solidFill>
                  <a:srgbClr val="ffffff"/>
                </a:solidFill>
                <a:latin typeface="맑은 고딕"/>
              </a:rPr>
              <a:t>  “</a:t>
            </a:r>
            <a:r>
              <a:rPr b="1" i="1" lang="en-US" sz="2600" spc="-1" strike="noStrike">
                <a:solidFill>
                  <a:srgbClr val="ffffff"/>
                </a:solidFill>
                <a:latin typeface="맑은 고딕"/>
              </a:rPr>
              <a:t>LGBMClassifier”  </a:t>
            </a:r>
            <a:r>
              <a:rPr b="1" i="1" lang="ko-KR" sz="2600" spc="-1" strike="noStrike">
                <a:solidFill>
                  <a:srgbClr val="ffffff"/>
                </a:solidFill>
                <a:latin typeface="맑은 고딕"/>
              </a:rPr>
              <a:t>여러가지 시각화</a:t>
            </a: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56" name="그림 204" descr=""/>
          <p:cNvPicPr/>
          <p:nvPr/>
        </p:nvPicPr>
        <p:blipFill>
          <a:blip r:embed="rId2"/>
          <a:stretch/>
        </p:blipFill>
        <p:spPr>
          <a:xfrm>
            <a:off x="1260000" y="3960000"/>
            <a:ext cx="3419640" cy="3590640"/>
          </a:xfrm>
          <a:prstGeom prst="rect">
            <a:avLst/>
          </a:prstGeom>
          <a:ln w="0">
            <a:noFill/>
          </a:ln>
        </p:spPr>
      </p:pic>
      <p:pic>
        <p:nvPicPr>
          <p:cNvPr id="257" name="그림 205" descr=""/>
          <p:cNvPicPr/>
          <p:nvPr/>
        </p:nvPicPr>
        <p:blipFill>
          <a:blip r:embed="rId3"/>
          <a:stretch/>
        </p:blipFill>
        <p:spPr>
          <a:xfrm>
            <a:off x="6124680" y="3960000"/>
            <a:ext cx="5034960" cy="3695400"/>
          </a:xfrm>
          <a:prstGeom prst="rect">
            <a:avLst/>
          </a:prstGeom>
          <a:ln w="0">
            <a:noFill/>
          </a:ln>
        </p:spPr>
      </p:pic>
      <p:pic>
        <p:nvPicPr>
          <p:cNvPr id="258" name="그림 206" descr=""/>
          <p:cNvPicPr/>
          <p:nvPr/>
        </p:nvPicPr>
        <p:blipFill>
          <a:blip r:embed="rId4"/>
          <a:stretch/>
        </p:blipFill>
        <p:spPr>
          <a:xfrm>
            <a:off x="12600000" y="3960000"/>
            <a:ext cx="3962520" cy="3599640"/>
          </a:xfrm>
          <a:prstGeom prst="rect">
            <a:avLst/>
          </a:prstGeom>
          <a:ln w="0">
            <a:noFill/>
          </a:ln>
        </p:spPr>
      </p:pic>
      <p:sp>
        <p:nvSpPr>
          <p:cNvPr id="259" name="별: 꼭짓점 5개 207"/>
          <p:cNvSpPr/>
          <p:nvPr/>
        </p:nvSpPr>
        <p:spPr>
          <a:xfrm>
            <a:off x="1420200" y="8100000"/>
            <a:ext cx="359280" cy="359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별: 꼭짓점 5개 208"/>
          <p:cNvSpPr/>
          <p:nvPr/>
        </p:nvSpPr>
        <p:spPr>
          <a:xfrm>
            <a:off x="6840000" y="8100000"/>
            <a:ext cx="359280" cy="359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별: 꼭짓점 5개 209"/>
          <p:cNvSpPr/>
          <p:nvPr/>
        </p:nvSpPr>
        <p:spPr>
          <a:xfrm>
            <a:off x="12960000" y="7920000"/>
            <a:ext cx="359280" cy="359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TextBox 210"/>
          <p:cNvSpPr/>
          <p:nvPr/>
        </p:nvSpPr>
        <p:spPr>
          <a:xfrm>
            <a:off x="2160000" y="8100000"/>
            <a:ext cx="233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Confusion matrix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TextBox 211"/>
          <p:cNvSpPr/>
          <p:nvPr/>
        </p:nvSpPr>
        <p:spPr>
          <a:xfrm>
            <a:off x="7560000" y="8100000"/>
            <a:ext cx="233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Feature importance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" name="TextBox 212"/>
          <p:cNvSpPr/>
          <p:nvPr/>
        </p:nvSpPr>
        <p:spPr>
          <a:xfrm>
            <a:off x="13680000" y="7920360"/>
            <a:ext cx="233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Learning curve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TextBox 21"/>
          <p:cNvSpPr/>
          <p:nvPr/>
        </p:nvSpPr>
        <p:spPr>
          <a:xfrm>
            <a:off x="-663840" y="37692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모델링</a:t>
            </a:r>
            <a:r>
              <a:rPr b="1" lang="en-US" sz="6000" spc="-1" strike="noStrike">
                <a:solidFill>
                  <a:srgbClr val="355269"/>
                </a:solidFill>
                <a:latin typeface="맑은 고딕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26"/>
          <p:cNvSpPr/>
          <p:nvPr/>
        </p:nvSpPr>
        <p:spPr>
          <a:xfrm>
            <a:off x="-1153800" y="3690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결과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직사각형 214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타원 215"/>
          <p:cNvSpPr/>
          <p:nvPr/>
        </p:nvSpPr>
        <p:spPr>
          <a:xfrm>
            <a:off x="1980000" y="5040000"/>
            <a:ext cx="3418200" cy="1258200"/>
          </a:xfrm>
          <a:prstGeom prst="ellipse">
            <a:avLst/>
          </a:prstGeom>
          <a:noFill/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Box 27"/>
          <p:cNvSpPr/>
          <p:nvPr/>
        </p:nvSpPr>
        <p:spPr>
          <a:xfrm>
            <a:off x="-223560" y="46980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개선 사항</a:t>
            </a:r>
            <a:r>
              <a:rPr b="1" lang="en-US" sz="6000" spc="-1" strike="noStrike">
                <a:solidFill>
                  <a:srgbClr val="355269"/>
                </a:solidFill>
                <a:latin typeface="맑은 고딕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TextBox 221"/>
          <p:cNvSpPr/>
          <p:nvPr/>
        </p:nvSpPr>
        <p:spPr>
          <a:xfrm>
            <a:off x="1260000" y="6376680"/>
            <a:ext cx="7196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맑은 고딕"/>
              </a:rPr>
              <a:t>1. </a:t>
            </a:r>
            <a:endParaRPr b="0" lang="en-US" sz="5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TextBox 222"/>
          <p:cNvSpPr/>
          <p:nvPr/>
        </p:nvSpPr>
        <p:spPr>
          <a:xfrm>
            <a:off x="2160360" y="6660360"/>
            <a:ext cx="120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높은 성능을 위한 데이터 재구성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그에 맞는 전처리 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데이터 축소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" name="TextBox 7"/>
          <p:cNvSpPr/>
          <p:nvPr/>
        </p:nvSpPr>
        <p:spPr>
          <a:xfrm>
            <a:off x="1980360" y="2160360"/>
            <a:ext cx="120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TextBox 13"/>
          <p:cNvSpPr/>
          <p:nvPr/>
        </p:nvSpPr>
        <p:spPr>
          <a:xfrm>
            <a:off x="1980360" y="2340000"/>
            <a:ext cx="120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1836800" y="2152800"/>
            <a:ext cx="4363200" cy="90720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11880000" y="3420000"/>
            <a:ext cx="4320000" cy="1228320"/>
          </a:xfrm>
          <a:prstGeom prst="rect">
            <a:avLst/>
          </a:prstGeom>
          <a:ln w="0">
            <a:noFill/>
          </a:ln>
        </p:spPr>
      </p:pic>
      <p:sp>
        <p:nvSpPr>
          <p:cNvPr id="276" name=""/>
          <p:cNvSpPr txBox="1"/>
          <p:nvPr/>
        </p:nvSpPr>
        <p:spPr>
          <a:xfrm>
            <a:off x="12600000" y="1440000"/>
            <a:ext cx="432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ko-KR" sz="1800" spc="-1" strike="noStrike" u="sng">
                <a:solidFill>
                  <a:srgbClr val="000000"/>
                </a:solidFill>
                <a:uFillTx/>
                <a:latin typeface="맑은 고딕"/>
              </a:rPr>
              <a:t>다항 나이브 베이즈 분류기 </a:t>
            </a:r>
            <a:endParaRPr b="1" i="1" lang="en-US" sz="1800" spc="-1" strike="noStrike" u="sng">
              <a:solidFill>
                <a:srgbClr val="000000"/>
              </a:solidFill>
              <a:uFillTx/>
              <a:latin typeface="맑은 고딕"/>
            </a:endParaRPr>
          </a:p>
        </p:txBody>
      </p:sp>
      <p:sp>
        <p:nvSpPr>
          <p:cNvPr id="277" name="별: 꼭짓점 5개 2"/>
          <p:cNvSpPr/>
          <p:nvPr/>
        </p:nvSpPr>
        <p:spPr>
          <a:xfrm>
            <a:off x="12060720" y="5040000"/>
            <a:ext cx="359280" cy="359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2600000" y="4883400"/>
            <a:ext cx="4320000" cy="69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맑은 고딕"/>
              </a:rPr>
              <a:t>Recall</a:t>
            </a:r>
            <a:r>
              <a:rPr b="1" i="1" lang="ko-KR" sz="1800" spc="-1" strike="noStrike" u="sng">
                <a:solidFill>
                  <a:srgbClr val="000000"/>
                </a:solidFill>
                <a:uFillTx/>
                <a:latin typeface="맑은 고딕"/>
              </a:rPr>
              <a:t>이 점수가 높을 수 있는 </a:t>
            </a:r>
            <a:endParaRPr b="1" i="1" lang="en-US" sz="1800" spc="-1" strike="noStrike" u="sng">
              <a:solidFill>
                <a:srgbClr val="000000"/>
              </a:solidFill>
              <a:uFillTx/>
              <a:latin typeface="맑은 고딕"/>
            </a:endParaRPr>
          </a:p>
          <a:p>
            <a:r>
              <a:rPr b="1" i="1" lang="ko-KR" sz="1800" spc="-1" strike="noStrike" u="sng">
                <a:solidFill>
                  <a:srgbClr val="000000"/>
                </a:solidFill>
                <a:uFillTx/>
                <a:latin typeface="맑은 고딕"/>
              </a:rPr>
              <a:t>모델도 사용해 봤다</a:t>
            </a:r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맑은 고딕"/>
              </a:rPr>
              <a:t>.</a:t>
            </a:r>
            <a:endParaRPr b="1" i="1" lang="en-US" sz="1800" spc="-1" strike="noStrike" u="sng">
              <a:solidFill>
                <a:srgbClr val="000000"/>
              </a:solidFill>
              <a:uFillTx/>
              <a:latin typeface="맑은 고딕"/>
            </a:endParaRPr>
          </a:p>
        </p:txBody>
      </p:sp>
      <p:sp>
        <p:nvSpPr>
          <p:cNvPr id="279" name="TextBox 25"/>
          <p:cNvSpPr/>
          <p:nvPr/>
        </p:nvSpPr>
        <p:spPr>
          <a:xfrm>
            <a:off x="1979640" y="3780000"/>
            <a:ext cx="120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" name="직사각형 1"/>
          <p:cNvSpPr/>
          <p:nvPr/>
        </p:nvSpPr>
        <p:spPr>
          <a:xfrm>
            <a:off x="1080720" y="2340000"/>
            <a:ext cx="8099280" cy="1079280"/>
          </a:xfrm>
          <a:prstGeom prst="rect">
            <a:avLst/>
          </a:prstGeom>
          <a:blipFill rotWithShape="0">
            <a:blip r:embed="rId3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Pycaret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으로 만든 최적모델은 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Recall(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재현율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) 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측정이 너무 낮았다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. </a:t>
            </a:r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81" name="TextBox 24"/>
          <p:cNvSpPr/>
          <p:nvPr/>
        </p:nvSpPr>
        <p:spPr>
          <a:xfrm>
            <a:off x="1260000" y="7817040"/>
            <a:ext cx="7196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맑은 고딕"/>
              </a:rPr>
              <a:t>2. </a:t>
            </a:r>
            <a:endParaRPr b="0" lang="en-US" sz="5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2" name="TextBox 28"/>
          <p:cNvSpPr/>
          <p:nvPr/>
        </p:nvSpPr>
        <p:spPr>
          <a:xfrm>
            <a:off x="2160360" y="8100360"/>
            <a:ext cx="120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" name="TextBox 29"/>
          <p:cNvSpPr/>
          <p:nvPr/>
        </p:nvSpPr>
        <p:spPr>
          <a:xfrm>
            <a:off x="2160360" y="8100360"/>
            <a:ext cx="120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모델 실행파일화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지속적으로 성능을 높이기 위한 노력 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"/>
          <p:cNvSpPr/>
          <p:nvPr/>
        </p:nvSpPr>
        <p:spPr>
          <a:xfrm>
            <a:off x="5808240" y="3289320"/>
            <a:ext cx="6669000" cy="15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900"/>
              </a:lnSpc>
            </a:pPr>
            <a:r>
              <a:rPr b="0" lang="ko-KR" sz="8500" spc="-1" strike="noStrike">
                <a:solidFill>
                  <a:srgbClr val="222222"/>
                </a:solidFill>
                <a:latin typeface="Calibri"/>
                <a:ea typeface="Nanum Myeongjo Bold"/>
              </a:rPr>
              <a:t>감사합니다</a:t>
            </a:r>
            <a:endParaRPr b="0" lang="en-US" sz="8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TextBox 3"/>
          <p:cNvSpPr/>
          <p:nvPr/>
        </p:nvSpPr>
        <p:spPr>
          <a:xfrm>
            <a:off x="6103440" y="4984920"/>
            <a:ext cx="607896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1" lang="en-US" sz="4000" spc="-1" strike="noStrike">
                <a:solidFill>
                  <a:srgbClr val="204aa9"/>
                </a:solidFill>
                <a:latin typeface="Nanum Myeongjo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6" name="웃는 얼굴 225"/>
          <p:cNvSpPr/>
          <p:nvPr/>
        </p:nvSpPr>
        <p:spPr>
          <a:xfrm>
            <a:off x="8640000" y="5941440"/>
            <a:ext cx="1078200" cy="8982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/>
          <p:nvPr/>
        </p:nvSpPr>
        <p:spPr>
          <a:xfrm>
            <a:off x="6323400" y="4496400"/>
            <a:ext cx="790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pc="-1" strike="noStrike">
                <a:solidFill>
                  <a:srgbClr val="204aa9"/>
                </a:solidFill>
                <a:latin typeface="Nanum Myeongjo Bold Bold"/>
              </a:rPr>
              <a:t>01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AutoShape 3"/>
          <p:cNvSpPr/>
          <p:nvPr/>
        </p:nvSpPr>
        <p:spPr>
          <a:xfrm>
            <a:off x="6125760" y="7300440"/>
            <a:ext cx="600516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AutoShape 4"/>
          <p:cNvSpPr/>
          <p:nvPr/>
        </p:nvSpPr>
        <p:spPr>
          <a:xfrm>
            <a:off x="6156720" y="6320880"/>
            <a:ext cx="600516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AutoShape 5"/>
          <p:cNvSpPr/>
          <p:nvPr/>
        </p:nvSpPr>
        <p:spPr>
          <a:xfrm>
            <a:off x="6125760" y="5341320"/>
            <a:ext cx="600516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TextBox 8"/>
          <p:cNvSpPr/>
          <p:nvPr/>
        </p:nvSpPr>
        <p:spPr>
          <a:xfrm>
            <a:off x="7464240" y="4663800"/>
            <a:ext cx="440208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475"/>
              </a:lnSpc>
            </a:pPr>
            <a:r>
              <a:rPr b="1" lang="ko-KR" sz="2500" spc="94" strike="noStrike">
                <a:solidFill>
                  <a:srgbClr val="222222"/>
                </a:solidFill>
                <a:latin typeface="Calibri"/>
                <a:ea typeface="Nanum Myeongjo"/>
              </a:rPr>
              <a:t>데이터 살펴보기 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TextBox 9"/>
          <p:cNvSpPr/>
          <p:nvPr/>
        </p:nvSpPr>
        <p:spPr>
          <a:xfrm>
            <a:off x="7464240" y="5655600"/>
            <a:ext cx="440208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475"/>
              </a:lnSpc>
            </a:pPr>
            <a:r>
              <a:rPr b="1" lang="ko-KR" sz="2500" spc="94" strike="noStrike">
                <a:solidFill>
                  <a:srgbClr val="222222"/>
                </a:solidFill>
                <a:latin typeface="Calibri"/>
                <a:ea typeface="Nanum Myeongjo"/>
              </a:rPr>
              <a:t>데이터 전 처리</a:t>
            </a:r>
            <a:r>
              <a:rPr b="1" lang="en-US" sz="2500" spc="94" strike="noStrike">
                <a:solidFill>
                  <a:srgbClr val="222222"/>
                </a:solidFill>
                <a:latin typeface="Calibri"/>
                <a:ea typeface="Nanum Myeongjo"/>
              </a:rPr>
              <a:t>, </a:t>
            </a:r>
            <a:r>
              <a:rPr b="1" lang="ko-KR" sz="2500" spc="94" strike="noStrike">
                <a:solidFill>
                  <a:srgbClr val="222222"/>
                </a:solidFill>
                <a:latin typeface="Calibri"/>
                <a:ea typeface="Nanum Myeongjo"/>
              </a:rPr>
              <a:t>시각화 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TextBox 10"/>
          <p:cNvSpPr/>
          <p:nvPr/>
        </p:nvSpPr>
        <p:spPr>
          <a:xfrm>
            <a:off x="7464240" y="6636960"/>
            <a:ext cx="440208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475"/>
              </a:lnSpc>
            </a:pPr>
            <a:r>
              <a:rPr b="1" lang="ko-KR" sz="2500" spc="94" strike="noStrike">
                <a:solidFill>
                  <a:srgbClr val="222222"/>
                </a:solidFill>
                <a:latin typeface="Nanum Myeongjo"/>
                <a:ea typeface="Nanum Myeongjo"/>
              </a:rPr>
              <a:t>모델링</a:t>
            </a:r>
            <a:r>
              <a:rPr b="1" lang="en-US" sz="2500" spc="94" strike="noStrike">
                <a:solidFill>
                  <a:srgbClr val="222222"/>
                </a:solidFill>
                <a:latin typeface="Nanum Myeongjo"/>
                <a:ea typeface="Nanum Myeongjo"/>
              </a:rPr>
              <a:t>, </a:t>
            </a:r>
            <a:r>
              <a:rPr b="1" lang="ko-KR" sz="2500" spc="94" strike="noStrike">
                <a:solidFill>
                  <a:srgbClr val="222222"/>
                </a:solidFill>
                <a:latin typeface="Nanum Myeongjo"/>
                <a:ea typeface="Nanum Myeongjo"/>
              </a:rPr>
              <a:t>학습 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TextBox 11"/>
          <p:cNvSpPr/>
          <p:nvPr/>
        </p:nvSpPr>
        <p:spPr>
          <a:xfrm>
            <a:off x="6323400" y="5475960"/>
            <a:ext cx="790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pc="-1" strike="noStrike">
                <a:solidFill>
                  <a:srgbClr val="204aa9"/>
                </a:solidFill>
                <a:latin typeface="Nanum Myeongjo Bold Bold"/>
              </a:rPr>
              <a:t>02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TextBox 12"/>
          <p:cNvSpPr/>
          <p:nvPr/>
        </p:nvSpPr>
        <p:spPr>
          <a:xfrm>
            <a:off x="6323400" y="6455520"/>
            <a:ext cx="790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pc="-1" strike="noStrike">
                <a:solidFill>
                  <a:srgbClr val="204aa9"/>
                </a:solidFill>
                <a:latin typeface="Nanum Myeongjo Bold Bold"/>
              </a:rPr>
              <a:t>03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TextBox 14"/>
          <p:cNvSpPr/>
          <p:nvPr/>
        </p:nvSpPr>
        <p:spPr>
          <a:xfrm>
            <a:off x="7740000" y="1620000"/>
            <a:ext cx="237132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999"/>
              </a:lnSpc>
            </a:pPr>
            <a:r>
              <a:rPr b="1" lang="ko-KR" sz="5400" spc="-1" strike="noStrike">
                <a:solidFill>
                  <a:srgbClr val="204aa9"/>
                </a:solidFill>
                <a:latin typeface="Nanum Myeongjo Bold"/>
              </a:rPr>
              <a:t>목차</a:t>
            </a:r>
            <a:endParaRPr b="0" lang="en-US" sz="5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직사각형 56"/>
          <p:cNvSpPr/>
          <p:nvPr/>
        </p:nvSpPr>
        <p:spPr>
          <a:xfrm>
            <a:off x="7376040" y="7562520"/>
            <a:ext cx="307080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2500" spc="94" strike="noStrike">
                <a:solidFill>
                  <a:srgbClr val="222222"/>
                </a:solidFill>
                <a:latin typeface="Nanum Myeongjo"/>
                <a:ea typeface="Nanum Myeongjo"/>
              </a:rPr>
              <a:t>결과 </a:t>
            </a:r>
            <a:r>
              <a:rPr b="1" lang="en-US" sz="2500" spc="94" strike="noStrike">
                <a:solidFill>
                  <a:srgbClr val="222222"/>
                </a:solidFill>
                <a:latin typeface="Nanum Myeongjo"/>
                <a:ea typeface="Nanum Myeongjo"/>
              </a:rPr>
              <a:t>, </a:t>
            </a:r>
            <a:r>
              <a:rPr b="1" lang="ko-KR" sz="2500" spc="94" strike="noStrike">
                <a:solidFill>
                  <a:srgbClr val="222222"/>
                </a:solidFill>
                <a:latin typeface="Nanum Myeongjo"/>
                <a:ea typeface="Nanum Myeongjo"/>
              </a:rPr>
              <a:t>개선 사항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6300000" y="7435080"/>
            <a:ext cx="790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pc="-1" strike="noStrike">
                <a:solidFill>
                  <a:srgbClr val="204aa9"/>
                </a:solidFill>
                <a:latin typeface="Nanum Myeongjo Bold Bold"/>
              </a:rPr>
              <a:t>04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AutoShape 9"/>
          <p:cNvSpPr/>
          <p:nvPr/>
        </p:nvSpPr>
        <p:spPr>
          <a:xfrm>
            <a:off x="6120000" y="8280000"/>
            <a:ext cx="600516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"/>
          <p:cNvGrpSpPr/>
          <p:nvPr/>
        </p:nvGrpSpPr>
        <p:grpSpPr>
          <a:xfrm>
            <a:off x="11506680" y="1866240"/>
            <a:ext cx="5591520" cy="831960"/>
            <a:chOff x="11506680" y="1866240"/>
            <a:chExt cx="5591520" cy="831960"/>
          </a:xfrm>
        </p:grpSpPr>
        <p:sp>
          <p:nvSpPr>
            <p:cNvPr id="55" name="TextBox 15"/>
            <p:cNvSpPr/>
            <p:nvPr/>
          </p:nvSpPr>
          <p:spPr>
            <a:xfrm>
              <a:off x="11506680" y="1866240"/>
              <a:ext cx="5591520" cy="83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6" name="TextBox 16"/>
          <p:cNvSpPr/>
          <p:nvPr/>
        </p:nvSpPr>
        <p:spPr>
          <a:xfrm>
            <a:off x="831240" y="37764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살펴보기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7" name="그림 62" descr=""/>
          <p:cNvPicPr/>
          <p:nvPr/>
        </p:nvPicPr>
        <p:blipFill>
          <a:blip r:embed="rId1"/>
          <a:stretch/>
        </p:blipFill>
        <p:spPr>
          <a:xfrm>
            <a:off x="1188000" y="2143800"/>
            <a:ext cx="8903880" cy="664560"/>
          </a:xfrm>
          <a:prstGeom prst="rect">
            <a:avLst/>
          </a:prstGeom>
          <a:ln w="0">
            <a:noFill/>
          </a:ln>
        </p:spPr>
      </p:pic>
      <p:sp>
        <p:nvSpPr>
          <p:cNvPr id="58" name="타원 63"/>
          <p:cNvSpPr/>
          <p:nvPr/>
        </p:nvSpPr>
        <p:spPr>
          <a:xfrm>
            <a:off x="1260000" y="3240000"/>
            <a:ext cx="21492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직사각형 64"/>
          <p:cNvSpPr/>
          <p:nvPr/>
        </p:nvSpPr>
        <p:spPr>
          <a:xfrm>
            <a:off x="1620000" y="3060000"/>
            <a:ext cx="845820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맑은 고딕"/>
              </a:rPr>
              <a:t> 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“</a:t>
            </a:r>
            <a:r>
              <a:rPr b="1" lang="en-US" sz="2600" spc="-1" strike="noStrike">
                <a:solidFill>
                  <a:srgbClr val="000000"/>
                </a:solidFill>
                <a:latin typeface="맑은 고딕"/>
              </a:rPr>
              <a:t>NCHS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” </a:t>
            </a: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에서 진행하는 국민 건강 설문조사 </a:t>
            </a: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타원 65"/>
          <p:cNvSpPr/>
          <p:nvPr/>
        </p:nvSpPr>
        <p:spPr>
          <a:xfrm>
            <a:off x="1260000" y="43200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직사각형 66"/>
          <p:cNvSpPr/>
          <p:nvPr/>
        </p:nvSpPr>
        <p:spPr>
          <a:xfrm>
            <a:off x="1774080" y="4140000"/>
            <a:ext cx="845820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5</a:t>
            </a: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개의 데이터 셋 존재</a:t>
            </a: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직선 연결선 67"/>
          <p:cNvSpPr/>
          <p:nvPr/>
        </p:nvSpPr>
        <p:spPr>
          <a:xfrm>
            <a:off x="1800000" y="4680000"/>
            <a:ext cx="738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직사각형 68"/>
          <p:cNvSpPr/>
          <p:nvPr/>
        </p:nvSpPr>
        <p:spPr>
          <a:xfrm>
            <a:off x="1080000" y="5220000"/>
            <a:ext cx="8818200" cy="7182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생각해본 설문조사 데이터 특징</a:t>
            </a:r>
            <a:r>
              <a:rPr b="1" lang="en-US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타원 69"/>
          <p:cNvSpPr/>
          <p:nvPr/>
        </p:nvSpPr>
        <p:spPr>
          <a:xfrm flipV="1">
            <a:off x="1260000" y="755964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타원 70"/>
          <p:cNvSpPr/>
          <p:nvPr/>
        </p:nvSpPr>
        <p:spPr>
          <a:xfrm>
            <a:off x="1260360" y="66600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직사각형 71"/>
          <p:cNvSpPr/>
          <p:nvPr/>
        </p:nvSpPr>
        <p:spPr>
          <a:xfrm>
            <a:off x="1620000" y="6535800"/>
            <a:ext cx="11698200" cy="9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응답을 건너뛰거나 누락 하는 경우가 다수 발생 할 수 있다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직사각형 72"/>
          <p:cNvSpPr/>
          <p:nvPr/>
        </p:nvSpPr>
        <p:spPr>
          <a:xfrm>
            <a:off x="1619640" y="8322120"/>
            <a:ext cx="11518200" cy="9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조사의 신뢰성을 위해 문항의 수가 많고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, </a:t>
            </a: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의미가 반복되는 문항도 많다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타원 73"/>
          <p:cNvSpPr/>
          <p:nvPr/>
        </p:nvSpPr>
        <p:spPr>
          <a:xfrm flipV="1">
            <a:off x="1260000" y="84600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직사각형 74"/>
          <p:cNvSpPr/>
          <p:nvPr/>
        </p:nvSpPr>
        <p:spPr>
          <a:xfrm>
            <a:off x="1619640" y="7428960"/>
            <a:ext cx="10978200" cy="9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이진 응답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, 6</a:t>
            </a: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점 척도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, 9</a:t>
            </a:r>
            <a:r>
              <a:rPr b="1" lang="ko-KR" sz="2600" spc="-1" strike="noStrike">
                <a:solidFill>
                  <a:srgbClr val="355269"/>
                </a:solidFill>
                <a:latin typeface="맑은 고딕"/>
              </a:rPr>
              <a:t>점 척도 등 응답 스케일의 차이가 있을 수 있다</a:t>
            </a:r>
            <a:r>
              <a:rPr b="1" lang="en-US" sz="2600" spc="-1" strike="noStrike">
                <a:solidFill>
                  <a:srgbClr val="355269"/>
                </a:solidFill>
                <a:latin typeface="맑은 고딕"/>
              </a:rPr>
              <a:t>. </a:t>
            </a:r>
            <a:endParaRPr b="0" lang="en-US" sz="2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70" name="그림 75" descr=""/>
          <p:cNvPicPr/>
          <p:nvPr/>
        </p:nvPicPr>
        <p:blipFill>
          <a:blip r:embed="rId2"/>
          <a:stretch/>
        </p:blipFill>
        <p:spPr>
          <a:xfrm>
            <a:off x="11520000" y="3057120"/>
            <a:ext cx="5578200" cy="2341080"/>
          </a:xfrm>
          <a:prstGeom prst="rect">
            <a:avLst/>
          </a:prstGeom>
          <a:ln w="0">
            <a:noFill/>
          </a:ln>
        </p:spPr>
      </p:pic>
      <p:sp>
        <p:nvSpPr>
          <p:cNvPr id="71" name="타원 76"/>
          <p:cNvSpPr/>
          <p:nvPr/>
        </p:nvSpPr>
        <p:spPr>
          <a:xfrm>
            <a:off x="12709800" y="60786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직사각형 77"/>
          <p:cNvSpPr/>
          <p:nvPr/>
        </p:nvSpPr>
        <p:spPr>
          <a:xfrm>
            <a:off x="13140000" y="5940000"/>
            <a:ext cx="323820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355269"/>
                </a:solidFill>
                <a:latin typeface="맑은 고딕"/>
              </a:rPr>
              <a:t>Sample adult file </a:t>
            </a:r>
            <a:r>
              <a:rPr b="1" lang="ko-KR" sz="1800" spc="-1" strike="noStrike">
                <a:solidFill>
                  <a:srgbClr val="355269"/>
                </a:solidFill>
                <a:latin typeface="맑은 고딕"/>
              </a:rPr>
              <a:t>의 </a:t>
            </a:r>
            <a:r>
              <a:rPr b="1" lang="en-US" sz="1800" spc="-1" strike="noStrike">
                <a:solidFill>
                  <a:srgbClr val="355269"/>
                </a:solidFill>
                <a:latin typeface="맑은 고딕"/>
              </a:rPr>
              <a:t>head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355269"/>
                </a:solidFill>
                <a:latin typeface="맑은 고딕"/>
              </a:rPr>
              <a:t>     </a:t>
            </a:r>
            <a:r>
              <a:rPr b="1" lang="ko-KR" sz="1800" spc="-1" strike="noStrike">
                <a:solidFill>
                  <a:srgbClr val="355269"/>
                </a:solidFill>
                <a:latin typeface="맑은 고딕"/>
              </a:rPr>
              <a:t>총 열과 행의 개수는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355269"/>
                </a:solidFill>
                <a:latin typeface="맑은 고딕"/>
              </a:rPr>
              <a:t>        </a:t>
            </a:r>
            <a:r>
              <a:rPr b="1" lang="en-US" sz="1800" spc="-1" strike="noStrike">
                <a:solidFill>
                  <a:srgbClr val="355269"/>
                </a:solidFill>
                <a:latin typeface="맑은 고딕"/>
              </a:rPr>
              <a:t>(25417, 742)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직선 연결선 79"/>
          <p:cNvSpPr/>
          <p:nvPr/>
        </p:nvSpPr>
        <p:spPr>
          <a:xfrm>
            <a:off x="1800000" y="4680000"/>
            <a:ext cx="738000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AutoShape 1"/>
          <p:cNvSpPr/>
          <p:nvPr/>
        </p:nvSpPr>
        <p:spPr>
          <a:xfrm>
            <a:off x="1800000" y="3600000"/>
            <a:ext cx="816516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AutoShape 2"/>
          <p:cNvSpPr/>
          <p:nvPr/>
        </p:nvSpPr>
        <p:spPr>
          <a:xfrm>
            <a:off x="1800000" y="4680000"/>
            <a:ext cx="816516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AutoShape 6"/>
          <p:cNvSpPr/>
          <p:nvPr/>
        </p:nvSpPr>
        <p:spPr>
          <a:xfrm>
            <a:off x="1620000" y="7199280"/>
            <a:ext cx="1044000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AutoShape 7"/>
          <p:cNvSpPr/>
          <p:nvPr/>
        </p:nvSpPr>
        <p:spPr>
          <a:xfrm>
            <a:off x="1620000" y="8099640"/>
            <a:ext cx="1044000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AutoShape 8"/>
          <p:cNvSpPr/>
          <p:nvPr/>
        </p:nvSpPr>
        <p:spPr>
          <a:xfrm>
            <a:off x="1620000" y="9000000"/>
            <a:ext cx="10440000" cy="360"/>
          </a:xfrm>
          <a:prstGeom prst="line">
            <a:avLst/>
          </a:prstGeom>
          <a:ln w="28575">
            <a:solidFill>
              <a:srgbClr val="204a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57"/>
          <p:cNvSpPr/>
          <p:nvPr/>
        </p:nvSpPr>
        <p:spPr>
          <a:xfrm>
            <a:off x="831240" y="37764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살펴보기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직사각형 88"/>
          <p:cNvSpPr/>
          <p:nvPr/>
        </p:nvSpPr>
        <p:spPr>
          <a:xfrm>
            <a:off x="4029120" y="2506320"/>
            <a:ext cx="9358200" cy="7182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학습에 필요한 데이터와 </a:t>
            </a:r>
            <a:r>
              <a:rPr b="1" i="1" lang="en-US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COLUMN </a:t>
            </a:r>
            <a:r>
              <a:rPr b="1" i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설정</a:t>
            </a:r>
            <a:endParaRPr b="0" lang="en-US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TextBox 1"/>
          <p:cNvSpPr/>
          <p:nvPr/>
        </p:nvSpPr>
        <p:spPr>
          <a:xfrm>
            <a:off x="1620000" y="4860000"/>
            <a:ext cx="41382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399"/>
              </a:lnSpc>
            </a:pPr>
            <a:r>
              <a:rPr b="0" lang="en-US" sz="5400" spc="-1" strike="noStrike">
                <a:solidFill>
                  <a:srgbClr val="204aa9"/>
                </a:solidFill>
                <a:latin typeface="Nanum Myeongjo Bold Bold"/>
                <a:ea typeface="Nanum Myeongjo Bold Bold"/>
              </a:rPr>
              <a:t>NHIS 2018</a:t>
            </a:r>
            <a:endParaRPr b="0" lang="en-US" sz="5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ts val="8399"/>
              </a:lnSpc>
            </a:pPr>
            <a:r>
              <a:rPr b="0" lang="en-US" sz="5400" spc="-1" strike="noStrike">
                <a:solidFill>
                  <a:srgbClr val="204aa9"/>
                </a:solidFill>
                <a:latin typeface="Nanum Myeongjo Bold Bold"/>
                <a:ea typeface="Nanum Myeongjo Bold Bold"/>
              </a:rPr>
              <a:t>‘</a:t>
            </a:r>
            <a:r>
              <a:rPr b="0" lang="en-US" sz="5400" spc="-1" strike="noStrike">
                <a:solidFill>
                  <a:srgbClr val="204aa9"/>
                </a:solidFill>
                <a:latin typeface="Nanum Myeongjo Bold Bold"/>
                <a:ea typeface="Nanum Myeongjo Bold Bold"/>
              </a:rPr>
              <a:t>README’ FILE</a:t>
            </a:r>
            <a:endParaRPr b="0" lang="en-US" sz="5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82" name="그림 90" descr=""/>
          <p:cNvPicPr/>
          <p:nvPr/>
        </p:nvPicPr>
        <p:blipFill>
          <a:blip r:embed="rId1"/>
          <a:stretch/>
        </p:blipFill>
        <p:spPr>
          <a:xfrm>
            <a:off x="7560000" y="4860000"/>
            <a:ext cx="3778200" cy="1978200"/>
          </a:xfrm>
          <a:prstGeom prst="rect">
            <a:avLst/>
          </a:prstGeom>
          <a:ln w="0">
            <a:noFill/>
          </a:ln>
        </p:spPr>
      </p:pic>
      <p:sp>
        <p:nvSpPr>
          <p:cNvPr id="83" name="직사각형 91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84" name="그림 92" descr=""/>
          <p:cNvPicPr/>
          <p:nvPr/>
        </p:nvPicPr>
        <p:blipFill>
          <a:blip r:embed="rId2"/>
          <a:stretch/>
        </p:blipFill>
        <p:spPr>
          <a:xfrm>
            <a:off x="900000" y="4680000"/>
            <a:ext cx="5398200" cy="3474720"/>
          </a:xfrm>
          <a:prstGeom prst="rect">
            <a:avLst/>
          </a:prstGeom>
          <a:ln w="0">
            <a:noFill/>
          </a:ln>
        </p:spPr>
      </p:pic>
      <p:sp>
        <p:nvSpPr>
          <p:cNvPr id="85" name="웃는 얼굴 93"/>
          <p:cNvSpPr/>
          <p:nvPr/>
        </p:nvSpPr>
        <p:spPr>
          <a:xfrm rot="8926800">
            <a:off x="14934600" y="5597280"/>
            <a:ext cx="3148560" cy="239868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직사각형 94"/>
          <p:cNvSpPr/>
          <p:nvPr/>
        </p:nvSpPr>
        <p:spPr>
          <a:xfrm>
            <a:off x="7304400" y="7539480"/>
            <a:ext cx="4573800" cy="19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https://dm.amc.seoul.kr/asan/depts/dm/K/deptMain.do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말풍선: 모서리가 둥근 사각형 95"/>
          <p:cNvSpPr/>
          <p:nvPr/>
        </p:nvSpPr>
        <p:spPr>
          <a:xfrm>
            <a:off x="12060000" y="4320000"/>
            <a:ext cx="2878200" cy="1258200"/>
          </a:xfrm>
          <a:prstGeom prst="wedgeRoundRectCallout">
            <a:avLst>
              <a:gd name="adj1" fmla="val 48861"/>
              <a:gd name="adj2" fmla="val 84731"/>
              <a:gd name="adj3" fmla="val 16667"/>
            </a:avLst>
          </a:prstGeom>
          <a:blipFill rotWithShape="0">
            <a:blip r:embed="rId4"/>
            <a:srcRect/>
            <a:tile tx="0" ty="0" sx="100000" sy="100000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1800" spc="-1" strike="noStrike">
                <a:solidFill>
                  <a:srgbClr val="ffffff"/>
                </a:solidFill>
                <a:latin typeface="Arial"/>
              </a:rPr>
              <a:t>가정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1" i="1" lang="ko-KR" sz="1800" spc="-1" strike="noStrike">
                <a:solidFill>
                  <a:srgbClr val="ffffff"/>
                </a:solidFill>
                <a:latin typeface="Arial"/>
              </a:rPr>
              <a:t>개인의 수입이 영향이 미칠까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TextBox 16"/>
          <p:cNvSpPr/>
          <p:nvPr/>
        </p:nvSpPr>
        <p:spPr>
          <a:xfrm>
            <a:off x="-242280" y="9918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1506680" y="1866240"/>
            <a:ext cx="5591520" cy="831960"/>
            <a:chOff x="11506680" y="1866240"/>
            <a:chExt cx="5591520" cy="831960"/>
          </a:xfrm>
        </p:grpSpPr>
        <p:sp>
          <p:nvSpPr>
            <p:cNvPr id="90" name="TextBox 15"/>
            <p:cNvSpPr/>
            <p:nvPr/>
          </p:nvSpPr>
          <p:spPr>
            <a:xfrm>
              <a:off x="11506680" y="1866240"/>
              <a:ext cx="5591520" cy="83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1" name="TextBox 16"/>
          <p:cNvSpPr/>
          <p:nvPr/>
        </p:nvSpPr>
        <p:spPr>
          <a:xfrm>
            <a:off x="831240" y="37764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살펴보기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92" name="Google Shape;255;g28e78421b60_4_147"/>
          <p:cNvGrpSpPr/>
          <p:nvPr/>
        </p:nvGrpSpPr>
        <p:grpSpPr>
          <a:xfrm>
            <a:off x="7371360" y="3481200"/>
            <a:ext cx="3544920" cy="1599840"/>
            <a:chOff x="7371360" y="3481200"/>
            <a:chExt cx="3544920" cy="1599840"/>
          </a:xfrm>
        </p:grpSpPr>
        <p:sp>
          <p:nvSpPr>
            <p:cNvPr id="93" name="Google Shape;256;g28e78421b60_4_147"/>
            <p:cNvSpPr/>
            <p:nvPr/>
          </p:nvSpPr>
          <p:spPr>
            <a:xfrm>
              <a:off x="7371360" y="3481920"/>
              <a:ext cx="3544920" cy="1599120"/>
            </a:xfrm>
            <a:custGeom>
              <a:avLst/>
              <a:gdLst>
                <a:gd name="textAreaLeft" fmla="*/ 0 w 3544920"/>
                <a:gd name="textAreaRight" fmla="*/ 3545280 w 3544920"/>
                <a:gd name="textAreaTop" fmla="*/ 0 h 1599120"/>
                <a:gd name="textAreaBottom" fmla="*/ 1599480 h 1599120"/>
              </a:gdLst>
              <a:ahLst/>
              <a:rect l="textAreaLeft" t="textAreaTop" r="textAreaRight" b="textAreaBottom"/>
              <a:pathLst>
                <a:path w="817927" h="368962">
                  <a:moveTo>
                    <a:pt x="0" y="0"/>
                  </a:moveTo>
                  <a:lnTo>
                    <a:pt x="817927" y="0"/>
                  </a:lnTo>
                  <a:lnTo>
                    <a:pt x="817927" y="368962"/>
                  </a:lnTo>
                  <a:lnTo>
                    <a:pt x="0" y="368962"/>
                  </a:lnTo>
                  <a:close/>
                </a:path>
              </a:pathLst>
            </a:custGeom>
            <a:solidFill>
              <a:srgbClr val="003e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" name="Google Shape;257;g28e78421b60_4_147"/>
            <p:cNvSpPr/>
            <p:nvPr/>
          </p:nvSpPr>
          <p:spPr>
            <a:xfrm>
              <a:off x="7371360" y="3481200"/>
              <a:ext cx="3544560" cy="159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ko-KR" sz="25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당뇨병 예측</a:t>
              </a:r>
              <a:endParaRPr b="0" lang="en-US" sz="25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95" name="Google Shape;258;g28e78421b60_4_147"/>
          <p:cNvGrpSpPr/>
          <p:nvPr/>
        </p:nvGrpSpPr>
        <p:grpSpPr>
          <a:xfrm>
            <a:off x="11945520" y="3657240"/>
            <a:ext cx="2223720" cy="1217520"/>
            <a:chOff x="11945520" y="3657240"/>
            <a:chExt cx="2223720" cy="1217520"/>
          </a:xfrm>
        </p:grpSpPr>
        <p:sp>
          <p:nvSpPr>
            <p:cNvPr id="96" name="Google Shape;259;g28e78421b60_4_147"/>
            <p:cNvSpPr/>
            <p:nvPr/>
          </p:nvSpPr>
          <p:spPr>
            <a:xfrm>
              <a:off x="11945520" y="3659400"/>
              <a:ext cx="2223720" cy="1215360"/>
            </a:xfrm>
            <a:custGeom>
              <a:avLst/>
              <a:gdLst>
                <a:gd name="textAreaLeft" fmla="*/ 0 w 2223720"/>
                <a:gd name="textAreaRight" fmla="*/ 2224080 w 2223720"/>
                <a:gd name="textAreaTop" fmla="*/ 0 h 1215360"/>
                <a:gd name="textAreaBottom" fmla="*/ 1215720 h 1215360"/>
              </a:gdLst>
              <a:ahLst/>
              <a:rect l="textAreaLeft" t="textAreaTop" r="textAreaRight" b="textAreaBottom"/>
              <a:pathLst>
                <a:path w="1086195" h="593671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97" name="Google Shape;260;g28e78421b60_4_147"/>
            <p:cNvSpPr/>
            <p:nvPr/>
          </p:nvSpPr>
          <p:spPr>
            <a:xfrm>
              <a:off x="11945520" y="3657240"/>
              <a:ext cx="2223720" cy="121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rgbClr val="ffffff"/>
                  </a:solidFill>
                  <a:latin typeface="맑은 고딕"/>
                </a:rPr>
                <a:t>개인 특성은 어떤 것으로 설정할 것인가</a:t>
              </a:r>
              <a:r>
                <a:rPr b="0" lang="en-US" sz="1400" spc="-1" strike="noStrike">
                  <a:solidFill>
                    <a:srgbClr val="ffffff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98" name="Google Shape;261;g28e78421b60_4_147"/>
          <p:cNvGrpSpPr/>
          <p:nvPr/>
        </p:nvGrpSpPr>
        <p:grpSpPr>
          <a:xfrm>
            <a:off x="7875000" y="5987520"/>
            <a:ext cx="2925000" cy="1312920"/>
            <a:chOff x="7875000" y="5987520"/>
            <a:chExt cx="2925000" cy="1312920"/>
          </a:xfrm>
        </p:grpSpPr>
        <p:sp>
          <p:nvSpPr>
            <p:cNvPr id="99" name="Google Shape;262;g28e78421b60_4_147"/>
            <p:cNvSpPr/>
            <p:nvPr/>
          </p:nvSpPr>
          <p:spPr>
            <a:xfrm>
              <a:off x="8033040" y="6085080"/>
              <a:ext cx="2398680" cy="1215000"/>
            </a:xfrm>
            <a:custGeom>
              <a:avLst/>
              <a:gdLst>
                <a:gd name="textAreaLeft" fmla="*/ 0 w 2398680"/>
                <a:gd name="textAreaRight" fmla="*/ 2399040 w 2398680"/>
                <a:gd name="textAreaTop" fmla="*/ 0 h 1215000"/>
                <a:gd name="textAreaBottom" fmla="*/ 1215360 h 1215000"/>
              </a:gdLst>
              <a:ahLst/>
              <a:rect l="textAreaLeft" t="textAreaTop" r="textAreaRight" b="textAreaBottom"/>
              <a:pathLst>
                <a:path w="1086195" h="593671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0" name="Google Shape;263;g28e78421b60_4_147"/>
            <p:cNvSpPr/>
            <p:nvPr/>
          </p:nvSpPr>
          <p:spPr>
            <a:xfrm>
              <a:off x="7875000" y="5987520"/>
              <a:ext cx="2925000" cy="13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맑은 고딕"/>
                </a:rPr>
                <a:t>Column </a:t>
              </a:r>
              <a:r>
                <a:rPr b="0" lang="ko-KR" sz="1400" spc="-1" strike="noStrike">
                  <a:solidFill>
                    <a:srgbClr val="ffffff"/>
                  </a:solidFill>
                  <a:latin typeface="맑은 고딕"/>
                </a:rPr>
                <a:t>수는 적당한가</a:t>
              </a:r>
              <a:r>
                <a:rPr b="0" lang="en-US" sz="1400" spc="-1" strike="noStrike">
                  <a:solidFill>
                    <a:srgbClr val="ffffff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01" name="Google Shape;264;g28e78421b60_4_147"/>
          <p:cNvGrpSpPr/>
          <p:nvPr/>
        </p:nvGrpSpPr>
        <p:grpSpPr>
          <a:xfrm>
            <a:off x="8031960" y="1294200"/>
            <a:ext cx="2223720" cy="1217160"/>
            <a:chOff x="8031960" y="1294200"/>
            <a:chExt cx="2223720" cy="1217160"/>
          </a:xfrm>
        </p:grpSpPr>
        <p:sp>
          <p:nvSpPr>
            <p:cNvPr id="102" name="Google Shape;265;g28e78421b60_4_147"/>
            <p:cNvSpPr/>
            <p:nvPr/>
          </p:nvSpPr>
          <p:spPr>
            <a:xfrm>
              <a:off x="8031960" y="1296360"/>
              <a:ext cx="2223720" cy="1215000"/>
            </a:xfrm>
            <a:custGeom>
              <a:avLst/>
              <a:gdLst>
                <a:gd name="textAreaLeft" fmla="*/ 0 w 2223720"/>
                <a:gd name="textAreaRight" fmla="*/ 2224080 w 2223720"/>
                <a:gd name="textAreaTop" fmla="*/ 0 h 1215000"/>
                <a:gd name="textAreaBottom" fmla="*/ 1215360 h 1215000"/>
              </a:gdLst>
              <a:ahLst/>
              <a:rect l="textAreaLeft" t="textAreaTop" r="textAreaRight" b="textAreaBottom"/>
              <a:pathLst>
                <a:path w="1086195" h="593671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3" name="Google Shape;266;g28e78421b60_4_147"/>
            <p:cNvSpPr/>
            <p:nvPr/>
          </p:nvSpPr>
          <p:spPr>
            <a:xfrm>
              <a:off x="8031960" y="1294200"/>
              <a:ext cx="2223720" cy="121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rgbClr val="ffffff"/>
                  </a:solidFill>
                  <a:latin typeface="맑은 고딕"/>
                </a:rPr>
                <a:t>어떤 </a:t>
              </a:r>
              <a:r>
                <a:rPr b="0" lang="en-US" sz="1400" spc="-1" strike="noStrike">
                  <a:solidFill>
                    <a:srgbClr val="ffffff"/>
                  </a:solidFill>
                  <a:latin typeface="맑은 고딕"/>
                </a:rPr>
                <a:t>table</a:t>
              </a:r>
              <a:r>
                <a:rPr b="0" lang="ko-KR" sz="1400" spc="-1" strike="noStrike">
                  <a:solidFill>
                    <a:srgbClr val="ffffff"/>
                  </a:solidFill>
                  <a:latin typeface="맑은 고딕"/>
                </a:rPr>
                <a:t>을 </a:t>
              </a:r>
              <a:r>
                <a:rPr b="0" lang="en-US" sz="1400" spc="-1" strike="noStrike">
                  <a:solidFill>
                    <a:srgbClr val="ffffff"/>
                  </a:solidFill>
                  <a:latin typeface="맑은 고딕"/>
                </a:rPr>
                <a:t>merge </a:t>
              </a:r>
              <a:r>
                <a:rPr b="0" lang="ko-KR" sz="1400" spc="-1" strike="noStrike">
                  <a:solidFill>
                    <a:srgbClr val="ffffff"/>
                  </a:solidFill>
                  <a:latin typeface="맑은 고딕"/>
                </a:rPr>
                <a:t>할 것인가</a:t>
              </a:r>
              <a:r>
                <a:rPr b="0" lang="en-US" sz="1400" spc="-1" strike="noStrike">
                  <a:solidFill>
                    <a:srgbClr val="ffffff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04" name="Google Shape;267;g28e78421b60_4_147"/>
          <p:cNvGrpSpPr/>
          <p:nvPr/>
        </p:nvGrpSpPr>
        <p:grpSpPr>
          <a:xfrm>
            <a:off x="4010040" y="3673800"/>
            <a:ext cx="2544480" cy="1215360"/>
            <a:chOff x="4010040" y="3673800"/>
            <a:chExt cx="2544480" cy="1215360"/>
          </a:xfrm>
        </p:grpSpPr>
        <p:sp>
          <p:nvSpPr>
            <p:cNvPr id="105" name="Google Shape;268;g28e78421b60_4_147"/>
            <p:cNvSpPr/>
            <p:nvPr/>
          </p:nvSpPr>
          <p:spPr>
            <a:xfrm>
              <a:off x="4118760" y="3673800"/>
              <a:ext cx="2435760" cy="1215000"/>
            </a:xfrm>
            <a:custGeom>
              <a:avLst/>
              <a:gdLst>
                <a:gd name="textAreaLeft" fmla="*/ 0 w 2435760"/>
                <a:gd name="textAreaRight" fmla="*/ 2436120 w 2435760"/>
                <a:gd name="textAreaTop" fmla="*/ 0 h 1215000"/>
                <a:gd name="textAreaBottom" fmla="*/ 1215360 h 1215000"/>
              </a:gdLst>
              <a:ahLst/>
              <a:rect l="textAreaLeft" t="textAreaTop" r="textAreaRight" b="textAreaBottom"/>
              <a:pathLst>
                <a:path w="1086195" h="593671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6" name="Google Shape;269;g28e78421b60_4_147"/>
            <p:cNvSpPr/>
            <p:nvPr/>
          </p:nvSpPr>
          <p:spPr>
            <a:xfrm>
              <a:off x="4010040" y="3673800"/>
              <a:ext cx="2544480" cy="1215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target column</a:t>
              </a: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은</a:t>
              </a: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Samadualt = ‘DIBEV1’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Samchild = ‘CCONDRR6’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cxnSp>
        <p:nvCxnSpPr>
          <p:cNvPr id="107" name="Google Shape;270;g28e78421b60_4_147"/>
          <p:cNvCxnSpPr/>
          <p:nvPr/>
        </p:nvCxnSpPr>
        <p:spPr>
          <a:xfrm flipV="1">
            <a:off x="10916640" y="4267080"/>
            <a:ext cx="1028880" cy="1440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08" name="Google Shape;271;g28e78421b60_4_147"/>
          <p:cNvCxnSpPr/>
          <p:nvPr/>
        </p:nvCxnSpPr>
        <p:spPr>
          <a:xfrm flipH="1">
            <a:off x="6342480" y="4281120"/>
            <a:ext cx="1028880" cy="36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09" name="Google Shape;272;g28e78421b60_4_147"/>
          <p:cNvCxnSpPr/>
          <p:nvPr/>
        </p:nvCxnSpPr>
        <p:spPr>
          <a:xfrm flipV="1">
            <a:off x="9144000" y="2511720"/>
            <a:ext cx="360" cy="97020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10" name="Google Shape;273;g28e78421b60_4_147"/>
          <p:cNvCxnSpPr/>
          <p:nvPr/>
        </p:nvCxnSpPr>
        <p:spPr>
          <a:xfrm>
            <a:off x="9144000" y="5081040"/>
            <a:ext cx="14400" cy="99864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grpSp>
        <p:nvGrpSpPr>
          <p:cNvPr id="111" name="Google Shape;274;g28e78421b60_4_147"/>
          <p:cNvGrpSpPr/>
          <p:nvPr/>
        </p:nvGrpSpPr>
        <p:grpSpPr>
          <a:xfrm>
            <a:off x="11431080" y="685800"/>
            <a:ext cx="2243160" cy="1045080"/>
            <a:chOff x="11431080" y="685800"/>
            <a:chExt cx="2243160" cy="1045080"/>
          </a:xfrm>
        </p:grpSpPr>
        <p:sp>
          <p:nvSpPr>
            <p:cNvPr id="112" name="Google Shape;275;g28e78421b60_4_147"/>
            <p:cNvSpPr/>
            <p:nvPr/>
          </p:nvSpPr>
          <p:spPr>
            <a:xfrm>
              <a:off x="11431080" y="783360"/>
              <a:ext cx="2243160" cy="947520"/>
            </a:xfrm>
            <a:custGeom>
              <a:avLst/>
              <a:gdLst>
                <a:gd name="textAreaLeft" fmla="*/ 0 w 2243160"/>
                <a:gd name="textAreaRight" fmla="*/ 2243520 w 2243160"/>
                <a:gd name="textAreaTop" fmla="*/ 0 h 947520"/>
                <a:gd name="textAreaBottom" fmla="*/ 947880 h 947520"/>
              </a:gdLst>
              <a:ahLst/>
              <a:rect l="textAreaLeft" t="textAreaTop" r="textAreaRight" b="textAreaBottom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13" name="Google Shape;276;g28e78421b60_4_147"/>
            <p:cNvSpPr/>
            <p:nvPr/>
          </p:nvSpPr>
          <p:spPr>
            <a:xfrm>
              <a:off x="11431080" y="685800"/>
              <a:ext cx="2243160" cy="104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Samchild + family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Samadualt + family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14" name="Google Shape;277;g28e78421b60_4_147"/>
          <p:cNvGrpSpPr/>
          <p:nvPr/>
        </p:nvGrpSpPr>
        <p:grpSpPr>
          <a:xfrm>
            <a:off x="11431080" y="1912320"/>
            <a:ext cx="2243160" cy="1045080"/>
            <a:chOff x="11431080" y="1912320"/>
            <a:chExt cx="2243160" cy="1045080"/>
          </a:xfrm>
        </p:grpSpPr>
        <p:sp>
          <p:nvSpPr>
            <p:cNvPr id="115" name="Google Shape;278;g28e78421b60_4_147"/>
            <p:cNvSpPr/>
            <p:nvPr/>
          </p:nvSpPr>
          <p:spPr>
            <a:xfrm>
              <a:off x="11431080" y="2009880"/>
              <a:ext cx="2243160" cy="947520"/>
            </a:xfrm>
            <a:custGeom>
              <a:avLst/>
              <a:gdLst>
                <a:gd name="textAreaLeft" fmla="*/ 0 w 2243160"/>
                <a:gd name="textAreaRight" fmla="*/ 2243520 w 2243160"/>
                <a:gd name="textAreaTop" fmla="*/ 0 h 947520"/>
                <a:gd name="textAreaBottom" fmla="*/ 947880 h 947520"/>
              </a:gdLst>
              <a:ahLst/>
              <a:rect l="textAreaLeft" t="textAreaTop" r="textAreaRight" b="textAreaBottom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16" name="Google Shape;279;g28e78421b60_4_147"/>
            <p:cNvSpPr/>
            <p:nvPr/>
          </p:nvSpPr>
          <p:spPr>
            <a:xfrm>
              <a:off x="11431080" y="1912320"/>
              <a:ext cx="2243160" cy="104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dk1"/>
                  </a:solidFill>
                  <a:latin typeface="맑은 고딕"/>
                </a:rPr>
                <a:t>무의미한 </a:t>
              </a:r>
              <a:r>
                <a:rPr b="0" lang="en-US" sz="1400" spc="-1" strike="noStrike">
                  <a:solidFill>
                    <a:schemeClr val="dk1"/>
                  </a:solidFill>
                  <a:latin typeface="맑은 고딕"/>
                </a:rPr>
                <a:t>table</a:t>
              </a:r>
              <a:r>
                <a:rPr b="0" lang="ko-KR" sz="1400" spc="-1" strike="noStrike">
                  <a:solidFill>
                    <a:schemeClr val="dk1"/>
                  </a:solidFill>
                  <a:latin typeface="맑은 고딕"/>
                </a:rPr>
                <a:t>이 있는가</a:t>
              </a:r>
              <a:r>
                <a:rPr b="0" lang="en-US" sz="1400" spc="-1" strike="noStrike">
                  <a:solidFill>
                    <a:schemeClr val="dk1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cxnSp>
        <p:nvCxnSpPr>
          <p:cNvPr id="117" name="Google Shape;280;g28e78421b60_4_147"/>
          <p:cNvCxnSpPr/>
          <p:nvPr/>
        </p:nvCxnSpPr>
        <p:spPr>
          <a:xfrm flipV="1">
            <a:off x="10256040" y="1257120"/>
            <a:ext cx="1175400" cy="64728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18" name="Google Shape;281;g28e78421b60_4_147"/>
          <p:cNvCxnSpPr/>
          <p:nvPr/>
        </p:nvCxnSpPr>
        <p:spPr>
          <a:xfrm>
            <a:off x="10256040" y="1904040"/>
            <a:ext cx="1175400" cy="57996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grpSp>
        <p:nvGrpSpPr>
          <p:cNvPr id="119" name="Google Shape;282;g28e78421b60_4_147"/>
          <p:cNvGrpSpPr/>
          <p:nvPr/>
        </p:nvGrpSpPr>
        <p:grpSpPr>
          <a:xfrm>
            <a:off x="14717520" y="1966320"/>
            <a:ext cx="2025360" cy="991080"/>
            <a:chOff x="14717520" y="1966320"/>
            <a:chExt cx="2025360" cy="991080"/>
          </a:xfrm>
        </p:grpSpPr>
        <p:sp>
          <p:nvSpPr>
            <p:cNvPr id="120" name="Google Shape;283;g28e78421b60_4_147"/>
            <p:cNvSpPr/>
            <p:nvPr/>
          </p:nvSpPr>
          <p:spPr>
            <a:xfrm>
              <a:off x="14717520" y="2063880"/>
              <a:ext cx="2025360" cy="893520"/>
            </a:xfrm>
            <a:custGeom>
              <a:avLst/>
              <a:gdLst>
                <a:gd name="textAreaLeft" fmla="*/ 0 w 2025360"/>
                <a:gd name="textAreaRight" fmla="*/ 2025720 w 2025360"/>
                <a:gd name="textAreaTop" fmla="*/ 0 h 893520"/>
                <a:gd name="textAreaBottom" fmla="*/ 893880 h 893520"/>
              </a:gdLst>
              <a:ahLst/>
              <a:rect l="textAreaLeft" t="textAreaTop" r="textAreaRight" b="textAreaBottom"/>
              <a:pathLst>
                <a:path w="989435" h="436645">
                  <a:moveTo>
                    <a:pt x="0" y="0"/>
                  </a:moveTo>
                  <a:lnTo>
                    <a:pt x="989435" y="0"/>
                  </a:lnTo>
                  <a:lnTo>
                    <a:pt x="989435" y="436645"/>
                  </a:lnTo>
                  <a:lnTo>
                    <a:pt x="0" y="436645"/>
                  </a:lnTo>
                  <a:close/>
                </a:path>
              </a:pathLst>
            </a:custGeom>
            <a:solidFill>
              <a:srgbClr val="003e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21" name="Google Shape;284;g28e78421b60_4_147"/>
            <p:cNvSpPr/>
            <p:nvPr/>
          </p:nvSpPr>
          <p:spPr>
            <a:xfrm>
              <a:off x="14717520" y="1966320"/>
              <a:ext cx="202536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데이터 확인 후</a:t>
              </a:r>
              <a:br>
                <a:rPr sz="1400"/>
              </a:b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유의미한 </a:t>
              </a: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table</a:t>
              </a: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로 진행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22" name="Google Shape;285;g28e78421b60_4_147"/>
          <p:cNvGrpSpPr/>
          <p:nvPr/>
        </p:nvGrpSpPr>
        <p:grpSpPr>
          <a:xfrm>
            <a:off x="14717520" y="721800"/>
            <a:ext cx="2025360" cy="991080"/>
            <a:chOff x="14717520" y="721800"/>
            <a:chExt cx="2025360" cy="991080"/>
          </a:xfrm>
        </p:grpSpPr>
        <p:sp>
          <p:nvSpPr>
            <p:cNvPr id="123" name="Google Shape;286;g28e78421b60_4_147"/>
            <p:cNvSpPr/>
            <p:nvPr/>
          </p:nvSpPr>
          <p:spPr>
            <a:xfrm>
              <a:off x="14717520" y="819360"/>
              <a:ext cx="2025360" cy="893520"/>
            </a:xfrm>
            <a:custGeom>
              <a:avLst/>
              <a:gdLst>
                <a:gd name="textAreaLeft" fmla="*/ 0 w 2025360"/>
                <a:gd name="textAreaRight" fmla="*/ 2025720 w 2025360"/>
                <a:gd name="textAreaTop" fmla="*/ 0 h 893520"/>
                <a:gd name="textAreaBottom" fmla="*/ 893880 h 893520"/>
              </a:gdLst>
              <a:ahLst/>
              <a:rect l="textAreaLeft" t="textAreaTop" r="textAreaRight" b="textAreaBottom"/>
              <a:pathLst>
                <a:path w="989435" h="436645">
                  <a:moveTo>
                    <a:pt x="0" y="0"/>
                  </a:moveTo>
                  <a:lnTo>
                    <a:pt x="989435" y="0"/>
                  </a:lnTo>
                  <a:lnTo>
                    <a:pt x="989435" y="436645"/>
                  </a:lnTo>
                  <a:lnTo>
                    <a:pt x="0" y="436645"/>
                  </a:lnTo>
                  <a:close/>
                </a:path>
              </a:pathLst>
            </a:custGeom>
            <a:solidFill>
              <a:srgbClr val="003e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24" name="Google Shape;287;g28e78421b60_4_147"/>
            <p:cNvSpPr/>
            <p:nvPr/>
          </p:nvSpPr>
          <p:spPr>
            <a:xfrm>
              <a:off x="14717520" y="721800"/>
              <a:ext cx="202536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Family + Samchild table</a:t>
              </a: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은 의미 있는가</a:t>
              </a: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25" name="Google Shape;288;g28e78421b60_4_147"/>
          <p:cNvGrpSpPr/>
          <p:nvPr/>
        </p:nvGrpSpPr>
        <p:grpSpPr>
          <a:xfrm>
            <a:off x="1544760" y="6809760"/>
            <a:ext cx="2025360" cy="991080"/>
            <a:chOff x="1544760" y="6809760"/>
            <a:chExt cx="2025360" cy="991080"/>
          </a:xfrm>
        </p:grpSpPr>
        <p:sp>
          <p:nvSpPr>
            <p:cNvPr id="126" name="Google Shape;289;g28e78421b60_4_147"/>
            <p:cNvSpPr/>
            <p:nvPr/>
          </p:nvSpPr>
          <p:spPr>
            <a:xfrm>
              <a:off x="1544760" y="6907320"/>
              <a:ext cx="2025360" cy="893520"/>
            </a:xfrm>
            <a:custGeom>
              <a:avLst/>
              <a:gdLst>
                <a:gd name="textAreaLeft" fmla="*/ 0 w 2025360"/>
                <a:gd name="textAreaRight" fmla="*/ 2025720 w 2025360"/>
                <a:gd name="textAreaTop" fmla="*/ 0 h 893520"/>
                <a:gd name="textAreaBottom" fmla="*/ 893880 h 893520"/>
              </a:gdLst>
              <a:ahLst/>
              <a:rect l="textAreaLeft" t="textAreaTop" r="textAreaRight" b="textAreaBottom"/>
              <a:pathLst>
                <a:path w="989435" h="436645">
                  <a:moveTo>
                    <a:pt x="0" y="0"/>
                  </a:moveTo>
                  <a:lnTo>
                    <a:pt x="989435" y="0"/>
                  </a:lnTo>
                  <a:lnTo>
                    <a:pt x="989435" y="436645"/>
                  </a:lnTo>
                  <a:lnTo>
                    <a:pt x="0" y="436645"/>
                  </a:lnTo>
                  <a:close/>
                </a:path>
              </a:pathLst>
            </a:custGeom>
            <a:solidFill>
              <a:srgbClr val="003e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27" name="Google Shape;290;g28e78421b60_4_147"/>
            <p:cNvSpPr/>
            <p:nvPr/>
          </p:nvSpPr>
          <p:spPr>
            <a:xfrm>
              <a:off x="1544760" y="6809760"/>
              <a:ext cx="202536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어느 모델을 사용할 것인가</a:t>
              </a: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28" name="Google Shape;291;g28e78421b60_4_147"/>
          <p:cNvGrpSpPr/>
          <p:nvPr/>
        </p:nvGrpSpPr>
        <p:grpSpPr>
          <a:xfrm>
            <a:off x="1544760" y="5525640"/>
            <a:ext cx="2025360" cy="991080"/>
            <a:chOff x="1544760" y="5525640"/>
            <a:chExt cx="2025360" cy="991080"/>
          </a:xfrm>
        </p:grpSpPr>
        <p:sp>
          <p:nvSpPr>
            <p:cNvPr id="129" name="Google Shape;292;g28e78421b60_4_147"/>
            <p:cNvSpPr/>
            <p:nvPr/>
          </p:nvSpPr>
          <p:spPr>
            <a:xfrm>
              <a:off x="1544760" y="5623200"/>
              <a:ext cx="2025360" cy="893520"/>
            </a:xfrm>
            <a:custGeom>
              <a:avLst/>
              <a:gdLst>
                <a:gd name="textAreaLeft" fmla="*/ 0 w 2025360"/>
                <a:gd name="textAreaRight" fmla="*/ 2025720 w 2025360"/>
                <a:gd name="textAreaTop" fmla="*/ 0 h 893520"/>
                <a:gd name="textAreaBottom" fmla="*/ 893880 h 893520"/>
              </a:gdLst>
              <a:ahLst/>
              <a:rect l="textAreaLeft" t="textAreaTop" r="textAreaRight" b="textAreaBottom"/>
              <a:pathLst>
                <a:path w="989435" h="436645">
                  <a:moveTo>
                    <a:pt x="0" y="0"/>
                  </a:moveTo>
                  <a:lnTo>
                    <a:pt x="989435" y="0"/>
                  </a:lnTo>
                  <a:lnTo>
                    <a:pt x="989435" y="436645"/>
                  </a:lnTo>
                  <a:lnTo>
                    <a:pt x="0" y="436645"/>
                  </a:lnTo>
                  <a:close/>
                </a:path>
              </a:pathLst>
            </a:custGeom>
            <a:solidFill>
              <a:srgbClr val="003e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30" name="Google Shape;293;g28e78421b60_4_147"/>
            <p:cNvSpPr/>
            <p:nvPr/>
          </p:nvSpPr>
          <p:spPr>
            <a:xfrm>
              <a:off x="1544760" y="5525640"/>
              <a:ext cx="202536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어떤 기준으로 </a:t>
              </a: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column</a:t>
              </a:r>
              <a:r>
                <a:rPr b="0" lang="ko-KR" sz="1400" spc="-1" strike="noStrike">
                  <a:solidFill>
                    <a:schemeClr val="lt1"/>
                  </a:solidFill>
                  <a:latin typeface="맑은 고딕"/>
                </a:rPr>
                <a:t>을 선택할 것인가</a:t>
              </a:r>
              <a:r>
                <a:rPr b="0" lang="en-US" sz="1400" spc="-1" strike="noStrike">
                  <a:solidFill>
                    <a:schemeClr val="lt1"/>
                  </a:solidFill>
                  <a:latin typeface="맑은 고딕"/>
                </a:rPr>
                <a:t>?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cxnSp>
        <p:nvCxnSpPr>
          <p:cNvPr id="131" name="Google Shape;294;g28e78421b60_4_147"/>
          <p:cNvCxnSpPr/>
          <p:nvPr/>
        </p:nvCxnSpPr>
        <p:spPr>
          <a:xfrm>
            <a:off x="13674600" y="2483640"/>
            <a:ext cx="1042920" cy="2772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32" name="Google Shape;295;g28e78421b60_4_147"/>
          <p:cNvCxnSpPr/>
          <p:nvPr/>
        </p:nvCxnSpPr>
        <p:spPr>
          <a:xfrm flipV="1">
            <a:off x="13674600" y="1266120"/>
            <a:ext cx="1042920" cy="121788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33" name="Google Shape;296;g28e78421b60_4_147"/>
          <p:cNvCxnSpPr/>
          <p:nvPr/>
        </p:nvCxnSpPr>
        <p:spPr>
          <a:xfrm flipH="1">
            <a:off x="3570480" y="6073920"/>
            <a:ext cx="1042920" cy="128052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34" name="Google Shape;297;g28e78421b60_4_147"/>
          <p:cNvCxnSpPr/>
          <p:nvPr/>
        </p:nvCxnSpPr>
        <p:spPr>
          <a:xfrm flipH="1" flipV="1">
            <a:off x="3570480" y="6069960"/>
            <a:ext cx="1042920" cy="432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35" name="Google Shape;298;g28e78421b60_4_147"/>
          <p:cNvCxnSpPr/>
          <p:nvPr/>
        </p:nvCxnSpPr>
        <p:spPr>
          <a:xfrm flipH="1" flipV="1">
            <a:off x="6856920" y="6073920"/>
            <a:ext cx="1189800" cy="61344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cxnSp>
        <p:nvCxnSpPr>
          <p:cNvPr id="136" name="Google Shape;299;g28e78421b60_4_147"/>
          <p:cNvCxnSpPr/>
          <p:nvPr/>
        </p:nvCxnSpPr>
        <p:spPr>
          <a:xfrm flipH="1">
            <a:off x="6856920" y="6687000"/>
            <a:ext cx="1189800" cy="613800"/>
          </a:xfrm>
          <a:prstGeom prst="straightConnector1">
            <a:avLst/>
          </a:prstGeom>
          <a:ln cap="rnd" w="28575">
            <a:solidFill>
              <a:srgbClr val="003ea8"/>
            </a:solidFill>
            <a:round/>
            <a:tailEnd len="med" type="triangle" w="med"/>
          </a:ln>
        </p:spPr>
      </p:cxnSp>
      <p:grpSp>
        <p:nvGrpSpPr>
          <p:cNvPr id="137" name="Google Shape;304;g28e78421b60_4_147"/>
          <p:cNvGrpSpPr/>
          <p:nvPr/>
        </p:nvGrpSpPr>
        <p:grpSpPr>
          <a:xfrm>
            <a:off x="4613400" y="5502600"/>
            <a:ext cx="2243160" cy="1045080"/>
            <a:chOff x="4613400" y="5502600"/>
            <a:chExt cx="2243160" cy="1045080"/>
          </a:xfrm>
        </p:grpSpPr>
        <p:sp>
          <p:nvSpPr>
            <p:cNvPr id="138" name="Google Shape;305;g28e78421b60_4_147"/>
            <p:cNvSpPr/>
            <p:nvPr/>
          </p:nvSpPr>
          <p:spPr>
            <a:xfrm>
              <a:off x="4613400" y="5600160"/>
              <a:ext cx="2243160" cy="947520"/>
            </a:xfrm>
            <a:custGeom>
              <a:avLst/>
              <a:gdLst>
                <a:gd name="textAreaLeft" fmla="*/ 0 w 2243160"/>
                <a:gd name="textAreaRight" fmla="*/ 2243520 w 2243160"/>
                <a:gd name="textAreaTop" fmla="*/ 0 h 947520"/>
                <a:gd name="textAreaBottom" fmla="*/ 947880 h 947520"/>
              </a:gdLst>
              <a:ahLst/>
              <a:rect l="textAreaLeft" t="textAreaTop" r="textAreaRight" b="textAreaBottom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39" name="Google Shape;306;g28e78421b60_4_147"/>
            <p:cNvSpPr/>
            <p:nvPr/>
          </p:nvSpPr>
          <p:spPr>
            <a:xfrm>
              <a:off x="4613400" y="5502600"/>
              <a:ext cx="2243160" cy="104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맑은 고딕"/>
                </a:rPr>
                <a:t>Samadult </a:t>
              </a:r>
              <a:r>
                <a:rPr b="0" lang="ko-KR" sz="1400" spc="-1" strike="noStrike">
                  <a:solidFill>
                    <a:schemeClr val="dk1"/>
                  </a:solidFill>
                  <a:latin typeface="맑은 고딕"/>
                </a:rPr>
                <a:t>선택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맑은 고딕"/>
                </a:rPr>
                <a:t>Column </a:t>
              </a:r>
              <a:r>
                <a:rPr b="0" lang="ko-KR" sz="1400" spc="-1" strike="noStrike">
                  <a:solidFill>
                    <a:schemeClr val="dk1"/>
                  </a:solidFill>
                  <a:latin typeface="맑은 고딕"/>
                </a:rPr>
                <a:t>조절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40" name="Google Shape;307;g28e78421b60_4_147"/>
          <p:cNvGrpSpPr/>
          <p:nvPr/>
        </p:nvGrpSpPr>
        <p:grpSpPr>
          <a:xfrm>
            <a:off x="4613400" y="6729120"/>
            <a:ext cx="2243160" cy="1045080"/>
            <a:chOff x="4613400" y="6729120"/>
            <a:chExt cx="2243160" cy="1045080"/>
          </a:xfrm>
        </p:grpSpPr>
        <p:sp>
          <p:nvSpPr>
            <p:cNvPr id="141" name="Google Shape;308;g28e78421b60_4_147"/>
            <p:cNvSpPr/>
            <p:nvPr/>
          </p:nvSpPr>
          <p:spPr>
            <a:xfrm>
              <a:off x="4613400" y="6826680"/>
              <a:ext cx="2243160" cy="947520"/>
            </a:xfrm>
            <a:custGeom>
              <a:avLst/>
              <a:gdLst>
                <a:gd name="textAreaLeft" fmla="*/ 0 w 2243160"/>
                <a:gd name="textAreaRight" fmla="*/ 2243520 w 2243160"/>
                <a:gd name="textAreaTop" fmla="*/ 0 h 947520"/>
                <a:gd name="textAreaBottom" fmla="*/ 947880 h 947520"/>
              </a:gdLst>
              <a:ahLst/>
              <a:rect l="textAreaLeft" t="textAreaTop" r="textAreaRight" b="textAreaBottom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42" name="Google Shape;309;g28e78421b60_4_147"/>
            <p:cNvSpPr/>
            <p:nvPr/>
          </p:nvSpPr>
          <p:spPr>
            <a:xfrm>
              <a:off x="4613400" y="6729120"/>
              <a:ext cx="2243160" cy="104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4160" rIns="254160" tIns="254160" bIns="254160" anchor="ctr">
              <a:noAutofit/>
            </a:bodyPr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맑은 고딕"/>
                </a:rPr>
                <a:t>samchild, family </a:t>
              </a:r>
              <a:r>
                <a:rPr b="0" lang="ko-KR" sz="1400" spc="-1" strike="noStrike">
                  <a:solidFill>
                    <a:schemeClr val="dk1"/>
                  </a:solidFill>
                  <a:latin typeface="맑은 고딕"/>
                </a:rPr>
                <a:t>는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algn="ctr" defTabSz="914400">
                <a:lnSpc>
                  <a:spcPct val="14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맑은 고딕"/>
                </a:rPr>
                <a:t>Column </a:t>
              </a:r>
              <a:r>
                <a:rPr b="0" lang="ko-KR" sz="1400" spc="-1" strike="noStrike">
                  <a:solidFill>
                    <a:schemeClr val="dk1"/>
                  </a:solidFill>
                  <a:latin typeface="맑은 고딕"/>
                </a:rPr>
                <a:t>줄이기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43" name="TextBox 16"/>
          <p:cNvSpPr/>
          <p:nvPr/>
        </p:nvSpPr>
        <p:spPr>
          <a:xfrm>
            <a:off x="-286200" y="9918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사각형: 둥근 모서리 130"/>
          <p:cNvSpPr/>
          <p:nvPr/>
        </p:nvSpPr>
        <p:spPr>
          <a:xfrm>
            <a:off x="3921840" y="8141400"/>
            <a:ext cx="10794960" cy="15703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  <a:effectLst>
            <a:outerShdw algn="br" blurRad="380880" dir="13500000" dist="12677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사각형: 둥근 모서리 131"/>
          <p:cNvSpPr/>
          <p:nvPr/>
        </p:nvSpPr>
        <p:spPr>
          <a:xfrm>
            <a:off x="3858120" y="8205120"/>
            <a:ext cx="10794960" cy="15703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  <a:effectLst>
            <a:outerShdw algn="tl" blurRad="380880" dir="2700000" dist="12677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6" name="TextBox 132"/>
          <p:cNvSpPr/>
          <p:nvPr/>
        </p:nvSpPr>
        <p:spPr>
          <a:xfrm>
            <a:off x="5799960" y="8420760"/>
            <a:ext cx="70394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Merge table 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선택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Target column 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선택  </a:t>
            </a: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= 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당뇨 유무 </a:t>
            </a: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column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기타 </a:t>
            </a: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column 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선택 기준 설정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2880000" y="2340000"/>
            <a:ext cx="378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맑은 고딕"/>
              </a:rPr>
              <a:t>“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</a:rPr>
              <a:t>Brain storming”</a:t>
            </a:r>
            <a:endParaRPr b="1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22"/>
          <p:cNvSpPr/>
          <p:nvPr/>
        </p:nvSpPr>
        <p:spPr>
          <a:xfrm>
            <a:off x="831240" y="37764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살펴보기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직사각형 97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TextBox 23"/>
          <p:cNvSpPr/>
          <p:nvPr/>
        </p:nvSpPr>
        <p:spPr>
          <a:xfrm>
            <a:off x="6480000" y="2366280"/>
            <a:ext cx="493164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399"/>
              </a:lnSpc>
            </a:pPr>
            <a:r>
              <a:rPr b="0" lang="en-US" sz="6000" spc="-1" strike="noStrike">
                <a:solidFill>
                  <a:srgbClr val="204aa9"/>
                </a:solidFill>
                <a:latin typeface="Nanum Myeongjo Bold Bold"/>
                <a:ea typeface="Nanum Myeongjo Bold Bold"/>
              </a:rPr>
              <a:t>3</a:t>
            </a:r>
            <a:r>
              <a:rPr b="0" lang="ko-KR" sz="6000" spc="-1" strike="noStrike">
                <a:solidFill>
                  <a:srgbClr val="204aa9"/>
                </a:solidFill>
                <a:latin typeface="Nanum Myeongjo Bold Bold"/>
                <a:ea typeface="Nanum Myeongjo Bold Bold"/>
              </a:rPr>
              <a:t>개의 </a:t>
            </a:r>
            <a:r>
              <a:rPr b="0" lang="en-US" sz="6000" spc="-1" strike="noStrike">
                <a:solidFill>
                  <a:srgbClr val="204aa9"/>
                </a:solidFill>
                <a:latin typeface="Nanum Myeongjo Bold Bold"/>
                <a:ea typeface="Nanum Myeongjo Bold Bold"/>
              </a:rPr>
              <a:t>DATA FEATURE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직사각형 99"/>
          <p:cNvSpPr/>
          <p:nvPr/>
        </p:nvSpPr>
        <p:spPr>
          <a:xfrm>
            <a:off x="2520000" y="5044680"/>
            <a:ext cx="2320200" cy="10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5400" spc="-1" strike="noStrike">
                <a:solidFill>
                  <a:srgbClr val="355269"/>
                </a:solidFill>
                <a:latin typeface="맑은 고딕"/>
              </a:rPr>
              <a:t>family</a:t>
            </a:r>
            <a:endParaRPr b="0" lang="en-US" sz="5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자유형: 도형 102"/>
          <p:cNvSpPr/>
          <p:nvPr/>
        </p:nvSpPr>
        <p:spPr>
          <a:xfrm>
            <a:off x="5400000" y="2520000"/>
            <a:ext cx="898200" cy="2158200"/>
          </a:xfrm>
          <a:custGeom>
            <a:avLst/>
            <a:gdLst>
              <a:gd name="textAreaLeft" fmla="*/ 361440 w 898200"/>
              <a:gd name="textAreaRight" fmla="*/ 582120 w 898200"/>
              <a:gd name="textAreaTop" fmla="*/ 740160 h 2158200"/>
              <a:gd name="textAreaBottom" fmla="*/ 1419840 h 21582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pattFill prst="openDmnd">
            <a:fgClr>
              <a:srgbClr val="ffbf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자유형: 도형 103"/>
          <p:cNvSpPr/>
          <p:nvPr/>
        </p:nvSpPr>
        <p:spPr>
          <a:xfrm>
            <a:off x="11520000" y="2520000"/>
            <a:ext cx="898200" cy="2158200"/>
          </a:xfrm>
          <a:custGeom>
            <a:avLst/>
            <a:gdLst>
              <a:gd name="textAreaLeft" fmla="*/ 361440 w 898200"/>
              <a:gd name="textAreaRight" fmla="*/ 582120 w 898200"/>
              <a:gd name="textAreaTop" fmla="*/ 740160 h 2158200"/>
              <a:gd name="textAreaBottom" fmla="*/ 1419840 h 21582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pattFill prst="openDmnd">
            <a:fgClr>
              <a:srgbClr val="ffbf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타원 104"/>
          <p:cNvSpPr/>
          <p:nvPr/>
        </p:nvSpPr>
        <p:spPr>
          <a:xfrm>
            <a:off x="1980000" y="5040000"/>
            <a:ext cx="3418200" cy="1258200"/>
          </a:xfrm>
          <a:prstGeom prst="ellipse">
            <a:avLst/>
          </a:prstGeom>
          <a:noFill/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직사각형 105"/>
          <p:cNvSpPr/>
          <p:nvPr/>
        </p:nvSpPr>
        <p:spPr>
          <a:xfrm>
            <a:off x="2340000" y="5040000"/>
            <a:ext cx="2698200" cy="107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FAMILY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자유형: 도형 106"/>
          <p:cNvSpPr/>
          <p:nvPr/>
        </p:nvSpPr>
        <p:spPr>
          <a:xfrm>
            <a:off x="5400360" y="2520360"/>
            <a:ext cx="898200" cy="2158200"/>
          </a:xfrm>
          <a:custGeom>
            <a:avLst/>
            <a:gdLst>
              <a:gd name="textAreaLeft" fmla="*/ 361440 w 898200"/>
              <a:gd name="textAreaRight" fmla="*/ 582120 w 898200"/>
              <a:gd name="textAreaTop" fmla="*/ 740160 h 2158200"/>
              <a:gd name="textAreaBottom" fmla="*/ 1419840 h 21582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pattFill prst="openDmnd">
            <a:fgClr>
              <a:srgbClr val="ffbf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직사각형 107"/>
          <p:cNvSpPr/>
          <p:nvPr/>
        </p:nvSpPr>
        <p:spPr>
          <a:xfrm>
            <a:off x="6660000" y="5040000"/>
            <a:ext cx="4498200" cy="107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SAMPLE ADULT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직사각형 108"/>
          <p:cNvSpPr/>
          <p:nvPr/>
        </p:nvSpPr>
        <p:spPr>
          <a:xfrm>
            <a:off x="12240000" y="5040000"/>
            <a:ext cx="4498200" cy="107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SAMPLE CHILD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" name="타원 109"/>
          <p:cNvSpPr/>
          <p:nvPr/>
        </p:nvSpPr>
        <p:spPr>
          <a:xfrm>
            <a:off x="1774440" y="71028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타원 110"/>
          <p:cNvSpPr/>
          <p:nvPr/>
        </p:nvSpPr>
        <p:spPr>
          <a:xfrm>
            <a:off x="1800000" y="81000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타원 111"/>
          <p:cNvSpPr/>
          <p:nvPr/>
        </p:nvSpPr>
        <p:spPr>
          <a:xfrm>
            <a:off x="1800000" y="9000000"/>
            <a:ext cx="178200" cy="17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직사각형 112"/>
          <p:cNvSpPr/>
          <p:nvPr/>
        </p:nvSpPr>
        <p:spPr>
          <a:xfrm>
            <a:off x="2520000" y="6660000"/>
            <a:ext cx="1403820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직사각형 113"/>
          <p:cNvSpPr/>
          <p:nvPr/>
        </p:nvSpPr>
        <p:spPr>
          <a:xfrm>
            <a:off x="2340000" y="6959520"/>
            <a:ext cx="1385928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식습관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수면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몸무게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(BMI),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흡연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음주와 같은 생활 습관 관련된 각종 합병증 증세를 모두 뽑아 내려고 했다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i="1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직사각형 114"/>
          <p:cNvSpPr/>
          <p:nvPr/>
        </p:nvSpPr>
        <p:spPr>
          <a:xfrm>
            <a:off x="2340000" y="7999200"/>
            <a:ext cx="14039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최대한 결측치 가 적은 칼럼을 선택하려고 했다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. =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조건부 문항보단 각 주제 별 최상위 질문 만을 쓰려고 했다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직사각형 115"/>
          <p:cNvSpPr/>
          <p:nvPr/>
        </p:nvSpPr>
        <p:spPr>
          <a:xfrm>
            <a:off x="2340000" y="8899200"/>
            <a:ext cx="1385928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FMX, HHX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를 공통 칼럼으로 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SAMPLE AUDLT, SAMPLE CHILD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FAMILY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를 각각 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MERGE </a:t>
            </a:r>
            <a:r>
              <a:rPr b="1" i="1" lang="ko-KR" sz="2200" spc="-1" strike="noStrike">
                <a:solidFill>
                  <a:srgbClr val="000000"/>
                </a:solidFill>
                <a:latin typeface="맑은 고딕"/>
              </a:rPr>
              <a:t>시켰다</a:t>
            </a:r>
            <a:r>
              <a:rPr b="1" i="1" lang="en-US" sz="2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9"/>
          <p:cNvSpPr/>
          <p:nvPr/>
        </p:nvSpPr>
        <p:spPr>
          <a:xfrm>
            <a:off x="831240" y="37764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살펴보기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직사각형 117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직사각형 118"/>
          <p:cNvSpPr/>
          <p:nvPr/>
        </p:nvSpPr>
        <p:spPr>
          <a:xfrm>
            <a:off x="2520000" y="3421080"/>
            <a:ext cx="4498200" cy="107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‘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FAMADULT’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직사각형 119"/>
          <p:cNvSpPr/>
          <p:nvPr/>
        </p:nvSpPr>
        <p:spPr>
          <a:xfrm>
            <a:off x="10801080" y="3421080"/>
            <a:ext cx="4498200" cy="107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‘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FAMCHILD’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0" name="그림 120" descr=""/>
          <p:cNvPicPr/>
          <p:nvPr/>
        </p:nvPicPr>
        <p:blipFill>
          <a:blip r:embed="rId1"/>
          <a:stretch/>
        </p:blipFill>
        <p:spPr>
          <a:xfrm rot="21597000">
            <a:off x="10485000" y="5581440"/>
            <a:ext cx="5172120" cy="3088080"/>
          </a:xfrm>
          <a:prstGeom prst="rect">
            <a:avLst/>
          </a:prstGeom>
          <a:ln w="0">
            <a:noFill/>
          </a:ln>
        </p:spPr>
      </p:pic>
      <p:sp>
        <p:nvSpPr>
          <p:cNvPr id="171" name="직사각형 121"/>
          <p:cNvSpPr/>
          <p:nvPr/>
        </p:nvSpPr>
        <p:spPr>
          <a:xfrm>
            <a:off x="7741800" y="2161800"/>
            <a:ext cx="8818200" cy="7182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소아</a:t>
            </a:r>
            <a:r>
              <a:rPr b="1" lang="en-US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b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아동 </a:t>
            </a:r>
            <a:r>
              <a:rPr b="1" lang="en-US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: 1</a:t>
            </a:r>
            <a:r>
              <a:rPr b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형이 대부분</a:t>
            </a:r>
            <a:r>
              <a:rPr b="1" lang="en-US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endParaRPr b="0" lang="en-US" sz="21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성인 </a:t>
            </a:r>
            <a:r>
              <a:rPr b="1" lang="en-US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: 1</a:t>
            </a:r>
            <a:r>
              <a:rPr b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형과</a:t>
            </a:r>
            <a:r>
              <a:rPr b="1" lang="en-US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,2</a:t>
            </a:r>
            <a:r>
              <a:rPr b="1" lang="ko-KR" sz="2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형 </a:t>
            </a:r>
            <a:endParaRPr b="0" lang="en-US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&quot;허용 안 됨&quot; 기호 122"/>
          <p:cNvSpPr/>
          <p:nvPr/>
        </p:nvSpPr>
        <p:spPr>
          <a:xfrm>
            <a:off x="10980000" y="5433480"/>
            <a:ext cx="4319280" cy="323928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직사각형 123"/>
          <p:cNvSpPr/>
          <p:nvPr/>
        </p:nvSpPr>
        <p:spPr>
          <a:xfrm>
            <a:off x="11340000" y="4826520"/>
            <a:ext cx="413928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TARGET     =     “CCONDRR6’’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직사각형 124"/>
          <p:cNvSpPr/>
          <p:nvPr/>
        </p:nvSpPr>
        <p:spPr>
          <a:xfrm>
            <a:off x="3240000" y="4826520"/>
            <a:ext cx="377928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TARGET    =    “DIBEV1’’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5" name="그림 125" descr=""/>
          <p:cNvPicPr/>
          <p:nvPr/>
        </p:nvPicPr>
        <p:blipFill>
          <a:blip r:embed="rId2"/>
          <a:stretch/>
        </p:blipFill>
        <p:spPr>
          <a:xfrm>
            <a:off x="2520000" y="5546160"/>
            <a:ext cx="4943880" cy="3273120"/>
          </a:xfrm>
          <a:prstGeom prst="rect">
            <a:avLst/>
          </a:prstGeom>
          <a:ln w="0">
            <a:noFill/>
          </a:ln>
        </p:spPr>
      </p:pic>
      <p:sp>
        <p:nvSpPr>
          <p:cNvPr id="176" name="TextBox 16"/>
          <p:cNvSpPr/>
          <p:nvPr/>
        </p:nvSpPr>
        <p:spPr>
          <a:xfrm>
            <a:off x="-528480" y="9918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en-US" sz="4000" spc="-1" strike="noStrike">
                <a:solidFill>
                  <a:schemeClr val="lt1"/>
                </a:solidFill>
                <a:latin typeface="Nanum Myeongjo Bold"/>
                <a:ea typeface="Nanum Myeongjo Bold Bold"/>
              </a:rPr>
              <a:t>   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"/>
          <p:cNvSpPr/>
          <p:nvPr/>
        </p:nvSpPr>
        <p:spPr>
          <a:xfrm>
            <a:off x="540000" y="3780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전 처리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직사각형 127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타원 128"/>
          <p:cNvSpPr/>
          <p:nvPr/>
        </p:nvSpPr>
        <p:spPr>
          <a:xfrm>
            <a:off x="1980000" y="5040000"/>
            <a:ext cx="3418200" cy="1258200"/>
          </a:xfrm>
          <a:prstGeom prst="ellipse">
            <a:avLst/>
          </a:prstGeom>
          <a:noFill/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직사각형 129"/>
          <p:cNvSpPr/>
          <p:nvPr/>
        </p:nvSpPr>
        <p:spPr>
          <a:xfrm>
            <a:off x="2160000" y="2700000"/>
            <a:ext cx="4498200" cy="107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‘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FAMADULT’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1" name="직사각형 130"/>
          <p:cNvSpPr/>
          <p:nvPr/>
        </p:nvSpPr>
        <p:spPr>
          <a:xfrm>
            <a:off x="8193600" y="2903760"/>
            <a:ext cx="1525680" cy="645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['PREGNOW',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'AFLHC19_',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'AFLHC22_',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'AFLHC24_',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'AFLHC29_',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'AFLHC30_',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'AFLHC34_',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'AFLHCA1',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'AFLHCA10',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'AFLHCA11',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'AFLHCA12',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'AFLHCA13',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'AFLHCA17',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'AFLHCA18',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'AFLHCA2',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'AFLHCA3',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'AFLHCA4',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'AFLHCA5',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'AFLHCA7',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'AFLHCA8',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맑은 고딕"/>
              </a:rPr>
              <a:t>'AFLHCA9']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2" name="그림 131" descr=""/>
          <p:cNvPicPr/>
          <p:nvPr/>
        </p:nvPicPr>
        <p:blipFill>
          <a:blip r:embed="rId1"/>
          <a:stretch/>
        </p:blipFill>
        <p:spPr>
          <a:xfrm>
            <a:off x="1602000" y="4500000"/>
            <a:ext cx="5598000" cy="3959280"/>
          </a:xfrm>
          <a:prstGeom prst="rect">
            <a:avLst/>
          </a:prstGeom>
          <a:ln w="0">
            <a:noFill/>
          </a:ln>
        </p:spPr>
      </p:pic>
      <p:sp>
        <p:nvSpPr>
          <p:cNvPr id="183" name="직사각형 132"/>
          <p:cNvSpPr/>
          <p:nvPr/>
        </p:nvSpPr>
        <p:spPr>
          <a:xfrm>
            <a:off x="10980000" y="3960000"/>
            <a:ext cx="6119280" cy="1079280"/>
          </a:xfrm>
          <a:prstGeom prst="rect">
            <a:avLst/>
          </a:prstGeom>
          <a:blipFill rotWithShape="0">
            <a:blip r:embed="rId2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5</a:t>
            </a:r>
            <a:r>
              <a:rPr b="1" lang="ko-KR" sz="1800" spc="-1" strike="noStrike">
                <a:solidFill>
                  <a:srgbClr val="ffffff"/>
                </a:solidFill>
                <a:latin typeface="맑은 고딕"/>
              </a:rPr>
              <a:t>가지 선택지가 있는 문항들로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‘’ </a:t>
            </a:r>
            <a:r>
              <a:rPr b="1" lang="ko-KR" sz="1800" spc="-1" strike="noStrike">
                <a:solidFill>
                  <a:srgbClr val="ffffff"/>
                </a:solidFill>
                <a:latin typeface="맑은 고딕"/>
              </a:rPr>
              <a:t>무엇 무엇 한 적이 있나 ‘’ 라는 질문으로 이루어져 있다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직사각형 133"/>
          <p:cNvSpPr/>
          <p:nvPr/>
        </p:nvSpPr>
        <p:spPr>
          <a:xfrm>
            <a:off x="8193600" y="2340000"/>
            <a:ext cx="161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2a6099"/>
                </a:solidFill>
                <a:latin typeface="맑은 고딕"/>
              </a:rPr>
              <a:t>Nan_list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직사각형 134"/>
          <p:cNvSpPr/>
          <p:nvPr/>
        </p:nvSpPr>
        <p:spPr>
          <a:xfrm>
            <a:off x="10980000" y="6300000"/>
            <a:ext cx="6119280" cy="1079280"/>
          </a:xfrm>
          <a:prstGeom prst="rect">
            <a:avLst/>
          </a:prstGeom>
          <a:blipFill rotWithShape="0">
            <a:blip r:embed="rId3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800" spc="-1" strike="noStrike">
                <a:solidFill>
                  <a:srgbClr val="ffffff"/>
                </a:solidFill>
                <a:latin typeface="맑은 고딕"/>
              </a:rPr>
              <a:t>결측치를 모두 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2(</a:t>
            </a:r>
            <a:r>
              <a:rPr b="1" lang="ko-KR" sz="1800" spc="-1" strike="noStrike">
                <a:solidFill>
                  <a:srgbClr val="ffffff"/>
                </a:solidFill>
                <a:latin typeface="맑은 고딕"/>
              </a:rPr>
              <a:t>아니다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,</a:t>
            </a:r>
            <a:r>
              <a:rPr b="1" lang="ko-KR" sz="1800" spc="-1" strike="noStrike">
                <a:solidFill>
                  <a:srgbClr val="ffffff"/>
                </a:solidFill>
                <a:latin typeface="맑은 고딕"/>
              </a:rPr>
              <a:t>그런적 없다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) </a:t>
            </a:r>
            <a:r>
              <a:rPr b="1" lang="ko-KR" sz="1800" spc="-1" strike="noStrike">
                <a:solidFill>
                  <a:srgbClr val="ffffff"/>
                </a:solidFill>
                <a:latin typeface="맑은 고딕"/>
              </a:rPr>
              <a:t>로 설정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직사각형 135"/>
          <p:cNvSpPr/>
          <p:nvPr/>
        </p:nvSpPr>
        <p:spPr>
          <a:xfrm>
            <a:off x="12780000" y="2340000"/>
            <a:ext cx="449928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ko-KR" sz="2400" spc="-1" strike="noStrike">
                <a:solidFill>
                  <a:srgbClr val="2a6099"/>
                </a:solidFill>
                <a:latin typeface="맑은 고딕"/>
              </a:rPr>
              <a:t>결측치 처리 방법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TextBox 16"/>
          <p:cNvSpPr/>
          <p:nvPr/>
        </p:nvSpPr>
        <p:spPr>
          <a:xfrm>
            <a:off x="319680" y="9918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20"/>
          <p:cNvSpPr/>
          <p:nvPr/>
        </p:nvSpPr>
        <p:spPr>
          <a:xfrm>
            <a:off x="540000" y="378000"/>
            <a:ext cx="762696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ko-KR" sz="6000" spc="-1" strike="noStrike">
                <a:solidFill>
                  <a:srgbClr val="204aa9"/>
                </a:solidFill>
                <a:latin typeface="Nanum Myeongjo Bold"/>
                <a:ea typeface="Nanum Myeongjo Bold Bold"/>
              </a:rPr>
              <a:t>데이터 전 처리</a:t>
            </a:r>
            <a:r>
              <a:rPr b="1" lang="en-US" sz="6000" spc="-1" strike="noStrike">
                <a:solidFill>
                  <a:srgbClr val="355269"/>
                </a:solidFill>
                <a:latin typeface="Calibri"/>
                <a:ea typeface="Nanum Myeongjo Bold Bold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" name="직사각형 148"/>
          <p:cNvSpPr/>
          <p:nvPr/>
        </p:nvSpPr>
        <p:spPr>
          <a:xfrm>
            <a:off x="7560000" y="7200000"/>
            <a:ext cx="105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" name="직사각형 149"/>
          <p:cNvSpPr/>
          <p:nvPr/>
        </p:nvSpPr>
        <p:spPr>
          <a:xfrm>
            <a:off x="9001080" y="2161080"/>
            <a:ext cx="7018200" cy="7182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ONE HOT ENCODING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1" name="그림 150" descr=""/>
          <p:cNvPicPr/>
          <p:nvPr/>
        </p:nvPicPr>
        <p:blipFill>
          <a:blip r:embed="rId1"/>
          <a:stretch/>
        </p:blipFill>
        <p:spPr>
          <a:xfrm>
            <a:off x="9000000" y="7701480"/>
            <a:ext cx="7019280" cy="577800"/>
          </a:xfrm>
          <a:prstGeom prst="rect">
            <a:avLst/>
          </a:prstGeom>
          <a:ln w="0">
            <a:noFill/>
          </a:ln>
        </p:spPr>
      </p:pic>
      <p:pic>
        <p:nvPicPr>
          <p:cNvPr id="192" name="그림 151" descr=""/>
          <p:cNvPicPr/>
          <p:nvPr/>
        </p:nvPicPr>
        <p:blipFill>
          <a:blip r:embed="rId2"/>
          <a:stretch/>
        </p:blipFill>
        <p:spPr>
          <a:xfrm>
            <a:off x="9000000" y="5580000"/>
            <a:ext cx="7019280" cy="1224360"/>
          </a:xfrm>
          <a:prstGeom prst="rect">
            <a:avLst/>
          </a:prstGeom>
          <a:ln w="0">
            <a:noFill/>
          </a:ln>
        </p:spPr>
      </p:pic>
      <p:sp>
        <p:nvSpPr>
          <p:cNvPr id="193" name="직사각형 152"/>
          <p:cNvSpPr/>
          <p:nvPr/>
        </p:nvSpPr>
        <p:spPr>
          <a:xfrm>
            <a:off x="9000000" y="3600000"/>
            <a:ext cx="7019280" cy="1079280"/>
          </a:xfrm>
          <a:prstGeom prst="rect">
            <a:avLst/>
          </a:prstGeom>
          <a:blipFill rotWithShape="0">
            <a:blip r:embed="rId3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숫자가 의미 있는 문항을 제외한 나머지 문항은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pandas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의 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get_dummies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를 사용해 인코딩 했습니다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직사각형 153"/>
          <p:cNvSpPr/>
          <p:nvPr/>
        </p:nvSpPr>
        <p:spPr>
          <a:xfrm>
            <a:off x="1800000" y="2160000"/>
            <a:ext cx="5759280" cy="7182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TARGET  </a:t>
            </a:r>
            <a:r>
              <a:rPr b="1" lang="ko-KR" sz="24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클래스 </a:t>
            </a:r>
            <a:r>
              <a:rPr b="1" lang="ko-KR" sz="24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변경 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직사각형 154"/>
          <p:cNvSpPr/>
          <p:nvPr/>
        </p:nvSpPr>
        <p:spPr>
          <a:xfrm>
            <a:off x="9000000" y="3600000"/>
            <a:ext cx="7019280" cy="1079280"/>
          </a:xfrm>
          <a:prstGeom prst="rect">
            <a:avLst/>
          </a:prstGeom>
          <a:blipFill rotWithShape="0">
            <a:blip r:embed="rId4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숫자가 의미 있는 문항을 제외한 나머지 문항은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pandas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의 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get_dummies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를 사용해 인코딩 했습니다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직사각형 155"/>
          <p:cNvSpPr/>
          <p:nvPr/>
        </p:nvSpPr>
        <p:spPr>
          <a:xfrm>
            <a:off x="1800000" y="3600000"/>
            <a:ext cx="5759280" cy="1079280"/>
          </a:xfrm>
          <a:prstGeom prst="rect">
            <a:avLst/>
          </a:prstGeom>
          <a:blipFill rotWithShape="0">
            <a:blip r:embed="rId5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DIBEV1 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의 값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1.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당뇨 진단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. 2.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아니다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, 3.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전당뇨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, 7.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응답 거절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8.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정확하지 않다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, 9.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모르겠다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7" name="그림 156" descr=""/>
          <p:cNvPicPr/>
          <p:nvPr/>
        </p:nvPicPr>
        <p:blipFill>
          <a:blip r:embed="rId6"/>
          <a:stretch/>
        </p:blipFill>
        <p:spPr>
          <a:xfrm>
            <a:off x="1800000" y="7740000"/>
            <a:ext cx="5760000" cy="658440"/>
          </a:xfrm>
          <a:prstGeom prst="rect">
            <a:avLst/>
          </a:prstGeom>
          <a:ln w="0">
            <a:noFill/>
          </a:ln>
        </p:spPr>
      </p:pic>
      <p:sp>
        <p:nvSpPr>
          <p:cNvPr id="198" name="직사각형 157"/>
          <p:cNvSpPr/>
          <p:nvPr/>
        </p:nvSpPr>
        <p:spPr>
          <a:xfrm>
            <a:off x="1800000" y="5760000"/>
            <a:ext cx="5759280" cy="1619280"/>
          </a:xfrm>
          <a:prstGeom prst="rect">
            <a:avLst/>
          </a:prstGeom>
          <a:blipFill rotWithShape="0">
            <a:blip r:embed="rId7"/>
            <a:srcRect/>
            <a:tile tx="0" ty="0" sx="100000" sy="100000" algn="ctr"/>
          </a:blip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DIBEV1 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의 값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1.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당뇨 진단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.  3.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전당뇨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</a:rPr>
              <a:t>, == 1.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</a:rPr>
              <a:t>당뇨 진단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2.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아니다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7.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응답 거절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8.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정확하지 않다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9.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모르겠다</a:t>
            </a:r>
            <a:r>
              <a:rPr b="1" i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.== 2.</a:t>
            </a:r>
            <a:r>
              <a:rPr b="1" i="1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아니다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화살표: 아래쪽 158"/>
          <p:cNvSpPr/>
          <p:nvPr/>
        </p:nvSpPr>
        <p:spPr>
          <a:xfrm>
            <a:off x="4500000" y="4860000"/>
            <a:ext cx="359280" cy="719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Application>LibreOffice/7.6.4.1$Windows_X86_64 LibreOffice_project/e19e193f88cd6c0525a17fb7a176ed8e6a3e2aa1</Application>
  <AppVersion>15.0000</AppVersion>
  <Words>960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DAF4uZrzzlg</dc:identifier>
  <dc:language>ko-KR</dc:language>
  <cp:lastModifiedBy/>
  <dcterms:modified xsi:type="dcterms:W3CDTF">2024-01-05T14:11:47Z</dcterms:modified>
  <cp:revision>12</cp:revision>
  <dc:subject/>
  <dc:title>남색의 심플한 회사 사업 소개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사용자 지정</vt:lpwstr>
  </property>
  <property fmtid="{D5CDD505-2E9C-101B-9397-08002B2CF9AE}" pid="3" name="Slides">
    <vt:i4>16</vt:i4>
  </property>
</Properties>
</file>