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6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212121"/>
    <a:srgbClr val="FFEEDD"/>
    <a:srgbClr val="EA5B54"/>
    <a:srgbClr val="E12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92" autoAdjust="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6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8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2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4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2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08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0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0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5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13\Desktop\동화약품\메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80" y="-18210"/>
            <a:ext cx="9168280" cy="687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7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욱스, 프로토타이핑, 설계, 웹 디자인, 앱, 이동하는, 사업, 상호 작용, 평평한, 상징, Ui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17" t="271" r="3773" b="-1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536" y="4133895"/>
            <a:ext cx="87119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스퀘어 네오 Heavy" pitchFamily="2" charset="-127"/>
                <a:ea typeface="나눔스퀘어 네오 Heavy" pitchFamily="2" charset="-127"/>
              </a:rPr>
              <a:t>분석 결과 </a:t>
            </a:r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2023  </a:t>
            </a:r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UI/UX </a:t>
            </a:r>
            <a:r>
              <a:rPr lang="ko-KR" altLang="en-US" sz="3200" dirty="0" err="1" smtClean="0">
                <a:latin typeface="나눔스퀘어 네오 Heavy" pitchFamily="2" charset="-127"/>
                <a:ea typeface="나눔스퀘어 네오 Heavy" pitchFamily="2" charset="-127"/>
              </a:rPr>
              <a:t>트렌드</a:t>
            </a:r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 </a:t>
            </a:r>
            <a:endParaRPr lang="en-US" altLang="ko-KR" sz="3200" dirty="0" smtClean="0">
              <a:latin typeface="나눔스퀘어 네오 Heavy" pitchFamily="2" charset="-127"/>
              <a:ea typeface="나눔스퀘어 네오 Heavy" pitchFamily="2" charset="-127"/>
            </a:endParaRPr>
          </a:p>
          <a:p>
            <a:r>
              <a:rPr lang="ko-KR" altLang="en-US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출처 </a:t>
            </a:r>
            <a:r>
              <a:rPr lang="en-US" altLang="ko-KR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https://wordpresser.co.kr/20386/</a:t>
            </a:r>
            <a:endParaRPr lang="ko-KR" altLang="en-US" dirty="0">
              <a:solidFill>
                <a:srgbClr val="E1251B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528" y="5126234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err="1" smtClean="0">
                <a:latin typeface="나눔고딕OTF ExtraBold" pitchFamily="34" charset="-127"/>
                <a:ea typeface="나눔고딕OTF ExtraBold" pitchFamily="34" charset="-127"/>
              </a:rPr>
              <a:t>인클루시브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디자인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다양한 사용자를 포괄하는 디자인으로 소외된 계층을 포용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528" y="5597425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미니멀리즘과 단순화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간편하고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유익하며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단순함을 추구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528" y="6068615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마이크로 카피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대상되는 잠재 고객의 선호도에 따라 디자인 방향성을 제시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pic>
        <p:nvPicPr>
          <p:cNvPr id="8196" name="Picture 4" descr="C:\Users\13\Desktop\동화약품\Untitled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02" y="560023"/>
            <a:ext cx="7476706" cy="334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23421" y="588749"/>
            <a:ext cx="7444923" cy="166081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noFill/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02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사용자 조사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/>
              <a:t>조사방법과 결과요약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3421" y="422560"/>
            <a:ext cx="172115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97382" y="1087261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923" y="243326"/>
            <a:ext cx="791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목차</a:t>
            </a:r>
            <a:endParaRPr lang="en-US" altLang="ko-KR" sz="6000" b="1" dirty="0" smtClean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68832" y="739042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-407295" y="992585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CONTENTS</a:t>
            </a:r>
            <a:endParaRPr lang="ko-KR" altLang="en-US" sz="1600" b="1" spc="300" dirty="0" smtClean="0">
              <a:solidFill>
                <a:srgbClr val="E1251B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pic>
        <p:nvPicPr>
          <p:cNvPr id="21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47" y="817459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1049" y="1325988"/>
            <a:ext cx="1123384" cy="50294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01</a:t>
            </a:r>
            <a:r>
              <a:rPr lang="ko-KR" altLang="en-US" sz="2500" b="1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시장 환경 조사 및 분석하기</a:t>
            </a:r>
            <a:endParaRPr lang="en-US" altLang="ko-KR" sz="2500" b="1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키워드 도출과 체크리스트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2334" y="1325988"/>
            <a:ext cx="1169551" cy="49162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02</a:t>
            </a:r>
            <a:r>
              <a:rPr lang="ko-KR" altLang="en-US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사용자 조사</a:t>
            </a:r>
            <a:endParaRPr lang="en-US" altLang="ko-KR" sz="2800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조사방법과 결과 요약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페르소나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27286" y="1325988"/>
            <a:ext cx="892552" cy="49162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03</a:t>
            </a:r>
            <a:r>
              <a:rPr lang="ko-KR" altLang="en-US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보고서</a:t>
            </a:r>
            <a:endParaRPr lang="en-US" altLang="ko-KR" sz="2800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홈페이지 무드 </a:t>
            </a:r>
            <a:r>
              <a:rPr lang="ko-KR" altLang="en-US" dirty="0" err="1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보드페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73834" y="1087261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345285" y="739042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00" y="817459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350287" y="1090020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21737" y="741801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52" y="820218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77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64" y="1350640"/>
            <a:ext cx="1496359" cy="288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45" y="1356787"/>
            <a:ext cx="1488904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63" y="1350640"/>
            <a:ext cx="1497767" cy="2877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4051"/>
            <a:ext cx="1488904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홈페이지만 봤을 때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디자인으로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적으로 신경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쓴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느낌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96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삼성제약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https://www.sspharm.co.kr/new/main/main.php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08319" y="5674789"/>
            <a:ext cx="1888017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267951" y="6113370"/>
            <a:ext cx="2024129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623212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슬라이더 형식의 홈페이지로 제작되어 스크롤을 내릴 필요 없이 한 화면에서 정보를 확인하기가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편</a:t>
            </a:r>
            <a:r>
              <a:rPr lang="ko-KR" altLang="en-US" sz="1500" dirty="0">
                <a:latin typeface="나눔스퀘어OTF Bold" pitchFamily="34" charset="-127"/>
                <a:ea typeface="나눔스퀘어OTF Bold" pitchFamily="34" charset="-127"/>
              </a:rPr>
              <a:t>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061793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영문버전 홈페이지가 따로 있어 외국인이 사용하기에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용이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12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96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삼성제약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https://www.sspharm.co.kr/new/main/main.php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35896" y="5801278"/>
            <a:ext cx="22322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5876" y="6113370"/>
            <a:ext cx="1974886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27585" y="5229200"/>
            <a:ext cx="4248472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KOR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홈페이지임에도 불구하고 카테고리가 영어로 분류되어있어 영어를 잘 모르는 사람에게는 거부감이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느껴짐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38628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최신식이나 조작법이 익숙하지 않은 시니어 계층은 이용하기 불편 할 듯 </a:t>
            </a:r>
            <a:r>
              <a:rPr lang="ko-KR" altLang="en-US" sz="1500" dirty="0">
                <a:latin typeface="나눔스퀘어OTF Bold" pitchFamily="34" charset="-127"/>
                <a:ea typeface="나눔스퀘어OTF Bold" pitchFamily="34" charset="-127"/>
              </a:rPr>
              <a:t>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061793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브랜드 컬러로 포인트를 주었지만 정체성을 나타내기엔 부족해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보임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64" y="1350640"/>
            <a:ext cx="1496359" cy="288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45" y="1356787"/>
            <a:ext cx="1488904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63" y="1350640"/>
            <a:ext cx="1497767" cy="2877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4051"/>
            <a:ext cx="1488904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78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80179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72362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종근당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https://m.ckdmall.co.kr/</a:t>
            </a:r>
          </a:p>
          <a:p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네이버에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종근당을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검색 시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사이트가 검색 상단에 뜨기에 사람들이 접근 하기 쉬운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을 기준으로 장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단점을 작성하였습니다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.]</a:t>
            </a:r>
            <a:endParaRPr lang="ko-KR" altLang="en-US" sz="900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58741" y="5823448"/>
            <a:ext cx="2929483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29460" y="6273050"/>
            <a:ext cx="2462820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75855" y="5377860"/>
            <a:ext cx="2141145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325016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글을 읽기 어려워하는 사람들도 쉽게 접근 할 수 있는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아이콘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63597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채팅상담을 메인 고정으로 두어 정보 검색 접근 방식 인터페이스를 최소화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202179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 홈페이지와 약품 판매 홈페이지가 따로 있어 사용자에게 필요한 정보를 구분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3"/>
          <a:stretch/>
        </p:blipFill>
        <p:spPr bwMode="auto">
          <a:xfrm>
            <a:off x="6837852" y="1484785"/>
            <a:ext cx="1649289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61" y="1484785"/>
            <a:ext cx="164768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27" y="1484785"/>
            <a:ext cx="154159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"/>
          <a:stretch/>
        </p:blipFill>
        <p:spPr bwMode="auto">
          <a:xfrm>
            <a:off x="6096562" y="1484785"/>
            <a:ext cx="1654542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6" y="1484784"/>
            <a:ext cx="1551210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29" y="1484785"/>
            <a:ext cx="1663183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4"/>
          <a:stretch/>
        </p:blipFill>
        <p:spPr bwMode="auto">
          <a:xfrm>
            <a:off x="4592377" y="1484785"/>
            <a:ext cx="1649246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3497" y="4365104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 몰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91465" y="4336615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2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793521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72362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종근당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https://m.ckdmall.co.kr/</a:t>
            </a:r>
          </a:p>
          <a:p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네이버에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종근당을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검색 시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사이트가 검색 상단에 뜨기에 사람들이 접근 하기 쉬운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을 기준으로 장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단점을 작성하였습니다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.]</a:t>
            </a:r>
            <a:endParaRPr lang="ko-KR" altLang="en-US" sz="900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59832" y="5361311"/>
            <a:ext cx="1879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316741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판매 사이트와 기업사이트의 디자인적 통일 감이 없음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서로 다른 기업의 사이트 처럼 보임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55322"/>
            <a:ext cx="8568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 사이트가 있음에도 판매 사이트에 브랜드 탭이 추가되어있음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판매사이트를 방문한 이용객한테는</a:t>
            </a:r>
            <a:endParaRPr lang="en-US" altLang="ko-KR" sz="1500" dirty="0" smtClean="0">
              <a:latin typeface="나눔스퀘어OTF Bold" pitchFamily="34" charset="-127"/>
              <a:ea typeface="나눔스퀘어OTF Bold" pitchFamily="34" charset="-127"/>
            </a:endParaRPr>
          </a:p>
          <a:p>
            <a:r>
              <a:rPr lang="en-US" altLang="ko-KR" sz="1500" dirty="0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   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불필요한 정보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3"/>
          <a:stretch/>
        </p:blipFill>
        <p:spPr bwMode="auto">
          <a:xfrm>
            <a:off x="6837852" y="1484785"/>
            <a:ext cx="1649289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61" y="1484785"/>
            <a:ext cx="164768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27" y="1484785"/>
            <a:ext cx="154159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"/>
          <a:stretch/>
        </p:blipFill>
        <p:spPr bwMode="auto">
          <a:xfrm>
            <a:off x="6096562" y="1484785"/>
            <a:ext cx="1654542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6" y="1484784"/>
            <a:ext cx="1551210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29" y="1484785"/>
            <a:ext cx="1663183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4"/>
          <a:stretch/>
        </p:blipFill>
        <p:spPr bwMode="auto">
          <a:xfrm>
            <a:off x="4592377" y="1484785"/>
            <a:ext cx="1649246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83497" y="4365104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 몰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91465" y="4336615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20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69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3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일양약품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https://www.ilyang.co.kr/m_ilyang/index.asp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64088" y="5229200"/>
            <a:ext cx="1879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사용자들이 많이 찾는 검색 인터페이스를 메인 상단에 두어 불필요한 행동을 최소화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카테고리에 아이콘이 있어 시각적으로 이용하기 편함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7"/>
            <a:ext cx="1757722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85" y="1340767"/>
            <a:ext cx="1771207" cy="2877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798675" y="6150353"/>
            <a:ext cx="4367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67544" y="6098776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수요가 적은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카테고리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기업뉴스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연구개발 등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]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를 간소화 함으로써 스크롤이 짧아져 보기 편함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0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69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3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일양약품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https://www.ilyang.co.kr/m_ilyang/index.asp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60032" y="5229200"/>
            <a:ext cx="2304256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브랜드 컬러와 사이트의 전체적인 컬러가 따로 놀아  브랜드 정체성 확인이 어려움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사이트의 메인 이미지가 회사의 건물이라 외관으로는 제약회사라는 느낌이 전혀 들지 않음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7"/>
            <a:ext cx="1757722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85" y="1340767"/>
            <a:ext cx="1771207" cy="2877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1998265" y="6150353"/>
            <a:ext cx="2952329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67544" y="6098776"/>
            <a:ext cx="83649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사이트 방문 시 </a:t>
            </a:r>
            <a:r>
              <a:rPr lang="ko-KR" altLang="en-US" sz="1500" dirty="0" err="1" smtClean="0">
                <a:latin typeface="나눔스퀘어OTF Bold" pitchFamily="34" charset="-127"/>
                <a:ea typeface="나눔스퀘어OTF Bold" pitchFamily="34" charset="-127"/>
              </a:rPr>
              <a:t>팝업창이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1500" dirty="0" err="1" smtClean="0">
                <a:latin typeface="나눔스퀘어OTF Bold" pitchFamily="34" charset="-127"/>
                <a:ea typeface="나눔스퀘어OTF Bold" pitchFamily="34" charset="-127"/>
              </a:rPr>
              <a:t>모바일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전체화면을 가려버림</a:t>
            </a:r>
            <a:r>
              <a:rPr lang="en-US" altLang="ko-KR" sz="1500" dirty="0"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이용에 불편함이 있음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1805"/>
          <a:stretch/>
        </p:blipFill>
        <p:spPr bwMode="auto">
          <a:xfrm>
            <a:off x="6084168" y="1344533"/>
            <a:ext cx="2016224" cy="2948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84"/>
          <a:stretch/>
        </p:blipFill>
        <p:spPr bwMode="auto">
          <a:xfrm>
            <a:off x="6084168" y="2969360"/>
            <a:ext cx="2016224" cy="1323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8560" y="2465061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[</a:t>
            </a:r>
            <a:r>
              <a:rPr lang="ko-KR" altLang="en-US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참고</a:t>
            </a:r>
            <a:r>
              <a:rPr lang="en-US" altLang="ko-KR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]</a:t>
            </a:r>
          </a:p>
          <a:p>
            <a:r>
              <a:rPr lang="ko-KR" altLang="en-US" sz="1200" dirty="0" smtClean="0">
                <a:solidFill>
                  <a:srgbClr val="212121"/>
                </a:solidFill>
                <a:latin typeface="나눔고딕 ExtraBold" pitchFamily="50" charset="-127"/>
                <a:ea typeface="나눔고딕 ExtraBold" pitchFamily="50" charset="-127"/>
              </a:rPr>
              <a:t>사이트 메인 화면을 </a:t>
            </a:r>
            <a:endParaRPr lang="en-US" altLang="ko-KR" sz="1200" dirty="0" smtClean="0">
              <a:solidFill>
                <a:srgbClr val="21212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1200" dirty="0" smtClean="0">
                <a:solidFill>
                  <a:srgbClr val="212121"/>
                </a:solidFill>
                <a:latin typeface="나눔고딕 ExtraBold" pitchFamily="50" charset="-127"/>
                <a:ea typeface="나눔고딕 ExtraBold" pitchFamily="50" charset="-127"/>
              </a:rPr>
              <a:t>다 가려버린 팝업 창</a:t>
            </a:r>
            <a:endParaRPr lang="ko-KR" altLang="en-US" sz="1200" dirty="0">
              <a:solidFill>
                <a:srgbClr val="21212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84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/>
              <a:t>키워드 도출과 체크리스트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9592" y="1153785"/>
            <a:ext cx="1299040" cy="669555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브랜드 컬러</a:t>
            </a:r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7624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44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직사각형 54"/>
          <p:cNvSpPr/>
          <p:nvPr/>
        </p:nvSpPr>
        <p:spPr>
          <a:xfrm>
            <a:off x="2314935" y="1153785"/>
            <a:ext cx="1299040" cy="669555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626211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687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3755095" y="1153785"/>
            <a:ext cx="1299040" cy="669555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접근성</a:t>
            </a:r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67944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847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직사각형 66"/>
          <p:cNvSpPr/>
          <p:nvPr/>
        </p:nvSpPr>
        <p:spPr>
          <a:xfrm>
            <a:off x="5189571" y="1153785"/>
            <a:ext cx="1299040" cy="669555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08104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509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6591119" y="1153786"/>
            <a:ext cx="1299040" cy="669554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876256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057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87401" y="1240304"/>
            <a:ext cx="954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직관적인</a:t>
            </a:r>
            <a:endParaRPr lang="en-US" altLang="ko-KR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아이콘</a:t>
            </a:r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58218" y="1233694"/>
            <a:ext cx="76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깔끔한</a:t>
            </a:r>
            <a:endParaRPr lang="en-US" altLang="ko-KR" sz="1600" dirty="0" smtClean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디자</a:t>
            </a:r>
            <a:r>
              <a:rPr lang="ko-KR" altLang="en-US" sz="1600" dirty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인</a:t>
            </a:r>
            <a:endParaRPr lang="en-US" altLang="ko-KR" sz="1600" dirty="0" smtClean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51223" y="1260049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생산 제품</a:t>
            </a:r>
            <a:endParaRPr lang="en-US" altLang="ko-KR" sz="1600" dirty="0" smtClean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홍</a:t>
            </a:r>
            <a:r>
              <a:rPr lang="ko-KR" altLang="en-US" sz="1600" dirty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보</a:t>
            </a:r>
            <a:endParaRPr lang="en-US" altLang="ko-KR" sz="1600" dirty="0" smtClean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00025"/>
              </p:ext>
            </p:extLst>
          </p:nvPr>
        </p:nvGraphicFramePr>
        <p:xfrm>
          <a:off x="251520" y="2060849"/>
          <a:ext cx="8352928" cy="34324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168"/>
                <a:gridCol w="4968552"/>
                <a:gridCol w="936104"/>
                <a:gridCol w="936104"/>
              </a:tblGrid>
              <a:tr h="306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OTF ExtraBold" pitchFamily="34" charset="-127"/>
                          <a:ea typeface="나눔고딕OTF ExtraBold" pitchFamily="34" charset="-127"/>
                        </a:rPr>
                        <a:t>구분</a:t>
                      </a:r>
                      <a:endParaRPr lang="ko-KR" altLang="en-US" dirty="0">
                        <a:latin typeface="나눔고딕OTF ExtraBold" pitchFamily="34" charset="-127"/>
                        <a:ea typeface="나눔고딕OTF Extra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OTF ExtraBold" pitchFamily="34" charset="-127"/>
                          <a:ea typeface="나눔고딕OTF ExtraBold" pitchFamily="34" charset="-127"/>
                        </a:rPr>
                        <a:t>내용</a:t>
                      </a:r>
                      <a:endParaRPr lang="ko-KR" altLang="en-US" dirty="0">
                        <a:latin typeface="나눔고딕OTF ExtraBold" pitchFamily="34" charset="-127"/>
                        <a:ea typeface="나눔고딕OTF Extra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OTF ExtraBold" pitchFamily="34" charset="-127"/>
                          <a:ea typeface="나눔고딕OTF ExtraBold" pitchFamily="34" charset="-127"/>
                        </a:rPr>
                        <a:t>예</a:t>
                      </a:r>
                      <a:endParaRPr lang="ko-KR" altLang="en-US" dirty="0">
                        <a:latin typeface="나눔고딕OTF ExtraBold" pitchFamily="34" charset="-127"/>
                        <a:ea typeface="나눔고딕OTF Extra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OTF ExtraBold" pitchFamily="34" charset="-127"/>
                          <a:ea typeface="나눔고딕OTF ExtraBold" pitchFamily="34" charset="-127"/>
                        </a:rPr>
                        <a:t>아니오</a:t>
                      </a:r>
                      <a:endParaRPr lang="ko-KR" altLang="en-US" dirty="0">
                        <a:latin typeface="나눔고딕OTF ExtraBold" pitchFamily="34" charset="-127"/>
                        <a:ea typeface="나눔고딕OTF ExtraBold" pitchFamily="34" charset="-127"/>
                      </a:endParaRPr>
                    </a:p>
                  </a:txBody>
                  <a:tcPr/>
                </a:tc>
              </a:tr>
              <a:tr h="282311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200" b="1" dirty="0" smtClean="0">
                        <a:latin typeface="나눔고딕OTF" pitchFamily="34" charset="-127"/>
                        <a:ea typeface="나눔고딕OTF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latin typeface="나눔고딕OTF" pitchFamily="34" charset="-127"/>
                          <a:ea typeface="나눔고딕OTF" pitchFamily="34" charset="-127"/>
                        </a:rPr>
                        <a:t>브랜드 </a:t>
                      </a:r>
                      <a:r>
                        <a:rPr lang="ko-KR" altLang="en-US" sz="1200" b="1" dirty="0" smtClean="0">
                          <a:latin typeface="나눔고딕OTF" pitchFamily="34" charset="-127"/>
                          <a:ea typeface="나눔고딕OTF" pitchFamily="34" charset="-127"/>
                        </a:rPr>
                        <a:t>컬러</a:t>
                      </a:r>
                      <a:endParaRPr lang="ko-KR" altLang="en-US" sz="1200" b="1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브랜드 컬러를 사용하여 </a:t>
                      </a:r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사이트에 </a:t>
                      </a:r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브랜드의 정체성을 나타내었는가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브랜드 컬러를 사용하여 봄 시즌에 대비하였는가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288032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latin typeface="나눔고딕OTF" pitchFamily="34" charset="-127"/>
                        <a:ea typeface="나눔고딕OTF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latin typeface="나눔고딕OTF" pitchFamily="34" charset="-127"/>
                          <a:ea typeface="나눔고딕OTF" pitchFamily="34" charset="-127"/>
                        </a:rPr>
                        <a:t>아이콘</a:t>
                      </a:r>
                      <a:endParaRPr lang="ko-KR" altLang="en-US" sz="1200" b="1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글을 읽지 않아도 알아볼 수 있는 아이콘을 </a:t>
                      </a:r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사용하였는가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smtClean="0">
                          <a:latin typeface="나눔고딕OTF" pitchFamily="34" charset="-127"/>
                          <a:ea typeface="나눔고딕OTF" pitchFamily="34" charset="-127"/>
                        </a:rPr>
                        <a:t>아이콘이 적재적소에 </a:t>
                      </a:r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배치 되어있는가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나눔고딕OTF" pitchFamily="34" charset="-127"/>
                        <a:ea typeface="나눔고딕OTF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 smtClean="0">
                          <a:latin typeface="나눔고딕OTF" pitchFamily="34" charset="-127"/>
                          <a:ea typeface="나눔고딕OTF" pitchFamily="34" charset="-127"/>
                        </a:rPr>
                        <a:t>접근성</a:t>
                      </a:r>
                      <a:endParaRPr lang="ko-KR" altLang="en-US" sz="1200" b="1" dirty="0" smtClean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사용자가 원하는 목표까지 불필요한 과정은 없는가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여러 언어를 사용하여 외국인이 접근하기 용이한가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latin typeface="나눔고딕OTF" pitchFamily="34" charset="-127"/>
                        <a:ea typeface="나눔고딕OTF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나눔고딕OTF" pitchFamily="34" charset="-127"/>
                          <a:ea typeface="나눔고딕OTF" pitchFamily="34" charset="-127"/>
                        </a:rPr>
                        <a:t>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디자인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최신 </a:t>
                      </a:r>
                      <a:r>
                        <a:rPr lang="ko-KR" altLang="en-US" sz="1200" dirty="0" err="1" smtClean="0">
                          <a:latin typeface="나눔고딕OTF" pitchFamily="34" charset="-127"/>
                          <a:ea typeface="나눔고딕OTF" pitchFamily="34" charset="-127"/>
                        </a:rPr>
                        <a:t>트렌드에</a:t>
                      </a:r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 맞추어 시각화 하였는가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제품 홍보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대표 상품을 홍보 하였는가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34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561</Words>
  <Application>Microsoft Office PowerPoint</Application>
  <PresentationFormat>화면 슬라이드 쇼(4:3)</PresentationFormat>
  <Paragraphs>101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13</dc:creator>
  <cp:lastModifiedBy>13</cp:lastModifiedBy>
  <cp:revision>40</cp:revision>
  <dcterms:created xsi:type="dcterms:W3CDTF">2023-02-07T00:40:04Z</dcterms:created>
  <dcterms:modified xsi:type="dcterms:W3CDTF">2023-02-07T06:34:00Z</dcterms:modified>
</cp:coreProperties>
</file>