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740" r:id="rId2"/>
    <p:sldId id="741" r:id="rId3"/>
    <p:sldId id="753" r:id="rId4"/>
    <p:sldId id="755" r:id="rId5"/>
    <p:sldId id="756" r:id="rId6"/>
    <p:sldId id="757" r:id="rId7"/>
    <p:sldId id="742" r:id="rId8"/>
    <p:sldId id="731" r:id="rId9"/>
    <p:sldId id="759" r:id="rId10"/>
    <p:sldId id="760" r:id="rId11"/>
    <p:sldId id="762" r:id="rId12"/>
    <p:sldId id="743" r:id="rId13"/>
    <p:sldId id="746" r:id="rId14"/>
    <p:sldId id="747" r:id="rId15"/>
    <p:sldId id="744" r:id="rId16"/>
    <p:sldId id="748" r:id="rId17"/>
    <p:sldId id="749" r:id="rId18"/>
    <p:sldId id="750" r:id="rId19"/>
    <p:sldId id="758" r:id="rId20"/>
    <p:sldId id="751" r:id="rId21"/>
    <p:sldId id="752" r:id="rId22"/>
    <p:sldId id="763" r:id="rId23"/>
    <p:sldId id="767" r:id="rId24"/>
    <p:sldId id="764" r:id="rId25"/>
    <p:sldId id="765" r:id="rId26"/>
    <p:sldId id="766" r:id="rId27"/>
    <p:sldId id="768" r:id="rId28"/>
    <p:sldId id="769" r:id="rId29"/>
    <p:sldId id="770" r:id="rId30"/>
    <p:sldId id="771" r:id="rId31"/>
    <p:sldId id="772" r:id="rId32"/>
    <p:sldId id="745" r:id="rId33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배달의민족 도현" panose="020B0600000101010101" pitchFamily="50" charset="-127"/>
      <p:regular r:id="rId38"/>
    </p:embeddedFont>
    <p:embeddedFont>
      <p:font typeface="서울남산체 M" panose="02020503020101020101" pitchFamily="18" charset="-127"/>
      <p:regular r:id="rId39"/>
    </p:embeddedFont>
    <p:embeddedFont>
      <p:font typeface="서울한강체 B" panose="02020503020101020101" pitchFamily="18" charset="-127"/>
      <p:regular r:id="rId40"/>
    </p:embeddedFont>
    <p:embeddedFont>
      <p:font typeface="안상수2006중간" panose="02020603020101020101" pitchFamily="18" charset="-127"/>
      <p:regular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연 박" initials="수박" lastIdx="1" clrIdx="0">
    <p:extLst>
      <p:ext uri="{19B8F6BF-5375-455C-9EA6-DF929625EA0E}">
        <p15:presenceInfo xmlns:p15="http://schemas.microsoft.com/office/powerpoint/2012/main" userId="8e06945657ca7f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688"/>
    <a:srgbClr val="FF656C"/>
    <a:srgbClr val="FFA6AB"/>
    <a:srgbClr val="E8974E"/>
    <a:srgbClr val="F3C9A1"/>
    <a:srgbClr val="D23B4A"/>
    <a:srgbClr val="3C2B31"/>
    <a:srgbClr val="B52936"/>
    <a:srgbClr val="4593AA"/>
    <a:srgbClr val="2E3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6" autoAdjust="0"/>
    <p:restoredTop sz="78441" autoAdjust="0"/>
  </p:normalViewPr>
  <p:slideViewPr>
    <p:cSldViewPr snapToGrid="0">
      <p:cViewPr varScale="1">
        <p:scale>
          <a:sx n="75" d="100"/>
          <a:sy n="75" d="100"/>
        </p:scale>
        <p:origin x="1728" y="79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0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이를 해결하고자 나온 것이 마이크로 서비스 </a:t>
            </a:r>
            <a:r>
              <a:rPr lang="ko-KR" altLang="en-US" dirty="0" err="1"/>
              <a:t>아키</a:t>
            </a:r>
            <a:r>
              <a:rPr lang="ko-KR" altLang="en-US" dirty="0"/>
              <a:t> </a:t>
            </a:r>
            <a:r>
              <a:rPr lang="ko-KR" altLang="en-US" dirty="0" err="1"/>
              <a:t>텍처로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작은 서비스의 결합을 통해 하나의 응용 프로그램을 개발하는 방법입니다</a:t>
            </a:r>
            <a:r>
              <a:rPr lang="en-US" altLang="ko-KR" dirty="0"/>
              <a:t>. </a:t>
            </a:r>
            <a:r>
              <a:rPr lang="ko-KR" altLang="en-US" dirty="0"/>
              <a:t>기능 단위로 팀을 나누어 개발합니다</a:t>
            </a:r>
            <a:r>
              <a:rPr lang="en-US" altLang="ko-KR" dirty="0"/>
              <a:t>. </a:t>
            </a:r>
            <a:r>
              <a:rPr lang="ko-KR" altLang="en-US" dirty="0"/>
              <a:t>이는 대규모 응용프로그램을 위해 만들어진 것으로 장기적으로 개발 속도가 향상되며 확장성이 좋습니다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설명하게될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gateway</a:t>
            </a:r>
            <a:r>
              <a:rPr lang="ko-KR" altLang="en-US" dirty="0"/>
              <a:t>도 같은 방식입니다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6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그렇기에 단독으로 배포 실행이 </a:t>
            </a:r>
            <a:r>
              <a:rPr lang="ko-KR" altLang="en-US" dirty="0" err="1"/>
              <a:t>가능해졌으며</a:t>
            </a:r>
            <a:r>
              <a:rPr lang="ko-KR" altLang="en-US" dirty="0"/>
              <a:t> 각각의 기능들이 독립적으로 실행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기능에 대해 개별적으로 언어와 데이터 저장소를 선택할 수 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0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이벤트 기반으로 이벤트가 발생했을 때 함수를 실행하기 때문에 단위당 하나의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6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제일처음 우리를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맞이하는것은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blueprint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일종의 템플릿 개념입니다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많이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쓰일만한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패턴들의 소스코드들을 이미 템플릿으로 만들어져서 제공하고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blueprint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자체의 서비스와 연동된 템플릿들도 제공을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여기서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연동해서 사용해보도록 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34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0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3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68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4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배포를 빼놓지 </a:t>
            </a:r>
            <a:r>
              <a:rPr lang="ko-KR" altLang="en-US" dirty="0" err="1"/>
              <a:t>맙시디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42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0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이벤트에 응답하여 코드를 실행하고 자동으로 기본 컴퓨팅 리소스를 관리하는 서버 없는 컴퓨팅 서비스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33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4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70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35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AWSLambdaFullAccess</a:t>
            </a:r>
            <a:endParaRPr lang="en-US" altLang="ko-KR" dirty="0"/>
          </a:p>
          <a:p>
            <a:r>
              <a:rPr lang="en-US" altLang="ko-KR" dirty="0" err="1"/>
              <a:t>IAMFullAccess</a:t>
            </a:r>
            <a:endParaRPr lang="en-US" altLang="ko-KR" dirty="0"/>
          </a:p>
          <a:p>
            <a:r>
              <a:rPr lang="en-US" altLang="ko-KR" dirty="0" err="1"/>
              <a:t>AmazonAPIGATEwayAdministrator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69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86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48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13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2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서버리스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(Serverless)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직역하자면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서버가 없다” 라는 의미가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사실상 서버가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없는건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아닙니다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작업을 수행하기 위해서 컴퓨터를 혹은 가상머신에 서버를 설정하고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통하여 처리 하는 것이 아님을 의미합니다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20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Claudia –g</a:t>
            </a:r>
          </a:p>
          <a:p>
            <a:r>
              <a:rPr lang="en-US" altLang="ko-KR" dirty="0"/>
              <a:t>Claudia generate-serverless-express-proxy –express-module app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39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97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8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소개할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lambda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프로젝트를 여러 개의 함수로 쪼개서 매우 거대하고 분산된 컴퓨팅 자원에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준비해둔 함수를 등록하고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함수들이 실행되는 횟수 그리고 실행된 시간 만큼 비용을 내는 방식을 말합니다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등록한 함수는 특정 이벤트가 발생했을 때 실행됩니다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주기적으로 실행되게끔 설정 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장점은 첫째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작업을 하기 위하여 서버를 준비하고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하루종일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켜놓는것이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필요할때만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함수가 호출되어 처리되며 함수가 호출된 만큼만 비용이 드므로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비용이 많이 절약됩니다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 네트워크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이런것들에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구성 작업을 신경 쓸 필요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셋째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확장성 면에서 매우 뛰어납니다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사용하지 않는다면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트래픽에 유연한 대응을 하기 위하여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처리량에 따라 서버의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늘리는 방식으로 처리를 분산시키는데요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사용하게 되면 이렇게 특정 조건에 따라 자동으로 확장되는 것이 아닙니다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호출되면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호출되는것이고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100,000,00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호출되면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100,000,00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호출되는것입니다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호출된 횟수 만큼 돈을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내는거죠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단점으로는 모든 코드를 함수로 쪼개서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작업하다보니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함수에서 사용 할 수 있는 자원에 제한이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함수가 한번 호출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AWS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최대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1500MB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메모리까지 사용 가능하며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처리시간은 최대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까지 사용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웹소켓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같이 계속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켜놔야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것은 사용하지 못합니다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데이터 사용 불가능합니다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함수들은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로컬 스토리지에서 읽고 쓸 수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대신에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AWS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 하여 대용량 저장이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7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58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2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웹사이트를 만들어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사용하려면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쉽게 생각하면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개념으로도 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설명에 따르자면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현관문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역할을 하기도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가지게 되고 서버에 올려진 일반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 사용 가능하게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8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모놀리식</a:t>
            </a:r>
            <a:r>
              <a:rPr lang="ko-KR" altLang="en-US" dirty="0"/>
              <a:t> 아키텍처란 한번에 하나의 애플리케이션이 한 통으로 들어가는 구조입니다</a:t>
            </a:r>
            <a:r>
              <a:rPr lang="en-US" altLang="ko-KR" dirty="0"/>
              <a:t>.</a:t>
            </a:r>
            <a:r>
              <a:rPr lang="ko-KR" altLang="en-US" dirty="0"/>
              <a:t> 장점으로 단순한 형태의 작은 코드베이스라는 것이고 개발 속도가 빠르며 테스트가 쉽다는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코드가 많아질수록 부담이 되고 시간이 지날 수 록 </a:t>
            </a:r>
            <a:r>
              <a:rPr lang="ko-KR" altLang="en-US" dirty="0" err="1"/>
              <a:t>느려지며</a:t>
            </a:r>
            <a:r>
              <a:rPr lang="ko-KR" altLang="en-US" dirty="0"/>
              <a:t> 혁신이 어렵다는 단점이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5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fzcinifc.execute-api.us-east-1.amazonaws.com/default/tes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1dcuo6u4i.execute-api.us-east-2.amazonaws.com/lates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rgbClr val="FF656C"/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2394928" y="4344640"/>
            <a:ext cx="3132157" cy="1107874"/>
            <a:chOff x="2129772" y="4107938"/>
            <a:chExt cx="3132157" cy="110787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3" name="그룹 32"/>
            <p:cNvGrpSpPr/>
            <p:nvPr/>
          </p:nvGrpSpPr>
          <p:grpSpPr>
            <a:xfrm>
              <a:off x="2129772" y="4107938"/>
              <a:ext cx="195883" cy="231997"/>
              <a:chOff x="367914" y="130417"/>
              <a:chExt cx="315385" cy="373532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2204051" y="5071812"/>
              <a:ext cx="3057878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2335068" y="4284721"/>
              <a:ext cx="2795844" cy="821243"/>
            </a:xfrm>
            <a:custGeom>
              <a:avLst/>
              <a:gdLst>
                <a:gd name="connsiteX0" fmla="*/ 97203 w 2795844"/>
                <a:gd name="connsiteY0" fmla="*/ 0 h 821243"/>
                <a:gd name="connsiteX1" fmla="*/ 2567199 w 2795844"/>
                <a:gd name="connsiteY1" fmla="*/ 0 h 821243"/>
                <a:gd name="connsiteX2" fmla="*/ 2795844 w 2795844"/>
                <a:gd name="connsiteY2" fmla="*/ 228646 h 821243"/>
                <a:gd name="connsiteX3" fmla="*/ 2795844 w 2795844"/>
                <a:gd name="connsiteY3" fmla="*/ 821243 h 821243"/>
                <a:gd name="connsiteX4" fmla="*/ 0 w 2795844"/>
                <a:gd name="connsiteY4" fmla="*/ 821243 h 821243"/>
                <a:gd name="connsiteX5" fmla="*/ 0 w 2795844"/>
                <a:gd name="connsiteY5" fmla="*/ 97203 h 821243"/>
                <a:gd name="connsiteX6" fmla="*/ 97203 w 2795844"/>
                <a:gd name="connsiteY6" fmla="*/ 0 h 82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844" h="821243">
                  <a:moveTo>
                    <a:pt x="97203" y="0"/>
                  </a:moveTo>
                  <a:lnTo>
                    <a:pt x="2567199" y="0"/>
                  </a:lnTo>
                  <a:lnTo>
                    <a:pt x="2795844" y="228646"/>
                  </a:lnTo>
                  <a:lnTo>
                    <a:pt x="2795844" y="821243"/>
                  </a:lnTo>
                  <a:lnTo>
                    <a:pt x="0" y="821243"/>
                  </a:lnTo>
                  <a:lnTo>
                    <a:pt x="0" y="97203"/>
                  </a:lnTo>
                  <a:cubicBezTo>
                    <a:pt x="0" y="43519"/>
                    <a:pt x="43519" y="0"/>
                    <a:pt x="97203" y="0"/>
                  </a:cubicBezTo>
                  <a:close/>
                </a:path>
              </a:pathLst>
            </a:custGeom>
            <a:solidFill>
              <a:srgbClr val="F99688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367202" y="4554638"/>
            <a:ext cx="1261884" cy="6382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안상수2006중간" panose="02020603020101020101" pitchFamily="18" charset="-127"/>
                <a:ea typeface="문체부 쓰기 정체" panose="02030609000101010101" pitchFamily="17" charset="-127"/>
              </a:rPr>
              <a:t>박수연</a:t>
            </a:r>
            <a:endParaRPr lang="en-US" altLang="ko-KR" sz="3600" b="1" dirty="0">
              <a:solidFill>
                <a:schemeClr val="bg1"/>
              </a:solidFill>
              <a:latin typeface="안상수2006중간" panose="0202060302010102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3E4DBF-B508-4A16-B61C-23481B2C3119}"/>
              </a:ext>
            </a:extLst>
          </p:cNvPr>
          <p:cNvSpPr/>
          <p:nvPr/>
        </p:nvSpPr>
        <p:spPr>
          <a:xfrm>
            <a:off x="3652138" y="2665481"/>
            <a:ext cx="48877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AWS lambda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A8738A-B67B-4AE0-9DB3-2D75FF27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141" y="1891649"/>
            <a:ext cx="859017" cy="9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0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5" y="503950"/>
            <a:ext cx="4743520" cy="6107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500" b="1" i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마이크로서비스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아키텍처</a:t>
            </a:r>
            <a:endParaRPr lang="en-US" altLang="ko-KR" sz="2500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695BBD-71AC-4169-A917-DC5247DA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D38A8-FE04-408C-A387-71240821A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48" y="1845011"/>
            <a:ext cx="6784353" cy="37924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08A8AC-2A29-45B8-AD4D-C8EBA35F04ED}"/>
              </a:ext>
            </a:extLst>
          </p:cNvPr>
          <p:cNvSpPr/>
          <p:nvPr/>
        </p:nvSpPr>
        <p:spPr>
          <a:xfrm>
            <a:off x="1137485" y="1459362"/>
            <a:ext cx="7278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작은 서비스의 결합을 통해 하나의 응용 프로그램을 개발하는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DB942-C3DA-45BA-89A2-6F771D60556D}"/>
              </a:ext>
            </a:extLst>
          </p:cNvPr>
          <p:cNvSpPr/>
          <p:nvPr/>
        </p:nvSpPr>
        <p:spPr>
          <a:xfrm>
            <a:off x="5423985" y="61849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개발 속도가 향상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84EBFB-698F-43AC-A181-CD2F11F67C79}"/>
              </a:ext>
            </a:extLst>
          </p:cNvPr>
          <p:cNvSpPr/>
          <p:nvPr/>
        </p:nvSpPr>
        <p:spPr>
          <a:xfrm>
            <a:off x="8878366" y="6173797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확장성이 좋다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EF52BF-7F8B-4004-A36B-AB359CF7F7B5}"/>
              </a:ext>
            </a:extLst>
          </p:cNvPr>
          <p:cNvSpPr/>
          <p:nvPr/>
        </p:nvSpPr>
        <p:spPr>
          <a:xfrm>
            <a:off x="1513142" y="6173797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대규모 응용 프로그램</a:t>
            </a:r>
          </a:p>
        </p:txBody>
      </p:sp>
    </p:spTree>
    <p:extLst>
      <p:ext uri="{BB962C8B-B14F-4D97-AF65-F5344CB8AC3E}">
        <p14:creationId xmlns:p14="http://schemas.microsoft.com/office/powerpoint/2010/main" val="75998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5" y="503950"/>
            <a:ext cx="3563649" cy="6107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500" b="1" i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서버리스 스택</a:t>
            </a:r>
            <a:endParaRPr lang="en-US" altLang="ko-KR" sz="2500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695BBD-71AC-4169-A917-DC5247DA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511579-B0E3-470F-BAF3-B5203BBC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81" y="1265167"/>
            <a:ext cx="8086725" cy="40100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2D4DD1-D995-41F5-A29D-E9A58C010F69}"/>
              </a:ext>
            </a:extLst>
          </p:cNvPr>
          <p:cNvSpPr/>
          <p:nvPr/>
        </p:nvSpPr>
        <p:spPr>
          <a:xfrm>
            <a:off x="1733581" y="559283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단독으로 배포 실행이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25EEE1-E197-4182-804B-B865D8057F1C}"/>
              </a:ext>
            </a:extLst>
          </p:cNvPr>
          <p:cNvSpPr/>
          <p:nvPr/>
        </p:nvSpPr>
        <p:spPr>
          <a:xfrm>
            <a:off x="5336652" y="5609729"/>
            <a:ext cx="333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각각의 기능들이 독립적으로 실행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2900F3-A40A-4B89-9B9C-C5644D1B86E4}"/>
              </a:ext>
            </a:extLst>
          </p:cNvPr>
          <p:cNvSpPr/>
          <p:nvPr/>
        </p:nvSpPr>
        <p:spPr>
          <a:xfrm>
            <a:off x="2281519" y="6246778"/>
            <a:ext cx="580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각 기능에 대해 개별적으로 언어와 데이터 저장소를 선택가능</a:t>
            </a:r>
          </a:p>
        </p:txBody>
      </p:sp>
    </p:spTree>
    <p:extLst>
      <p:ext uri="{BB962C8B-B14F-4D97-AF65-F5344CB8AC3E}">
        <p14:creationId xmlns:p14="http://schemas.microsoft.com/office/powerpoint/2010/main" val="249501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E81EAA7-4501-4384-BC99-C3933EF4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13" y="1833138"/>
            <a:ext cx="9466053" cy="45054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0568CA-55DC-4E08-AAB8-93815005CBBB}"/>
              </a:ext>
            </a:extLst>
          </p:cNvPr>
          <p:cNvSpPr/>
          <p:nvPr/>
        </p:nvSpPr>
        <p:spPr>
          <a:xfrm>
            <a:off x="5462012" y="521328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Lambda</a:t>
            </a:r>
            <a:r>
              <a:rPr lang="ko-KR" altLang="en-US" sz="20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는 이벤트 기반으로 이벤트가 발생했을 때 함수를 실행하기 때문에 단위당 하나의 </a:t>
            </a:r>
            <a:r>
              <a:rPr lang="en-US" altLang="ko-KR" sz="20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Lambda function</a:t>
            </a:r>
            <a:r>
              <a:rPr lang="ko-KR" altLang="en-US" sz="20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을 만들어야 한다</a:t>
            </a:r>
            <a:r>
              <a:rPr lang="en-US" altLang="ko-KR" sz="20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.</a:t>
            </a:r>
            <a:endParaRPr lang="ko-KR" altLang="en-US" sz="2000" dirty="0"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83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2B47EC-B4C7-45FE-8ED6-CA48DF29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54" y="1872613"/>
            <a:ext cx="9783337" cy="43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5E2BC-8C3E-4E5E-8941-99090F4D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95" y="1304377"/>
            <a:ext cx="7918689" cy="55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66B6101-535E-4266-A38C-5AADD0FF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51" y="1805584"/>
            <a:ext cx="9188016" cy="4167017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F079F618-AFDB-4E39-9883-DA36BC255C49}"/>
              </a:ext>
            </a:extLst>
          </p:cNvPr>
          <p:cNvSpPr/>
          <p:nvPr/>
        </p:nvSpPr>
        <p:spPr>
          <a:xfrm>
            <a:off x="1574513" y="3702206"/>
            <a:ext cx="1291069" cy="551701"/>
          </a:xfrm>
          <a:prstGeom prst="donut">
            <a:avLst>
              <a:gd name="adj" fmla="val 6904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97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052DD1-90F5-4FC9-878D-D779143D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540" y="1429930"/>
            <a:ext cx="8789192" cy="52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6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6B4CE0-C0A2-4884-AA99-B25DB2A8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22" y="1628827"/>
            <a:ext cx="9390798" cy="45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3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A35926-B252-4E95-958C-1FFC9C76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27" y="1433834"/>
            <a:ext cx="10073501" cy="4708471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78A7F29-89B9-4FB6-B7AD-84A661951586}"/>
              </a:ext>
            </a:extLst>
          </p:cNvPr>
          <p:cNvSpPr/>
          <p:nvPr/>
        </p:nvSpPr>
        <p:spPr>
          <a:xfrm>
            <a:off x="4128142" y="4170557"/>
            <a:ext cx="1291069" cy="551701"/>
          </a:xfrm>
          <a:prstGeom prst="donut">
            <a:avLst>
              <a:gd name="adj" fmla="val 6904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9AF15-D751-465E-AD9B-93BAB871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23" y="1650290"/>
            <a:ext cx="8995013" cy="4688275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C7F59BEB-BCD5-46E6-9E2C-DA0F0F4254B9}"/>
              </a:ext>
            </a:extLst>
          </p:cNvPr>
          <p:cNvSpPr/>
          <p:nvPr/>
        </p:nvSpPr>
        <p:spPr>
          <a:xfrm>
            <a:off x="4562242" y="3766118"/>
            <a:ext cx="4793632" cy="1597619"/>
          </a:xfrm>
          <a:prstGeom prst="donut">
            <a:avLst>
              <a:gd name="adj" fmla="val 6904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5" y="519435"/>
            <a:ext cx="4305844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369E4-942D-4F95-ABF0-8603A261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96" y="2405062"/>
            <a:ext cx="2286000" cy="2047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989E60-C356-456D-8F82-5045098AE643}"/>
              </a:ext>
            </a:extLst>
          </p:cNvPr>
          <p:cNvSpPr/>
          <p:nvPr/>
        </p:nvSpPr>
        <p:spPr>
          <a:xfrm>
            <a:off x="4424004" y="2845607"/>
            <a:ext cx="6933927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필요시에만 코드를 실행하며 사용한 컴퓨팅 시간에 대해서만 요금을 지불하면 되고 코드가 실행되지 않을 때는 요금 부과하지 않는 </a:t>
            </a:r>
            <a:endParaRPr lang="en-US" altLang="ko-KR" kern="0" dirty="0">
              <a:solidFill>
                <a:srgbClr val="00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serverless</a:t>
            </a:r>
            <a:r>
              <a:rPr lang="ko-KR" altLang="en-US" kern="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프로그램</a:t>
            </a:r>
            <a:endParaRPr lang="en-US" altLang="ko-KR" kern="0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122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BBC105-9663-4CAE-8F6F-5605775E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131" y="1595115"/>
            <a:ext cx="7200900" cy="4743450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232048D4-DA38-47D4-9ADD-0738EDC589F4}"/>
              </a:ext>
            </a:extLst>
          </p:cNvPr>
          <p:cNvSpPr/>
          <p:nvPr/>
        </p:nvSpPr>
        <p:spPr>
          <a:xfrm>
            <a:off x="3724508" y="2196790"/>
            <a:ext cx="813757" cy="429038"/>
          </a:xfrm>
          <a:prstGeom prst="donut">
            <a:avLst>
              <a:gd name="adj" fmla="val 6904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888B8E9B-FF84-4557-9498-75A7B0D1F806}"/>
              </a:ext>
            </a:extLst>
          </p:cNvPr>
          <p:cNvSpPr/>
          <p:nvPr/>
        </p:nvSpPr>
        <p:spPr>
          <a:xfrm>
            <a:off x="2521568" y="3966840"/>
            <a:ext cx="4793631" cy="1675677"/>
          </a:xfrm>
          <a:prstGeom prst="donut">
            <a:avLst>
              <a:gd name="adj" fmla="val 6904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98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dynamoDB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6B4CE0-C0A2-4884-AA99-B25DB2A8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22" y="1433269"/>
            <a:ext cx="9234539" cy="44677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4B613F8-41BF-46A2-B71D-B26557EB9162}"/>
              </a:ext>
            </a:extLst>
          </p:cNvPr>
          <p:cNvSpPr/>
          <p:nvPr/>
        </p:nvSpPr>
        <p:spPr>
          <a:xfrm>
            <a:off x="1733581" y="6090420"/>
            <a:ext cx="8510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https://gefzcinifc.execute-api.us-east-1.amazonaws.com/default/test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4D8FCD0A-6D1F-43E2-8C5D-E931B7F66D92}"/>
              </a:ext>
            </a:extLst>
          </p:cNvPr>
          <p:cNvSpPr/>
          <p:nvPr/>
        </p:nvSpPr>
        <p:spPr>
          <a:xfrm>
            <a:off x="2521568" y="5073805"/>
            <a:ext cx="2920227" cy="568712"/>
          </a:xfrm>
          <a:prstGeom prst="donut">
            <a:avLst>
              <a:gd name="adj" fmla="val 6904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98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65C590-6E26-49B8-9DB3-8444F452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965" y="1909647"/>
            <a:ext cx="82867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98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E4CEB-8350-4803-BDC7-B48D355C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09" y="1766539"/>
            <a:ext cx="8496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7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98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41F84D-7D68-405D-A6BA-49D6B654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831704"/>
            <a:ext cx="7886700" cy="3952875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69C72B44-4E9C-4822-BB9D-1D42C22EBE70}"/>
              </a:ext>
            </a:extLst>
          </p:cNvPr>
          <p:cNvSpPr/>
          <p:nvPr/>
        </p:nvSpPr>
        <p:spPr>
          <a:xfrm>
            <a:off x="3992138" y="4259765"/>
            <a:ext cx="657921" cy="434898"/>
          </a:xfrm>
          <a:prstGeom prst="donut">
            <a:avLst>
              <a:gd name="adj" fmla="val 6904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6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98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5A05C0-C876-497E-B780-5D91D252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44" y="1686970"/>
            <a:ext cx="8248650" cy="4086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474946-75D2-41C5-BFF3-7A48C7CCBFB7}"/>
              </a:ext>
            </a:extLst>
          </p:cNvPr>
          <p:cNvSpPr/>
          <p:nvPr/>
        </p:nvSpPr>
        <p:spPr>
          <a:xfrm>
            <a:off x="2118360" y="517103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err="1">
                <a:latin typeface="서울한강체 B" panose="02020503020101020101" pitchFamily="18" charset="-127"/>
                <a:ea typeface="서울한강체 B" panose="02020503020101020101" pitchFamily="18" charset="-127"/>
              </a:rPr>
              <a:t>AWSLambdaFullAccess</a:t>
            </a:r>
            <a:endParaRPr lang="en-US" altLang="ko-KR" sz="2000" dirty="0"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  <a:p>
            <a:r>
              <a:rPr lang="en-US" altLang="ko-KR" sz="2000" dirty="0" err="1">
                <a:latin typeface="서울한강체 B" panose="02020503020101020101" pitchFamily="18" charset="-127"/>
                <a:ea typeface="서울한강체 B" panose="02020503020101020101" pitchFamily="18" charset="-127"/>
              </a:rPr>
              <a:t>IAMFullAccess</a:t>
            </a:r>
            <a:endParaRPr lang="en-US" altLang="ko-KR" sz="2000" dirty="0"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  <a:p>
            <a:r>
              <a:rPr lang="en-US" altLang="ko-KR" sz="2000" dirty="0" err="1">
                <a:latin typeface="서울한강체 B" panose="02020503020101020101" pitchFamily="18" charset="-127"/>
                <a:ea typeface="서울한강체 B" panose="02020503020101020101" pitchFamily="18" charset="-127"/>
              </a:rPr>
              <a:t>AmazonAPIGATEwayAdministrator</a:t>
            </a:r>
            <a:endParaRPr lang="ko-KR" altLang="en-US" sz="2000" dirty="0"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19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98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228E8E-3D76-4717-9F3A-4CB63B64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888807"/>
            <a:ext cx="81819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3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98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241A15-3DD9-4544-83B1-A93147838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81" y="1522068"/>
            <a:ext cx="84010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98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67B7A3-33F2-41A8-B7AD-5E16FA5A6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52" y="1779270"/>
            <a:ext cx="7572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57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8020" y="130989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77D0CE-F547-4E89-AE81-B1538AE5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58" y="2300013"/>
            <a:ext cx="10389554" cy="2790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E71B2F-3E8E-451F-BDAD-CF16D8B5D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18903"/>
            <a:ext cx="5162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5" y="519435"/>
            <a:ext cx="4305844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serverless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CCBFFF4-9699-48DC-84CC-B6DDD3255D0E}"/>
                  </a:ext>
                </a:extLst>
              </p:cNvPr>
              <p:cNvSpPr/>
              <p:nvPr/>
            </p:nvSpPr>
            <p:spPr>
              <a:xfrm>
                <a:off x="1616517" y="2543339"/>
                <a:ext cx="8958966" cy="1345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ko-KR" altLang="en-US" sz="4000" kern="0" dirty="0">
                    <a:solidFill>
                      <a:srgbClr val="0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서버리스</a:t>
                </a:r>
                <a:r>
                  <a:rPr lang="en-US" altLang="ko-KR" sz="4000" kern="0" dirty="0">
                    <a:solidFill>
                      <a:srgbClr val="0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(Serverless)</a:t>
                </a:r>
                <a:r>
                  <a:rPr lang="ko-KR" altLang="en-US" sz="4000" kern="0" dirty="0">
                    <a:solidFill>
                      <a:srgbClr val="0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ko-KR" altLang="en-US" sz="60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함초롬바탕" panose="02030504000101010101" pitchFamily="18" charset="-127"/>
                      </a:rPr>
                      <m:t>≠</m:t>
                    </m:r>
                  </m:oMath>
                </a14:m>
                <a:r>
                  <a:rPr lang="en-US" altLang="ko-KR" sz="4000" kern="0" dirty="0">
                    <a:solidFill>
                      <a:srgbClr val="0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“</a:t>
                </a:r>
                <a:r>
                  <a:rPr lang="ko-KR" altLang="en-US" sz="4000" kern="0" dirty="0">
                    <a:solidFill>
                      <a:srgbClr val="0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서버가 없다”</a:t>
                </a: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CCBFFF4-9699-48DC-84CC-B6DDD325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17" y="2543339"/>
                <a:ext cx="8958966" cy="1345753"/>
              </a:xfrm>
              <a:prstGeom prst="rect">
                <a:avLst/>
              </a:prstGeom>
              <a:blipFill>
                <a:blip r:embed="rId3"/>
                <a:stretch>
                  <a:fillRect l="-2381" b="-14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86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1629" y="7002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A75DF6-D5FF-411F-A272-BC39BFF814D8}"/>
              </a:ext>
            </a:extLst>
          </p:cNvPr>
          <p:cNvSpPr/>
          <p:nvPr/>
        </p:nvSpPr>
        <p:spPr>
          <a:xfrm>
            <a:off x="1293744" y="1903214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claudia</a:t>
            </a:r>
            <a:r>
              <a:rPr lang="en-US" altLang="ko-KR" dirty="0"/>
              <a:t> –g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F9D63A-DE1D-48E9-B100-0B551E55466B}"/>
              </a:ext>
            </a:extLst>
          </p:cNvPr>
          <p:cNvSpPr/>
          <p:nvPr/>
        </p:nvSpPr>
        <p:spPr>
          <a:xfrm>
            <a:off x="1293744" y="2459831"/>
            <a:ext cx="77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claudia</a:t>
            </a:r>
            <a:r>
              <a:rPr lang="en-US" altLang="ko-KR" dirty="0"/>
              <a:t> generate-serverless-express-proxy --express-module app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F9DF71D-AE4E-4DF9-987D-30638C76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04" y="2996196"/>
            <a:ext cx="8020050" cy="742950"/>
          </a:xfrm>
          <a:prstGeom prst="rect">
            <a:avLst/>
          </a:prstGeom>
        </p:spPr>
      </p:pic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5869D057-E16B-411B-B87D-56F2F8B74106}"/>
              </a:ext>
            </a:extLst>
          </p:cNvPr>
          <p:cNvSpPr/>
          <p:nvPr/>
        </p:nvSpPr>
        <p:spPr>
          <a:xfrm>
            <a:off x="3542649" y="3255009"/>
            <a:ext cx="1273192" cy="484137"/>
          </a:xfrm>
          <a:prstGeom prst="donut">
            <a:avLst>
              <a:gd name="adj" fmla="val 6904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E58894-7EDA-478E-B1BF-3DEBA988D888}"/>
              </a:ext>
            </a:extLst>
          </p:cNvPr>
          <p:cNvSpPr/>
          <p:nvPr/>
        </p:nvSpPr>
        <p:spPr>
          <a:xfrm>
            <a:off x="1293744" y="4102580"/>
            <a:ext cx="893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claudia</a:t>
            </a:r>
            <a:r>
              <a:rPr lang="en-US" altLang="ko-KR" dirty="0"/>
              <a:t> create handler </a:t>
            </a:r>
            <a:r>
              <a:rPr lang="en-US" altLang="ko-KR" dirty="0" err="1"/>
              <a:t>lambda.handler</a:t>
            </a:r>
            <a:r>
              <a:rPr lang="en-US" altLang="ko-KR" dirty="0"/>
              <a:t> –deploy-proxy-</a:t>
            </a:r>
            <a:r>
              <a:rPr lang="en-US" altLang="ko-KR" dirty="0" err="1"/>
              <a:t>api</a:t>
            </a:r>
            <a:r>
              <a:rPr lang="en-US" altLang="ko-KR" dirty="0"/>
              <a:t> --region us-east-1 </a:t>
            </a:r>
          </a:p>
        </p:txBody>
      </p:sp>
    </p:spTree>
    <p:extLst>
      <p:ext uri="{BB962C8B-B14F-4D97-AF65-F5344CB8AC3E}">
        <p14:creationId xmlns:p14="http://schemas.microsoft.com/office/powerpoint/2010/main" val="20084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5" grpId="0" animBg="1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982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A4744178-F6B1-4D09-99F6-0130CD35C8F9}"/>
              </a:ext>
            </a:extLst>
          </p:cNvPr>
          <p:cNvSpPr/>
          <p:nvPr/>
        </p:nvSpPr>
        <p:spPr>
          <a:xfrm>
            <a:off x="1981744" y="519435"/>
            <a:ext cx="8789192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Amazon Lambda 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이용하기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webserver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1421AB-B902-49E6-ACB2-363DC502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44" y="1850223"/>
            <a:ext cx="8334375" cy="34480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76A198-335B-4D17-AF11-CF3ED2122919}"/>
              </a:ext>
            </a:extLst>
          </p:cNvPr>
          <p:cNvSpPr/>
          <p:nvPr/>
        </p:nvSpPr>
        <p:spPr>
          <a:xfrm>
            <a:off x="1981744" y="5755253"/>
            <a:ext cx="7852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https://c1dcuo6u4i.execute-api.us-east-2.amazonaws.com/latest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779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ABA3F6-CC0E-4619-B244-84B58AB2B349}"/>
              </a:ext>
            </a:extLst>
          </p:cNvPr>
          <p:cNvGrpSpPr/>
          <p:nvPr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ED83FE3-C016-452C-B148-CE94423A7648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25" name="모서리가 둥근 직사각형 9">
                <a:extLst>
                  <a:ext uri="{FF2B5EF4-FFF2-40B4-BE49-F238E27FC236}">
                    <a16:creationId xmlns:a16="http://schemas.microsoft.com/office/drawing/2014/main" id="{FC0DFB15-E3A6-433C-B6EA-8C661CD5106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6" name="모서리가 둥근 직사각형 10">
                <a:extLst>
                  <a:ext uri="{FF2B5EF4-FFF2-40B4-BE49-F238E27FC236}">
                    <a16:creationId xmlns:a16="http://schemas.microsoft.com/office/drawing/2014/main" id="{EB3BCB06-9D60-4820-9B5E-181D3E126AD3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7" name="모서리가 둥근 직사각형 11">
                <a:extLst>
                  <a:ext uri="{FF2B5EF4-FFF2-40B4-BE49-F238E27FC236}">
                    <a16:creationId xmlns:a16="http://schemas.microsoft.com/office/drawing/2014/main" id="{4618E537-8730-4918-BFDC-213DDE59B1A3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7" name="모서리가 둥근 직사각형 13">
              <a:extLst>
                <a:ext uri="{FF2B5EF4-FFF2-40B4-BE49-F238E27FC236}">
                  <a16:creationId xmlns:a16="http://schemas.microsoft.com/office/drawing/2014/main" id="{7B5B8DC2-5AF2-4621-A4B4-C391434D13CF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rgbClr val="FF656C"/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4589734-F485-41E9-A09D-FA1C487B320F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23" name="자유형 5">
                <a:extLst>
                  <a:ext uri="{FF2B5EF4-FFF2-40B4-BE49-F238E27FC236}">
                    <a16:creationId xmlns:a16="http://schemas.microsoft.com/office/drawing/2014/main" id="{E9DDD853-95B9-471B-8D5D-E8C2B149EF24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Thanks you</a:t>
                </a:r>
                <a:endParaRPr lang="ko-KR" altLang="en-US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자유형 7">
                <a:extLst>
                  <a:ext uri="{FF2B5EF4-FFF2-40B4-BE49-F238E27FC236}">
                    <a16:creationId xmlns:a16="http://schemas.microsoft.com/office/drawing/2014/main" id="{F043FA84-B736-4E60-86DB-1A9A56F1CDEC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D257F52-385D-4B13-A3FE-C89D11418E1D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20" name="모서리가 둥근 직사각형 51">
                <a:extLst>
                  <a:ext uri="{FF2B5EF4-FFF2-40B4-BE49-F238E27FC236}">
                    <a16:creationId xmlns:a16="http://schemas.microsoft.com/office/drawing/2014/main" id="{E027065A-3E26-4A6E-A7FD-FA54C05C7FEA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1" name="모서리가 둥근 직사각형 52">
                <a:extLst>
                  <a:ext uri="{FF2B5EF4-FFF2-40B4-BE49-F238E27FC236}">
                    <a16:creationId xmlns:a16="http://schemas.microsoft.com/office/drawing/2014/main" id="{58DB8868-C028-4108-B9DE-406E86883170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2" name="모서리가 둥근 직사각형 53">
                <a:extLst>
                  <a:ext uri="{FF2B5EF4-FFF2-40B4-BE49-F238E27FC236}">
                    <a16:creationId xmlns:a16="http://schemas.microsoft.com/office/drawing/2014/main" id="{545A10BC-2F87-48E2-BD4B-48AD8C8E7873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307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5" y="519435"/>
            <a:ext cx="4305844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serverless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FA2D54-51B8-447E-BEDE-10268686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85" y="2429511"/>
            <a:ext cx="2037832" cy="9659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EC56932-FEFC-4893-98E7-E747FF32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881" y="2552700"/>
            <a:ext cx="6819900" cy="8763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199B9F-6088-4059-B2DE-D967E15F3006}"/>
              </a:ext>
            </a:extLst>
          </p:cNvPr>
          <p:cNvSpPr/>
          <p:nvPr/>
        </p:nvSpPr>
        <p:spPr>
          <a:xfrm>
            <a:off x="3707664" y="2449406"/>
            <a:ext cx="6335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/>
              <a:t>=</a:t>
            </a:r>
            <a:endParaRPr lang="ko-KR" altLang="en-US" sz="5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B659582-11D0-4ADF-8E89-6D3DC85ECDEC}"/>
              </a:ext>
            </a:extLst>
          </p:cNvPr>
          <p:cNvSpPr/>
          <p:nvPr/>
        </p:nvSpPr>
        <p:spPr>
          <a:xfrm>
            <a:off x="1137485" y="4267245"/>
            <a:ext cx="66159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여러 개의 함수를 쪼개서 매우 거대하고 분산된 컴퓨팅 자원에 </a:t>
            </a:r>
            <a:endParaRPr lang="en-US" altLang="ko-KR" sz="2000" dirty="0"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  <a:p>
            <a:r>
              <a:rPr lang="ko-KR" altLang="en-US" sz="20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우리가 준비해 둔 함수를 등록하고 실행하는 방식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5423C-E71C-45D5-8542-F4A8A0722744}"/>
              </a:ext>
            </a:extLst>
          </p:cNvPr>
          <p:cNvSpPr/>
          <p:nvPr/>
        </p:nvSpPr>
        <p:spPr>
          <a:xfrm>
            <a:off x="1137485" y="5335532"/>
            <a:ext cx="5362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등록된 함수는 특정 이벤트가 발생했을 </a:t>
            </a:r>
            <a:r>
              <a:rPr lang="ko-KR" altLang="en-US" sz="2000">
                <a:latin typeface="서울한강체 B" panose="02020503020101020101" pitchFamily="18" charset="-127"/>
                <a:ea typeface="서울한강체 B" panose="02020503020101020101" pitchFamily="18" charset="-127"/>
              </a:rPr>
              <a:t>때 실행 됨</a:t>
            </a:r>
            <a:endParaRPr lang="ko-KR" altLang="en-US" sz="2000" dirty="0"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5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2011312" y="421761"/>
            <a:ext cx="4305844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serverless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r>
              <a:rPr lang="en-US" altLang="ko-KR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DBCE90-D9DB-46FF-BE06-2E1F154549FB}"/>
              </a:ext>
            </a:extLst>
          </p:cNvPr>
          <p:cNvSpPr/>
          <p:nvPr/>
        </p:nvSpPr>
        <p:spPr>
          <a:xfrm>
            <a:off x="1649312" y="1430578"/>
            <a:ext cx="92514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000" b="1" dirty="0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장점</a:t>
            </a:r>
            <a:endParaRPr lang="en-US" altLang="ko-KR" sz="3000" b="1" dirty="0">
              <a:solidFill>
                <a:srgbClr val="0070C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fontAlgn="base"/>
            <a:endParaRPr lang="en-US" altLang="ko-KR" sz="3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비용절약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특정 작업을 하기 위하여 서버를 준비하고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하루종일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켜놓는것이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아니라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필요할때만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함수가 호출되어 처리되며 함수가 호출된 만큼만 비용이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듬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 fontAlgn="base">
              <a:buAutoNum type="arabicPeriod"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 fontAlgn="base">
              <a:buFontTx/>
              <a:buAutoNum type="arabicPeriod"/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인프라 관리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네트워크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장비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이런것들에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대한 구성 작업을 신경 쓸 필요 없음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 fontAlgn="base">
              <a:buFontTx/>
              <a:buAutoNum type="arabicPeriod"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확장성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fontAlgn="base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fontAlgn="base"/>
            <a:r>
              <a:rPr lang="ko-KR" altLang="en-US" sz="3000" b="1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단점</a:t>
            </a:r>
            <a:endParaRPr lang="en-US" altLang="ko-KR" sz="3000" b="1" dirty="0">
              <a:solidFill>
                <a:srgbClr val="C0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fontAlgn="base"/>
            <a:endParaRPr lang="en-US" altLang="ko-KR" sz="3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자원제한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모든 코드를 함수로 쪼개서 작업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로컬데이터 사용 불가능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AWS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라면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S3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이용 하여 대용량 저장</a:t>
            </a:r>
          </a:p>
        </p:txBody>
      </p:sp>
    </p:spTree>
    <p:extLst>
      <p:ext uri="{BB962C8B-B14F-4D97-AF65-F5344CB8AC3E}">
        <p14:creationId xmlns:p14="http://schemas.microsoft.com/office/powerpoint/2010/main" val="20755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2011312" y="421761"/>
            <a:ext cx="4305844" cy="6843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아마존 서비스 비교</a:t>
            </a:r>
            <a:endParaRPr lang="en-US" altLang="ko-KR" sz="2500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9D73BB-10C3-4B6E-906D-511168C0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81" y="1807901"/>
            <a:ext cx="2038350" cy="1266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9EBC93-AD12-403F-9189-7A1B3AB3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81" y="3467316"/>
            <a:ext cx="2076450" cy="12763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7FA696-019A-4320-810D-2975463C7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81" y="5182633"/>
            <a:ext cx="2114550" cy="12477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19E0FB-24BA-450B-B367-47899C8BB47F}"/>
              </a:ext>
            </a:extLst>
          </p:cNvPr>
          <p:cNvSpPr/>
          <p:nvPr/>
        </p:nvSpPr>
        <p:spPr>
          <a:xfrm>
            <a:off x="4388993" y="1717384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2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가상서버</a:t>
            </a:r>
            <a:endParaRPr lang="en-US" altLang="ko-KR" sz="22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운영환경은 변하지 않음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하드웨어 추상화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신속한 개발 주기 및 배포가 가능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배포하는데 몇 분이 걸리고 배포가 몇 주간 지속됨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F2A25D-CD95-4C1E-939C-C6D1964DF90A}"/>
              </a:ext>
            </a:extLst>
          </p:cNvPr>
          <p:cNvSpPr/>
          <p:nvPr/>
        </p:nvSpPr>
        <p:spPr>
          <a:xfrm>
            <a:off x="4388993" y="3467316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2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컨테이너</a:t>
            </a:r>
            <a:endParaRPr lang="en-US" altLang="ko-KR" sz="22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테스트 환경과 운영환경이 동일함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운영체제 추상화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좀 더 신속한 반복 및 배포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몇 초 만에 배포되고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몇시간 동안 유지됨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255993-90AF-4910-A0F3-9C556EDA1F5B}"/>
              </a:ext>
            </a:extLst>
          </p:cNvPr>
          <p:cNvSpPr/>
          <p:nvPr/>
        </p:nvSpPr>
        <p:spPr>
          <a:xfrm>
            <a:off x="4342613" y="5314077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2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서버리스</a:t>
            </a:r>
            <a:endParaRPr lang="en-US" altLang="ko-KR" sz="22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신속한 개발 반복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독립적으로 배포되고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몇 초 동안 유지됨</a:t>
            </a:r>
          </a:p>
        </p:txBody>
      </p:sp>
    </p:spTree>
    <p:extLst>
      <p:ext uri="{BB962C8B-B14F-4D97-AF65-F5344CB8AC3E}">
        <p14:creationId xmlns:p14="http://schemas.microsoft.com/office/powerpoint/2010/main" val="32353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5" y="503950"/>
            <a:ext cx="4567645" cy="6107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AWS Lambda </a:t>
            </a:r>
            <a:r>
              <a:rPr lang="ko-KR" altLang="en-US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작동방식</a:t>
            </a:r>
            <a:endParaRPr lang="en-US" altLang="ko-KR" sz="2500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695BBD-71AC-4169-A917-DC5247DA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0CEC03-EB21-48E2-BD92-9FBAD8B57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24" y="2431767"/>
            <a:ext cx="1924050" cy="1457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11D497-7911-4287-A8FE-F8C5F03FB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500" y="2374412"/>
            <a:ext cx="1954420" cy="15720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DD2E635-74C1-4497-A617-357B97120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960" y="2384140"/>
            <a:ext cx="2233234" cy="15623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12479A-DC7E-4F34-A18E-3DCA66855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387" y="2431970"/>
            <a:ext cx="1733550" cy="151447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D482E5-892E-4595-ABC3-3843DEBCA812}"/>
              </a:ext>
            </a:extLst>
          </p:cNvPr>
          <p:cNvSpPr/>
          <p:nvPr/>
        </p:nvSpPr>
        <p:spPr>
          <a:xfrm>
            <a:off x="1171800" y="4320273"/>
            <a:ext cx="2198393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코드를 아마존 </a:t>
            </a:r>
            <a:r>
              <a:rPr lang="en-US" altLang="ko-KR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lambda</a:t>
            </a:r>
            <a:r>
              <a:rPr lang="ko-KR" altLang="en-US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에 작성하여 업로드를 해놓는다</a:t>
            </a:r>
            <a:r>
              <a:rPr lang="en-US" altLang="ko-KR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.</a:t>
            </a:r>
            <a:endParaRPr lang="ko-KR" altLang="en-US" sz="1500" kern="0" dirty="0">
              <a:solidFill>
                <a:srgbClr val="000000"/>
              </a:solidFill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9BC23C-3C1A-42CA-97B1-5342FD36BB85}"/>
              </a:ext>
            </a:extLst>
          </p:cNvPr>
          <p:cNvSpPr/>
          <p:nvPr/>
        </p:nvSpPr>
        <p:spPr>
          <a:xfrm>
            <a:off x="3814513" y="4283100"/>
            <a:ext cx="2198393" cy="153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다른 </a:t>
            </a:r>
            <a:r>
              <a:rPr lang="en-US" altLang="ko-KR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AWS </a:t>
            </a:r>
            <a:r>
              <a:rPr lang="ko-KR" altLang="en-US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서비스나 </a:t>
            </a:r>
            <a:r>
              <a:rPr lang="en-US" altLang="ko-KR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HTTP </a:t>
            </a:r>
            <a:r>
              <a:rPr lang="ko-KR" altLang="en-US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엔드 포인트같은 것을 트리거 하도록 코드를 설정해 놓는다</a:t>
            </a:r>
            <a:r>
              <a:rPr lang="en-US" altLang="ko-KR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.</a:t>
            </a:r>
            <a:endParaRPr lang="ko-KR" altLang="en-US" sz="1500" kern="0" dirty="0">
              <a:solidFill>
                <a:srgbClr val="000000"/>
              </a:solidFill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63018F-A146-4071-8064-48C142FBED38}"/>
              </a:ext>
            </a:extLst>
          </p:cNvPr>
          <p:cNvSpPr/>
          <p:nvPr/>
        </p:nvSpPr>
        <p:spPr>
          <a:xfrm>
            <a:off x="6431960" y="4236518"/>
            <a:ext cx="2198393" cy="153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Lambda</a:t>
            </a:r>
            <a:r>
              <a:rPr lang="ko-KR" altLang="en-US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는 필요한 경우에만 리소스를 사용하여 트리거 될 때만 코드를 실행한다</a:t>
            </a:r>
            <a:r>
              <a:rPr lang="en-US" altLang="ko-KR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.</a:t>
            </a:r>
            <a:endParaRPr lang="ko-KR" altLang="en-US" sz="1500" kern="0" dirty="0">
              <a:solidFill>
                <a:srgbClr val="000000"/>
              </a:solidFill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96567A-1F07-4718-A380-83495366C4D1}"/>
              </a:ext>
            </a:extLst>
          </p:cNvPr>
          <p:cNvSpPr/>
          <p:nvPr/>
        </p:nvSpPr>
        <p:spPr>
          <a:xfrm>
            <a:off x="9264341" y="4235812"/>
            <a:ext cx="2198393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단지 사용되었을 때만 계산되어 지불한다</a:t>
            </a:r>
            <a:r>
              <a:rPr lang="en-US" altLang="ko-KR" sz="1500" kern="0" dirty="0">
                <a:solidFill>
                  <a:srgbClr val="0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.</a:t>
            </a:r>
            <a:endParaRPr lang="ko-KR" altLang="en-US" sz="1500" kern="0" dirty="0">
              <a:solidFill>
                <a:srgbClr val="000000"/>
              </a:solidFill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B104DB-F573-4DC3-9CEB-8A349FC86B33}"/>
              </a:ext>
            </a:extLst>
          </p:cNvPr>
          <p:cNvSpPr/>
          <p:nvPr/>
        </p:nvSpPr>
        <p:spPr>
          <a:xfrm>
            <a:off x="3500421" y="3044283"/>
            <a:ext cx="392536" cy="19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82A6CDC-0AEA-4DE7-BC73-7B6A6FEE508E}"/>
              </a:ext>
            </a:extLst>
          </p:cNvPr>
          <p:cNvSpPr/>
          <p:nvPr/>
        </p:nvSpPr>
        <p:spPr>
          <a:xfrm>
            <a:off x="5978006" y="3089730"/>
            <a:ext cx="392536" cy="19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25C2523-9B05-4C59-B7D0-B9BEB064B066}"/>
              </a:ext>
            </a:extLst>
          </p:cNvPr>
          <p:cNvSpPr/>
          <p:nvPr/>
        </p:nvSpPr>
        <p:spPr>
          <a:xfrm>
            <a:off x="8852292" y="3089729"/>
            <a:ext cx="392536" cy="19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2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5" y="503950"/>
            <a:ext cx="3445661" cy="6107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 Gateway</a:t>
            </a:r>
            <a:r>
              <a:rPr lang="ko-KR" altLang="en-US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r>
              <a:rPr lang="en-US" altLang="ko-K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</a:t>
            </a:r>
            <a:endParaRPr lang="en-US" altLang="ko-KR" sz="2500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695BBD-71AC-4169-A917-DC5247DA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1BABDF-FD72-40E2-8563-311CE9BC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45" y="1570242"/>
            <a:ext cx="80105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6869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981745" y="503950"/>
            <a:ext cx="3445661" cy="6107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5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모놀리식</a:t>
            </a:r>
            <a:r>
              <a:rPr lang="ko-KR" alt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아키텍처</a:t>
            </a:r>
            <a:endParaRPr lang="en-US" altLang="ko-KR" sz="2500" b="1" i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695BBD-71AC-4169-A917-DC5247DA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07DBA6-D335-49A2-BE64-9AA85953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45" y="1912160"/>
            <a:ext cx="7153879" cy="338953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42C65-3E32-46B6-BCE7-294B89B8F46C}"/>
              </a:ext>
            </a:extLst>
          </p:cNvPr>
          <p:cNvSpPr/>
          <p:nvPr/>
        </p:nvSpPr>
        <p:spPr>
          <a:xfrm>
            <a:off x="967423" y="5553770"/>
            <a:ext cx="30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단순한 형태의 작은 코드베이스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78730D-6570-4097-AA07-C3E218759278}"/>
              </a:ext>
            </a:extLst>
          </p:cNvPr>
          <p:cNvSpPr/>
          <p:nvPr/>
        </p:nvSpPr>
        <p:spPr>
          <a:xfrm>
            <a:off x="4773870" y="551166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개발 속도가 빠름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DD92DA-26C1-4DF4-B8BD-C555D2D9D28E}"/>
              </a:ext>
            </a:extLst>
          </p:cNvPr>
          <p:cNvSpPr/>
          <p:nvPr/>
        </p:nvSpPr>
        <p:spPr>
          <a:xfrm>
            <a:off x="7143241" y="5500287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테스트가 쉬움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37D6D2-24C9-4C80-ADFA-58C03939E0D9}"/>
              </a:ext>
            </a:extLst>
          </p:cNvPr>
          <p:cNvSpPr/>
          <p:nvPr/>
        </p:nvSpPr>
        <p:spPr>
          <a:xfrm>
            <a:off x="2117374" y="6249362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코드가 많아질수록 부담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3AACEE-C666-4030-88F8-3A3BC811A497}"/>
              </a:ext>
            </a:extLst>
          </p:cNvPr>
          <p:cNvSpPr/>
          <p:nvPr/>
        </p:nvSpPr>
        <p:spPr>
          <a:xfrm>
            <a:off x="4921724" y="6266798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시간이 지날 수 록 </a:t>
            </a:r>
            <a:r>
              <a:rPr lang="ko-KR" altLang="en-US" dirty="0" err="1">
                <a:solidFill>
                  <a:srgbClr val="C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느려짐</a:t>
            </a:r>
            <a:r>
              <a:rPr lang="ko-KR" altLang="en-US" dirty="0">
                <a:solidFill>
                  <a:srgbClr val="C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E2C122-25C6-4E2E-87C2-927255C37AAB}"/>
              </a:ext>
            </a:extLst>
          </p:cNvPr>
          <p:cNvSpPr/>
          <p:nvPr/>
        </p:nvSpPr>
        <p:spPr>
          <a:xfrm>
            <a:off x="8009824" y="6223522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혁신이 어렵다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9DFEB6-D054-4D62-B402-19F7BB11290B}"/>
              </a:ext>
            </a:extLst>
          </p:cNvPr>
          <p:cNvSpPr/>
          <p:nvPr/>
        </p:nvSpPr>
        <p:spPr>
          <a:xfrm>
            <a:off x="1137485" y="1349929"/>
            <a:ext cx="7278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  <a:t>하나의 애플리케이션이 한 통으로 들어가 개발하는 방법</a:t>
            </a:r>
          </a:p>
        </p:txBody>
      </p:sp>
    </p:spTree>
    <p:extLst>
      <p:ext uri="{BB962C8B-B14F-4D97-AF65-F5344CB8AC3E}">
        <p14:creationId xmlns:p14="http://schemas.microsoft.com/office/powerpoint/2010/main" val="143240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8309</TotalTime>
  <Words>1106</Words>
  <Application>Microsoft Office PowerPoint</Application>
  <PresentationFormat>와이드스크린</PresentationFormat>
  <Paragraphs>212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배달의민족 도현</vt:lpstr>
      <vt:lpstr>서울한강체 B</vt:lpstr>
      <vt:lpstr>안상수2006중간</vt:lpstr>
      <vt:lpstr>서울남산체 M</vt:lpstr>
      <vt:lpstr>나눔고딕 ExtraBold</vt:lpstr>
      <vt:lpstr>Cambria Math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수연 박</cp:lastModifiedBy>
  <cp:revision>839</cp:revision>
  <dcterms:created xsi:type="dcterms:W3CDTF">2018-08-02T07:05:36Z</dcterms:created>
  <dcterms:modified xsi:type="dcterms:W3CDTF">2019-01-04T08:29:14Z</dcterms:modified>
</cp:coreProperties>
</file>