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646" r:id="rId2"/>
    <p:sldId id="649" r:id="rId3"/>
    <p:sldId id="650" r:id="rId4"/>
    <p:sldId id="883" r:id="rId5"/>
    <p:sldId id="948" r:id="rId6"/>
    <p:sldId id="949" r:id="rId7"/>
    <p:sldId id="951" r:id="rId8"/>
    <p:sldId id="936" r:id="rId9"/>
    <p:sldId id="937" r:id="rId10"/>
    <p:sldId id="938" r:id="rId11"/>
    <p:sldId id="939" r:id="rId12"/>
    <p:sldId id="941" r:id="rId13"/>
    <p:sldId id="950" r:id="rId14"/>
    <p:sldId id="943" r:id="rId15"/>
    <p:sldId id="944" r:id="rId16"/>
    <p:sldId id="945" r:id="rId17"/>
    <p:sldId id="946" r:id="rId18"/>
    <p:sldId id="947" r:id="rId19"/>
    <p:sldId id="940" r:id="rId20"/>
    <p:sldId id="942" r:id="rId2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 varScale="1">
        <p:scale>
          <a:sx n="61" d="100"/>
          <a:sy n="61" d="100"/>
        </p:scale>
        <p:origin x="-102" y="-6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32406" y="7785465"/>
            <a:ext cx="27301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수업 후 중간과제 제출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1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section </a:t>
            </a:r>
            <a:r>
              <a:rPr lang="en-US" altLang="ko-KR" sz="2400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"main"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article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"article1"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iframe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spc="-150" dirty="0" smtClean="0">
                <a:solidFill>
                  <a:srgbClr val="2A00FF"/>
                </a:solidFill>
                <a:latin typeface="Consolas"/>
              </a:rPr>
              <a:t>computer.html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err="1" smtClean="0">
                <a:solidFill>
                  <a:srgbClr val="2A00FF"/>
                </a:solidFill>
                <a:latin typeface="Consolas"/>
              </a:rPr>
              <a:t>frm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title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2400" dirty="0" smtClean="0">
                <a:solidFill>
                  <a:srgbClr val="2A00FF"/>
                </a:solidFill>
                <a:latin typeface="Consolas"/>
              </a:rPr>
              <a:t>본문영역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2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iframe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article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section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altLang="ko-KR" sz="2800" kern="0" dirty="0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223" y="4579437"/>
            <a:ext cx="9836332" cy="363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2237611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aside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"right"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err="1" smtClean="0">
                <a:solidFill>
                  <a:srgbClr val="2A00FF"/>
                </a:solidFill>
                <a:latin typeface="Consolas"/>
              </a:rPr>
              <a:t>shopcart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ko-KR" altLang="en-US" sz="2400" dirty="0" smtClean="0">
              <a:latin typeface="Consolas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"login"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h4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Log In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h4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form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action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"#"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   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form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div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aside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400" kern="0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97" y="2265136"/>
            <a:ext cx="4148320" cy="44462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6113463" y="6908800"/>
            <a:ext cx="5600700" cy="127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'</a:t>
            </a:r>
            <a:r>
              <a:rPr lang="ko-KR" altLang="en-US" sz="2400" dirty="0" err="1" smtClean="0"/>
              <a:t>쇼핑카트</a:t>
            </a:r>
            <a:r>
              <a:rPr lang="ko-KR" altLang="en-US" sz="2400" dirty="0" smtClean="0"/>
              <a:t> 보기</a:t>
            </a:r>
            <a:r>
              <a:rPr lang="en-US" altLang="ko-KR" sz="2400" dirty="0" smtClean="0"/>
              <a:t>', '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 링크 클릭 시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err="1" smtClean="0"/>
              <a:t>새창으로</a:t>
            </a:r>
            <a:r>
              <a:rPr lang="ko-KR" altLang="en-US" sz="2400" dirty="0" smtClean="0"/>
              <a:t> 해당 화면 열기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333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computer.html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dirty="0" smtClean="0"/>
              <a:t>computer.html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69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1" y="2491421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228" y="2042324"/>
            <a:ext cx="7302138" cy="40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04" y="2132489"/>
            <a:ext cx="759072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8280400" y="5118100"/>
            <a:ext cx="2552700" cy="199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/>
              <a:t>영화 포스터 클릭 시 상단의 비디오에 해당 영화 영상이 </a:t>
            </a:r>
            <a:r>
              <a:rPr lang="ko-KR" altLang="en-US" sz="2400" dirty="0" err="1" smtClean="0"/>
              <a:t>세팅되어야</a:t>
            </a:r>
            <a:r>
              <a:rPr lang="ko-KR" altLang="en-US" sz="2400" dirty="0" smtClean="0"/>
              <a:t> 함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스프츠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레저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가구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인테리어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식품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57" y="2608875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회원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_x264926336" descr="EMB00000a945f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73" y="1676807"/>
            <a:ext cx="7769178" cy="6505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8280400" y="4394200"/>
            <a:ext cx="28829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*label </a:t>
            </a:r>
            <a:r>
              <a:rPr lang="ko-KR" altLang="en-US" sz="2400" dirty="0" smtClean="0"/>
              <a:t>사용해서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input </a:t>
            </a:r>
            <a:r>
              <a:rPr lang="ko-KR" altLang="en-US" sz="2400" dirty="0" smtClean="0"/>
              <a:t>요소들과 연결하기</a:t>
            </a: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</a:t>
            </a:r>
            <a:r>
              <a:rPr lang="en-US" altLang="ko-KR" sz="2400" dirty="0" smtClean="0"/>
              <a:t>input </a:t>
            </a:r>
            <a:r>
              <a:rPr lang="ko-KR" altLang="en-US" sz="2400" dirty="0" smtClean="0"/>
              <a:t>요소들의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적합하게 사용하기</a:t>
            </a:r>
          </a:p>
        </p:txBody>
      </p:sp>
    </p:spTree>
    <p:extLst>
      <p:ext uri="{BB962C8B-B14F-4D97-AF65-F5344CB8AC3E}">
        <p14:creationId xmlns="" xmlns:p14="http://schemas.microsoft.com/office/powerpoint/2010/main" val="198581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5" y="3523005"/>
            <a:ext cx="10705140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7565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쇼핑카트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85" y="2385106"/>
            <a:ext cx="7222444" cy="465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8280400" y="5854700"/>
            <a:ext cx="2882900" cy="1511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</a:t>
            </a:r>
            <a:r>
              <a:rPr lang="en-US" altLang="ko-KR" sz="2400" dirty="0" smtClean="0"/>
              <a:t>input </a:t>
            </a:r>
            <a:r>
              <a:rPr lang="ko-KR" altLang="en-US" sz="2400" dirty="0" smtClean="0"/>
              <a:t>요소들의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적합하게 사용하기</a:t>
            </a:r>
          </a:p>
        </p:txBody>
      </p:sp>
    </p:spTree>
    <p:extLst>
      <p:ext uri="{BB962C8B-B14F-4D97-AF65-F5344CB8AC3E}">
        <p14:creationId xmlns="" xmlns:p14="http://schemas.microsoft.com/office/powerpoint/2010/main" val="3484014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main.html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28" y="1573603"/>
            <a:ext cx="10689572" cy="6181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7153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2211918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816371"/>
            <a:ext cx="11364686" cy="55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58" y="7355539"/>
            <a:ext cx="11377294" cy="61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5415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HTML validation</a:t>
            </a:r>
          </a:p>
          <a:p>
            <a:pPr marL="565048" lvl="1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u="sng" dirty="0" smtClean="0">
                <a:latin typeface="나눔바른고딕" pitchFamily="50" charset="-127"/>
                <a:ea typeface="나눔바른고딕" pitchFamily="50" charset="-127"/>
                <a:hlinkClick r:id="rId2"/>
              </a:rPr>
              <a:t>https://validator.w3.org/</a:t>
            </a:r>
            <a:endParaRPr lang="en-US" altLang="ko-KR" sz="2800" u="sng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 CSS validation</a:t>
            </a:r>
          </a:p>
          <a:p>
            <a:pPr marL="565048" lvl="1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u="sng" dirty="0" smtClean="0">
                <a:latin typeface="나눔바른고딕" pitchFamily="50" charset="-127"/>
                <a:ea typeface="나눔바른고딕" pitchFamily="50" charset="-127"/>
                <a:hlinkClick r:id="rId3"/>
              </a:rPr>
              <a:t>http://jigsaw.w3.org/css-validator/</a:t>
            </a:r>
            <a:endParaRPr lang="en-US" altLang="ko-KR" sz="2800" u="sng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u="sng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기본적인 웹 </a:t>
            </a:r>
            <a:r>
              <a:rPr lang="ko-KR" altLang="en-US" sz="2800" kern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접근성</a:t>
            </a:r>
            <a:endParaRPr lang="en-US" altLang="ko-KR" sz="2800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565048" lvl="1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상대경로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이미지 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alt, label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사용 여부 등</a:t>
            </a:r>
            <a:endParaRPr lang="en-US" altLang="ko-KR" sz="2800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kern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소스 오류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(html,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css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파일 등</a:t>
            </a:r>
            <a:r>
              <a:rPr lang="en-US" altLang="ko-KR" sz="2800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tabLst>
                <a:tab pos="329997" algn="l"/>
                <a:tab pos="329997" algn="l"/>
              </a:tabLst>
            </a:pPr>
            <a:endParaRPr lang="en-US" altLang="ko-KR" sz="2800" kern="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320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header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img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src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"…" </a:t>
            </a:r>
            <a:r>
              <a:rPr lang="en-US" altLang="ko-KR" sz="2400" dirty="0" smtClean="0">
                <a:solidFill>
                  <a:srgbClr val="7F007F"/>
                </a:solidFill>
                <a:latin typeface="Consolas"/>
              </a:rPr>
              <a:t>alt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"…"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Web Shop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h1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header</a:t>
            </a:r>
            <a:r>
              <a:rPr lang="en-US" altLang="ko-KR" sz="24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altLang="ko-KR" sz="2400" kern="0" dirty="0">
              <a:solidFill>
                <a:srgbClr val="000000"/>
              </a:solidFill>
            </a:endParaRP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74746" y="2146300"/>
            <a:ext cx="10668651" cy="4140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nav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Home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About Us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News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en-US" altLang="ko-KR" sz="2400" dirty="0" err="1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latin typeface="Consolas"/>
              </a:rPr>
              <a:t>My Account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        &lt;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a </a:t>
            </a:r>
            <a:r>
              <a:rPr lang="it-IT" altLang="ko-KR" sz="2400" dirty="0" smtClean="0">
                <a:solidFill>
                  <a:srgbClr val="7F007F"/>
                </a:solidFill>
                <a:latin typeface="Consolas"/>
              </a:rPr>
              <a:t>href</a:t>
            </a:r>
            <a:r>
              <a:rPr lang="it-IT" altLang="ko-KR" sz="2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it-IT" altLang="ko-KR" sz="2400" dirty="0" smtClean="0">
                <a:solidFill>
                  <a:srgbClr val="2A00FF"/>
                </a:solidFill>
                <a:latin typeface="Consolas"/>
              </a:rPr>
              <a:t>"index.html"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it-IT" altLang="ko-KR" sz="2400" dirty="0" smtClean="0">
                <a:solidFill>
                  <a:srgbClr val="000000"/>
                </a:solidFill>
                <a:latin typeface="Consolas"/>
              </a:rPr>
              <a:t>Contacts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a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it-IT" altLang="ko-KR" sz="2400" dirty="0" smtClean="0">
                <a:solidFill>
                  <a:srgbClr val="3F7F7F"/>
                </a:solidFill>
                <a:latin typeface="Consolas"/>
              </a:rPr>
              <a:t>li</a:t>
            </a:r>
            <a:r>
              <a:rPr lang="it-IT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    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ul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2400" dirty="0" err="1" smtClean="0">
                <a:solidFill>
                  <a:srgbClr val="3F7F7F"/>
                </a:solidFill>
                <a:latin typeface="Consolas"/>
              </a:rPr>
              <a:t>nav</a:t>
            </a:r>
            <a:r>
              <a:rPr lang="en-US" altLang="ko-KR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52406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13538</TotalTime>
  <Words>360</Words>
  <Application>Microsoft Office PowerPoint</Application>
  <PresentationFormat>사용자 지정</PresentationFormat>
  <Paragraphs>89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1_Crayons</vt:lpstr>
      <vt:lpstr>07 HTML와 CSS로  웹사이트 만들기</vt:lpstr>
      <vt:lpstr>내비게이션 구조도</vt:lpstr>
      <vt:lpstr>홈페이지 레이아웃</vt:lpstr>
      <vt:lpstr>main.html</vt:lpstr>
      <vt:lpstr>main.html</vt:lpstr>
      <vt:lpstr>main.html</vt:lpstr>
      <vt:lpstr>유의사항</vt:lpstr>
      <vt:lpstr>헤더</vt:lpstr>
      <vt:lpstr>내비게이션 메뉴</vt:lpstr>
      <vt:lpstr>섹션</vt:lpstr>
      <vt:lpstr>오른쪽 수직 메뉴</vt:lpstr>
      <vt:lpstr>computer.html</vt:lpstr>
      <vt:lpstr>clothing.html</vt:lpstr>
      <vt:lpstr>음악.html</vt:lpstr>
      <vt:lpstr>영화.html</vt:lpstr>
      <vt:lpstr>스프츠/레저.html</vt:lpstr>
      <vt:lpstr>가구/인테리어.html</vt:lpstr>
      <vt:lpstr>식품.html</vt:lpstr>
      <vt:lpstr>회원가입페이지</vt:lpstr>
      <vt:lpstr>쇼핑카트 페이지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1092</cp:revision>
  <cp:lastPrinted>2015-02-24T08:02:21Z</cp:lastPrinted>
  <dcterms:created xsi:type="dcterms:W3CDTF">2007-06-29T06:43:39Z</dcterms:created>
  <dcterms:modified xsi:type="dcterms:W3CDTF">2021-03-11T03:45:25Z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