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</p:sldMasterIdLst>
  <p:notesMasterIdLst>
    <p:notesMasterId r:id="rId23"/>
  </p:notesMasterIdLst>
  <p:handoutMasterIdLst>
    <p:handoutMasterId r:id="rId24"/>
  </p:handoutMasterIdLst>
  <p:sldIdLst>
    <p:sldId id="646" r:id="rId2"/>
    <p:sldId id="648" r:id="rId3"/>
    <p:sldId id="649" r:id="rId4"/>
    <p:sldId id="650" r:id="rId5"/>
    <p:sldId id="883" r:id="rId6"/>
    <p:sldId id="948" r:id="rId7"/>
    <p:sldId id="949" r:id="rId8"/>
    <p:sldId id="951" r:id="rId9"/>
    <p:sldId id="936" r:id="rId10"/>
    <p:sldId id="937" r:id="rId11"/>
    <p:sldId id="938" r:id="rId12"/>
    <p:sldId id="939" r:id="rId13"/>
    <p:sldId id="941" r:id="rId14"/>
    <p:sldId id="950" r:id="rId15"/>
    <p:sldId id="943" r:id="rId16"/>
    <p:sldId id="944" r:id="rId17"/>
    <p:sldId id="945" r:id="rId18"/>
    <p:sldId id="946" r:id="rId19"/>
    <p:sldId id="947" r:id="rId20"/>
    <p:sldId id="940" r:id="rId21"/>
    <p:sldId id="942" r:id="rId22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HTML5" id="{3BF30400-1CD3-4976-A1DB-0224292285D2}">
          <p14:sldIdLst/>
        </p14:section>
        <p14:section name="CSS3" id="{D2C78D48-A115-4072-A02C-4ED1383C6250}">
          <p14:sldIdLst>
            <p14:sldId id="646"/>
            <p14:sldId id="648"/>
            <p14:sldId id="649"/>
            <p14:sldId id="650"/>
            <p14:sldId id="883"/>
            <p14:sldId id="936"/>
            <p14:sldId id="937"/>
            <p14:sldId id="938"/>
            <p14:sldId id="939"/>
            <p14:sldId id="940"/>
            <p14:sldId id="941"/>
            <p14:sldId id="942"/>
          </p14:sldIdLst>
        </p14:section>
        <p14:section name="Javascript" id="{21A0D544-C98B-4767-8E9B-BFA545D479FA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2807" userDrawn="1">
          <p15:clr>
            <a:srgbClr val="A4A3A4"/>
          </p15:clr>
        </p15:guide>
        <p15:guide id="2" pos="3742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9E00"/>
    <a:srgbClr val="0000FF"/>
    <a:srgbClr val="6600FF"/>
    <a:srgbClr val="CC9900"/>
    <a:srgbClr val="FF9999"/>
    <a:srgbClr val="CCFFCC"/>
    <a:srgbClr val="6699FF"/>
    <a:srgbClr val="FFFFFF"/>
    <a:srgbClr val="CCCCFF"/>
    <a:srgbClr val="FF99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 autoAdjust="0"/>
    <p:restoredTop sz="93514" autoAdjust="0"/>
  </p:normalViewPr>
  <p:slideViewPr>
    <p:cSldViewPr snapToGrid="0">
      <p:cViewPr varScale="1">
        <p:scale>
          <a:sx n="60" d="100"/>
          <a:sy n="60" d="100"/>
        </p:scale>
        <p:origin x="-1646" y="-72"/>
      </p:cViewPr>
      <p:guideLst>
        <p:guide orient="horz" pos="2807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4"/>
        <p:guide pos="223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82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311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59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08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jigsaw.w3.org/css-validator/" TargetMode="External"/><Relationship Id="rId2" Type="http://schemas.openxmlformats.org/officeDocument/2006/relationships/hyperlink" Target="https://validator.w3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07 HTML</a:t>
            </a:r>
            <a:r>
              <a:rPr lang="ko-KR" altLang="en-US" dirty="0"/>
              <a:t>와 </a:t>
            </a:r>
            <a:r>
              <a:rPr lang="en-US" altLang="ko-KR" dirty="0"/>
              <a:t>CSS</a:t>
            </a:r>
            <a:r>
              <a:rPr lang="ko-KR" altLang="en-US" dirty="0"/>
              <a:t>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웹사이트 </a:t>
            </a:r>
            <a:r>
              <a:rPr lang="ko-KR" altLang="en-US" dirty="0"/>
              <a:t>만들기</a:t>
            </a: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532406" y="7785465"/>
            <a:ext cx="273013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수업 후 중간과제 제출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914213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1" dirty="0" err="1"/>
              <a:t>내비게이션</a:t>
            </a:r>
            <a:r>
              <a:rPr lang="ko-KR" altLang="en-US" b="1" i="1" dirty="0"/>
              <a:t> </a:t>
            </a:r>
            <a:r>
              <a:rPr lang="ko-KR" altLang="en-US" b="1" i="1" dirty="0" smtClean="0"/>
              <a:t>메뉴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974746" y="2146300"/>
            <a:ext cx="10668651" cy="41401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118799" tIns="59399" rIns="118799" bIns="59399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None/>
            </a:pP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2400" dirty="0" err="1" smtClean="0">
                <a:solidFill>
                  <a:srgbClr val="3F7F7F"/>
                </a:solidFill>
                <a:latin typeface="Consolas"/>
              </a:rPr>
              <a:t>nav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    &lt;</a:t>
            </a:r>
            <a:r>
              <a:rPr lang="en-US" altLang="ko-KR" sz="2400" dirty="0" err="1" smtClean="0">
                <a:solidFill>
                  <a:srgbClr val="3F7F7F"/>
                </a:solidFill>
                <a:latin typeface="Consolas"/>
              </a:rPr>
              <a:t>ul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        &lt;</a:t>
            </a:r>
            <a:r>
              <a:rPr lang="en-US" altLang="ko-KR" sz="2400" dirty="0" err="1" smtClean="0">
                <a:solidFill>
                  <a:srgbClr val="3F7F7F"/>
                </a:solidFill>
                <a:latin typeface="Consolas"/>
              </a:rPr>
              <a:t>li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&gt;&lt;</a:t>
            </a:r>
            <a:r>
              <a:rPr lang="en-US" altLang="ko-KR" sz="2400" dirty="0" smtClean="0">
                <a:solidFill>
                  <a:srgbClr val="3F7F7F"/>
                </a:solidFill>
                <a:latin typeface="Consolas"/>
              </a:rPr>
              <a:t>a </a:t>
            </a:r>
            <a:r>
              <a:rPr lang="en-US" altLang="ko-KR" sz="2400" dirty="0" err="1" smtClean="0">
                <a:solidFill>
                  <a:srgbClr val="7F007F"/>
                </a:solidFill>
                <a:latin typeface="Consolas"/>
              </a:rPr>
              <a:t>href</a:t>
            </a:r>
            <a:r>
              <a:rPr lang="en-US" altLang="ko-KR" sz="24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2400" dirty="0" smtClean="0">
                <a:solidFill>
                  <a:srgbClr val="2A00FF"/>
                </a:solidFill>
                <a:latin typeface="Consolas"/>
              </a:rPr>
              <a:t>"index.html"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2400" dirty="0" smtClean="0">
                <a:solidFill>
                  <a:srgbClr val="000000"/>
                </a:solidFill>
                <a:latin typeface="Consolas"/>
              </a:rPr>
              <a:t>Home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2400" dirty="0" smtClean="0">
                <a:solidFill>
                  <a:srgbClr val="3F7F7F"/>
                </a:solidFill>
                <a:latin typeface="Consolas"/>
              </a:rPr>
              <a:t>a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&gt;&lt;/</a:t>
            </a:r>
            <a:r>
              <a:rPr lang="en-US" altLang="ko-KR" sz="2400" dirty="0" err="1" smtClean="0">
                <a:solidFill>
                  <a:srgbClr val="3F7F7F"/>
                </a:solidFill>
                <a:latin typeface="Consolas"/>
              </a:rPr>
              <a:t>li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        &lt;</a:t>
            </a:r>
            <a:r>
              <a:rPr lang="en-US" altLang="ko-KR" sz="2400" dirty="0" err="1" smtClean="0">
                <a:solidFill>
                  <a:srgbClr val="3F7F7F"/>
                </a:solidFill>
                <a:latin typeface="Consolas"/>
              </a:rPr>
              <a:t>li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&gt;&lt;</a:t>
            </a:r>
            <a:r>
              <a:rPr lang="en-US" altLang="ko-KR" sz="2400" dirty="0" smtClean="0">
                <a:solidFill>
                  <a:srgbClr val="3F7F7F"/>
                </a:solidFill>
                <a:latin typeface="Consolas"/>
              </a:rPr>
              <a:t>a </a:t>
            </a:r>
            <a:r>
              <a:rPr lang="en-US" altLang="ko-KR" sz="2400" dirty="0" err="1" smtClean="0">
                <a:solidFill>
                  <a:srgbClr val="7F007F"/>
                </a:solidFill>
                <a:latin typeface="Consolas"/>
              </a:rPr>
              <a:t>href</a:t>
            </a:r>
            <a:r>
              <a:rPr lang="en-US" altLang="ko-KR" sz="24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2400" dirty="0" smtClean="0">
                <a:solidFill>
                  <a:srgbClr val="2A00FF"/>
                </a:solidFill>
                <a:latin typeface="Consolas"/>
              </a:rPr>
              <a:t>"index.html"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2400" dirty="0" smtClean="0">
                <a:solidFill>
                  <a:srgbClr val="000000"/>
                </a:solidFill>
                <a:latin typeface="Consolas"/>
              </a:rPr>
              <a:t>About Us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2400" dirty="0" smtClean="0">
                <a:solidFill>
                  <a:srgbClr val="3F7F7F"/>
                </a:solidFill>
                <a:latin typeface="Consolas"/>
              </a:rPr>
              <a:t>a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&gt;&lt;/</a:t>
            </a:r>
            <a:r>
              <a:rPr lang="en-US" altLang="ko-KR" sz="2400" dirty="0" err="1" smtClean="0">
                <a:solidFill>
                  <a:srgbClr val="3F7F7F"/>
                </a:solidFill>
                <a:latin typeface="Consolas"/>
              </a:rPr>
              <a:t>li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        &lt;</a:t>
            </a:r>
            <a:r>
              <a:rPr lang="en-US" altLang="ko-KR" sz="2400" dirty="0" err="1" smtClean="0">
                <a:solidFill>
                  <a:srgbClr val="3F7F7F"/>
                </a:solidFill>
                <a:latin typeface="Consolas"/>
              </a:rPr>
              <a:t>li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&gt;&lt;</a:t>
            </a:r>
            <a:r>
              <a:rPr lang="en-US" altLang="ko-KR" sz="2400" dirty="0" smtClean="0">
                <a:solidFill>
                  <a:srgbClr val="3F7F7F"/>
                </a:solidFill>
                <a:latin typeface="Consolas"/>
              </a:rPr>
              <a:t>a </a:t>
            </a:r>
            <a:r>
              <a:rPr lang="en-US" altLang="ko-KR" sz="2400" dirty="0" err="1" smtClean="0">
                <a:solidFill>
                  <a:srgbClr val="7F007F"/>
                </a:solidFill>
                <a:latin typeface="Consolas"/>
              </a:rPr>
              <a:t>href</a:t>
            </a:r>
            <a:r>
              <a:rPr lang="en-US" altLang="ko-KR" sz="24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2400" dirty="0" smtClean="0">
                <a:solidFill>
                  <a:srgbClr val="2A00FF"/>
                </a:solidFill>
                <a:latin typeface="Consolas"/>
              </a:rPr>
              <a:t>"index.html"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2400" dirty="0" smtClean="0">
                <a:solidFill>
                  <a:srgbClr val="000000"/>
                </a:solidFill>
                <a:latin typeface="Consolas"/>
              </a:rPr>
              <a:t>News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2400" dirty="0" smtClean="0">
                <a:solidFill>
                  <a:srgbClr val="3F7F7F"/>
                </a:solidFill>
                <a:latin typeface="Consolas"/>
              </a:rPr>
              <a:t>a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&gt;&lt;/</a:t>
            </a:r>
            <a:r>
              <a:rPr lang="en-US" altLang="ko-KR" sz="2400" dirty="0" err="1" smtClean="0">
                <a:solidFill>
                  <a:srgbClr val="3F7F7F"/>
                </a:solidFill>
                <a:latin typeface="Consolas"/>
              </a:rPr>
              <a:t>li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        &lt;</a:t>
            </a:r>
            <a:r>
              <a:rPr lang="en-US" altLang="ko-KR" sz="2400" dirty="0" err="1" smtClean="0">
                <a:solidFill>
                  <a:srgbClr val="3F7F7F"/>
                </a:solidFill>
                <a:latin typeface="Consolas"/>
              </a:rPr>
              <a:t>li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&gt;&lt;</a:t>
            </a:r>
            <a:r>
              <a:rPr lang="en-US" altLang="ko-KR" sz="2400" dirty="0" smtClean="0">
                <a:solidFill>
                  <a:srgbClr val="3F7F7F"/>
                </a:solidFill>
                <a:latin typeface="Consolas"/>
              </a:rPr>
              <a:t>a </a:t>
            </a:r>
            <a:r>
              <a:rPr lang="en-US" altLang="ko-KR" sz="2400" dirty="0" err="1" smtClean="0">
                <a:solidFill>
                  <a:srgbClr val="7F007F"/>
                </a:solidFill>
                <a:latin typeface="Consolas"/>
              </a:rPr>
              <a:t>href</a:t>
            </a:r>
            <a:r>
              <a:rPr lang="en-US" altLang="ko-KR" sz="24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2400" dirty="0" smtClean="0">
                <a:solidFill>
                  <a:srgbClr val="2A00FF"/>
                </a:solidFill>
                <a:latin typeface="Consolas"/>
              </a:rPr>
              <a:t>"index.html"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2400" dirty="0" smtClean="0">
                <a:solidFill>
                  <a:srgbClr val="000000"/>
                </a:solidFill>
                <a:latin typeface="Consolas"/>
              </a:rPr>
              <a:t>My Account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2400" dirty="0" smtClean="0">
                <a:solidFill>
                  <a:srgbClr val="3F7F7F"/>
                </a:solidFill>
                <a:latin typeface="Consolas"/>
              </a:rPr>
              <a:t>a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&gt;&lt;/</a:t>
            </a:r>
            <a:r>
              <a:rPr lang="en-US" altLang="ko-KR" sz="2400" dirty="0" err="1" smtClean="0">
                <a:solidFill>
                  <a:srgbClr val="3F7F7F"/>
                </a:solidFill>
                <a:latin typeface="Consolas"/>
              </a:rPr>
              <a:t>li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it-IT" altLang="ko-KR" sz="2400" dirty="0" smtClean="0">
                <a:solidFill>
                  <a:srgbClr val="008080"/>
                </a:solidFill>
                <a:latin typeface="Consolas"/>
              </a:rPr>
              <a:t>        &lt;</a:t>
            </a:r>
            <a:r>
              <a:rPr lang="it-IT" altLang="ko-KR" sz="2400" dirty="0" smtClean="0">
                <a:solidFill>
                  <a:srgbClr val="3F7F7F"/>
                </a:solidFill>
                <a:latin typeface="Consolas"/>
              </a:rPr>
              <a:t>li</a:t>
            </a:r>
            <a:r>
              <a:rPr lang="it-IT" altLang="ko-KR" sz="2400" dirty="0" smtClean="0">
                <a:solidFill>
                  <a:srgbClr val="008080"/>
                </a:solidFill>
                <a:latin typeface="Consolas"/>
              </a:rPr>
              <a:t>&gt;&lt;</a:t>
            </a:r>
            <a:r>
              <a:rPr lang="it-IT" altLang="ko-KR" sz="2400" dirty="0" smtClean="0">
                <a:solidFill>
                  <a:srgbClr val="3F7F7F"/>
                </a:solidFill>
                <a:latin typeface="Consolas"/>
              </a:rPr>
              <a:t>a </a:t>
            </a:r>
            <a:r>
              <a:rPr lang="it-IT" altLang="ko-KR" sz="2400" dirty="0" smtClean="0">
                <a:solidFill>
                  <a:srgbClr val="7F007F"/>
                </a:solidFill>
                <a:latin typeface="Consolas"/>
              </a:rPr>
              <a:t>href</a:t>
            </a:r>
            <a:r>
              <a:rPr lang="it-IT" altLang="ko-KR" sz="24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it-IT" altLang="ko-KR" sz="2400" dirty="0" smtClean="0">
                <a:solidFill>
                  <a:srgbClr val="2A00FF"/>
                </a:solidFill>
                <a:latin typeface="Consolas"/>
              </a:rPr>
              <a:t>"index.html"</a:t>
            </a:r>
            <a:r>
              <a:rPr lang="it-IT" altLang="ko-KR" sz="2400" dirty="0" smtClean="0">
                <a:solidFill>
                  <a:srgbClr val="008080"/>
                </a:solidFill>
                <a:latin typeface="Consolas"/>
              </a:rPr>
              <a:t>&gt;</a:t>
            </a:r>
            <a:r>
              <a:rPr lang="it-IT" altLang="ko-KR" sz="2400" dirty="0" smtClean="0">
                <a:solidFill>
                  <a:srgbClr val="000000"/>
                </a:solidFill>
                <a:latin typeface="Consolas"/>
              </a:rPr>
              <a:t>Contacts</a:t>
            </a:r>
            <a:r>
              <a:rPr lang="it-IT" altLang="ko-KR" sz="24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it-IT" altLang="ko-KR" sz="2400" dirty="0" smtClean="0">
                <a:solidFill>
                  <a:srgbClr val="3F7F7F"/>
                </a:solidFill>
                <a:latin typeface="Consolas"/>
              </a:rPr>
              <a:t>a</a:t>
            </a:r>
            <a:r>
              <a:rPr lang="it-IT" altLang="ko-KR" sz="2400" dirty="0" smtClean="0">
                <a:solidFill>
                  <a:srgbClr val="008080"/>
                </a:solidFill>
                <a:latin typeface="Consolas"/>
              </a:rPr>
              <a:t>&gt;&lt;/</a:t>
            </a:r>
            <a:r>
              <a:rPr lang="it-IT" altLang="ko-KR" sz="2400" dirty="0" smtClean="0">
                <a:solidFill>
                  <a:srgbClr val="3F7F7F"/>
                </a:solidFill>
                <a:latin typeface="Consolas"/>
              </a:rPr>
              <a:t>li</a:t>
            </a:r>
            <a:r>
              <a:rPr lang="it-IT" altLang="ko-KR" sz="24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    &lt;/</a:t>
            </a:r>
            <a:r>
              <a:rPr lang="en-US" altLang="ko-KR" sz="2400" dirty="0" err="1" smtClean="0">
                <a:solidFill>
                  <a:srgbClr val="3F7F7F"/>
                </a:solidFill>
                <a:latin typeface="Consolas"/>
              </a:rPr>
              <a:t>ul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2400" dirty="0" err="1" smtClean="0">
                <a:solidFill>
                  <a:srgbClr val="3F7F7F"/>
                </a:solidFill>
                <a:latin typeface="Consolas"/>
              </a:rPr>
              <a:t>nav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&gt;</a:t>
            </a:r>
          </a:p>
        </p:txBody>
      </p:sp>
    </p:spTree>
    <p:extLst>
      <p:ext uri="{BB962C8B-B14F-4D97-AF65-F5344CB8AC3E}">
        <p14:creationId xmlns="" xmlns:p14="http://schemas.microsoft.com/office/powerpoint/2010/main" val="31524063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섹션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876319" y="1639101"/>
            <a:ext cx="10668651" cy="2959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118799" tIns="59399" rIns="118799" bIns="59399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None/>
            </a:pP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2400" dirty="0" smtClean="0">
                <a:solidFill>
                  <a:srgbClr val="3F7F7F"/>
                </a:solidFill>
                <a:highlight>
                  <a:srgbClr val="D4D4D4"/>
                </a:highlight>
                <a:latin typeface="Consolas"/>
              </a:rPr>
              <a:t>section </a:t>
            </a:r>
            <a:r>
              <a:rPr lang="en-US" altLang="ko-KR" sz="2400" dirty="0" smtClean="0">
                <a:solidFill>
                  <a:srgbClr val="7F007F"/>
                </a:solidFill>
                <a:highlight>
                  <a:srgbClr val="D4D4D4"/>
                </a:highlight>
                <a:latin typeface="Consolas"/>
              </a:rPr>
              <a:t>id</a:t>
            </a:r>
            <a:r>
              <a:rPr lang="en-US" altLang="ko-KR" sz="24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=</a:t>
            </a:r>
            <a:r>
              <a:rPr lang="en-US" altLang="ko-KR" sz="2400" dirty="0" smtClean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"main"</a:t>
            </a:r>
            <a:r>
              <a:rPr lang="en-US" altLang="ko-KR" sz="2400" dirty="0" smtClean="0">
                <a:solidFill>
                  <a:srgbClr val="008080"/>
                </a:solidFill>
                <a:highlight>
                  <a:srgbClr val="D4D4D4"/>
                </a:highlight>
                <a:latin typeface="Consolas"/>
              </a:rPr>
              <a:t>&gt;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2400" dirty="0" smtClean="0">
                <a:solidFill>
                  <a:srgbClr val="3F7F7F"/>
                </a:solidFill>
                <a:latin typeface="Consolas"/>
              </a:rPr>
              <a:t>article </a:t>
            </a:r>
            <a:r>
              <a:rPr lang="en-US" altLang="ko-KR" sz="2400" dirty="0" smtClean="0">
                <a:solidFill>
                  <a:srgbClr val="7F007F"/>
                </a:solidFill>
                <a:latin typeface="Consolas"/>
              </a:rPr>
              <a:t>id</a:t>
            </a:r>
            <a:r>
              <a:rPr lang="en-US" altLang="ko-KR" sz="24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2400" dirty="0" smtClean="0">
                <a:solidFill>
                  <a:srgbClr val="2A00FF"/>
                </a:solidFill>
                <a:latin typeface="Consolas"/>
              </a:rPr>
              <a:t>"article1"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2400" dirty="0" err="1" smtClean="0">
                <a:solidFill>
                  <a:srgbClr val="3F7F7F"/>
                </a:solidFill>
                <a:latin typeface="Consolas"/>
              </a:rPr>
              <a:t>iframe</a:t>
            </a:r>
            <a:r>
              <a:rPr lang="en-US" altLang="ko-KR" sz="2400" dirty="0" smtClean="0">
                <a:solidFill>
                  <a:srgbClr val="3F7F7F"/>
                </a:solidFill>
                <a:latin typeface="Consolas"/>
              </a:rPr>
              <a:t> </a:t>
            </a:r>
            <a:r>
              <a:rPr lang="en-US" altLang="ko-KR" sz="2400" dirty="0" err="1" smtClean="0">
                <a:solidFill>
                  <a:srgbClr val="7F007F"/>
                </a:solidFill>
                <a:latin typeface="Consolas"/>
              </a:rPr>
              <a:t>src</a:t>
            </a:r>
            <a:r>
              <a:rPr lang="en-US" altLang="ko-KR" sz="24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24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2400" spc="-150" dirty="0" smtClean="0">
                <a:solidFill>
                  <a:srgbClr val="2A00FF"/>
                </a:solidFill>
                <a:latin typeface="Consolas"/>
              </a:rPr>
              <a:t>computer.html</a:t>
            </a:r>
            <a:r>
              <a:rPr lang="en-US" altLang="ko-KR" sz="2400" dirty="0" smtClean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altLang="ko-KR" sz="2400" dirty="0" smtClean="0">
                <a:solidFill>
                  <a:srgbClr val="7F007F"/>
                </a:solidFill>
                <a:latin typeface="Consolas"/>
              </a:rPr>
              <a:t>name</a:t>
            </a:r>
            <a:r>
              <a:rPr lang="en-US" altLang="ko-KR" sz="24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24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2400" dirty="0" err="1" smtClean="0">
                <a:solidFill>
                  <a:srgbClr val="2A00FF"/>
                </a:solidFill>
                <a:latin typeface="Consolas"/>
              </a:rPr>
              <a:t>frm</a:t>
            </a:r>
            <a:r>
              <a:rPr lang="en-US" altLang="ko-KR" sz="2400" dirty="0" smtClean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altLang="ko-KR" sz="2400" dirty="0" smtClean="0">
                <a:solidFill>
                  <a:srgbClr val="7F007F"/>
                </a:solidFill>
                <a:latin typeface="Consolas"/>
              </a:rPr>
              <a:t>title</a:t>
            </a:r>
            <a:r>
              <a:rPr lang="en-US" altLang="ko-KR" sz="24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24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ko-KR" altLang="en-US" sz="2400" dirty="0" smtClean="0">
                <a:solidFill>
                  <a:srgbClr val="2A00FF"/>
                </a:solidFill>
                <a:latin typeface="Consolas"/>
              </a:rPr>
              <a:t>본문영역</a:t>
            </a:r>
            <a:r>
              <a:rPr lang="en-US" altLang="ko-KR" sz="24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&gt;</a:t>
            </a:r>
            <a:r>
              <a:rPr lang="ko-KR" altLang="en-US" sz="2400" dirty="0" smtClean="0">
                <a:solidFill>
                  <a:srgbClr val="000000"/>
                </a:solidFill>
                <a:latin typeface="Consolas"/>
              </a:rPr>
              <a:t> 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2400" dirty="0" err="1" smtClean="0">
                <a:solidFill>
                  <a:srgbClr val="3F7F7F"/>
                </a:solidFill>
                <a:latin typeface="Consolas"/>
              </a:rPr>
              <a:t>iframe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2400" dirty="0" smtClean="0">
                <a:solidFill>
                  <a:srgbClr val="3F7F7F"/>
                </a:solidFill>
                <a:latin typeface="Consolas"/>
              </a:rPr>
              <a:t>article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2400" dirty="0" smtClean="0">
                <a:solidFill>
                  <a:srgbClr val="3F7F7F"/>
                </a:solidFill>
                <a:highlight>
                  <a:srgbClr val="D4D4D4"/>
                </a:highlight>
                <a:latin typeface="Consolas"/>
              </a:rPr>
              <a:t>section</a:t>
            </a:r>
            <a:r>
              <a:rPr lang="en-US" altLang="ko-KR" sz="2400" dirty="0" smtClean="0">
                <a:solidFill>
                  <a:srgbClr val="008080"/>
                </a:solidFill>
                <a:highlight>
                  <a:srgbClr val="D4D4D4"/>
                </a:highlight>
                <a:latin typeface="Consolas"/>
              </a:rPr>
              <a:t>&gt;</a:t>
            </a:r>
            <a:endParaRPr lang="en-US" altLang="ko-KR" sz="2800" kern="0" dirty="0">
              <a:solidFill>
                <a:srgbClr val="000000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3223" y="4579437"/>
            <a:ext cx="9836332" cy="3637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="" xmlns:p14="http://schemas.microsoft.com/office/powerpoint/2010/main" val="22376112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1" dirty="0"/>
              <a:t>오른쪽 수직 메뉴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827007" y="1717766"/>
            <a:ext cx="10668651" cy="65771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118799" tIns="59399" rIns="118799" bIns="59399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None/>
            </a:pP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2400" dirty="0" smtClean="0">
                <a:solidFill>
                  <a:srgbClr val="3F7F7F"/>
                </a:solidFill>
                <a:latin typeface="Consolas"/>
              </a:rPr>
              <a:t>aside </a:t>
            </a:r>
            <a:r>
              <a:rPr lang="en-US" altLang="ko-KR" sz="2400" dirty="0" smtClean="0">
                <a:solidFill>
                  <a:srgbClr val="7F007F"/>
                </a:solidFill>
                <a:latin typeface="Consolas"/>
              </a:rPr>
              <a:t>id</a:t>
            </a:r>
            <a:r>
              <a:rPr lang="en-US" altLang="ko-KR" sz="24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2400" dirty="0" smtClean="0">
                <a:solidFill>
                  <a:srgbClr val="2A00FF"/>
                </a:solidFill>
                <a:latin typeface="Consolas"/>
              </a:rPr>
              <a:t>"right"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    &lt;</a:t>
            </a:r>
            <a:r>
              <a:rPr lang="en-US" altLang="ko-KR" sz="2400" dirty="0" smtClean="0">
                <a:solidFill>
                  <a:srgbClr val="3F7F7F"/>
                </a:solidFill>
                <a:latin typeface="Consolas"/>
              </a:rPr>
              <a:t>div </a:t>
            </a:r>
            <a:r>
              <a:rPr lang="en-US" altLang="ko-KR" sz="2400" dirty="0" smtClean="0">
                <a:solidFill>
                  <a:srgbClr val="7F007F"/>
                </a:solidFill>
                <a:latin typeface="Consolas"/>
              </a:rPr>
              <a:t>id</a:t>
            </a:r>
            <a:r>
              <a:rPr lang="en-US" altLang="ko-KR" sz="24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24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2400" dirty="0" err="1" smtClean="0">
                <a:solidFill>
                  <a:srgbClr val="2A00FF"/>
                </a:solidFill>
                <a:latin typeface="Consolas"/>
              </a:rPr>
              <a:t>shopcart</a:t>
            </a:r>
            <a:r>
              <a:rPr lang="en-US" altLang="ko-KR" sz="24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        …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    &lt;/</a:t>
            </a:r>
            <a:r>
              <a:rPr lang="en-US" altLang="ko-KR" sz="2400" dirty="0" smtClean="0">
                <a:solidFill>
                  <a:srgbClr val="3F7F7F"/>
                </a:solidFill>
                <a:latin typeface="Consolas"/>
              </a:rPr>
              <a:t>div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endParaRPr lang="ko-KR" altLang="en-US" sz="2400" dirty="0" smtClean="0">
              <a:latin typeface="Consolas"/>
            </a:endParaRPr>
          </a:p>
          <a:p>
            <a:pPr>
              <a:buNone/>
            </a:pP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    &lt;</a:t>
            </a:r>
            <a:r>
              <a:rPr lang="en-US" altLang="ko-KR" sz="2400" dirty="0" smtClean="0">
                <a:solidFill>
                  <a:srgbClr val="3F7F7F"/>
                </a:solidFill>
                <a:latin typeface="Consolas"/>
              </a:rPr>
              <a:t>div </a:t>
            </a:r>
            <a:r>
              <a:rPr lang="en-US" altLang="ko-KR" sz="2400" dirty="0" smtClean="0">
                <a:solidFill>
                  <a:srgbClr val="7F007F"/>
                </a:solidFill>
                <a:latin typeface="Consolas"/>
              </a:rPr>
              <a:t>id</a:t>
            </a:r>
            <a:r>
              <a:rPr lang="en-US" altLang="ko-KR" sz="24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2400" dirty="0" smtClean="0">
                <a:solidFill>
                  <a:srgbClr val="2A00FF"/>
                </a:solidFill>
                <a:latin typeface="Consolas"/>
              </a:rPr>
              <a:t>"login"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        &lt;</a:t>
            </a:r>
            <a:r>
              <a:rPr lang="en-US" altLang="ko-KR" sz="2400" dirty="0" smtClean="0">
                <a:solidFill>
                  <a:srgbClr val="3F7F7F"/>
                </a:solidFill>
                <a:latin typeface="Consolas"/>
              </a:rPr>
              <a:t>h4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2400" dirty="0" smtClean="0">
                <a:solidFill>
                  <a:srgbClr val="000000"/>
                </a:solidFill>
                <a:latin typeface="Consolas"/>
              </a:rPr>
              <a:t>Log In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2400" dirty="0" smtClean="0">
                <a:solidFill>
                  <a:srgbClr val="3F7F7F"/>
                </a:solidFill>
                <a:latin typeface="Consolas"/>
              </a:rPr>
              <a:t>h4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        &lt;</a:t>
            </a:r>
            <a:r>
              <a:rPr lang="en-US" altLang="ko-KR" sz="2400" dirty="0" smtClean="0">
                <a:solidFill>
                  <a:srgbClr val="3F7F7F"/>
                </a:solidFill>
                <a:latin typeface="Consolas"/>
              </a:rPr>
              <a:t>form </a:t>
            </a:r>
            <a:r>
              <a:rPr lang="en-US" altLang="ko-KR" sz="2400" dirty="0" smtClean="0">
                <a:solidFill>
                  <a:srgbClr val="7F007F"/>
                </a:solidFill>
                <a:latin typeface="Consolas"/>
              </a:rPr>
              <a:t>action</a:t>
            </a:r>
            <a:r>
              <a:rPr lang="en-US" altLang="ko-KR" sz="24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2400" dirty="0" smtClean="0">
                <a:solidFill>
                  <a:srgbClr val="2A00FF"/>
                </a:solidFill>
                <a:latin typeface="Consolas"/>
              </a:rPr>
              <a:t>"#"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            …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        &lt;/</a:t>
            </a:r>
            <a:r>
              <a:rPr lang="en-US" altLang="ko-KR" sz="2400" dirty="0" smtClean="0">
                <a:solidFill>
                  <a:srgbClr val="3F7F7F"/>
                </a:solidFill>
                <a:latin typeface="Consolas"/>
              </a:rPr>
              <a:t>form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    &lt;/</a:t>
            </a:r>
            <a:r>
              <a:rPr lang="en-US" altLang="ko-KR" sz="2400" dirty="0" smtClean="0">
                <a:solidFill>
                  <a:srgbClr val="3F7F7F"/>
                </a:solidFill>
                <a:latin typeface="Consolas"/>
              </a:rPr>
              <a:t>div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2400" dirty="0" smtClean="0">
                <a:solidFill>
                  <a:srgbClr val="3F7F7F"/>
                </a:solidFill>
                <a:latin typeface="Consolas"/>
              </a:rPr>
              <a:t>aside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endParaRPr lang="en-US" altLang="ko-KR" sz="2400" kern="0" dirty="0">
              <a:solidFill>
                <a:srgbClr val="0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497" y="2265136"/>
            <a:ext cx="4148320" cy="444627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 bwMode="auto">
          <a:xfrm>
            <a:off x="6113463" y="6908800"/>
            <a:ext cx="5600700" cy="1270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dirty="0" smtClean="0"/>
              <a:t>'</a:t>
            </a:r>
            <a:r>
              <a:rPr lang="ko-KR" altLang="en-US" sz="2400" dirty="0" err="1" smtClean="0"/>
              <a:t>쇼핑카트</a:t>
            </a:r>
            <a:r>
              <a:rPr lang="ko-KR" altLang="en-US" sz="2400" dirty="0" smtClean="0"/>
              <a:t> 보기</a:t>
            </a:r>
            <a:r>
              <a:rPr lang="en-US" altLang="ko-KR" sz="2400" dirty="0" smtClean="0"/>
              <a:t>', '</a:t>
            </a:r>
            <a:r>
              <a:rPr lang="ko-KR" altLang="en-US" sz="2400" dirty="0" smtClean="0"/>
              <a:t>회원가입</a:t>
            </a:r>
            <a:r>
              <a:rPr lang="en-US" altLang="ko-KR" sz="2400" dirty="0" smtClean="0"/>
              <a:t>'</a:t>
            </a:r>
            <a:r>
              <a:rPr lang="ko-KR" altLang="en-US" sz="2400" dirty="0" smtClean="0"/>
              <a:t> 링크 클릭 시</a:t>
            </a:r>
            <a:endParaRPr lang="en-US" altLang="ko-KR" sz="2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400" dirty="0" err="1" smtClean="0"/>
              <a:t>새창으로</a:t>
            </a:r>
            <a:r>
              <a:rPr lang="ko-KR" altLang="en-US" sz="2400" dirty="0" smtClean="0"/>
              <a:t> 해당 화면 열기</a:t>
            </a: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53334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computer.html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551405"/>
          </a:xfrm>
        </p:spPr>
        <p:txBody>
          <a:bodyPr/>
          <a:lstStyle/>
          <a:p>
            <a:r>
              <a:rPr lang="en-US" altLang="ko-KR" dirty="0" smtClean="0"/>
              <a:t>computer.html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13</a:t>
            </a:fld>
            <a:endParaRPr lang="en-US" altLang="ko-KR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2674" y="2515506"/>
            <a:ext cx="8164286" cy="453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7596932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clothing.html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clothing.html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14</a:t>
            </a:fld>
            <a:endParaRPr lang="en-US" altLang="ko-K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3041" y="2491421"/>
            <a:ext cx="7811588" cy="51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음악</a:t>
            </a:r>
            <a:r>
              <a:rPr lang="en-US" altLang="ko-KR" dirty="0" smtClean="0"/>
              <a:t>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15</a:t>
            </a:fld>
            <a:endParaRPr lang="en-US" altLang="ko-KR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2228" y="2042324"/>
            <a:ext cx="7302138" cy="4027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영화</a:t>
            </a:r>
            <a:r>
              <a:rPr lang="en-US" altLang="ko-KR" dirty="0" smtClean="0"/>
              <a:t>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16</a:t>
            </a:fld>
            <a:endParaRPr lang="en-US" altLang="ko-KR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6604" y="2132489"/>
            <a:ext cx="7590722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 bwMode="auto">
          <a:xfrm>
            <a:off x="8280400" y="5118100"/>
            <a:ext cx="2552700" cy="19939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400" dirty="0" smtClean="0"/>
              <a:t>영화 포스터 클릭 시 상단의 비디오에 해당 영화 영상이 </a:t>
            </a:r>
            <a:r>
              <a:rPr lang="ko-KR" altLang="en-US" sz="2400" dirty="0" err="1" smtClean="0"/>
              <a:t>세팅되어야</a:t>
            </a:r>
            <a:r>
              <a:rPr lang="ko-KR" altLang="en-US" sz="2400" dirty="0" smtClean="0"/>
              <a:t> 함</a:t>
            </a: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스프츠</a:t>
            </a:r>
            <a:r>
              <a:rPr lang="en-US" altLang="ko-KR" dirty="0" smtClean="0"/>
              <a:t>/</a:t>
            </a:r>
            <a:r>
              <a:rPr lang="ko-KR" altLang="en-US" dirty="0" smtClean="0"/>
              <a:t>레저</a:t>
            </a:r>
            <a:r>
              <a:rPr lang="en-US" altLang="ko-KR" dirty="0" smtClean="0"/>
              <a:t>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17</a:t>
            </a:fld>
            <a:endParaRPr lang="en-US" altLang="ko-KR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4663" y="2505869"/>
            <a:ext cx="8634548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3249" y="587168"/>
            <a:ext cx="9701398" cy="990071"/>
          </a:xfrm>
        </p:spPr>
        <p:txBody>
          <a:bodyPr/>
          <a:lstStyle/>
          <a:p>
            <a:r>
              <a:rPr lang="ko-KR" altLang="en-US" dirty="0" smtClean="0"/>
              <a:t>가구</a:t>
            </a:r>
            <a:r>
              <a:rPr lang="en-US" altLang="ko-KR" dirty="0" smtClean="0"/>
              <a:t>/</a:t>
            </a:r>
            <a:r>
              <a:rPr lang="ko-KR" altLang="en-US" dirty="0" smtClean="0"/>
              <a:t>인테리어</a:t>
            </a:r>
            <a:r>
              <a:rPr lang="en-US" altLang="ko-KR" dirty="0" smtClean="0"/>
              <a:t>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18</a:t>
            </a:fld>
            <a:endParaRPr lang="en-US" altLang="ko-KR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0159" y="2626835"/>
            <a:ext cx="8908869" cy="3943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식품</a:t>
            </a:r>
            <a:r>
              <a:rPr lang="en-US" altLang="ko-KR" dirty="0" smtClean="0"/>
              <a:t>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19</a:t>
            </a:fld>
            <a:endParaRPr lang="en-US" altLang="ko-KR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2857" y="2608875"/>
            <a:ext cx="7210697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웹사이트 구축 과정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94" y="2970214"/>
            <a:ext cx="10531878" cy="297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4469691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회원가입페이지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회원 </a:t>
            </a:r>
            <a:endParaRPr lang="en-US" altLang="ko-KR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20</a:t>
            </a:fld>
            <a:endParaRPr lang="en-US" altLang="ko-KR"/>
          </a:p>
        </p:txBody>
      </p:sp>
      <p:pic>
        <p:nvPicPr>
          <p:cNvPr id="5" name="_x264926336" descr="EMB00000a945f1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273" y="1676807"/>
            <a:ext cx="7769178" cy="65058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 bwMode="auto">
          <a:xfrm>
            <a:off x="8280400" y="4394200"/>
            <a:ext cx="2882900" cy="297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dirty="0" smtClean="0"/>
              <a:t>*label </a:t>
            </a:r>
            <a:r>
              <a:rPr lang="ko-KR" altLang="en-US" sz="2400" dirty="0" smtClean="0"/>
              <a:t>사용해서</a:t>
            </a:r>
            <a:endParaRPr lang="en-US" altLang="ko-KR" sz="2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dirty="0" smtClean="0"/>
              <a:t>input </a:t>
            </a:r>
            <a:r>
              <a:rPr lang="ko-KR" altLang="en-US" sz="2400" dirty="0" smtClean="0"/>
              <a:t>요소들과 연결하기</a:t>
            </a:r>
            <a:endParaRPr lang="en-US" altLang="ko-KR" sz="2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*</a:t>
            </a:r>
            <a:r>
              <a:rPr lang="en-US" altLang="ko-KR" sz="2400" dirty="0" smtClean="0"/>
              <a:t>input </a:t>
            </a:r>
            <a:r>
              <a:rPr lang="ko-KR" altLang="en-US" sz="2400" dirty="0" smtClean="0"/>
              <a:t>요소들의 </a:t>
            </a: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type </a:t>
            </a:r>
            <a:r>
              <a: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적합하게 사용하기</a:t>
            </a:r>
          </a:p>
        </p:txBody>
      </p:sp>
    </p:spTree>
    <p:extLst>
      <p:ext uri="{BB962C8B-B14F-4D97-AF65-F5344CB8AC3E}">
        <p14:creationId xmlns="" xmlns:p14="http://schemas.microsoft.com/office/powerpoint/2010/main" val="19858185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쇼핑카트 페이지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shopcart.html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21</a:t>
            </a:fld>
            <a:endParaRPr lang="en-US" altLang="ko-K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985" y="2385106"/>
            <a:ext cx="7222444" cy="4657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 bwMode="auto">
          <a:xfrm>
            <a:off x="8280400" y="5854700"/>
            <a:ext cx="2882900" cy="15113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*</a:t>
            </a:r>
            <a:r>
              <a:rPr lang="en-US" altLang="ko-KR" sz="2400" dirty="0" smtClean="0"/>
              <a:t>input </a:t>
            </a:r>
            <a:r>
              <a:rPr lang="ko-KR" altLang="en-US" sz="2400" dirty="0" smtClean="0"/>
              <a:t>요소들의 </a:t>
            </a: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type </a:t>
            </a:r>
            <a:r>
              <a: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적합하게 사용하기</a:t>
            </a:r>
          </a:p>
        </p:txBody>
      </p:sp>
    </p:spTree>
    <p:extLst>
      <p:ext uri="{BB962C8B-B14F-4D97-AF65-F5344CB8AC3E}">
        <p14:creationId xmlns="" xmlns:p14="http://schemas.microsoft.com/office/powerpoint/2010/main" val="34840147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내비게이션</a:t>
            </a:r>
            <a:r>
              <a:rPr lang="ko-KR" altLang="en-US" dirty="0" smtClean="0"/>
              <a:t> 구조도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500" y="1664559"/>
            <a:ext cx="8898262" cy="17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</a:t>
            </a:fld>
            <a:endParaRPr lang="en-US" altLang="ko-KR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676365" y="3869879"/>
          <a:ext cx="10526532" cy="45248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435135"/>
                <a:gridCol w="8091397"/>
              </a:tblGrid>
              <a:tr h="4524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smtClean="0"/>
                        <a:t>파일명</a:t>
                      </a:r>
                      <a:endParaRPr lang="ko-KR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smtClean="0"/>
                        <a:t>설명</a:t>
                      </a:r>
                      <a:endParaRPr lang="ko-KR" altLang="en-US" sz="2200" dirty="0"/>
                    </a:p>
                  </a:txBody>
                  <a:tcPr/>
                </a:tc>
              </a:tr>
              <a:tr h="4524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/>
                        <a:t>main.html</a:t>
                      </a:r>
                      <a:endParaRPr lang="ko-KR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/>
                        <a:t>전체 화면 </a:t>
                      </a:r>
                      <a:r>
                        <a:rPr lang="en-US" altLang="ko-KR" sz="2200" dirty="0" smtClean="0"/>
                        <a:t>(main.html</a:t>
                      </a:r>
                      <a:r>
                        <a:rPr lang="ko-KR" altLang="en-US" sz="2200" dirty="0" smtClean="0"/>
                        <a:t>의 </a:t>
                      </a:r>
                      <a:r>
                        <a:rPr lang="en-US" altLang="ko-KR" sz="2200" dirty="0" err="1" smtClean="0"/>
                        <a:t>iframe</a:t>
                      </a:r>
                      <a:r>
                        <a:rPr lang="en-US" altLang="ko-KR" sz="2200" dirty="0" smtClean="0"/>
                        <a:t> </a:t>
                      </a:r>
                      <a:r>
                        <a:rPr lang="ko-KR" altLang="en-US" sz="2200" dirty="0" smtClean="0"/>
                        <a:t>영역에 다른 화면들이 표시됨</a:t>
                      </a:r>
                      <a:r>
                        <a:rPr lang="en-US" altLang="ko-KR" sz="2200" dirty="0" smtClean="0"/>
                        <a:t>)</a:t>
                      </a:r>
                      <a:endParaRPr lang="ko-KR" altLang="en-US" sz="2200" dirty="0"/>
                    </a:p>
                  </a:txBody>
                  <a:tcPr/>
                </a:tc>
              </a:tr>
              <a:tr h="4524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/>
                        <a:t>index.html</a:t>
                      </a:r>
                      <a:endParaRPr lang="ko-KR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/>
                        <a:t>Web Shop</a:t>
                      </a:r>
                      <a:r>
                        <a:rPr lang="ko-KR" altLang="en-US" sz="2200" dirty="0" smtClean="0"/>
                        <a:t>의 홈 화면 </a:t>
                      </a:r>
                      <a:r>
                        <a:rPr lang="en-US" altLang="ko-KR" sz="2200" dirty="0" smtClean="0"/>
                        <a:t>(</a:t>
                      </a:r>
                      <a:r>
                        <a:rPr lang="en-US" altLang="ko-KR" sz="2200" dirty="0" err="1" smtClean="0"/>
                        <a:t>iframe</a:t>
                      </a:r>
                      <a:r>
                        <a:rPr lang="en-US" altLang="ko-KR" sz="2200" dirty="0" smtClean="0"/>
                        <a:t> </a:t>
                      </a:r>
                      <a:r>
                        <a:rPr lang="ko-KR" altLang="en-US" sz="2200" dirty="0" smtClean="0"/>
                        <a:t>영역에 표시</a:t>
                      </a:r>
                      <a:r>
                        <a:rPr lang="en-US" altLang="ko-KR" sz="2200" dirty="0" smtClean="0"/>
                        <a:t>)</a:t>
                      </a:r>
                      <a:endParaRPr lang="ko-KR" altLang="en-US" sz="2200" dirty="0"/>
                    </a:p>
                  </a:txBody>
                  <a:tcPr/>
                </a:tc>
              </a:tr>
              <a:tr h="4524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/>
                        <a:t>register.html</a:t>
                      </a:r>
                      <a:endParaRPr lang="ko-KR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/>
                        <a:t>회원</a:t>
                      </a:r>
                      <a:r>
                        <a:rPr lang="ko-KR" altLang="en-US" sz="2200" baseline="0" dirty="0" smtClean="0"/>
                        <a:t> 가입 화면 </a:t>
                      </a:r>
                      <a:r>
                        <a:rPr lang="en-US" altLang="ko-KR" sz="2200" baseline="0" dirty="0" smtClean="0"/>
                        <a:t>- </a:t>
                      </a:r>
                      <a:r>
                        <a:rPr lang="ko-KR" altLang="en-US" sz="2200" baseline="0" dirty="0" smtClean="0"/>
                        <a:t>다양한 </a:t>
                      </a:r>
                      <a:r>
                        <a:rPr lang="en-US" altLang="ko-KR" sz="2200" baseline="0" dirty="0" smtClean="0"/>
                        <a:t>HTML5 </a:t>
                      </a:r>
                      <a:r>
                        <a:rPr lang="ko-KR" altLang="en-US" sz="2200" baseline="0" dirty="0" smtClean="0"/>
                        <a:t>입력 양식을 사용</a:t>
                      </a:r>
                      <a:endParaRPr lang="ko-KR" altLang="en-US" sz="2200" dirty="0"/>
                    </a:p>
                  </a:txBody>
                  <a:tcPr/>
                </a:tc>
              </a:tr>
              <a:tr h="4524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/>
                        <a:t>shopcart.html</a:t>
                      </a:r>
                      <a:endParaRPr lang="ko-KR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/>
                        <a:t>쇼핑 </a:t>
                      </a:r>
                      <a:r>
                        <a:rPr lang="ko-KR" altLang="en-US" sz="2200" dirty="0" err="1" smtClean="0"/>
                        <a:t>카트</a:t>
                      </a:r>
                      <a:r>
                        <a:rPr lang="ko-KR" altLang="en-US" sz="2200" dirty="0" smtClean="0"/>
                        <a:t> 화면 </a:t>
                      </a:r>
                      <a:r>
                        <a:rPr lang="en-US" altLang="ko-KR" sz="2200" dirty="0" smtClean="0"/>
                        <a:t>(</a:t>
                      </a:r>
                      <a:r>
                        <a:rPr lang="en-US" altLang="ko-KR" sz="2200" dirty="0" err="1" smtClean="0"/>
                        <a:t>iframe</a:t>
                      </a:r>
                      <a:r>
                        <a:rPr lang="en-US" altLang="ko-KR" sz="2200" dirty="0" smtClean="0"/>
                        <a:t> </a:t>
                      </a:r>
                      <a:r>
                        <a:rPr lang="ko-KR" altLang="en-US" sz="2200" dirty="0" smtClean="0"/>
                        <a:t>영역에 표시</a:t>
                      </a:r>
                      <a:r>
                        <a:rPr lang="en-US" altLang="ko-KR" sz="2200" dirty="0" smtClean="0"/>
                        <a:t>) - </a:t>
                      </a:r>
                      <a:r>
                        <a:rPr lang="ko-KR" altLang="en-US" sz="2200" dirty="0" smtClean="0"/>
                        <a:t>테이블 사용</a:t>
                      </a:r>
                      <a:endParaRPr lang="ko-KR" altLang="en-US" sz="2200" dirty="0"/>
                    </a:p>
                  </a:txBody>
                  <a:tcPr/>
                </a:tc>
              </a:tr>
              <a:tr h="4524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/>
                        <a:t>computer.html</a:t>
                      </a:r>
                      <a:endParaRPr lang="ko-KR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/>
                        <a:t>컴퓨터 상품을 보여주는 화면 </a:t>
                      </a:r>
                      <a:r>
                        <a:rPr lang="en-US" altLang="ko-KR" sz="2200" dirty="0" smtClean="0"/>
                        <a:t>(</a:t>
                      </a:r>
                      <a:r>
                        <a:rPr lang="en-US" altLang="ko-KR" sz="2200" dirty="0" err="1" smtClean="0"/>
                        <a:t>iframe</a:t>
                      </a:r>
                      <a:r>
                        <a:rPr lang="en-US" altLang="ko-KR" sz="2200" dirty="0" smtClean="0"/>
                        <a:t> </a:t>
                      </a:r>
                      <a:r>
                        <a:rPr lang="ko-KR" altLang="en-US" sz="2200" dirty="0" smtClean="0"/>
                        <a:t>영역에 표시</a:t>
                      </a:r>
                      <a:r>
                        <a:rPr lang="en-US" altLang="ko-KR" sz="2200" dirty="0" smtClean="0"/>
                        <a:t>)</a:t>
                      </a:r>
                      <a:endParaRPr lang="ko-KR" altLang="en-US" sz="2200" dirty="0"/>
                    </a:p>
                  </a:txBody>
                  <a:tcPr/>
                </a:tc>
              </a:tr>
              <a:tr h="4524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/>
                        <a:t>clothing.html</a:t>
                      </a:r>
                      <a:endParaRPr lang="ko-KR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/>
                        <a:t>의류 상품을 보여주는 화면 </a:t>
                      </a:r>
                      <a:r>
                        <a:rPr lang="en-US" altLang="ko-KR" sz="2200" dirty="0" smtClean="0"/>
                        <a:t>(</a:t>
                      </a:r>
                      <a:r>
                        <a:rPr lang="en-US" altLang="ko-KR" sz="2200" dirty="0" err="1" smtClean="0"/>
                        <a:t>iframe</a:t>
                      </a:r>
                      <a:r>
                        <a:rPr lang="en-US" altLang="ko-KR" sz="2200" dirty="0" smtClean="0"/>
                        <a:t> </a:t>
                      </a:r>
                      <a:r>
                        <a:rPr lang="ko-KR" altLang="en-US" sz="2200" dirty="0" smtClean="0"/>
                        <a:t>영역에 표시</a:t>
                      </a:r>
                      <a:r>
                        <a:rPr lang="en-US" altLang="ko-KR" sz="2200" dirty="0" smtClean="0"/>
                        <a:t>)</a:t>
                      </a:r>
                      <a:endParaRPr lang="ko-KR" altLang="en-US" sz="2200" dirty="0"/>
                    </a:p>
                  </a:txBody>
                  <a:tcPr/>
                </a:tc>
              </a:tr>
              <a:tr h="4524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/>
                        <a:t>music.html</a:t>
                      </a:r>
                      <a:endParaRPr lang="ko-KR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/>
                        <a:t>음악 파일을 판매하는 화면 </a:t>
                      </a:r>
                      <a:r>
                        <a:rPr lang="en-US" altLang="ko-KR" sz="2200" dirty="0" smtClean="0"/>
                        <a:t>(</a:t>
                      </a:r>
                      <a:r>
                        <a:rPr lang="en-US" altLang="ko-KR" sz="2200" dirty="0" err="1" smtClean="0"/>
                        <a:t>iframe</a:t>
                      </a:r>
                      <a:r>
                        <a:rPr lang="en-US" altLang="ko-KR" sz="2200" dirty="0" smtClean="0"/>
                        <a:t> </a:t>
                      </a:r>
                      <a:r>
                        <a:rPr lang="ko-KR" altLang="en-US" sz="2200" dirty="0" smtClean="0"/>
                        <a:t>영역에 표시</a:t>
                      </a:r>
                      <a:r>
                        <a:rPr lang="en-US" altLang="ko-KR" sz="2200" dirty="0" smtClean="0"/>
                        <a:t>)</a:t>
                      </a:r>
                      <a:endParaRPr lang="ko-KR" altLang="en-US" sz="2200" dirty="0"/>
                    </a:p>
                  </a:txBody>
                  <a:tcPr/>
                </a:tc>
              </a:tr>
              <a:tr h="4524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/>
                        <a:t>movie.html</a:t>
                      </a:r>
                      <a:endParaRPr lang="ko-KR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/>
                        <a:t>영화 파일을 판매하는 화면 </a:t>
                      </a:r>
                      <a:r>
                        <a:rPr lang="en-US" altLang="ko-KR" sz="2200" dirty="0" smtClean="0"/>
                        <a:t>(</a:t>
                      </a:r>
                      <a:r>
                        <a:rPr lang="en-US" altLang="ko-KR" sz="2200" dirty="0" err="1" smtClean="0"/>
                        <a:t>iframe</a:t>
                      </a:r>
                      <a:r>
                        <a:rPr lang="en-US" altLang="ko-KR" sz="2200" dirty="0" smtClean="0"/>
                        <a:t> </a:t>
                      </a:r>
                      <a:r>
                        <a:rPr lang="ko-KR" altLang="en-US" sz="2200" dirty="0" smtClean="0"/>
                        <a:t>영역에 표시</a:t>
                      </a:r>
                      <a:r>
                        <a:rPr lang="en-US" altLang="ko-KR" sz="2200" dirty="0" smtClean="0"/>
                        <a:t>)</a:t>
                      </a:r>
                      <a:endParaRPr lang="ko-KR" altLang="en-US" sz="2200" dirty="0"/>
                    </a:p>
                  </a:txBody>
                  <a:tcPr/>
                </a:tc>
              </a:tr>
              <a:tr h="4524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/>
                        <a:t>mystyle.css</a:t>
                      </a:r>
                      <a:endParaRPr lang="ko-KR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/>
                        <a:t>Web</a:t>
                      </a:r>
                      <a:r>
                        <a:rPr lang="en-US" altLang="ko-KR" sz="2200" baseline="0" dirty="0" smtClean="0"/>
                        <a:t> Shop</a:t>
                      </a:r>
                      <a:r>
                        <a:rPr lang="ko-KR" altLang="en-US" sz="2200" baseline="0" dirty="0" smtClean="0"/>
                        <a:t>의 스타일을 가지고 있는 파일</a:t>
                      </a:r>
                      <a:endParaRPr lang="ko-KR" altLang="en-US" sz="2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2756564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홈페이지 레이아웃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192" y="1856384"/>
            <a:ext cx="7338899" cy="5816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0662373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main.html</a:t>
            </a:r>
            <a:endParaRPr lang="ko-KR" altLang="en-US" sz="5717" dirty="0"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pic>
        <p:nvPicPr>
          <p:cNvPr id="1025" name="_x264926976" descr="EMB00000a945ef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28" y="1573603"/>
            <a:ext cx="10689572" cy="61813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9715394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main.html</a:t>
            </a:r>
            <a:endParaRPr lang="ko-KR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863" y="2211918"/>
            <a:ext cx="11263312" cy="5493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" y="7822701"/>
            <a:ext cx="11194869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7</a:t>
            </a:fld>
            <a:endParaRPr lang="en-US" altLang="ko-K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" y="1816371"/>
            <a:ext cx="11364686" cy="5538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1258" y="7355539"/>
            <a:ext cx="11377294" cy="614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유의사항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866196" y="1709056"/>
            <a:ext cx="10668651" cy="54156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118799" tIns="59399" rIns="118799" bIns="59399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4998" indent="0" latinLnBrk="0">
              <a:spcBef>
                <a:spcPts val="0"/>
              </a:spcBef>
              <a:spcAft>
                <a:spcPts val="0"/>
              </a:spcAft>
              <a:tabLst>
                <a:tab pos="329997" algn="l"/>
                <a:tab pos="329997" algn="l"/>
              </a:tabLst>
            </a:pP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 HTML validation</a:t>
            </a:r>
          </a:p>
          <a:p>
            <a:pPr marL="565048" lvl="1" indent="0" latinLnBrk="0">
              <a:spcBef>
                <a:spcPts val="0"/>
              </a:spcBef>
              <a:spcAft>
                <a:spcPts val="0"/>
              </a:spcAft>
              <a:tabLst>
                <a:tab pos="329997" algn="l"/>
                <a:tab pos="329997" algn="l"/>
              </a:tabLst>
            </a:pPr>
            <a:r>
              <a:rPr lang="en-US" altLang="ko-KR" sz="2800" u="sng" dirty="0" smtClean="0">
                <a:latin typeface="나눔바른고딕" pitchFamily="50" charset="-127"/>
                <a:ea typeface="나눔바른고딕" pitchFamily="50" charset="-127"/>
                <a:hlinkClick r:id="rId2"/>
              </a:rPr>
              <a:t>https://validator.w3.org/</a:t>
            </a:r>
            <a:endParaRPr lang="en-US" altLang="ko-KR" sz="2800" u="sng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tabLst>
                <a:tab pos="329997" algn="l"/>
                <a:tab pos="329997" algn="l"/>
              </a:tabLst>
            </a:pPr>
            <a:endParaRPr lang="en-US" altLang="ko-KR" sz="2800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tabLst>
                <a:tab pos="329997" algn="l"/>
                <a:tab pos="329997" algn="l"/>
              </a:tabLst>
            </a:pP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 CSS validation</a:t>
            </a:r>
          </a:p>
          <a:p>
            <a:pPr marL="565048" lvl="1" indent="0" latinLnBrk="0">
              <a:spcBef>
                <a:spcPts val="0"/>
              </a:spcBef>
              <a:spcAft>
                <a:spcPts val="0"/>
              </a:spcAft>
              <a:tabLst>
                <a:tab pos="329997" algn="l"/>
                <a:tab pos="329997" algn="l"/>
              </a:tabLst>
            </a:pPr>
            <a:r>
              <a:rPr lang="en-US" altLang="ko-KR" sz="2800" u="sng" dirty="0" smtClean="0">
                <a:latin typeface="나눔바른고딕" pitchFamily="50" charset="-127"/>
                <a:ea typeface="나눔바른고딕" pitchFamily="50" charset="-127"/>
                <a:hlinkClick r:id="rId3"/>
              </a:rPr>
              <a:t>http://jigsaw.w3.org/css-validator/</a:t>
            </a:r>
            <a:endParaRPr lang="en-US" altLang="ko-KR" sz="2800" u="sng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tabLst>
                <a:tab pos="329997" algn="l"/>
                <a:tab pos="329997" algn="l"/>
              </a:tabLst>
            </a:pPr>
            <a:endParaRPr lang="en-US" altLang="ko-KR" sz="2800" u="sng" kern="0" dirty="0" smtClean="0">
              <a:solidFill>
                <a:srgbClr val="00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tabLst>
                <a:tab pos="329997" algn="l"/>
                <a:tab pos="329997" algn="l"/>
              </a:tabLst>
            </a:pPr>
            <a:r>
              <a:rPr lang="en-US" altLang="ko-KR" sz="2800" kern="0" dirty="0" smtClean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800" kern="0" dirty="0" smtClean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기본적인 웹 </a:t>
            </a:r>
            <a:r>
              <a:rPr lang="ko-KR" altLang="en-US" sz="2800" kern="0" dirty="0" err="1" smtClean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접근성</a:t>
            </a:r>
            <a:endParaRPr lang="en-US" altLang="ko-KR" sz="2800" kern="0" dirty="0" smtClean="0">
              <a:solidFill>
                <a:srgbClr val="00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565048" lvl="1" indent="0" latinLnBrk="0">
              <a:spcBef>
                <a:spcPts val="0"/>
              </a:spcBef>
              <a:spcAft>
                <a:spcPts val="0"/>
              </a:spcAft>
              <a:tabLst>
                <a:tab pos="329997" algn="l"/>
                <a:tab pos="329997" algn="l"/>
              </a:tabLst>
            </a:pPr>
            <a:r>
              <a:rPr lang="ko-KR" altLang="en-US" sz="2800" kern="0" dirty="0" smtClean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상대경로</a:t>
            </a:r>
            <a:r>
              <a:rPr lang="en-US" altLang="ko-KR" sz="2800" kern="0" dirty="0" smtClean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800" kern="0" dirty="0" smtClean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이미지 </a:t>
            </a:r>
            <a:r>
              <a:rPr lang="en-US" altLang="ko-KR" sz="2800" kern="0" dirty="0" smtClean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alt, label </a:t>
            </a:r>
            <a:r>
              <a:rPr lang="ko-KR" altLang="en-US" sz="2800" kern="0" dirty="0" smtClean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사용 여부 등</a:t>
            </a:r>
            <a:endParaRPr lang="en-US" altLang="ko-KR" sz="2800" kern="0" dirty="0" smtClean="0">
              <a:solidFill>
                <a:srgbClr val="00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tabLst>
                <a:tab pos="329997" algn="l"/>
                <a:tab pos="329997" algn="l"/>
              </a:tabLst>
            </a:pPr>
            <a:endParaRPr lang="en-US" altLang="ko-KR" sz="2800" kern="0" dirty="0" smtClean="0">
              <a:solidFill>
                <a:srgbClr val="00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tabLst>
                <a:tab pos="329997" algn="l"/>
                <a:tab pos="329997" algn="l"/>
              </a:tabLst>
            </a:pPr>
            <a:r>
              <a:rPr lang="ko-KR" altLang="en-US" sz="2800" kern="0" dirty="0" smtClean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소스 오류</a:t>
            </a:r>
            <a:r>
              <a:rPr lang="en-US" altLang="ko-KR" sz="2800" kern="0" dirty="0" smtClean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(html, </a:t>
            </a:r>
            <a:r>
              <a:rPr lang="en-US" altLang="ko-KR" sz="2800" kern="0" dirty="0" err="1" smtClean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css</a:t>
            </a:r>
            <a:r>
              <a:rPr lang="en-US" altLang="ko-KR" sz="2800" kern="0" dirty="0" smtClean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800" kern="0" dirty="0" smtClean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파일 등</a:t>
            </a:r>
            <a:r>
              <a:rPr lang="en-US" altLang="ko-KR" sz="2800" kern="0" dirty="0" smtClean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tabLst>
                <a:tab pos="329997" algn="l"/>
                <a:tab pos="329997" algn="l"/>
              </a:tabLst>
            </a:pPr>
            <a:endParaRPr lang="en-US" altLang="ko-KR" sz="2800" kern="0" dirty="0">
              <a:solidFill>
                <a:srgbClr val="00000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79810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헤더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866196" y="1709056"/>
            <a:ext cx="10668651" cy="33201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118799" tIns="59399" rIns="118799" bIns="59399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4998" indent="0" latinLnBrk="0">
              <a:lnSpc>
                <a:spcPts val="2079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400" kern="0" dirty="0">
                <a:solidFill>
                  <a:srgbClr val="000000"/>
                </a:solidFill>
              </a:rPr>
              <a:t> 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2400" dirty="0" smtClean="0">
                <a:solidFill>
                  <a:srgbClr val="3F7F7F"/>
                </a:solidFill>
                <a:highlight>
                  <a:srgbClr val="D4D4D4"/>
                </a:highlight>
                <a:latin typeface="Consolas"/>
              </a:rPr>
              <a:t>header</a:t>
            </a:r>
            <a:r>
              <a:rPr lang="en-US" altLang="ko-KR" sz="2400" dirty="0" smtClean="0">
                <a:solidFill>
                  <a:srgbClr val="008080"/>
                </a:solidFill>
                <a:highlight>
                  <a:srgbClr val="D4D4D4"/>
                </a:highlight>
                <a:latin typeface="Consolas"/>
              </a:rPr>
              <a:t>&gt;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2400" dirty="0" smtClean="0">
                <a:solidFill>
                  <a:srgbClr val="3F7F7F"/>
                </a:solidFill>
                <a:latin typeface="Consolas"/>
              </a:rPr>
              <a:t>h1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2400" dirty="0" err="1" smtClean="0">
                <a:solidFill>
                  <a:srgbClr val="3F7F7F"/>
                </a:solidFill>
                <a:latin typeface="Consolas"/>
              </a:rPr>
              <a:t>img</a:t>
            </a:r>
            <a:r>
              <a:rPr lang="en-US" altLang="ko-KR" sz="2400" dirty="0" smtClean="0">
                <a:solidFill>
                  <a:srgbClr val="3F7F7F"/>
                </a:solidFill>
                <a:latin typeface="Consolas"/>
              </a:rPr>
              <a:t> </a:t>
            </a:r>
            <a:r>
              <a:rPr lang="en-US" altLang="ko-KR" sz="2400" dirty="0" err="1" smtClean="0">
                <a:solidFill>
                  <a:srgbClr val="7F007F"/>
                </a:solidFill>
                <a:latin typeface="Consolas"/>
              </a:rPr>
              <a:t>src</a:t>
            </a:r>
            <a:r>
              <a:rPr lang="en-US" altLang="ko-KR" sz="24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2400" dirty="0" smtClean="0">
                <a:solidFill>
                  <a:srgbClr val="2A00FF"/>
                </a:solidFill>
                <a:latin typeface="Consolas"/>
              </a:rPr>
              <a:t>"…" </a:t>
            </a:r>
            <a:r>
              <a:rPr lang="en-US" altLang="ko-KR" sz="2400" dirty="0" smtClean="0">
                <a:solidFill>
                  <a:srgbClr val="7F007F"/>
                </a:solidFill>
                <a:latin typeface="Consolas"/>
              </a:rPr>
              <a:t>alt</a:t>
            </a:r>
            <a:r>
              <a:rPr lang="en-US" altLang="ko-KR" sz="24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2400" dirty="0" smtClean="0">
                <a:solidFill>
                  <a:srgbClr val="2A00FF"/>
                </a:solidFill>
                <a:latin typeface="Consolas"/>
              </a:rPr>
              <a:t>"…"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2400" dirty="0" smtClean="0">
                <a:solidFill>
                  <a:srgbClr val="3F7F7F"/>
                </a:solidFill>
                <a:latin typeface="Consolas"/>
              </a:rPr>
              <a:t>a </a:t>
            </a:r>
            <a:r>
              <a:rPr lang="en-US" altLang="ko-KR" sz="2400" dirty="0" err="1" smtClean="0">
                <a:solidFill>
                  <a:srgbClr val="7F007F"/>
                </a:solidFill>
                <a:latin typeface="Consolas"/>
              </a:rPr>
              <a:t>href</a:t>
            </a:r>
            <a:r>
              <a:rPr lang="en-US" altLang="ko-KR" sz="24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2400" dirty="0" smtClean="0">
                <a:solidFill>
                  <a:srgbClr val="2A00FF"/>
                </a:solidFill>
                <a:latin typeface="Consolas"/>
              </a:rPr>
              <a:t>"index.html"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2400" dirty="0" smtClean="0">
                <a:solidFill>
                  <a:srgbClr val="000000"/>
                </a:solidFill>
                <a:latin typeface="Consolas"/>
              </a:rPr>
              <a:t>Web Shop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2400" dirty="0" smtClean="0">
                <a:solidFill>
                  <a:srgbClr val="3F7F7F"/>
                </a:solidFill>
                <a:latin typeface="Consolas"/>
              </a:rPr>
              <a:t>a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2400" dirty="0" smtClean="0">
                <a:solidFill>
                  <a:srgbClr val="3F7F7F"/>
                </a:solidFill>
                <a:latin typeface="Consolas"/>
              </a:rPr>
              <a:t>h1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2400" dirty="0" smtClean="0">
                <a:solidFill>
                  <a:srgbClr val="3F7F7F"/>
                </a:solidFill>
                <a:highlight>
                  <a:srgbClr val="D4D4D4"/>
                </a:highlight>
                <a:latin typeface="Consolas"/>
              </a:rPr>
              <a:t>header</a:t>
            </a:r>
            <a:r>
              <a:rPr lang="en-US" altLang="ko-KR" sz="2400" dirty="0" smtClean="0">
                <a:solidFill>
                  <a:srgbClr val="008080"/>
                </a:solidFill>
                <a:highlight>
                  <a:srgbClr val="D4D4D4"/>
                </a:highlight>
                <a:latin typeface="Consolas"/>
              </a:rPr>
              <a:t>&gt;</a:t>
            </a:r>
            <a:endParaRPr lang="en-US" altLang="ko-KR" sz="2400" kern="0" dirty="0">
              <a:solidFill>
                <a:srgbClr val="000000"/>
              </a:solidFill>
            </a:endParaRPr>
          </a:p>
        </p:txBody>
      </p:sp>
      <p:pic>
        <p:nvPicPr>
          <p:cNvPr id="5123" name="_x264927936" descr="EMB00000a945ef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446" y="4998649"/>
            <a:ext cx="4734263" cy="15674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6579810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13554</TotalTime>
  <Words>459</Words>
  <Application>Microsoft Office PowerPoint</Application>
  <PresentationFormat>사용자 지정</PresentationFormat>
  <Paragraphs>111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1_Crayons</vt:lpstr>
      <vt:lpstr>07 HTML와 CSS로  웹사이트 만들기</vt:lpstr>
      <vt:lpstr>웹사이트 구축 과정</vt:lpstr>
      <vt:lpstr>내비게이션 구조도</vt:lpstr>
      <vt:lpstr>홈페이지 레이아웃</vt:lpstr>
      <vt:lpstr>main.html</vt:lpstr>
      <vt:lpstr>main.html</vt:lpstr>
      <vt:lpstr>main.html</vt:lpstr>
      <vt:lpstr>유의사항</vt:lpstr>
      <vt:lpstr>헤더</vt:lpstr>
      <vt:lpstr>내비게이션 메뉴</vt:lpstr>
      <vt:lpstr>섹션</vt:lpstr>
      <vt:lpstr>오른쪽 수직 메뉴</vt:lpstr>
      <vt:lpstr>computer.html</vt:lpstr>
      <vt:lpstr>clothing.html</vt:lpstr>
      <vt:lpstr>음악.html</vt:lpstr>
      <vt:lpstr>영화.html</vt:lpstr>
      <vt:lpstr>스프츠/레저.html</vt:lpstr>
      <vt:lpstr>가구/인테리어.html</vt:lpstr>
      <vt:lpstr>식품.html</vt:lpstr>
      <vt:lpstr>회원가입페이지</vt:lpstr>
      <vt:lpstr>쇼핑카트 페이지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chocojhkim@live.com</dc:creator>
  <cp:lastModifiedBy>SSO</cp:lastModifiedBy>
  <cp:revision>1092</cp:revision>
  <cp:lastPrinted>2015-02-24T08:02:21Z</cp:lastPrinted>
  <dcterms:created xsi:type="dcterms:W3CDTF">2007-06-29T06:43:39Z</dcterms:created>
  <dcterms:modified xsi:type="dcterms:W3CDTF">2021-03-11T04:14:39Z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