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64" r:id="rId2"/>
    <p:sldId id="466" r:id="rId3"/>
    <p:sldId id="465" r:id="rId4"/>
    <p:sldId id="468" r:id="rId5"/>
    <p:sldId id="469" r:id="rId6"/>
    <p:sldId id="470" r:id="rId7"/>
    <p:sldId id="467" r:id="rId8"/>
    <p:sldId id="471" r:id="rId9"/>
    <p:sldId id="472" r:id="rId10"/>
    <p:sldId id="473" r:id="rId11"/>
    <p:sldId id="474" r:id="rId12"/>
    <p:sldId id="475" r:id="rId13"/>
    <p:sldId id="476" r:id="rId14"/>
    <p:sldId id="479" r:id="rId15"/>
    <p:sldId id="480" r:id="rId16"/>
    <p:sldId id="481" r:id="rId17"/>
    <p:sldId id="482" r:id="rId18"/>
    <p:sldId id="483" r:id="rId19"/>
    <p:sldId id="477" r:id="rId20"/>
    <p:sldId id="4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현슬" initials="김현" lastIdx="2" clrIdx="0">
    <p:extLst>
      <p:ext uri="{19B8F6BF-5375-455C-9EA6-DF929625EA0E}">
        <p15:presenceInfo xmlns:p15="http://schemas.microsoft.com/office/powerpoint/2012/main" userId="1188604205f047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FBCA92"/>
    <a:srgbClr val="F4E7D5"/>
    <a:srgbClr val="FF7C80"/>
    <a:srgbClr val="2C3B5E"/>
    <a:srgbClr val="F3BD7D"/>
    <a:srgbClr val="F0B062"/>
    <a:srgbClr val="585C66"/>
    <a:srgbClr val="19C2E1"/>
    <a:srgbClr val="D4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7" autoAdjust="0"/>
    <p:restoredTop sz="86235" autoAdjust="0"/>
  </p:normalViewPr>
  <p:slideViewPr>
    <p:cSldViewPr snapToGrid="0">
      <p:cViewPr varScale="1">
        <p:scale>
          <a:sx n="98" d="100"/>
          <a:sy n="98" d="100"/>
        </p:scale>
        <p:origin x="1440" y="8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배달 수요의 급증으로 배달 관련 서비스가 발전하고 있는 요즘 배달 관련 분야에 관심이 생겨 배달업체와 배달대행 업체와의 관계를 더 알아보는 시간을 갖기 위해 이번 주제를 선정하게 되었습니다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7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57347" y="1577721"/>
            <a:ext cx="3024554" cy="30245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674577" y="1694951"/>
            <a:ext cx="2790093" cy="2790093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62146" y="2621791"/>
            <a:ext cx="2414954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자바의 민족</a:t>
            </a:r>
            <a:endParaRPr lang="en-US" altLang="ko-KR" sz="2400" b="1" dirty="0">
              <a:solidFill>
                <a:schemeClr val="tx2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배달의 민족 </a:t>
            </a:r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+ </a:t>
            </a:r>
            <a:r>
              <a:rPr lang="ko-KR" altLang="en-US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배달 대행 업체</a:t>
            </a:r>
            <a:endParaRPr lang="en-US" altLang="ko-KR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E0A350-1660-49DF-96A5-6E40E11C3BE8}"/>
              </a:ext>
            </a:extLst>
          </p:cNvPr>
          <p:cNvSpPr txBox="1"/>
          <p:nvPr/>
        </p:nvSpPr>
        <p:spPr>
          <a:xfrm>
            <a:off x="4965057" y="5403495"/>
            <a:ext cx="23719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202020"/>
                </a:solidFill>
                <a:effectLst/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Elementary </a:t>
            </a:r>
            <a:r>
              <a:rPr lang="en-US" altLang="ko-KR" sz="1600" dirty="0">
                <a:solidFill>
                  <a:srgbClr val="20202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L</a:t>
            </a:r>
            <a:r>
              <a:rPr lang="en-US" altLang="ko-KR" sz="1600" b="0" i="0" dirty="0">
                <a:solidFill>
                  <a:srgbClr val="202020"/>
                </a:solidFill>
                <a:effectLst/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evel Project</a:t>
            </a:r>
          </a:p>
          <a:p>
            <a:pPr algn="ctr"/>
            <a:r>
              <a:rPr lang="en-US" altLang="ko-KR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Team</a:t>
            </a: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en-US" altLang="ko-KR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3</a:t>
            </a: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en-US" altLang="ko-KR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/</a:t>
            </a: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자바는 </a:t>
            </a:r>
            <a:r>
              <a:rPr lang="ko-KR" altLang="en-US" sz="15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못말려</a:t>
            </a:r>
            <a:endParaRPr lang="ko-KR" altLang="en-US" sz="1500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2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7927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239071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시연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5DDD8-A225-48FE-BDA8-AC8E37FDDD4E}"/>
              </a:ext>
            </a:extLst>
          </p:cNvPr>
          <p:cNvSpPr txBox="1"/>
          <p:nvPr/>
        </p:nvSpPr>
        <p:spPr>
          <a:xfrm>
            <a:off x="733777" y="692150"/>
            <a:ext cx="13773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요구사항 정의서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A0FD1F4-0D62-4ECD-B310-A63F220FA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" y="1218677"/>
            <a:ext cx="5394013" cy="5234464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F25F91D-73F5-4BBD-8A6B-EB3529E84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90" y="1228725"/>
            <a:ext cx="5360631" cy="52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7927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239071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시연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5DDD8-A225-48FE-BDA8-AC8E37FDDD4E}"/>
              </a:ext>
            </a:extLst>
          </p:cNvPr>
          <p:cNvSpPr txBox="1"/>
          <p:nvPr/>
        </p:nvSpPr>
        <p:spPr>
          <a:xfrm>
            <a:off x="733777" y="692150"/>
            <a:ext cx="13917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ERD(</a:t>
            </a: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논리 설계</a:t>
            </a:r>
            <a:r>
              <a:rPr lang="en-US" altLang="ko-KR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)</a:t>
            </a:r>
            <a:endParaRPr lang="ko-KR" altLang="en-US" sz="1500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1FB6A9-B4D6-4CAA-AC0C-E44EAB57A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55" y="1203259"/>
            <a:ext cx="9829289" cy="544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6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7927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239071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시연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5DDD8-A225-48FE-BDA8-AC8E37FDDD4E}"/>
              </a:ext>
            </a:extLst>
          </p:cNvPr>
          <p:cNvSpPr txBox="1"/>
          <p:nvPr/>
        </p:nvSpPr>
        <p:spPr>
          <a:xfrm>
            <a:off x="733777" y="692150"/>
            <a:ext cx="13917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ERD(</a:t>
            </a: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물리 설계</a:t>
            </a:r>
            <a:r>
              <a:rPr lang="en-US" altLang="ko-KR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)</a:t>
            </a:r>
            <a:endParaRPr lang="ko-KR" altLang="en-US" sz="1500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7D3FCA-6DE8-4F84-AC62-C92AAD902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57" y="1206699"/>
            <a:ext cx="9875485" cy="53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6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7927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239071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시연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5DDD8-A225-48FE-BDA8-AC8E37FDDD4E}"/>
              </a:ext>
            </a:extLst>
          </p:cNvPr>
          <p:cNvSpPr txBox="1"/>
          <p:nvPr/>
        </p:nvSpPr>
        <p:spPr>
          <a:xfrm>
            <a:off x="733777" y="692150"/>
            <a:ext cx="13644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프로세스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BEA934-1BCF-4B92-A462-DC711B0CA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8"/>
            <a:ext cx="9463266" cy="53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0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7927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239071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시연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5DDD8-A225-48FE-BDA8-AC8E37FDDD4E}"/>
              </a:ext>
            </a:extLst>
          </p:cNvPr>
          <p:cNvSpPr txBox="1"/>
          <p:nvPr/>
        </p:nvSpPr>
        <p:spPr>
          <a:xfrm>
            <a:off x="733777" y="692150"/>
            <a:ext cx="13644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프로세스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BEA934-1BCF-4B92-A462-DC711B0CA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8"/>
            <a:ext cx="9463266" cy="53502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4B14FA-0FB4-43A9-BB98-312F32E91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8"/>
            <a:ext cx="9463266" cy="53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1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7927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239071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시연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5DDD8-A225-48FE-BDA8-AC8E37FDDD4E}"/>
              </a:ext>
            </a:extLst>
          </p:cNvPr>
          <p:cNvSpPr txBox="1"/>
          <p:nvPr/>
        </p:nvSpPr>
        <p:spPr>
          <a:xfrm>
            <a:off x="733777" y="692150"/>
            <a:ext cx="13644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프로세스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BEA934-1BCF-4B92-A462-DC711B0CA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8"/>
            <a:ext cx="9463266" cy="53502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4B14FA-0FB4-43A9-BB98-312F32E91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8"/>
            <a:ext cx="9463266" cy="53502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19D958-11DD-41EB-A001-7FDB1BA5F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8"/>
            <a:ext cx="9463266" cy="53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1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7927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239071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시연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5DDD8-A225-48FE-BDA8-AC8E37FDDD4E}"/>
              </a:ext>
            </a:extLst>
          </p:cNvPr>
          <p:cNvSpPr txBox="1"/>
          <p:nvPr/>
        </p:nvSpPr>
        <p:spPr>
          <a:xfrm>
            <a:off x="733777" y="692150"/>
            <a:ext cx="13644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프로세스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BEA934-1BCF-4B92-A462-DC711B0CA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8"/>
            <a:ext cx="9463266" cy="53502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4B14FA-0FB4-43A9-BB98-312F32E91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8"/>
            <a:ext cx="9463266" cy="53502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19D958-11DD-41EB-A001-7FDB1BA5F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8"/>
            <a:ext cx="9463266" cy="53502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704F4E-392F-492A-B9EF-D31F4F738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7"/>
            <a:ext cx="9463266" cy="53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6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7927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239071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시연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5DDD8-A225-48FE-BDA8-AC8E37FDDD4E}"/>
              </a:ext>
            </a:extLst>
          </p:cNvPr>
          <p:cNvSpPr txBox="1"/>
          <p:nvPr/>
        </p:nvSpPr>
        <p:spPr>
          <a:xfrm>
            <a:off x="733777" y="692150"/>
            <a:ext cx="13644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프로세스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BEA934-1BCF-4B92-A462-DC711B0CA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8"/>
            <a:ext cx="9463266" cy="53502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4B14FA-0FB4-43A9-BB98-312F32E91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8"/>
            <a:ext cx="9463266" cy="53502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19D958-11DD-41EB-A001-7FDB1BA5F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8"/>
            <a:ext cx="9463266" cy="53502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704F4E-392F-492A-B9EF-D31F4F738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7"/>
            <a:ext cx="9463266" cy="53502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D078CC-A312-4A74-826B-0659F507B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67" y="1170347"/>
            <a:ext cx="9463266" cy="53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장난감, 클립아트이(가) 표시된 사진&#10;&#10;자동 생성된 설명">
            <a:extLst>
              <a:ext uri="{FF2B5EF4-FFF2-40B4-BE49-F238E27FC236}">
                <a16:creationId xmlns:a16="http://schemas.microsoft.com/office/drawing/2014/main" id="{37CC7E38-EA6A-43F6-A8A8-59DFF211DA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3" t="28426" r="11321" b="36893"/>
          <a:stretch/>
        </p:blipFill>
        <p:spPr>
          <a:xfrm>
            <a:off x="3955221" y="1732694"/>
            <a:ext cx="4179347" cy="324609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12222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31971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발표 소감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6F424F-9FDE-4110-83D6-B2CC1939D0B8}"/>
              </a:ext>
            </a:extLst>
          </p:cNvPr>
          <p:cNvSpPr txBox="1"/>
          <p:nvPr/>
        </p:nvSpPr>
        <p:spPr>
          <a:xfrm>
            <a:off x="976041" y="1630996"/>
            <a:ext cx="1013771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그간 자바와 </a:t>
            </a:r>
            <a:r>
              <a:rPr lang="en-US" altLang="ko-KR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SQL </a:t>
            </a:r>
            <a:r>
              <a:rPr lang="ko-KR" altLang="en-US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수업을 받으면서 개인의 결과물만을 만들었지</a:t>
            </a:r>
            <a:endParaRPr lang="en-US" altLang="ko-KR" sz="2500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  <a:p>
            <a:pPr algn="ctr"/>
            <a:r>
              <a:rPr lang="ko-KR" altLang="en-US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팀원과 협동해 한 개의 결과물을</a:t>
            </a:r>
            <a:r>
              <a:rPr lang="en-US" altLang="ko-KR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ko-KR" altLang="en-US" sz="25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만든적은</a:t>
            </a:r>
            <a:r>
              <a:rPr lang="ko-KR" altLang="en-US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없었는데</a:t>
            </a:r>
          </a:p>
          <a:p>
            <a:pPr algn="ctr"/>
            <a:r>
              <a:rPr lang="ko-KR" altLang="en-US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이번 팀 프로젝트를 진행하면서 협업하는 과정을 </a:t>
            </a:r>
            <a:r>
              <a:rPr lang="ko-KR" altLang="en-US" sz="25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배울수</a:t>
            </a:r>
            <a:r>
              <a:rPr lang="ko-KR" altLang="en-US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있어 좋은 기회였습니다</a:t>
            </a:r>
            <a:r>
              <a:rPr lang="en-US" altLang="ko-KR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</a:t>
            </a:r>
            <a:endParaRPr lang="ko-KR" altLang="en-US" sz="2500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063871-EA1F-4F83-AF56-FBB61A6E7690}"/>
              </a:ext>
            </a:extLst>
          </p:cNvPr>
          <p:cNvSpPr txBox="1"/>
          <p:nvPr/>
        </p:nvSpPr>
        <p:spPr>
          <a:xfrm>
            <a:off x="795702" y="3833994"/>
            <a:ext cx="1049838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비록 초급 프로젝트였지만 앞으로 있을 중급 프로젝트</a:t>
            </a:r>
            <a:r>
              <a:rPr lang="en-US" altLang="ko-KR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, </a:t>
            </a:r>
            <a:r>
              <a:rPr lang="ko-KR" altLang="en-US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최종 프로젝트와 현업 실무에</a:t>
            </a:r>
            <a:endParaRPr lang="en-US" altLang="ko-KR" sz="2500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  <a:p>
            <a:pPr algn="ctr"/>
            <a:r>
              <a:rPr lang="ko-KR" altLang="en-US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대비해 미리 협업 능력을 </a:t>
            </a:r>
            <a:r>
              <a:rPr lang="ko-KR" altLang="en-US" sz="25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기를수</a:t>
            </a:r>
            <a:r>
              <a:rPr lang="ko-KR" altLang="en-US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있었고</a:t>
            </a:r>
            <a:r>
              <a:rPr lang="en-US" altLang="ko-KR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, </a:t>
            </a:r>
          </a:p>
          <a:p>
            <a:pPr algn="ctr"/>
            <a:r>
              <a:rPr lang="ko-KR" altLang="en-US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팀원 전체에게도 협업 능력 향상과 비롯해 그간 배웠던 것을 활용하는</a:t>
            </a:r>
            <a:endParaRPr lang="en-US" altLang="ko-KR" sz="2500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  <a:p>
            <a:pPr algn="ctr"/>
            <a:r>
              <a:rPr lang="ko-KR" altLang="en-US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프로젝트 였기에 기초 지식이 전보다 </a:t>
            </a:r>
            <a:r>
              <a:rPr lang="ko-KR" altLang="en-US" sz="25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탄탄해졌을거라</a:t>
            </a:r>
            <a:r>
              <a:rPr lang="ko-KR" altLang="en-US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생각합니다</a:t>
            </a:r>
            <a:r>
              <a:rPr lang="en-US" altLang="ko-KR" sz="2500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</a:t>
            </a:r>
          </a:p>
          <a:p>
            <a:pPr algn="ctr"/>
            <a:endParaRPr lang="en-US" altLang="ko-KR" sz="2500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90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장난감, 클립아트이(가) 표시된 사진&#10;&#10;자동 생성된 설명">
            <a:extLst>
              <a:ext uri="{FF2B5EF4-FFF2-40B4-BE49-F238E27FC236}">
                <a16:creationId xmlns:a16="http://schemas.microsoft.com/office/drawing/2014/main" id="{915723B4-2C5E-43F7-AE46-EF12C9F7C7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3" t="28426" r="11321" b="36893"/>
          <a:stretch/>
        </p:blipFill>
        <p:spPr>
          <a:xfrm>
            <a:off x="4456323" y="1816461"/>
            <a:ext cx="3279353" cy="2547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88523" y="2799148"/>
            <a:ext cx="241495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Q</a:t>
            </a:r>
            <a:r>
              <a:rPr lang="ko-KR" altLang="en-US" sz="2400" b="1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 </a:t>
            </a:r>
            <a:r>
              <a:rPr lang="en-US" altLang="ko-KR" sz="2400" b="1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&amp;</a:t>
            </a:r>
            <a:r>
              <a:rPr lang="ko-KR" altLang="en-US" sz="2400" b="1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 </a:t>
            </a:r>
            <a:r>
              <a:rPr lang="en-US" altLang="ko-KR" sz="2400" b="1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3650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6E9E6B2-7531-4A43-AF5F-851E2A5E6455}"/>
              </a:ext>
            </a:extLst>
          </p:cNvPr>
          <p:cNvGrpSpPr/>
          <p:nvPr/>
        </p:nvGrpSpPr>
        <p:grpSpPr>
          <a:xfrm>
            <a:off x="0" y="1639096"/>
            <a:ext cx="12192000" cy="4549052"/>
            <a:chOff x="0" y="2041768"/>
            <a:chExt cx="12192000" cy="4549052"/>
          </a:xfrm>
        </p:grpSpPr>
        <p:sp>
          <p:nvSpPr>
            <p:cNvPr id="7" name="원호 6"/>
            <p:cNvSpPr/>
            <p:nvPr/>
          </p:nvSpPr>
          <p:spPr>
            <a:xfrm>
              <a:off x="4141177" y="2041768"/>
              <a:ext cx="3862754" cy="3862754"/>
            </a:xfrm>
            <a:prstGeom prst="arc">
              <a:avLst>
                <a:gd name="adj1" fmla="val 7554368"/>
                <a:gd name="adj2" fmla="val 3209462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0" y="5443157"/>
              <a:ext cx="5200783" cy="1147663"/>
              <a:chOff x="0" y="5443157"/>
              <a:chExt cx="5200783" cy="114766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4053120" y="5443157"/>
                <a:ext cx="1147663" cy="1147663"/>
              </a:xfrm>
              <a:prstGeom prst="arc">
                <a:avLst>
                  <a:gd name="adj1" fmla="val 18197921"/>
                  <a:gd name="adj2" fmla="val 5435728"/>
                </a:avLst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0" y="6590820"/>
                <a:ext cx="4644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 flipH="1">
              <a:off x="6991217" y="5412677"/>
              <a:ext cx="5200783" cy="1147663"/>
              <a:chOff x="4476750" y="4889974"/>
              <a:chExt cx="5200783" cy="1147663"/>
            </a:xfrm>
          </p:grpSpPr>
          <p:sp>
            <p:nvSpPr>
              <p:cNvPr id="12" name="원호 11"/>
              <p:cNvSpPr/>
              <p:nvPr/>
            </p:nvSpPr>
            <p:spPr>
              <a:xfrm>
                <a:off x="8529870" y="4889974"/>
                <a:ext cx="1147663" cy="1147663"/>
              </a:xfrm>
              <a:prstGeom prst="arc">
                <a:avLst>
                  <a:gd name="adj1" fmla="val 18197921"/>
                  <a:gd name="adj2" fmla="val 5435728"/>
                </a:avLst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4476750" y="6037637"/>
                <a:ext cx="4644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타원 14"/>
          <p:cNvSpPr/>
          <p:nvPr/>
        </p:nvSpPr>
        <p:spPr>
          <a:xfrm>
            <a:off x="4263571" y="2363630"/>
            <a:ext cx="352391" cy="352391"/>
          </a:xfrm>
          <a:prstGeom prst="ellipse">
            <a:avLst/>
          </a:prstGeom>
          <a:solidFill>
            <a:srgbClr val="FF7C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345997" y="1741021"/>
            <a:ext cx="1751152" cy="685474"/>
            <a:chOff x="2447782" y="1495668"/>
            <a:chExt cx="1751152" cy="68547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이등변 삼각형 16"/>
            <p:cNvSpPr/>
            <p:nvPr/>
          </p:nvSpPr>
          <p:spPr>
            <a:xfrm rot="8100000">
              <a:off x="3990849" y="1647743"/>
              <a:ext cx="208085" cy="5333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FF7C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경기천년제목B Bold" panose="02020803020101020101" pitchFamily="18" charset="-127"/>
                  <a:ea typeface="경기천년제목B Bold" panose="02020803020101020101" pitchFamily="18" charset="-127"/>
                </a:rPr>
                <a:t>주제 선정 이유</a:t>
              </a:r>
              <a:endParaRPr lang="ko-KR" altLang="en-US" sz="1400" dirty="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89001" y="2401730"/>
            <a:ext cx="3100753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주제 선정 이유</a:t>
            </a:r>
            <a:endParaRPr lang="en-US" altLang="ko-KR" sz="1400" b="1" dirty="0">
              <a:solidFill>
                <a:schemeClr val="tx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주제에 대한 목적</a:t>
            </a:r>
            <a:endParaRPr lang="ko-KR" altLang="en-US" sz="105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263920" y="4610198"/>
            <a:ext cx="352391" cy="35239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346346" y="3987589"/>
            <a:ext cx="1751152" cy="685474"/>
            <a:chOff x="2447782" y="1495668"/>
            <a:chExt cx="1751152" cy="68547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7" name="이등변 삼각형 26"/>
            <p:cNvSpPr/>
            <p:nvPr/>
          </p:nvSpPr>
          <p:spPr>
            <a:xfrm rot="8100000">
              <a:off x="3990849" y="1647743"/>
              <a:ext cx="208085" cy="5333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경기천년제목B Bold" panose="02020803020101020101" pitchFamily="18" charset="-127"/>
                  <a:ea typeface="경기천년제목B Bold" panose="02020803020101020101" pitchFamily="18" charset="-127"/>
                </a:rPr>
                <a:t>조 소개</a:t>
              </a:r>
              <a:endParaRPr lang="ko-KR" altLang="en-US" sz="1400" dirty="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889350" y="4648298"/>
            <a:ext cx="3100753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조원 소개</a:t>
            </a:r>
            <a:endParaRPr lang="ko-KR" altLang="en-US" sz="105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 flipH="1">
            <a:off x="7476043" y="2363630"/>
            <a:ext cx="352391" cy="3523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 flipH="1">
            <a:off x="7994856" y="1741021"/>
            <a:ext cx="1751152" cy="685474"/>
            <a:chOff x="2447782" y="1495668"/>
            <a:chExt cx="1751152" cy="68547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2" name="이등변 삼각형 31"/>
            <p:cNvSpPr/>
            <p:nvPr/>
          </p:nvSpPr>
          <p:spPr>
            <a:xfrm rot="8100000">
              <a:off x="3990849" y="1647743"/>
              <a:ext cx="208085" cy="5333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경기천년제목B Bold" panose="02020803020101020101" pitchFamily="18" charset="-127"/>
                  <a:ea typeface="경기천년제목B Bold" panose="02020803020101020101" pitchFamily="18" charset="-127"/>
                </a:rPr>
                <a:t>메뉴 구조</a:t>
              </a:r>
              <a:endParaRPr lang="ko-KR" altLang="en-US" sz="1400" dirty="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 flipH="1">
            <a:off x="8102251" y="2401730"/>
            <a:ext cx="3100753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개발일정</a:t>
            </a:r>
            <a:endParaRPr lang="en-US" altLang="ko-KR" sz="1400" b="1" dirty="0">
              <a:solidFill>
                <a:schemeClr val="tx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메뉴 구조도</a:t>
            </a:r>
            <a:endParaRPr lang="ko-KR" altLang="en-US" sz="105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 flipH="1">
            <a:off x="7458946" y="4605653"/>
            <a:ext cx="352391" cy="352391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 flipH="1">
            <a:off x="7977759" y="3983044"/>
            <a:ext cx="1751152" cy="685474"/>
            <a:chOff x="2447782" y="1495668"/>
            <a:chExt cx="1751152" cy="68547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7" name="이등변 삼각형 36"/>
            <p:cNvSpPr/>
            <p:nvPr/>
          </p:nvSpPr>
          <p:spPr>
            <a:xfrm rot="8100000">
              <a:off x="3990849" y="1647743"/>
              <a:ext cx="208085" cy="5333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경기천년제목B Bold" panose="02020803020101020101" pitchFamily="18" charset="-127"/>
                  <a:ea typeface="경기천년제목B Bold" panose="02020803020101020101" pitchFamily="18" charset="-127"/>
                </a:rPr>
                <a:t>시연</a:t>
              </a:r>
              <a:endParaRPr lang="ko-KR" altLang="en-US" sz="1400" dirty="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 flipH="1">
            <a:off x="8085154" y="4643753"/>
            <a:ext cx="3100753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산출물</a:t>
            </a:r>
            <a:endParaRPr lang="en-US" altLang="ko-KR" sz="1400" b="1" dirty="0">
              <a:solidFill>
                <a:schemeClr val="tx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결과물 시연</a:t>
            </a:r>
            <a:endParaRPr lang="ko-KR" altLang="en-US" sz="105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 flipH="1">
            <a:off x="5893427" y="1446863"/>
            <a:ext cx="352391" cy="35239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0DA1F2-5069-4761-8A18-836367F2E878}"/>
              </a:ext>
            </a:extLst>
          </p:cNvPr>
          <p:cNvGrpSpPr/>
          <p:nvPr/>
        </p:nvGrpSpPr>
        <p:grpSpPr>
          <a:xfrm>
            <a:off x="5227698" y="654306"/>
            <a:ext cx="1717500" cy="708907"/>
            <a:chOff x="5227698" y="654306"/>
            <a:chExt cx="1717500" cy="708907"/>
          </a:xfrm>
        </p:grpSpPr>
        <p:sp>
          <p:nvSpPr>
            <p:cNvPr id="43" name="이등변 삼각형 42"/>
            <p:cNvSpPr/>
            <p:nvPr/>
          </p:nvSpPr>
          <p:spPr>
            <a:xfrm rot="10800000" flipH="1">
              <a:off x="5982405" y="829814"/>
              <a:ext cx="208085" cy="5333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 flipH="1">
              <a:off x="5227698" y="654306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경기천년제목B Bold" panose="02020803020101020101" pitchFamily="18" charset="-127"/>
                  <a:ea typeface="경기천년제목B Bold" panose="02020803020101020101" pitchFamily="18" charset="-127"/>
                </a:rPr>
                <a:t>주제 소개</a:t>
              </a:r>
              <a:endParaRPr lang="ko-KR" altLang="en-US" sz="1400" dirty="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4575370" y="2049511"/>
            <a:ext cx="3024554" cy="30245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4692600" y="2166741"/>
            <a:ext cx="2790093" cy="2790093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4880169" y="3093581"/>
            <a:ext cx="2414954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자바의 민족</a:t>
            </a:r>
            <a:endParaRPr lang="en-US" altLang="ko-KR" sz="2400" b="1" dirty="0">
              <a:solidFill>
                <a:schemeClr val="tx2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배달의 민족 </a:t>
            </a:r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+ </a:t>
            </a:r>
            <a:r>
              <a:rPr lang="ko-KR" altLang="en-US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배달 대행 업체</a:t>
            </a:r>
            <a:endParaRPr lang="en-US" altLang="ko-KR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6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34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장난감, 클립아트이(가) 표시된 사진&#10;&#10;자동 생성된 설명">
            <a:extLst>
              <a:ext uri="{FF2B5EF4-FFF2-40B4-BE49-F238E27FC236}">
                <a16:creationId xmlns:a16="http://schemas.microsoft.com/office/drawing/2014/main" id="{915723B4-2C5E-43F7-AE46-EF12C9F7C7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3" t="28426" r="11321" b="36893"/>
          <a:stretch/>
        </p:blipFill>
        <p:spPr>
          <a:xfrm>
            <a:off x="4456323" y="1816461"/>
            <a:ext cx="3279353" cy="2547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88523" y="2799148"/>
            <a:ext cx="241495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499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6E9E6B2-7531-4A43-AF5F-851E2A5E6455}"/>
              </a:ext>
            </a:extLst>
          </p:cNvPr>
          <p:cNvGrpSpPr/>
          <p:nvPr/>
        </p:nvGrpSpPr>
        <p:grpSpPr>
          <a:xfrm>
            <a:off x="0" y="1639096"/>
            <a:ext cx="12192000" cy="4549052"/>
            <a:chOff x="0" y="2041768"/>
            <a:chExt cx="12192000" cy="4549052"/>
          </a:xfrm>
        </p:grpSpPr>
        <p:sp>
          <p:nvSpPr>
            <p:cNvPr id="7" name="원호 6"/>
            <p:cNvSpPr/>
            <p:nvPr/>
          </p:nvSpPr>
          <p:spPr>
            <a:xfrm>
              <a:off x="4141177" y="2041768"/>
              <a:ext cx="3862754" cy="3862754"/>
            </a:xfrm>
            <a:prstGeom prst="arc">
              <a:avLst>
                <a:gd name="adj1" fmla="val 7554368"/>
                <a:gd name="adj2" fmla="val 3209462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0" y="5443157"/>
              <a:ext cx="5200783" cy="1147663"/>
              <a:chOff x="0" y="5443157"/>
              <a:chExt cx="5200783" cy="114766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4053120" y="5443157"/>
                <a:ext cx="1147663" cy="1147663"/>
              </a:xfrm>
              <a:prstGeom prst="arc">
                <a:avLst>
                  <a:gd name="adj1" fmla="val 18197921"/>
                  <a:gd name="adj2" fmla="val 5435728"/>
                </a:avLst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0" y="6590820"/>
                <a:ext cx="4644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 flipH="1">
              <a:off x="6991217" y="5412677"/>
              <a:ext cx="5200783" cy="1147663"/>
              <a:chOff x="4476750" y="4889974"/>
              <a:chExt cx="5200783" cy="1147663"/>
            </a:xfrm>
          </p:grpSpPr>
          <p:sp>
            <p:nvSpPr>
              <p:cNvPr id="12" name="원호 11"/>
              <p:cNvSpPr/>
              <p:nvPr/>
            </p:nvSpPr>
            <p:spPr>
              <a:xfrm>
                <a:off x="8529870" y="4889974"/>
                <a:ext cx="1147663" cy="1147663"/>
              </a:xfrm>
              <a:prstGeom prst="arc">
                <a:avLst>
                  <a:gd name="adj1" fmla="val 18197921"/>
                  <a:gd name="adj2" fmla="val 5435728"/>
                </a:avLst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4476750" y="6037637"/>
                <a:ext cx="4644000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타원 14"/>
          <p:cNvSpPr/>
          <p:nvPr/>
        </p:nvSpPr>
        <p:spPr>
          <a:xfrm>
            <a:off x="4263571" y="2363630"/>
            <a:ext cx="352391" cy="352391"/>
          </a:xfrm>
          <a:prstGeom prst="ellipse">
            <a:avLst/>
          </a:prstGeom>
          <a:solidFill>
            <a:srgbClr val="FF7C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345997" y="1741021"/>
            <a:ext cx="1751152" cy="685474"/>
            <a:chOff x="2447782" y="1495668"/>
            <a:chExt cx="1751152" cy="68547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이등변 삼각형 16"/>
            <p:cNvSpPr/>
            <p:nvPr/>
          </p:nvSpPr>
          <p:spPr>
            <a:xfrm rot="8100000">
              <a:off x="3990849" y="1647743"/>
              <a:ext cx="208085" cy="5333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FF7C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경기천년제목B Bold" panose="02020803020101020101" pitchFamily="18" charset="-127"/>
                  <a:ea typeface="경기천년제목B Bold" panose="02020803020101020101" pitchFamily="18" charset="-127"/>
                </a:rPr>
                <a:t>정유진</a:t>
              </a:r>
              <a:endParaRPr lang="ko-KR" altLang="en-US" sz="1400" dirty="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89001" y="2401730"/>
            <a:ext cx="3100753" cy="38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자바의 민족 관리</a:t>
            </a:r>
            <a:endParaRPr lang="ko-KR" altLang="en-US" sz="105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263920" y="4610198"/>
            <a:ext cx="352391" cy="35239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346346" y="3987589"/>
            <a:ext cx="1751152" cy="685474"/>
            <a:chOff x="2447782" y="1495668"/>
            <a:chExt cx="1751152" cy="68547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7" name="이등변 삼각형 26"/>
            <p:cNvSpPr/>
            <p:nvPr/>
          </p:nvSpPr>
          <p:spPr>
            <a:xfrm rot="8100000">
              <a:off x="3990849" y="1647743"/>
              <a:ext cx="208085" cy="5333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경기천년제목B Bold" panose="02020803020101020101" pitchFamily="18" charset="-127"/>
                  <a:ea typeface="경기천년제목B Bold" panose="02020803020101020101" pitchFamily="18" charset="-127"/>
                </a:rPr>
                <a:t>김두환</a:t>
              </a:r>
              <a:endParaRPr lang="ko-KR" altLang="en-US" sz="1400" dirty="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889350" y="4648298"/>
            <a:ext cx="3100753" cy="70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Project Leader</a:t>
            </a:r>
          </a:p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배달 대행 업체 및 </a:t>
            </a:r>
            <a:r>
              <a:rPr lang="ko-KR" altLang="en-US" sz="1400" b="1" dirty="0" err="1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라이더스</a:t>
            </a:r>
            <a:r>
              <a:rPr lang="ko-KR" altLang="en-US" sz="14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관리</a:t>
            </a:r>
            <a:endParaRPr lang="ko-KR" altLang="en-US" sz="105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 flipH="1">
            <a:off x="7476043" y="2363630"/>
            <a:ext cx="352391" cy="3523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 flipH="1">
            <a:off x="7994856" y="1741021"/>
            <a:ext cx="1751152" cy="685474"/>
            <a:chOff x="2447782" y="1495668"/>
            <a:chExt cx="1751152" cy="68547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2" name="이등변 삼각형 31"/>
            <p:cNvSpPr/>
            <p:nvPr/>
          </p:nvSpPr>
          <p:spPr>
            <a:xfrm rot="8100000">
              <a:off x="3990849" y="1647743"/>
              <a:ext cx="208085" cy="5333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경기천년제목B Bold" panose="02020803020101020101" pitchFamily="18" charset="-127"/>
                  <a:ea typeface="경기천년제목B Bold" panose="02020803020101020101" pitchFamily="18" charset="-127"/>
                </a:rPr>
                <a:t>전윤주</a:t>
              </a:r>
              <a:endParaRPr lang="ko-KR" altLang="en-US" sz="1400" dirty="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 flipH="1">
            <a:off x="8102251" y="2401730"/>
            <a:ext cx="3100753" cy="38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 고객 관리</a:t>
            </a:r>
            <a:endParaRPr lang="ko-KR" altLang="en-US" sz="105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 flipH="1">
            <a:off x="7458946" y="4605653"/>
            <a:ext cx="352391" cy="352391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 flipH="1">
            <a:off x="7977759" y="3983044"/>
            <a:ext cx="1751152" cy="685474"/>
            <a:chOff x="2447782" y="1495668"/>
            <a:chExt cx="1751152" cy="68547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7" name="이등변 삼각형 36"/>
            <p:cNvSpPr/>
            <p:nvPr/>
          </p:nvSpPr>
          <p:spPr>
            <a:xfrm rot="8100000">
              <a:off x="3990849" y="1647743"/>
              <a:ext cx="208085" cy="5333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경기천년제목B Bold" panose="02020803020101020101" pitchFamily="18" charset="-127"/>
                  <a:ea typeface="경기천년제목B Bold" panose="02020803020101020101" pitchFamily="18" charset="-127"/>
                </a:rPr>
                <a:t>김현슬</a:t>
              </a:r>
              <a:endParaRPr lang="ko-KR" altLang="en-US" sz="1400" dirty="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 flipH="1">
            <a:off x="8085154" y="4643753"/>
            <a:ext cx="3100753" cy="38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총괄 관리자 관리</a:t>
            </a:r>
            <a:endParaRPr lang="ko-KR" altLang="en-US" sz="105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 flipH="1">
            <a:off x="5893427" y="1446863"/>
            <a:ext cx="352391" cy="35239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 flipH="1">
            <a:off x="5227698" y="654306"/>
            <a:ext cx="1717500" cy="708907"/>
            <a:chOff x="2447782" y="1495668"/>
            <a:chExt cx="1717500" cy="70890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3" name="이등변 삼각형 42"/>
            <p:cNvSpPr/>
            <p:nvPr/>
          </p:nvSpPr>
          <p:spPr>
            <a:xfrm rot="10800000">
              <a:off x="3202490" y="1671176"/>
              <a:ext cx="208085" cy="5333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경기천년제목B Bold" panose="02020803020101020101" pitchFamily="18" charset="-127"/>
                  <a:ea typeface="경기천년제목B Bold" panose="02020803020101020101" pitchFamily="18" charset="-127"/>
                </a:rPr>
                <a:t>조원 소개</a:t>
              </a:r>
              <a:endParaRPr lang="ko-KR" altLang="en-US" sz="1400" dirty="0"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4575370" y="2049511"/>
            <a:ext cx="3024554" cy="30245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4692600" y="2166741"/>
            <a:ext cx="2790093" cy="2790093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4880169" y="3093581"/>
            <a:ext cx="2414954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자바의 민족</a:t>
            </a:r>
            <a:endParaRPr lang="en-US" altLang="ko-KR" sz="2400" b="1" dirty="0">
              <a:solidFill>
                <a:schemeClr val="tx2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배달의 민족 </a:t>
            </a:r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+ </a:t>
            </a:r>
            <a:r>
              <a:rPr lang="ko-KR" altLang="en-US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배달 대행 업체</a:t>
            </a:r>
            <a:endParaRPr lang="en-US" altLang="ko-KR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37EACD2-4152-4BBC-A053-0CD3217BA1F3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126012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814D98-B8F0-4C97-875E-8D5226AC73A2}"/>
              </a:ext>
            </a:extLst>
          </p:cNvPr>
          <p:cNvSpPr/>
          <p:nvPr/>
        </p:nvSpPr>
        <p:spPr>
          <a:xfrm>
            <a:off x="228351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조원 소개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BCBB38E-E62A-47BC-97A3-E3BE0E0B674D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E920EB2-0A66-48DC-AFBC-0CF56F7C8164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C35957-08AC-4397-968B-3BDE4E7E3057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1</a:t>
            </a:r>
            <a:endParaRPr lang="en-US" altLang="ko-KR" sz="2000" dirty="0">
              <a:solidFill>
                <a:schemeClr val="tx2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96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3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16699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76026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주제 선정 이유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0F9FF-0D41-413A-975C-77ABF57D93DA}"/>
              </a:ext>
            </a:extLst>
          </p:cNvPr>
          <p:cNvSpPr txBox="1"/>
          <p:nvPr/>
        </p:nvSpPr>
        <p:spPr>
          <a:xfrm>
            <a:off x="3563895" y="5371698"/>
            <a:ext cx="50642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코로나 </a:t>
            </a:r>
            <a:r>
              <a:rPr lang="en-US" altLang="ko-KR" sz="250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19</a:t>
            </a:r>
            <a:r>
              <a:rPr lang="ko-KR" altLang="en-US" sz="250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사태로 인한 사회적 거리두기</a:t>
            </a:r>
            <a:endParaRPr lang="ko-KR" altLang="en-US" sz="2500" dirty="0"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pic>
        <p:nvPicPr>
          <p:cNvPr id="13" name="그림 12" descr="텍스트, 점수판, 스크린샷이(가) 표시된 사진&#10;&#10;자동 생성된 설명">
            <a:extLst>
              <a:ext uri="{FF2B5EF4-FFF2-40B4-BE49-F238E27FC236}">
                <a16:creationId xmlns:a16="http://schemas.microsoft.com/office/drawing/2014/main" id="{3378E921-A8F5-44B9-A9D5-2BD3D371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428750"/>
            <a:ext cx="5723467" cy="3219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DE94E57-821E-4D1C-9381-248E18943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060" y="1428750"/>
            <a:ext cx="4212465" cy="3219449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808A5220-E7E6-4F8C-A80C-88459187B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67" y="1137676"/>
            <a:ext cx="3293461" cy="380159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578CD8E8-076E-41ED-B86B-E5C9DE8B94B8}"/>
              </a:ext>
            </a:extLst>
          </p:cNvPr>
          <p:cNvSpPr txBox="1"/>
          <p:nvPr/>
        </p:nvSpPr>
        <p:spPr>
          <a:xfrm>
            <a:off x="4158607" y="5486802"/>
            <a:ext cx="38747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배달</a:t>
            </a:r>
            <a:r>
              <a:rPr lang="en-US" altLang="ko-KR" sz="25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, Take Out</a:t>
            </a:r>
            <a:r>
              <a:rPr lang="ko-KR" altLang="en-US" sz="25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의 수요 증가</a:t>
            </a:r>
          </a:p>
        </p:txBody>
      </p:sp>
    </p:spTree>
    <p:extLst>
      <p:ext uri="{BB962C8B-B14F-4D97-AF65-F5344CB8AC3E}">
        <p14:creationId xmlns:p14="http://schemas.microsoft.com/office/powerpoint/2010/main" val="19429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16699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76026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주제 선정 이유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0E5FB0-802A-4B71-81FC-04759CE2F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771650"/>
            <a:ext cx="5272470" cy="404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A7BD385-D175-43C8-83A9-D29E323A020F}"/>
              </a:ext>
            </a:extLst>
          </p:cNvPr>
          <p:cNvGrpSpPr/>
          <p:nvPr/>
        </p:nvGrpSpPr>
        <p:grpSpPr>
          <a:xfrm>
            <a:off x="7013094" y="2831276"/>
            <a:ext cx="4769332" cy="2734363"/>
            <a:chOff x="7013094" y="2831276"/>
            <a:chExt cx="4769332" cy="273436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802FC4F-EE76-4BC1-8451-7A620EEA0A51}"/>
                </a:ext>
              </a:extLst>
            </p:cNvPr>
            <p:cNvGrpSpPr/>
            <p:nvPr/>
          </p:nvGrpSpPr>
          <p:grpSpPr>
            <a:xfrm>
              <a:off x="7013094" y="2831276"/>
              <a:ext cx="4769332" cy="2734363"/>
              <a:chOff x="6935378" y="2715405"/>
              <a:chExt cx="4769332" cy="218415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1057C3B3-A999-4A37-83DD-57E08B4F26B7}"/>
                  </a:ext>
                </a:extLst>
              </p:cNvPr>
              <p:cNvGrpSpPr/>
              <p:nvPr/>
            </p:nvGrpSpPr>
            <p:grpSpPr>
              <a:xfrm>
                <a:off x="6935378" y="3778109"/>
                <a:ext cx="997346" cy="1121454"/>
                <a:chOff x="7183958" y="3778109"/>
                <a:chExt cx="997346" cy="1121454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2674F425-0C5B-4BD1-B9D8-5218A55D7FC2}"/>
                    </a:ext>
                  </a:extLst>
                </p:cNvPr>
                <p:cNvGrpSpPr/>
                <p:nvPr/>
              </p:nvGrpSpPr>
              <p:grpSpPr>
                <a:xfrm>
                  <a:off x="7271272" y="3778109"/>
                  <a:ext cx="616110" cy="950843"/>
                  <a:chOff x="6813986" y="4683856"/>
                  <a:chExt cx="616110" cy="950843"/>
                </a:xfrm>
              </p:grpSpPr>
              <p:pic>
                <p:nvPicPr>
                  <p:cNvPr id="92" name="그림 91">
                    <a:extLst>
                      <a:ext uri="{FF2B5EF4-FFF2-40B4-BE49-F238E27FC236}">
                        <a16:creationId xmlns:a16="http://schemas.microsoft.com/office/drawing/2014/main" id="{DA404E0F-9634-41C2-A042-80CDA7421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13987" y="5018590"/>
                    <a:ext cx="616109" cy="616109"/>
                  </a:xfrm>
                  <a:prstGeom prst="rect">
                    <a:avLst/>
                  </a:prstGeom>
                </p:spPr>
              </p:pic>
              <p:grpSp>
                <p:nvGrpSpPr>
                  <p:cNvPr id="93" name="그룹 92">
                    <a:extLst>
                      <a:ext uri="{FF2B5EF4-FFF2-40B4-BE49-F238E27FC236}">
                        <a16:creationId xmlns:a16="http://schemas.microsoft.com/office/drawing/2014/main" id="{C408BF7B-8269-45B5-80ED-4D3E91069739}"/>
                      </a:ext>
                    </a:extLst>
                  </p:cNvPr>
                  <p:cNvGrpSpPr/>
                  <p:nvPr/>
                </p:nvGrpSpPr>
                <p:grpSpPr>
                  <a:xfrm>
                    <a:off x="6813986" y="4683856"/>
                    <a:ext cx="616110" cy="834297"/>
                    <a:chOff x="6813985" y="4692518"/>
                    <a:chExt cx="616110" cy="834297"/>
                  </a:xfrm>
                </p:grpSpPr>
                <p:pic>
                  <p:nvPicPr>
                    <p:cNvPr id="94" name="그림 93">
                      <a:extLst>
                        <a:ext uri="{FF2B5EF4-FFF2-40B4-BE49-F238E27FC236}">
                          <a16:creationId xmlns:a16="http://schemas.microsoft.com/office/drawing/2014/main" id="{3C55A160-9224-4C25-B893-BC031F2AEA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13986" y="4910706"/>
                      <a:ext cx="616109" cy="6161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그림 94">
                      <a:extLst>
                        <a:ext uri="{FF2B5EF4-FFF2-40B4-BE49-F238E27FC236}">
                          <a16:creationId xmlns:a16="http://schemas.microsoft.com/office/drawing/2014/main" id="{61F17986-7CA8-4FB7-9626-BD791B25028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13985" y="4798707"/>
                      <a:ext cx="616109" cy="6161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그림 95">
                      <a:extLst>
                        <a:ext uri="{FF2B5EF4-FFF2-40B4-BE49-F238E27FC236}">
                          <a16:creationId xmlns:a16="http://schemas.microsoft.com/office/drawing/2014/main" id="{9ED74F6D-01FF-4BEE-BEB5-D60DE7EAB1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13985" y="4692518"/>
                      <a:ext cx="616109" cy="616109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91" name="文本框 12">
                  <a:extLst>
                    <a:ext uri="{FF2B5EF4-FFF2-40B4-BE49-F238E27FC236}">
                      <a16:creationId xmlns:a16="http://schemas.microsoft.com/office/drawing/2014/main" id="{B5A88611-EFDD-4D94-8515-41C500CC95A6}"/>
                    </a:ext>
                  </a:extLst>
                </p:cNvPr>
                <p:cNvSpPr txBox="1"/>
                <p:nvPr/>
              </p:nvSpPr>
              <p:spPr>
                <a:xfrm>
                  <a:off x="7183958" y="4579962"/>
                  <a:ext cx="997346" cy="319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경기천년제목M Medium" panose="02020603020101020101" pitchFamily="18" charset="-127"/>
                      <a:ea typeface="경기천년제목M Medium" panose="02020603020101020101" pitchFamily="18" charset="-127"/>
                    </a:rPr>
                    <a:t>2016</a:t>
                  </a:r>
                  <a:endParaRPr lang="zh-CN" altLang="en-US" sz="2000" dirty="0">
                    <a:latin typeface="경기천년제목M Medium" panose="02020603020101020101" pitchFamily="18" charset="-127"/>
                  </a:endParaRP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867FA0A3-F8D8-4B91-B8F3-E57E155E3A16}"/>
                  </a:ext>
                </a:extLst>
              </p:cNvPr>
              <p:cNvGrpSpPr/>
              <p:nvPr/>
            </p:nvGrpSpPr>
            <p:grpSpPr>
              <a:xfrm>
                <a:off x="7878901" y="3444021"/>
                <a:ext cx="1022683" cy="1454922"/>
                <a:chOff x="8038705" y="3444021"/>
                <a:chExt cx="1022683" cy="1454922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27B66F24-9671-4137-8975-63E9432DB88C}"/>
                    </a:ext>
                  </a:extLst>
                </p:cNvPr>
                <p:cNvGrpSpPr/>
                <p:nvPr/>
              </p:nvGrpSpPr>
              <p:grpSpPr>
                <a:xfrm>
                  <a:off x="8092393" y="3444021"/>
                  <a:ext cx="616111" cy="1284931"/>
                  <a:chOff x="6768678" y="4373966"/>
                  <a:chExt cx="616111" cy="1284931"/>
                </a:xfrm>
              </p:grpSpPr>
              <p:pic>
                <p:nvPicPr>
                  <p:cNvPr id="79" name="그림 78">
                    <a:extLst>
                      <a:ext uri="{FF2B5EF4-FFF2-40B4-BE49-F238E27FC236}">
                        <a16:creationId xmlns:a16="http://schemas.microsoft.com/office/drawing/2014/main" id="{5BE656D4-A684-4CBD-84D4-06AF8CBFF6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80" y="5042788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80" name="그림 79">
                    <a:extLst>
                      <a:ext uri="{FF2B5EF4-FFF2-40B4-BE49-F238E27FC236}">
                        <a16:creationId xmlns:a16="http://schemas.microsoft.com/office/drawing/2014/main" id="{5D95EB1B-AA09-45FA-8E26-AD73FA2FA9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9" y="4934904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>
                    <a:extLst>
                      <a:ext uri="{FF2B5EF4-FFF2-40B4-BE49-F238E27FC236}">
                        <a16:creationId xmlns:a16="http://schemas.microsoft.com/office/drawing/2014/main" id="{AF820198-4C0D-4109-840A-CD141B30EB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8" y="4822905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82" name="그림 81">
                    <a:extLst>
                      <a:ext uri="{FF2B5EF4-FFF2-40B4-BE49-F238E27FC236}">
                        <a16:creationId xmlns:a16="http://schemas.microsoft.com/office/drawing/2014/main" id="{6C8F71E7-81E1-4EEE-8EA7-28CC0C525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8" y="4716716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83" name="그림 82">
                    <a:extLst>
                      <a:ext uri="{FF2B5EF4-FFF2-40B4-BE49-F238E27FC236}">
                        <a16:creationId xmlns:a16="http://schemas.microsoft.com/office/drawing/2014/main" id="{E230DE91-2E58-4642-8625-111AE33E9A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8" y="4603022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84" name="그림 83">
                    <a:extLst>
                      <a:ext uri="{FF2B5EF4-FFF2-40B4-BE49-F238E27FC236}">
                        <a16:creationId xmlns:a16="http://schemas.microsoft.com/office/drawing/2014/main" id="{126EBD5A-DCC0-48FF-A09B-9E45C10DD0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8" y="4487265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85" name="그림 84">
                    <a:extLst>
                      <a:ext uri="{FF2B5EF4-FFF2-40B4-BE49-F238E27FC236}">
                        <a16:creationId xmlns:a16="http://schemas.microsoft.com/office/drawing/2014/main" id="{4C5D1DF6-E14F-4307-B176-88B1537CBF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8" y="4373966"/>
                    <a:ext cx="616109" cy="61610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4" name="文本框 12">
                  <a:extLst>
                    <a:ext uri="{FF2B5EF4-FFF2-40B4-BE49-F238E27FC236}">
                      <a16:creationId xmlns:a16="http://schemas.microsoft.com/office/drawing/2014/main" id="{62C08C2C-5BA7-48E9-82AB-0EE02C3C3E9F}"/>
                    </a:ext>
                  </a:extLst>
                </p:cNvPr>
                <p:cNvSpPr txBox="1"/>
                <p:nvPr/>
              </p:nvSpPr>
              <p:spPr>
                <a:xfrm>
                  <a:off x="8038705" y="4579343"/>
                  <a:ext cx="1022683" cy="319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경기천년제목M Medium" panose="02020603020101020101" pitchFamily="18" charset="-127"/>
                      <a:ea typeface="경기천년제목M Medium" panose="02020603020101020101" pitchFamily="18" charset="-127"/>
                    </a:rPr>
                    <a:t>2017</a:t>
                  </a:r>
                  <a:endParaRPr lang="zh-CN" altLang="en-US" sz="2000" dirty="0">
                    <a:latin typeface="경기천년제목M Medium" panose="02020603020101020101" pitchFamily="18" charset="-127"/>
                  </a:endParaRP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387CCAE-3CE4-45F0-A658-A756DDC00135}"/>
                  </a:ext>
                </a:extLst>
              </p:cNvPr>
              <p:cNvGrpSpPr/>
              <p:nvPr/>
            </p:nvGrpSpPr>
            <p:grpSpPr>
              <a:xfrm>
                <a:off x="8788803" y="3088830"/>
                <a:ext cx="1210653" cy="1795178"/>
                <a:chOff x="8886461" y="3088830"/>
                <a:chExt cx="1210653" cy="1795178"/>
              </a:xfrm>
            </p:grpSpPr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6ED1EC46-7DF3-44CC-B442-5E60EC596F42}"/>
                    </a:ext>
                  </a:extLst>
                </p:cNvPr>
                <p:cNvGrpSpPr/>
                <p:nvPr/>
              </p:nvGrpSpPr>
              <p:grpSpPr>
                <a:xfrm>
                  <a:off x="8945842" y="3088830"/>
                  <a:ext cx="616113" cy="1623588"/>
                  <a:chOff x="6768676" y="4035309"/>
                  <a:chExt cx="616113" cy="1623588"/>
                </a:xfrm>
              </p:grpSpPr>
              <p:pic>
                <p:nvPicPr>
                  <p:cNvPr id="62" name="그림 61">
                    <a:extLst>
                      <a:ext uri="{FF2B5EF4-FFF2-40B4-BE49-F238E27FC236}">
                        <a16:creationId xmlns:a16="http://schemas.microsoft.com/office/drawing/2014/main" id="{53A7CD74-ACF6-406C-ACD4-06E933D9A0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80" y="5042788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63" name="그림 62">
                    <a:extLst>
                      <a:ext uri="{FF2B5EF4-FFF2-40B4-BE49-F238E27FC236}">
                        <a16:creationId xmlns:a16="http://schemas.microsoft.com/office/drawing/2014/main" id="{A5E0BB21-6D8D-4B60-BED8-DEB762483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9" y="4934904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64" name="그림 63">
                    <a:extLst>
                      <a:ext uri="{FF2B5EF4-FFF2-40B4-BE49-F238E27FC236}">
                        <a16:creationId xmlns:a16="http://schemas.microsoft.com/office/drawing/2014/main" id="{6FE1E46D-B254-42DA-BF4B-2475E35A84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8" y="4822905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65" name="그림 64">
                    <a:extLst>
                      <a:ext uri="{FF2B5EF4-FFF2-40B4-BE49-F238E27FC236}">
                        <a16:creationId xmlns:a16="http://schemas.microsoft.com/office/drawing/2014/main" id="{75C043CB-8B57-4151-B8E3-D9A7DBD4DC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8" y="4716716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66" name="그림 65">
                    <a:extLst>
                      <a:ext uri="{FF2B5EF4-FFF2-40B4-BE49-F238E27FC236}">
                        <a16:creationId xmlns:a16="http://schemas.microsoft.com/office/drawing/2014/main" id="{E2E9E3B0-BA4F-4F0E-8F2B-B220FC4776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8" y="4603022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67" name="그림 66">
                    <a:extLst>
                      <a:ext uri="{FF2B5EF4-FFF2-40B4-BE49-F238E27FC236}">
                        <a16:creationId xmlns:a16="http://schemas.microsoft.com/office/drawing/2014/main" id="{B3D5AE5F-6355-49D8-A424-F1C0591667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8" y="4487265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68" name="그림 67">
                    <a:extLst>
                      <a:ext uri="{FF2B5EF4-FFF2-40B4-BE49-F238E27FC236}">
                        <a16:creationId xmlns:a16="http://schemas.microsoft.com/office/drawing/2014/main" id="{1A9AE0A5-DBE4-4E0B-9540-99E0F5736F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8" y="4373966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69" name="그림 68">
                    <a:extLst>
                      <a:ext uri="{FF2B5EF4-FFF2-40B4-BE49-F238E27FC236}">
                        <a16:creationId xmlns:a16="http://schemas.microsoft.com/office/drawing/2014/main" id="{27118E77-8971-40A6-889C-1A6F0C469C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7" y="4266640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1742698D-56F0-4597-B5B1-C72DCB5525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7" y="4159334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:a16="http://schemas.microsoft.com/office/drawing/2014/main" id="{E83E9D1D-A286-4169-9ADE-08F7F2A170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8676" y="4035309"/>
                    <a:ext cx="616109" cy="61610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1" name="文本框 12">
                  <a:extLst>
                    <a:ext uri="{FF2B5EF4-FFF2-40B4-BE49-F238E27FC236}">
                      <a16:creationId xmlns:a16="http://schemas.microsoft.com/office/drawing/2014/main" id="{8373398A-6002-480F-B7CB-FD321A6F21EC}"/>
                    </a:ext>
                  </a:extLst>
                </p:cNvPr>
                <p:cNvSpPr txBox="1"/>
                <p:nvPr/>
              </p:nvSpPr>
              <p:spPr>
                <a:xfrm>
                  <a:off x="8886461" y="4564408"/>
                  <a:ext cx="1210653" cy="319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경기천년제목M Medium" panose="02020603020101020101" pitchFamily="18" charset="-127"/>
                      <a:ea typeface="경기천년제목M Medium" panose="02020603020101020101" pitchFamily="18" charset="-127"/>
                    </a:rPr>
                    <a:t>2018</a:t>
                  </a:r>
                  <a:endParaRPr lang="zh-CN" altLang="en-US" sz="2000" dirty="0">
                    <a:latin typeface="경기천년제목M Medium" panose="02020603020101020101" pitchFamily="18" charset="-127"/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FD77018-BDCF-4D94-A9B2-ED1370DDD02A}"/>
                  </a:ext>
                </a:extLst>
              </p:cNvPr>
              <p:cNvGrpSpPr/>
              <p:nvPr/>
            </p:nvGrpSpPr>
            <p:grpSpPr>
              <a:xfrm>
                <a:off x="9746036" y="3394446"/>
                <a:ext cx="1210653" cy="1472899"/>
                <a:chOff x="9746036" y="3394446"/>
                <a:chExt cx="1210653" cy="1472899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0FF28121-42EC-4DB9-AA11-75441707303B}"/>
                    </a:ext>
                  </a:extLst>
                </p:cNvPr>
                <p:cNvGrpSpPr/>
                <p:nvPr/>
              </p:nvGrpSpPr>
              <p:grpSpPr>
                <a:xfrm>
                  <a:off x="9796657" y="3394446"/>
                  <a:ext cx="616111" cy="1284931"/>
                  <a:chOff x="8568703" y="4704155"/>
                  <a:chExt cx="616111" cy="1284931"/>
                </a:xfrm>
              </p:grpSpPr>
              <p:pic>
                <p:nvPicPr>
                  <p:cNvPr id="52" name="그림 51">
                    <a:extLst>
                      <a:ext uri="{FF2B5EF4-FFF2-40B4-BE49-F238E27FC236}">
                        <a16:creationId xmlns:a16="http://schemas.microsoft.com/office/drawing/2014/main" id="{FC9FF64D-6A5F-4829-980B-E3E31398E6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8705" y="5372977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id="{665443D3-8042-4751-87B6-81203C17C8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8704" y="5265093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id="{3DACD36D-E9EF-4880-98EC-8AF5E20390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8703" y="5153094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5AD1629A-88DC-4AF8-9A1E-287F3B2555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8703" y="5046905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id="{B53B8E16-28E9-4BAA-B533-251D97386C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8703" y="4933211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57" name="그림 56">
                    <a:extLst>
                      <a:ext uri="{FF2B5EF4-FFF2-40B4-BE49-F238E27FC236}">
                        <a16:creationId xmlns:a16="http://schemas.microsoft.com/office/drawing/2014/main" id="{1FC0155D-A637-4ACF-BA32-711C906A5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8703" y="4817454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58" name="그림 57">
                    <a:extLst>
                      <a:ext uri="{FF2B5EF4-FFF2-40B4-BE49-F238E27FC236}">
                        <a16:creationId xmlns:a16="http://schemas.microsoft.com/office/drawing/2014/main" id="{4E9ADF25-A2CD-4ACE-B0B7-CCD00DD531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8703" y="4704155"/>
                    <a:ext cx="616109" cy="61610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1" name="文本框 12">
                  <a:extLst>
                    <a:ext uri="{FF2B5EF4-FFF2-40B4-BE49-F238E27FC236}">
                      <a16:creationId xmlns:a16="http://schemas.microsoft.com/office/drawing/2014/main" id="{9DDB5C4F-BDAB-4204-8F38-1B61295132D3}"/>
                    </a:ext>
                  </a:extLst>
                </p:cNvPr>
                <p:cNvSpPr txBox="1"/>
                <p:nvPr/>
              </p:nvSpPr>
              <p:spPr>
                <a:xfrm>
                  <a:off x="9746036" y="4547745"/>
                  <a:ext cx="1210653" cy="319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경기천년제목M Medium" panose="02020603020101020101" pitchFamily="18" charset="-127"/>
                      <a:ea typeface="경기천년제목M Medium" panose="02020603020101020101" pitchFamily="18" charset="-127"/>
                    </a:rPr>
                    <a:t>2019</a:t>
                  </a:r>
                  <a:endParaRPr lang="zh-CN" altLang="en-US" sz="2000" dirty="0">
                    <a:latin typeface="경기천년제목M Medium" panose="02020603020101020101" pitchFamily="18" charset="-127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B8C0171-D597-47AA-BE21-C55FDE82E705}"/>
                  </a:ext>
                </a:extLst>
              </p:cNvPr>
              <p:cNvGrpSpPr/>
              <p:nvPr/>
            </p:nvGrpSpPr>
            <p:grpSpPr>
              <a:xfrm>
                <a:off x="10699608" y="2715405"/>
                <a:ext cx="1005102" cy="2146885"/>
                <a:chOff x="10637462" y="2715405"/>
                <a:chExt cx="1005102" cy="2146885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2EF9802B-122F-424A-B9AE-DDE57810950D}"/>
                    </a:ext>
                  </a:extLst>
                </p:cNvPr>
                <p:cNvGrpSpPr/>
                <p:nvPr/>
              </p:nvGrpSpPr>
              <p:grpSpPr>
                <a:xfrm>
                  <a:off x="10638143" y="2715405"/>
                  <a:ext cx="618869" cy="1974093"/>
                  <a:chOff x="7066105" y="3964686"/>
                  <a:chExt cx="618869" cy="1974093"/>
                </a:xfrm>
              </p:grpSpPr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C6CFF098-CAB7-4138-B068-EDAB6BC99401}"/>
                      </a:ext>
                    </a:extLst>
                  </p:cNvPr>
                  <p:cNvGrpSpPr/>
                  <p:nvPr/>
                </p:nvGrpSpPr>
                <p:grpSpPr>
                  <a:xfrm>
                    <a:off x="7066107" y="4315191"/>
                    <a:ext cx="616113" cy="1623588"/>
                    <a:chOff x="6768676" y="4035309"/>
                    <a:chExt cx="616113" cy="1623588"/>
                  </a:xfrm>
                </p:grpSpPr>
                <p:pic>
                  <p:nvPicPr>
                    <p:cNvPr id="34" name="그림 33">
                      <a:extLst>
                        <a:ext uri="{FF2B5EF4-FFF2-40B4-BE49-F238E27FC236}">
                          <a16:creationId xmlns:a16="http://schemas.microsoft.com/office/drawing/2014/main" id="{4D22A67C-DD58-4F02-B87D-C377142550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68680" y="5042788"/>
                      <a:ext cx="616109" cy="6161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5" name="그림 34">
                      <a:extLst>
                        <a:ext uri="{FF2B5EF4-FFF2-40B4-BE49-F238E27FC236}">
                          <a16:creationId xmlns:a16="http://schemas.microsoft.com/office/drawing/2014/main" id="{3278F776-5A9A-4E45-8356-78FA42C2AD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68679" y="4934904"/>
                      <a:ext cx="616109" cy="6161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그림 35">
                      <a:extLst>
                        <a:ext uri="{FF2B5EF4-FFF2-40B4-BE49-F238E27FC236}">
                          <a16:creationId xmlns:a16="http://schemas.microsoft.com/office/drawing/2014/main" id="{BE2BE7FF-78C8-46D0-B602-D54B414D4CB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68678" y="4822905"/>
                      <a:ext cx="616109" cy="6161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그림 36">
                      <a:extLst>
                        <a:ext uri="{FF2B5EF4-FFF2-40B4-BE49-F238E27FC236}">
                          <a16:creationId xmlns:a16="http://schemas.microsoft.com/office/drawing/2014/main" id="{1290F56E-B293-4CAB-B790-D863A02092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68678" y="4716716"/>
                      <a:ext cx="616109" cy="6161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그림 37">
                      <a:extLst>
                        <a:ext uri="{FF2B5EF4-FFF2-40B4-BE49-F238E27FC236}">
                          <a16:creationId xmlns:a16="http://schemas.microsoft.com/office/drawing/2014/main" id="{724B0A82-B7FD-4581-B7FE-BF6AA4E50E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68678" y="4603022"/>
                      <a:ext cx="616109" cy="6161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그림 38">
                      <a:extLst>
                        <a:ext uri="{FF2B5EF4-FFF2-40B4-BE49-F238E27FC236}">
                          <a16:creationId xmlns:a16="http://schemas.microsoft.com/office/drawing/2014/main" id="{1F1BBCE0-F924-476E-97E3-C73E8C2F74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68678" y="4487265"/>
                      <a:ext cx="616109" cy="6161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그림 40">
                      <a:extLst>
                        <a:ext uri="{FF2B5EF4-FFF2-40B4-BE49-F238E27FC236}">
                          <a16:creationId xmlns:a16="http://schemas.microsoft.com/office/drawing/2014/main" id="{0B3A6B30-19FB-4B6D-AD67-1350FBA2F0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68678" y="4373966"/>
                      <a:ext cx="616109" cy="6161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그림 41">
                      <a:extLst>
                        <a:ext uri="{FF2B5EF4-FFF2-40B4-BE49-F238E27FC236}">
                          <a16:creationId xmlns:a16="http://schemas.microsoft.com/office/drawing/2014/main" id="{83FCB7E2-5993-4F03-9E69-A6C746AB8B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68677" y="4266640"/>
                      <a:ext cx="616109" cy="6161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그림 42">
                      <a:extLst>
                        <a:ext uri="{FF2B5EF4-FFF2-40B4-BE49-F238E27FC236}">
                          <a16:creationId xmlns:a16="http://schemas.microsoft.com/office/drawing/2014/main" id="{E2D75DBD-1C1D-4CCE-A760-0E8253BD98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68677" y="4159334"/>
                      <a:ext cx="616109" cy="6161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4" name="그림 43">
                      <a:extLst>
                        <a:ext uri="{FF2B5EF4-FFF2-40B4-BE49-F238E27FC236}">
                          <a16:creationId xmlns:a16="http://schemas.microsoft.com/office/drawing/2014/main" id="{F18D9B35-4AC6-4F0B-A7EE-EDB5B9847C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68676" y="4035309"/>
                      <a:ext cx="616109" cy="61610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id="{C3FC02FA-DA6A-47B5-9D29-BC9EB9A390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68865" y="4196643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32" name="그림 31">
                    <a:extLst>
                      <a:ext uri="{FF2B5EF4-FFF2-40B4-BE49-F238E27FC236}">
                        <a16:creationId xmlns:a16="http://schemas.microsoft.com/office/drawing/2014/main" id="{7F0BC9BF-9E21-4D7E-ACF4-58C9D68F8A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67485" y="4080886"/>
                    <a:ext cx="616109" cy="616109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>
                    <a:extLst>
                      <a:ext uri="{FF2B5EF4-FFF2-40B4-BE49-F238E27FC236}">
                        <a16:creationId xmlns:a16="http://schemas.microsoft.com/office/drawing/2014/main" id="{E235B8A2-65FF-47DD-8D73-21C2E5EA83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66105" y="3964686"/>
                    <a:ext cx="616109" cy="61610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" name="文本框 12">
                  <a:extLst>
                    <a:ext uri="{FF2B5EF4-FFF2-40B4-BE49-F238E27FC236}">
                      <a16:creationId xmlns:a16="http://schemas.microsoft.com/office/drawing/2014/main" id="{28472AC8-A4B1-4872-9914-75F922CC9027}"/>
                    </a:ext>
                  </a:extLst>
                </p:cNvPr>
                <p:cNvSpPr txBox="1"/>
                <p:nvPr/>
              </p:nvSpPr>
              <p:spPr>
                <a:xfrm>
                  <a:off x="10637462" y="4542690"/>
                  <a:ext cx="1005102" cy="319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경기천년제목M Medium" panose="02020603020101020101" pitchFamily="18" charset="-127"/>
                      <a:ea typeface="경기천년제목M Medium" panose="02020603020101020101" pitchFamily="18" charset="-127"/>
                    </a:rPr>
                    <a:t>2020</a:t>
                  </a:r>
                  <a:endParaRPr lang="zh-CN" altLang="en-US" sz="2000" dirty="0">
                    <a:latin typeface="경기천년제목M Medium" panose="02020603020101020101" pitchFamily="18" charset="-127"/>
                  </a:endParaRPr>
                </a:p>
              </p:txBody>
            </p:sp>
          </p:grpSp>
        </p:grp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A5C59ED0-E612-4718-89BF-3EFE4A0CE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373" y="3538496"/>
              <a:ext cx="616109" cy="771311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3F78E804-6687-44C1-811D-A41267F33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373" y="3395621"/>
              <a:ext cx="616109" cy="771311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98FB559-6801-4859-A4EE-3AD3FD549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373" y="3252746"/>
              <a:ext cx="616109" cy="771311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C7498049-EE10-4E4D-8FA8-FC1C6597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3898" y="3100346"/>
              <a:ext cx="616109" cy="771311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0B26E47-5C75-40C8-A10F-BEC1948DBD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99943">
            <a:off x="8489520" y="1631756"/>
            <a:ext cx="1906496" cy="1906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60F9FF-0D41-413A-975C-77ABF57D93DA}"/>
              </a:ext>
            </a:extLst>
          </p:cNvPr>
          <p:cNvSpPr txBox="1"/>
          <p:nvPr/>
        </p:nvSpPr>
        <p:spPr>
          <a:xfrm>
            <a:off x="8290262" y="2391759"/>
            <a:ext cx="20313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배달 수요 급증</a:t>
            </a:r>
          </a:p>
        </p:txBody>
      </p:sp>
    </p:spTree>
    <p:extLst>
      <p:ext uri="{BB962C8B-B14F-4D97-AF65-F5344CB8AC3E}">
        <p14:creationId xmlns:p14="http://schemas.microsoft.com/office/powerpoint/2010/main" val="73088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 descr="장난감, 클립아트이(가) 표시된 사진&#10;&#10;자동 생성된 설명">
            <a:extLst>
              <a:ext uri="{FF2B5EF4-FFF2-40B4-BE49-F238E27FC236}">
                <a16:creationId xmlns:a16="http://schemas.microsoft.com/office/drawing/2014/main" id="{F82A08C0-8D01-49E6-A542-AE098EF9C9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3" t="28426" r="11321" b="36893"/>
          <a:stretch/>
        </p:blipFill>
        <p:spPr>
          <a:xfrm>
            <a:off x="5114924" y="4753779"/>
            <a:ext cx="1962150" cy="152400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16699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76026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주제 선정 이유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3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7CA7EA5-8E15-4B81-BFCD-47C3C7E671DB}"/>
              </a:ext>
            </a:extLst>
          </p:cNvPr>
          <p:cNvGrpSpPr/>
          <p:nvPr/>
        </p:nvGrpSpPr>
        <p:grpSpPr>
          <a:xfrm>
            <a:off x="5080337" y="1382109"/>
            <a:ext cx="2031325" cy="967099"/>
            <a:chOff x="5080337" y="1382109"/>
            <a:chExt cx="2031325" cy="9670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60F9FF-0D41-413A-975C-77ABF57D93DA}"/>
                </a:ext>
              </a:extLst>
            </p:cNvPr>
            <p:cNvSpPr txBox="1"/>
            <p:nvPr/>
          </p:nvSpPr>
          <p:spPr>
            <a:xfrm>
              <a:off x="5080337" y="1382109"/>
              <a:ext cx="203132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경기천년제목B Bold" panose="02020803020101020101" pitchFamily="18" charset="-127"/>
                  <a:ea typeface="경기천년제목B Bold" panose="02020803020101020101" pitchFamily="18" charset="-127"/>
                </a:rPr>
                <a:t>배달 수요 급증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FA1C4E2-B402-4B42-AF09-AC1DC798A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803" y="1958816"/>
              <a:ext cx="390392" cy="390392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000DB1-B03F-4BB9-8A1B-FB454168A3D8}"/>
              </a:ext>
            </a:extLst>
          </p:cNvPr>
          <p:cNvGrpSpPr/>
          <p:nvPr/>
        </p:nvGrpSpPr>
        <p:grpSpPr>
          <a:xfrm>
            <a:off x="4944081" y="2534634"/>
            <a:ext cx="2303836" cy="1014772"/>
            <a:chOff x="4944081" y="2534634"/>
            <a:chExt cx="2303836" cy="101477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D5429D6-8B2D-4487-AFF0-178668158F38}"/>
                </a:ext>
              </a:extLst>
            </p:cNvPr>
            <p:cNvSpPr txBox="1"/>
            <p:nvPr/>
          </p:nvSpPr>
          <p:spPr>
            <a:xfrm>
              <a:off x="4944081" y="2534634"/>
              <a:ext cx="23038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경기천년제목B Bold" panose="02020803020101020101" pitchFamily="18" charset="-127"/>
                  <a:ea typeface="경기천년제목B Bold" panose="02020803020101020101" pitchFamily="18" charset="-127"/>
                </a:rPr>
                <a:t>배달 관련 서비스</a:t>
              </a: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D482537F-B9F5-4A6C-BC2D-19CC24DE2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803" y="3159014"/>
              <a:ext cx="390392" cy="39039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FD25FA-2EEB-489E-B8F9-3DE7A246DAFC}"/>
              </a:ext>
            </a:extLst>
          </p:cNvPr>
          <p:cNvGrpSpPr/>
          <p:nvPr/>
        </p:nvGrpSpPr>
        <p:grpSpPr>
          <a:xfrm>
            <a:off x="3664885" y="3687159"/>
            <a:ext cx="4862228" cy="1005199"/>
            <a:chOff x="3664885" y="3687159"/>
            <a:chExt cx="4862228" cy="100519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C775DA-4EA2-4EA5-9B27-27F0EAF24ACD}"/>
                </a:ext>
              </a:extLst>
            </p:cNvPr>
            <p:cNvSpPr txBox="1"/>
            <p:nvPr/>
          </p:nvSpPr>
          <p:spPr>
            <a:xfrm>
              <a:off x="3664885" y="3687159"/>
              <a:ext cx="486222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경기천년제목B Bold" panose="02020803020101020101" pitchFamily="18" charset="-127"/>
                  <a:ea typeface="경기천년제목B Bold" panose="02020803020101020101" pitchFamily="18" charset="-127"/>
                </a:rPr>
                <a:t>배달 업체와 배달 대행 업체와의 관계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54B8C40-D90D-40DD-9B00-3E26307FE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803" y="4301966"/>
              <a:ext cx="390392" cy="390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910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장난감, 클립아트이(가) 표시된 사진&#10;&#10;자동 생성된 설명">
            <a:extLst>
              <a:ext uri="{FF2B5EF4-FFF2-40B4-BE49-F238E27FC236}">
                <a16:creationId xmlns:a16="http://schemas.microsoft.com/office/drawing/2014/main" id="{7317BDE4-7466-4DFC-B983-7983A917B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333" y="1194217"/>
            <a:ext cx="3603443" cy="518544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13018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70071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주제 소개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3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F1C614B-5A3B-43F9-9765-2F9FBBFD9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93" y="1638957"/>
            <a:ext cx="1383658" cy="13836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EB06C9F-AB2D-4C24-91CA-CA5F84BC3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20" y="4207586"/>
            <a:ext cx="1818795" cy="14550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7F69E2-AFD5-441A-89F7-A80CBD4D0709}"/>
              </a:ext>
            </a:extLst>
          </p:cNvPr>
          <p:cNvSpPr txBox="1"/>
          <p:nvPr/>
        </p:nvSpPr>
        <p:spPr>
          <a:xfrm>
            <a:off x="2829545" y="3386829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배달의 민족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656A5-26BA-4EC6-8049-CB3F3E69CBC1}"/>
              </a:ext>
            </a:extLst>
          </p:cNvPr>
          <p:cNvSpPr txBox="1"/>
          <p:nvPr/>
        </p:nvSpPr>
        <p:spPr>
          <a:xfrm>
            <a:off x="2692184" y="5783307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배달 대행 업체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A926F5-C02C-420C-983C-236EAD732B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63" y="3182253"/>
            <a:ext cx="1209370" cy="12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0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12222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31971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메뉴 구조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4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70613E0-840F-4DFF-8AEB-F49B5BA09925}"/>
              </a:ext>
            </a:extLst>
          </p:cNvPr>
          <p:cNvCxnSpPr/>
          <p:nvPr/>
        </p:nvCxnSpPr>
        <p:spPr>
          <a:xfrm>
            <a:off x="1952625" y="2514600"/>
            <a:ext cx="102393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E54FF3-37D4-4F7B-A877-8A1617881272}"/>
              </a:ext>
            </a:extLst>
          </p:cNvPr>
          <p:cNvCxnSpPr/>
          <p:nvPr/>
        </p:nvCxnSpPr>
        <p:spPr>
          <a:xfrm>
            <a:off x="0" y="4895850"/>
            <a:ext cx="102393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24417140-F361-453E-B958-0B02BB118464}"/>
              </a:ext>
            </a:extLst>
          </p:cNvPr>
          <p:cNvSpPr/>
          <p:nvPr/>
        </p:nvSpPr>
        <p:spPr>
          <a:xfrm flipH="1">
            <a:off x="3382246" y="2386030"/>
            <a:ext cx="252396" cy="252396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ABD6CA7-8255-4C4A-BEDD-C5C6B83DC5E9}"/>
              </a:ext>
            </a:extLst>
          </p:cNvPr>
          <p:cNvSpPr/>
          <p:nvPr/>
        </p:nvSpPr>
        <p:spPr>
          <a:xfrm flipH="1">
            <a:off x="6777908" y="2395556"/>
            <a:ext cx="252396" cy="252396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0B943C5-F29A-4DF7-9A23-5EB1A68207A0}"/>
              </a:ext>
            </a:extLst>
          </p:cNvPr>
          <p:cNvSpPr/>
          <p:nvPr/>
        </p:nvSpPr>
        <p:spPr>
          <a:xfrm flipH="1">
            <a:off x="10178332" y="2386030"/>
            <a:ext cx="252396" cy="252396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B816D2-AF09-45DD-965F-D298779C7187}"/>
              </a:ext>
            </a:extLst>
          </p:cNvPr>
          <p:cNvSpPr/>
          <p:nvPr/>
        </p:nvSpPr>
        <p:spPr>
          <a:xfrm flipH="1">
            <a:off x="1883727" y="4760126"/>
            <a:ext cx="252396" cy="252396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864E38-9BD4-4C60-858D-93CE43805954}"/>
              </a:ext>
            </a:extLst>
          </p:cNvPr>
          <p:cNvSpPr/>
          <p:nvPr/>
        </p:nvSpPr>
        <p:spPr>
          <a:xfrm flipH="1">
            <a:off x="5279389" y="4769652"/>
            <a:ext cx="252396" cy="252396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69F662D-A063-4D70-909D-40A2810BC059}"/>
              </a:ext>
            </a:extLst>
          </p:cNvPr>
          <p:cNvSpPr/>
          <p:nvPr/>
        </p:nvSpPr>
        <p:spPr>
          <a:xfrm flipH="1">
            <a:off x="8679813" y="4760126"/>
            <a:ext cx="252396" cy="252396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9D53C-F7D9-4BF2-B523-49FD9CC1C1FA}"/>
              </a:ext>
            </a:extLst>
          </p:cNvPr>
          <p:cNvSpPr txBox="1"/>
          <p:nvPr/>
        </p:nvSpPr>
        <p:spPr>
          <a:xfrm>
            <a:off x="3067921" y="1879861"/>
            <a:ext cx="9332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18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796FA-2EB8-43CF-B3A3-B5FBDF66884A}"/>
              </a:ext>
            </a:extLst>
          </p:cNvPr>
          <p:cNvSpPr txBox="1"/>
          <p:nvPr/>
        </p:nvSpPr>
        <p:spPr>
          <a:xfrm>
            <a:off x="6437471" y="1879861"/>
            <a:ext cx="9332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4DCB2C-6D92-4B7B-8BEC-E8AFE9BBE490}"/>
              </a:ext>
            </a:extLst>
          </p:cNvPr>
          <p:cNvSpPr txBox="1"/>
          <p:nvPr/>
        </p:nvSpPr>
        <p:spPr>
          <a:xfrm>
            <a:off x="9843511" y="1879861"/>
            <a:ext cx="9332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325A1-A20A-46FD-9737-9AC29B374D87}"/>
              </a:ext>
            </a:extLst>
          </p:cNvPr>
          <p:cNvSpPr txBox="1"/>
          <p:nvPr/>
        </p:nvSpPr>
        <p:spPr>
          <a:xfrm>
            <a:off x="1324846" y="4244809"/>
            <a:ext cx="1378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 ~ 24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03129-ED63-45D0-8FF6-EDBCEF8F0C31}"/>
              </a:ext>
            </a:extLst>
          </p:cNvPr>
          <p:cNvSpPr txBox="1"/>
          <p:nvPr/>
        </p:nvSpPr>
        <p:spPr>
          <a:xfrm>
            <a:off x="4942046" y="4241717"/>
            <a:ext cx="9332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25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097240-06ED-4948-A20D-DD4F4CAA1A6D}"/>
              </a:ext>
            </a:extLst>
          </p:cNvPr>
          <p:cNvSpPr txBox="1"/>
          <p:nvPr/>
        </p:nvSpPr>
        <p:spPr>
          <a:xfrm>
            <a:off x="8348086" y="4241717"/>
            <a:ext cx="9332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26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4F3319-C9F0-4091-81BB-557B50107D48}"/>
              </a:ext>
            </a:extLst>
          </p:cNvPr>
          <p:cNvSpPr txBox="1"/>
          <p:nvPr/>
        </p:nvSpPr>
        <p:spPr>
          <a:xfrm>
            <a:off x="2858371" y="2832361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아이디어 회의</a:t>
            </a:r>
            <a:endParaRPr lang="ko-KR" altLang="en-US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051AF3-79B9-48D2-AA80-B2282FA7DB29}"/>
              </a:ext>
            </a:extLst>
          </p:cNvPr>
          <p:cNvSpPr txBox="1"/>
          <p:nvPr/>
        </p:nvSpPr>
        <p:spPr>
          <a:xfrm>
            <a:off x="6263545" y="2832361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DE2230-7FED-4506-90F7-E8C3AED134B0}"/>
              </a:ext>
            </a:extLst>
          </p:cNvPr>
          <p:cNvSpPr txBox="1"/>
          <p:nvPr/>
        </p:nvSpPr>
        <p:spPr>
          <a:xfrm>
            <a:off x="9560715" y="2832361"/>
            <a:ext cx="1503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목록 작성</a:t>
            </a:r>
            <a:endParaRPr lang="ko-KR" altLang="en-US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652F0A-13B8-45FF-983B-945BD6E7C4E8}"/>
              </a:ext>
            </a:extLst>
          </p:cNvPr>
          <p:cNvSpPr txBox="1"/>
          <p:nvPr/>
        </p:nvSpPr>
        <p:spPr>
          <a:xfrm>
            <a:off x="1362081" y="5340398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 개발</a:t>
            </a:r>
            <a:endParaRPr lang="ko-KR" altLang="en-US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9AB9B-B74A-4A26-B0CA-A0B746035088}"/>
              </a:ext>
            </a:extLst>
          </p:cNvPr>
          <p:cNvSpPr txBox="1"/>
          <p:nvPr/>
        </p:nvSpPr>
        <p:spPr>
          <a:xfrm>
            <a:off x="4186230" y="5340398"/>
            <a:ext cx="24737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발표자료 준비 및 시스템 구현</a:t>
            </a:r>
            <a:endParaRPr lang="ko-KR" altLang="en-US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DCC927-0913-4903-84B9-D63AF5AF172E}"/>
              </a:ext>
            </a:extLst>
          </p:cNvPr>
          <p:cNvSpPr txBox="1"/>
          <p:nvPr/>
        </p:nvSpPr>
        <p:spPr>
          <a:xfrm>
            <a:off x="8340650" y="5340398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 발표</a:t>
            </a:r>
            <a:endParaRPr lang="ko-KR" altLang="en-US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36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4C656-77C1-4534-9863-D932412C9016}"/>
              </a:ext>
            </a:extLst>
          </p:cNvPr>
          <p:cNvCxnSpPr>
            <a:cxnSpLocks/>
          </p:cNvCxnSpPr>
          <p:nvPr/>
        </p:nvCxnSpPr>
        <p:spPr>
          <a:xfrm>
            <a:off x="511273" y="663576"/>
            <a:ext cx="12222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31971" y="207570"/>
            <a:ext cx="154305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메뉴 구조</a:t>
            </a:r>
            <a:endParaRPr lang="ko-KR" altLang="en-US" b="1" dirty="0">
              <a:solidFill>
                <a:schemeClr val="bg1"/>
              </a:solidFill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32BAAF-A166-4C39-A38D-C3E601D8B255}"/>
              </a:ext>
            </a:extLst>
          </p:cNvPr>
          <p:cNvSpPr/>
          <p:nvPr/>
        </p:nvSpPr>
        <p:spPr>
          <a:xfrm>
            <a:off x="270071" y="246112"/>
            <a:ext cx="482404" cy="455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BBBD07-F98A-449A-BDC4-0BADCAA05F02}"/>
              </a:ext>
            </a:extLst>
          </p:cNvPr>
          <p:cNvSpPr/>
          <p:nvPr/>
        </p:nvSpPr>
        <p:spPr>
          <a:xfrm>
            <a:off x="288769" y="263769"/>
            <a:ext cx="445008" cy="42024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3AD23F-2F66-433A-BA08-38D8EA9F0568}"/>
              </a:ext>
            </a:extLst>
          </p:cNvPr>
          <p:cNvSpPr/>
          <p:nvPr/>
        </p:nvSpPr>
        <p:spPr>
          <a:xfrm>
            <a:off x="325035" y="174356"/>
            <a:ext cx="38517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7DE2D0-F7B4-4B1D-869E-215A02EEC76C}"/>
              </a:ext>
            </a:extLst>
          </p:cNvPr>
          <p:cNvCxnSpPr>
            <a:stCxn id="51" idx="2"/>
            <a:endCxn id="63" idx="0"/>
          </p:cNvCxnSpPr>
          <p:nvPr/>
        </p:nvCxnSpPr>
        <p:spPr>
          <a:xfrm>
            <a:off x="10095917" y="2757881"/>
            <a:ext cx="0" cy="13044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7984758-E261-42D6-A021-1F2ADE554E78}"/>
              </a:ext>
            </a:extLst>
          </p:cNvPr>
          <p:cNvCxnSpPr>
            <a:stCxn id="46" idx="2"/>
            <a:endCxn id="59" idx="0"/>
          </p:cNvCxnSpPr>
          <p:nvPr/>
        </p:nvCxnSpPr>
        <p:spPr>
          <a:xfrm flipH="1">
            <a:off x="4174996" y="2757881"/>
            <a:ext cx="2" cy="3097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E9B232-AE13-4687-A5C3-851113C65759}"/>
              </a:ext>
            </a:extLst>
          </p:cNvPr>
          <p:cNvCxnSpPr>
            <a:stCxn id="45" idx="2"/>
            <a:endCxn id="55" idx="0"/>
          </p:cNvCxnSpPr>
          <p:nvPr/>
        </p:nvCxnSpPr>
        <p:spPr>
          <a:xfrm flipH="1">
            <a:off x="2108199" y="2757881"/>
            <a:ext cx="1" cy="3097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7B9BD22-D8D2-4236-84F5-8F06D219CCFB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>
            <a:off x="2827866" y="2554681"/>
            <a:ext cx="65483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CCE5387-57D2-4717-B6DE-148DA861A251}"/>
              </a:ext>
            </a:extLst>
          </p:cNvPr>
          <p:cNvSpPr/>
          <p:nvPr/>
        </p:nvSpPr>
        <p:spPr>
          <a:xfrm>
            <a:off x="1388533" y="1443217"/>
            <a:ext cx="1439333" cy="4064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9C5114A-A2CA-41E3-9AA7-1C917B22C3EE}"/>
              </a:ext>
            </a:extLst>
          </p:cNvPr>
          <p:cNvSpPr/>
          <p:nvPr/>
        </p:nvSpPr>
        <p:spPr>
          <a:xfrm>
            <a:off x="3455332" y="1443217"/>
            <a:ext cx="1439333" cy="4064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1107C5-C6CE-4726-A845-CB7E56B2A739}"/>
              </a:ext>
            </a:extLst>
          </p:cNvPr>
          <p:cNvSpPr/>
          <p:nvPr/>
        </p:nvSpPr>
        <p:spPr>
          <a:xfrm>
            <a:off x="1388533" y="2351481"/>
            <a:ext cx="1439333" cy="406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6C0E297-367B-483E-ABAD-FC2B77098A38}"/>
              </a:ext>
            </a:extLst>
          </p:cNvPr>
          <p:cNvSpPr/>
          <p:nvPr/>
        </p:nvSpPr>
        <p:spPr>
          <a:xfrm>
            <a:off x="3455331" y="2351481"/>
            <a:ext cx="1439333" cy="406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식당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8C948F9-BA0A-4010-91FD-4977168834E6}"/>
              </a:ext>
            </a:extLst>
          </p:cNvPr>
          <p:cNvSpPr/>
          <p:nvPr/>
        </p:nvSpPr>
        <p:spPr>
          <a:xfrm>
            <a:off x="5376333" y="2351481"/>
            <a:ext cx="1439333" cy="406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E2A9DD-5DDA-429D-BFF7-3196560E839F}"/>
              </a:ext>
            </a:extLst>
          </p:cNvPr>
          <p:cNvSpPr/>
          <p:nvPr/>
        </p:nvSpPr>
        <p:spPr>
          <a:xfrm>
            <a:off x="7354504" y="2351481"/>
            <a:ext cx="1439333" cy="406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대행업체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723724B-75EA-4A20-8A77-E70AD3FB2E30}"/>
              </a:ext>
            </a:extLst>
          </p:cNvPr>
          <p:cNvSpPr/>
          <p:nvPr/>
        </p:nvSpPr>
        <p:spPr>
          <a:xfrm>
            <a:off x="9376250" y="2351481"/>
            <a:ext cx="1439333" cy="406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라이더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256CE05-9406-4424-8976-70C2042AAB48}"/>
              </a:ext>
            </a:extLst>
          </p:cNvPr>
          <p:cNvSpPr/>
          <p:nvPr/>
        </p:nvSpPr>
        <p:spPr>
          <a:xfrm>
            <a:off x="1388533" y="3165911"/>
            <a:ext cx="1439333" cy="40640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 정보 확인 및 수정</a:t>
            </a:r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3728073-382A-4D90-B9AA-CB8189889F49}"/>
              </a:ext>
            </a:extLst>
          </p:cNvPr>
          <p:cNvSpPr/>
          <p:nvPr/>
        </p:nvSpPr>
        <p:spPr>
          <a:xfrm>
            <a:off x="1388533" y="4062367"/>
            <a:ext cx="1439333" cy="40640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식당 및 메뉴 조회 </a:t>
            </a: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</a:t>
            </a:r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A717F9F-CE1A-4B25-BEA3-2FB56427216C}"/>
              </a:ext>
            </a:extLst>
          </p:cNvPr>
          <p:cNvSpPr/>
          <p:nvPr/>
        </p:nvSpPr>
        <p:spPr>
          <a:xfrm>
            <a:off x="1388532" y="4958823"/>
            <a:ext cx="1439333" cy="40640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결제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739BFB8-8E65-4AD5-9F4C-D298520F2819}"/>
              </a:ext>
            </a:extLst>
          </p:cNvPr>
          <p:cNvSpPr/>
          <p:nvPr/>
        </p:nvSpPr>
        <p:spPr>
          <a:xfrm>
            <a:off x="1388532" y="5855279"/>
            <a:ext cx="1439333" cy="40640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리뷰 작성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8A2092C-B750-423F-BF2D-AF004B194B27}"/>
              </a:ext>
            </a:extLst>
          </p:cNvPr>
          <p:cNvSpPr/>
          <p:nvPr/>
        </p:nvSpPr>
        <p:spPr>
          <a:xfrm>
            <a:off x="3455331" y="3165911"/>
            <a:ext cx="1439333" cy="40640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메뉴 관리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48655AC-29D4-4345-80DC-AAE9E46D646F}"/>
              </a:ext>
            </a:extLst>
          </p:cNvPr>
          <p:cNvSpPr/>
          <p:nvPr/>
        </p:nvSpPr>
        <p:spPr>
          <a:xfrm>
            <a:off x="3455330" y="4062367"/>
            <a:ext cx="1439333" cy="40640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 접수 및 취소</a:t>
            </a:r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6C58B2B-7500-4407-92E7-1E398848B896}"/>
              </a:ext>
            </a:extLst>
          </p:cNvPr>
          <p:cNvSpPr/>
          <p:nvPr/>
        </p:nvSpPr>
        <p:spPr>
          <a:xfrm>
            <a:off x="3459211" y="4958823"/>
            <a:ext cx="1439333" cy="40640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 전달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8E35A26-9C6D-4A14-B7FD-FE9B5D493166}"/>
              </a:ext>
            </a:extLst>
          </p:cNvPr>
          <p:cNvSpPr/>
          <p:nvPr/>
        </p:nvSpPr>
        <p:spPr>
          <a:xfrm>
            <a:off x="3455329" y="5855279"/>
            <a:ext cx="1439333" cy="40640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리뷰 조회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3943F3D-F8A9-4A00-ABCA-8D310778254E}"/>
              </a:ext>
            </a:extLst>
          </p:cNvPr>
          <p:cNvSpPr/>
          <p:nvPr/>
        </p:nvSpPr>
        <p:spPr>
          <a:xfrm>
            <a:off x="5376333" y="3165911"/>
            <a:ext cx="1439333" cy="40640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객체 정보 조회 및 수정</a:t>
            </a:r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27418BE-1D58-4B80-A385-D36604AE9169}"/>
              </a:ext>
            </a:extLst>
          </p:cNvPr>
          <p:cNvSpPr/>
          <p:nvPr/>
        </p:nvSpPr>
        <p:spPr>
          <a:xfrm>
            <a:off x="7348290" y="3165911"/>
            <a:ext cx="1439333" cy="40640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라이더 조회 및 삭제</a:t>
            </a:r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BCCA37F-8BF0-47E2-8C9C-0E070BD2F9A3}"/>
              </a:ext>
            </a:extLst>
          </p:cNvPr>
          <p:cNvSpPr/>
          <p:nvPr/>
        </p:nvSpPr>
        <p:spPr>
          <a:xfrm>
            <a:off x="9376250" y="3165911"/>
            <a:ext cx="1439333" cy="40640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 주소 조건 확인 후 접수</a:t>
            </a:r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5A14125-290C-4D1F-AD7E-A68E6FE76CE2}"/>
              </a:ext>
            </a:extLst>
          </p:cNvPr>
          <p:cNvSpPr/>
          <p:nvPr/>
        </p:nvSpPr>
        <p:spPr>
          <a:xfrm>
            <a:off x="9376250" y="4062367"/>
            <a:ext cx="1439333" cy="40640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완료 알림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01EAAAB-8761-462E-86A1-C6A6355B1D21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2108200" y="1849617"/>
            <a:ext cx="0" cy="501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196420C-AC03-46B6-B28C-F9CCDB22A79F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2827866" y="1646417"/>
            <a:ext cx="6274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DC9759D-2608-421D-97C4-7C29D598A3FD}"/>
              </a:ext>
            </a:extLst>
          </p:cNvPr>
          <p:cNvCxnSpPr>
            <a:stCxn id="49" idx="2"/>
            <a:endCxn id="60" idx="0"/>
          </p:cNvCxnSpPr>
          <p:nvPr/>
        </p:nvCxnSpPr>
        <p:spPr>
          <a:xfrm>
            <a:off x="6096000" y="2757881"/>
            <a:ext cx="0" cy="4080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73CFCF8-4FA2-4895-BE36-830532CDDCD2}"/>
              </a:ext>
            </a:extLst>
          </p:cNvPr>
          <p:cNvCxnSpPr>
            <a:stCxn id="50" idx="2"/>
            <a:endCxn id="61" idx="0"/>
          </p:cNvCxnSpPr>
          <p:nvPr/>
        </p:nvCxnSpPr>
        <p:spPr>
          <a:xfrm flipH="1">
            <a:off x="8067957" y="2757881"/>
            <a:ext cx="6214" cy="4080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370</Words>
  <Application>Microsoft Office PowerPoint</Application>
  <PresentationFormat>와이드스크린</PresentationFormat>
  <Paragraphs>125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KoPub돋움체 Bold</vt:lpstr>
      <vt:lpstr>경기천년제목B Bold</vt:lpstr>
      <vt:lpstr>경기천년제목L Light</vt:lpstr>
      <vt:lpstr>경기천년제목M Medium</vt:lpstr>
      <vt:lpstr>나눔스퀘어라운드 Bold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 현슬</cp:lastModifiedBy>
  <cp:revision>495</cp:revision>
  <dcterms:created xsi:type="dcterms:W3CDTF">2018-05-09T06:13:43Z</dcterms:created>
  <dcterms:modified xsi:type="dcterms:W3CDTF">2021-02-26T06:08:00Z</dcterms:modified>
</cp:coreProperties>
</file>