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296" r:id="rId4"/>
    <p:sldId id="342" r:id="rId5"/>
    <p:sldId id="287" r:id="rId6"/>
    <p:sldId id="288" r:id="rId7"/>
    <p:sldId id="297" r:id="rId8"/>
    <p:sldId id="261" r:id="rId9"/>
    <p:sldId id="290" r:id="rId10"/>
    <p:sldId id="291" r:id="rId11"/>
    <p:sldId id="300" r:id="rId12"/>
    <p:sldId id="313" r:id="rId13"/>
    <p:sldId id="311" r:id="rId14"/>
    <p:sldId id="298" r:id="rId15"/>
    <p:sldId id="301" r:id="rId16"/>
    <p:sldId id="323" r:id="rId17"/>
    <p:sldId id="339" r:id="rId18"/>
    <p:sldId id="357" r:id="rId19"/>
    <p:sldId id="351" r:id="rId20"/>
    <p:sldId id="352" r:id="rId21"/>
    <p:sldId id="335" r:id="rId22"/>
    <p:sldId id="334" r:id="rId23"/>
    <p:sldId id="333" r:id="rId24"/>
    <p:sldId id="343" r:id="rId25"/>
    <p:sldId id="344" r:id="rId26"/>
    <p:sldId id="355" r:id="rId27"/>
    <p:sldId id="345" r:id="rId28"/>
    <p:sldId id="354" r:id="rId29"/>
    <p:sldId id="356" r:id="rId30"/>
    <p:sldId id="299" r:id="rId31"/>
    <p:sldId id="302" r:id="rId32"/>
    <p:sldId id="340" r:id="rId33"/>
    <p:sldId id="341" r:id="rId34"/>
    <p:sldId id="324" r:id="rId35"/>
    <p:sldId id="325" r:id="rId36"/>
    <p:sldId id="314" r:id="rId37"/>
    <p:sldId id="312" r:id="rId38"/>
    <p:sldId id="315" r:id="rId39"/>
    <p:sldId id="310" r:id="rId40"/>
    <p:sldId id="327" r:id="rId41"/>
    <p:sldId id="328" r:id="rId42"/>
    <p:sldId id="25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558ED5"/>
    <a:srgbClr val="17375E"/>
    <a:srgbClr val="000000"/>
    <a:srgbClr val="FFFFFF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8" autoAdjust="0"/>
    <p:restoredTop sz="94660"/>
  </p:normalViewPr>
  <p:slideViewPr>
    <p:cSldViewPr>
      <p:cViewPr varScale="1">
        <p:scale>
          <a:sx n="68" d="100"/>
          <a:sy n="68" d="100"/>
        </p:scale>
        <p:origin x="10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/>
              <a:t>교통 약자 비율</a:t>
            </a:r>
            <a:r>
              <a:rPr lang="en-US" altLang="ko-KR" sz="2000" b="1"/>
              <a:t>(</a:t>
            </a:r>
            <a:r>
              <a:rPr lang="ko-KR" altLang="en-US" sz="2000" b="1"/>
              <a:t>단위 </a:t>
            </a:r>
            <a:r>
              <a:rPr lang="en-US" altLang="ko-KR" sz="2000" b="1"/>
              <a:t>: %)</a:t>
            </a:r>
            <a:endParaRPr lang="ko-KR" alt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902411417322836"/>
          <c:y val="0.22693848425196853"/>
          <c:w val="0.46240501968503939"/>
          <c:h val="0.693607529527559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교통 약자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B60-4948-8B64-CF683440AB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60-4948-8B64-CF683440ABC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79168755275075"/>
                      <c:h val="0.101109266057861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B60-4948-8B64-CF683440AB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비교통약자</c:v>
                </c:pt>
                <c:pt idx="1">
                  <c:v>교통약자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0-4948-8B64-CF683440A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6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6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91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1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4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5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28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25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5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6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8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17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8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9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8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5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2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5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1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0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11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17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82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47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6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3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03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73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59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5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2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JAHEUN/kpu-comp/tree/master/2020-cap1-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mapapi.sktelecom.com/main.html#webv2/guide/apiGuide.guide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교통 약자를 위한</a:t>
            </a:r>
            <a:endParaRPr lang="en-US" altLang="ko-KR" sz="4400" b="1" spc="-15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이동 지원 시스템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788" y="4129465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소프트웨어전공 </a:t>
            </a:r>
            <a:r>
              <a:rPr lang="en-US" altLang="ko-KR" sz="1600" b="1">
                <a:solidFill>
                  <a:schemeClr val="bg1"/>
                </a:solidFill>
              </a:rPr>
              <a:t>2017156021 </a:t>
            </a:r>
            <a:r>
              <a:rPr lang="ko-KR" altLang="en-US" sz="1600" b="1">
                <a:solidFill>
                  <a:schemeClr val="bg1"/>
                </a:solidFill>
              </a:rPr>
              <a:t>이경은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컴퓨터공학전공 </a:t>
            </a:r>
            <a:r>
              <a:rPr lang="en-US" altLang="ko-KR" sz="1600" b="1">
                <a:solidFill>
                  <a:schemeClr val="bg1"/>
                </a:solidFill>
              </a:rPr>
              <a:t>2017152029 </a:t>
            </a:r>
            <a:r>
              <a:rPr lang="ko-KR" altLang="en-US" sz="1600" b="1">
                <a:solidFill>
                  <a:schemeClr val="bg1"/>
                </a:solidFill>
              </a:rPr>
              <a:t>이자흔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소프트웨어전공 </a:t>
            </a:r>
            <a:r>
              <a:rPr lang="en-US" altLang="ko-KR" sz="1600" b="1">
                <a:solidFill>
                  <a:schemeClr val="bg1"/>
                </a:solidFill>
              </a:rPr>
              <a:t>2017156036 </a:t>
            </a:r>
            <a:r>
              <a:rPr lang="ko-KR" altLang="en-US" sz="1600" b="1">
                <a:solidFill>
                  <a:schemeClr val="bg1"/>
                </a:solidFill>
              </a:rPr>
              <a:t>전현정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222222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40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</a:rPr>
              <a:t>교통 약자가 접근 가능한 장소에 대한 정보 제공 및 소통 지원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플랫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A7A790C-E0EE-41C5-BC5A-790D6E10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59" y="2386788"/>
            <a:ext cx="1862575" cy="39298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121C2D-3A82-47C4-91C8-A811442F7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1" y="2394381"/>
            <a:ext cx="1763398" cy="38429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56DD2-01E9-4696-88A9-C1EDBAD99D4C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7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57BCAAD-5404-4133-BE54-8FD6F82B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3617"/>
              </p:ext>
            </p:extLst>
          </p:nvPr>
        </p:nvGraphicFramePr>
        <p:xfrm>
          <a:off x="683568" y="1345398"/>
          <a:ext cx="4036731" cy="48527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0731">
                  <a:extLst>
                    <a:ext uri="{9D8B030D-6E8A-4147-A177-3AD203B41FA5}">
                      <a16:colId xmlns:a16="http://schemas.microsoft.com/office/drawing/2014/main" val="4044741388"/>
                    </a:ext>
                  </a:extLst>
                </a:gridCol>
                <a:gridCol w="2716000">
                  <a:extLst>
                    <a:ext uri="{9D8B030D-6E8A-4147-A177-3AD203B41FA5}">
                      <a16:colId xmlns:a16="http://schemas.microsoft.com/office/drawing/2014/main" val="4046076832"/>
                    </a:ext>
                  </a:extLst>
                </a:gridCol>
              </a:tblGrid>
              <a:tr h="3514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68227"/>
                  </a:ext>
                </a:extLst>
              </a:tr>
              <a:tr h="1031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휠맵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앱과 웹 둘 다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휠체어만 취급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없이 사용 가능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01187"/>
                  </a:ext>
                </a:extLst>
              </a:tr>
              <a:tr h="169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베프</a:t>
                      </a: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지도</a:t>
                      </a: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앱만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 약자의 유형을 </a:t>
                      </a:r>
                      <a:b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다양하게 구분함</a:t>
                      </a:r>
                      <a: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앱과 </a:t>
                      </a: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연동하여 </a:t>
                      </a:r>
                      <a:b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길찾기 기능 제공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66555"/>
                  </a:ext>
                </a:extLst>
              </a:tr>
              <a:tr h="169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</a:t>
                      </a: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앱과 웹 둘 다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 현황 표시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후기 공유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유형에 따라</a:t>
                      </a:r>
                      <a:br>
                        <a:rPr lang="en-US" altLang="ko-KR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지도 제공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4657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BDC4DF69-CA1F-417F-873F-6F8414D7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58363"/>
              </p:ext>
            </p:extLst>
          </p:nvPr>
        </p:nvGraphicFramePr>
        <p:xfrm>
          <a:off x="5842121" y="2869419"/>
          <a:ext cx="2762327" cy="16945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2327">
                  <a:extLst>
                    <a:ext uri="{9D8B030D-6E8A-4147-A177-3AD203B41FA5}">
                      <a16:colId xmlns:a16="http://schemas.microsoft.com/office/drawing/2014/main" val="1586347120"/>
                    </a:ext>
                  </a:extLst>
                </a:gridCol>
              </a:tblGrid>
              <a:tr h="395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 사례와의 차이점</a:t>
                      </a:r>
                    </a:p>
                  </a:txBody>
                  <a:tcPr marL="85914" marR="85914" marT="42957" marB="42957"/>
                </a:tc>
                <a:extLst>
                  <a:ext uri="{0D108BD9-81ED-4DB2-BD59-A6C34878D82A}">
                    <a16:rowId xmlns:a16="http://schemas.microsoft.com/office/drawing/2014/main" val="631517079"/>
                  </a:ext>
                </a:extLst>
              </a:tr>
              <a:tr h="1082995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도로의 </a:t>
                      </a:r>
                      <a:br>
                        <a:rPr lang="en-US" altLang="ko-KR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표현</a:t>
                      </a:r>
                      <a:endParaRPr lang="en-US" altLang="ko-KR" sz="17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내 </a:t>
                      </a:r>
                      <a:r>
                        <a:rPr lang="ko-KR" altLang="en-US" sz="17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길찾기</a:t>
                      </a: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en-US" altLang="ko-KR" sz="17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2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알림 기능</a:t>
                      </a:r>
                    </a:p>
                  </a:txBody>
                  <a:tcPr marL="85914" marR="85914" marT="42957" marB="42957"/>
                </a:tc>
                <a:extLst>
                  <a:ext uri="{0D108BD9-81ED-4DB2-BD59-A6C34878D82A}">
                    <a16:rowId xmlns:a16="http://schemas.microsoft.com/office/drawing/2014/main" val="98617987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95B38C-7759-4415-82ED-D6413BFAA339}"/>
              </a:ext>
            </a:extLst>
          </p:cNvPr>
          <p:cNvSpPr/>
          <p:nvPr/>
        </p:nvSpPr>
        <p:spPr>
          <a:xfrm>
            <a:off x="4881715" y="3445909"/>
            <a:ext cx="798990" cy="59702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D1043-29F5-419A-B8D1-90319AEAA229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028" y="2780928"/>
            <a:ext cx="421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시스템 수행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시나리오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136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79512" y="135445"/>
            <a:ext cx="2460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수행 시나리오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934BFAB-479B-488B-9520-53F3E7480A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36597"/>
            <a:ext cx="987122" cy="987122"/>
          </a:xfrm>
          <a:prstGeom prst="rect">
            <a:avLst/>
          </a:prstGeom>
        </p:spPr>
      </p:pic>
      <p:pic>
        <p:nvPicPr>
          <p:cNvPr id="28" name="Picture 2" descr="관련 이미지">
            <a:extLst>
              <a:ext uri="{FF2B5EF4-FFF2-40B4-BE49-F238E27FC236}">
                <a16:creationId xmlns:a16="http://schemas.microsoft.com/office/drawing/2014/main" id="{04515FCD-2CC0-43A5-9B3E-DD0F54D5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2851">
            <a:off x="4975098" y="1452880"/>
            <a:ext cx="1413670" cy="10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스마트폰 아이콘에 대한 이미지 검색결과">
            <a:extLst>
              <a:ext uri="{FF2B5EF4-FFF2-40B4-BE49-F238E27FC236}">
                <a16:creationId xmlns:a16="http://schemas.microsoft.com/office/drawing/2014/main" id="{C42ECFFA-135E-45AA-A0BF-7B9129F7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11345" y="3440926"/>
            <a:ext cx="1536306" cy="15363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구글 맵 아이콘에 대한 이미지 검색결과">
            <a:extLst>
              <a:ext uri="{FF2B5EF4-FFF2-40B4-BE49-F238E27FC236}">
                <a16:creationId xmlns:a16="http://schemas.microsoft.com/office/drawing/2014/main" id="{F39F0E00-F7D6-4B93-997F-80446FF8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29" y="4002457"/>
            <a:ext cx="418327" cy="4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B 아이콘에 대한 이미지 검색결과">
            <a:extLst>
              <a:ext uri="{FF2B5EF4-FFF2-40B4-BE49-F238E27FC236}">
                <a16:creationId xmlns:a16="http://schemas.microsoft.com/office/drawing/2014/main" id="{1D89AEC1-8A97-478F-BCD4-3DEAD85C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79" y="3605992"/>
            <a:ext cx="1251890" cy="12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서버 아이콘에 대한 이미지 검색결과">
            <a:extLst>
              <a:ext uri="{FF2B5EF4-FFF2-40B4-BE49-F238E27FC236}">
                <a16:creationId xmlns:a16="http://schemas.microsoft.com/office/drawing/2014/main" id="{CECFC42B-7E52-4F03-8561-6F04B868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45" y="3679220"/>
            <a:ext cx="974577" cy="9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15D9499-69CB-4885-95CD-8C4710631E5B}"/>
              </a:ext>
            </a:extLst>
          </p:cNvPr>
          <p:cNvSpPr/>
          <p:nvPr/>
        </p:nvSpPr>
        <p:spPr>
          <a:xfrm>
            <a:off x="2057522" y="4002772"/>
            <a:ext cx="572572" cy="34898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4C571C-E994-4F89-BF38-E920E3D773C9}"/>
              </a:ext>
            </a:extLst>
          </p:cNvPr>
          <p:cNvSpPr txBox="1"/>
          <p:nvPr/>
        </p:nvSpPr>
        <p:spPr>
          <a:xfrm>
            <a:off x="1878996" y="3630849"/>
            <a:ext cx="972834" cy="34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① 접근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9DA2B-97E6-4FFB-AC62-6216E586FAA7}"/>
              </a:ext>
            </a:extLst>
          </p:cNvPr>
          <p:cNvSpPr txBox="1"/>
          <p:nvPr/>
        </p:nvSpPr>
        <p:spPr>
          <a:xfrm>
            <a:off x="4186431" y="2690510"/>
            <a:ext cx="13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② 사용자의</a:t>
            </a:r>
            <a:endParaRPr lang="en-US" altLang="ko-KR" sz="1600" b="1"/>
          </a:p>
          <a:p>
            <a:pPr algn="ctr"/>
            <a:r>
              <a:rPr lang="ko-KR" altLang="en-US" sz="1600" b="1"/>
              <a:t>현재 위치</a:t>
            </a:r>
            <a:endParaRPr lang="en-US" altLang="ko-KR" sz="1600" b="1"/>
          </a:p>
          <a:p>
            <a:pPr algn="ctr"/>
            <a:r>
              <a:rPr lang="ko-KR" altLang="en-US" sz="1600" b="1"/>
              <a:t>전달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11B8ADA-B002-4B89-A8D6-A9C1DBD1F0ED}"/>
              </a:ext>
            </a:extLst>
          </p:cNvPr>
          <p:cNvSpPr/>
          <p:nvPr/>
        </p:nvSpPr>
        <p:spPr>
          <a:xfrm rot="10800000">
            <a:off x="6346453" y="3916288"/>
            <a:ext cx="699860" cy="4265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EED287-5947-412C-B57C-D0134FDFA95C}"/>
              </a:ext>
            </a:extLst>
          </p:cNvPr>
          <p:cNvSpPr txBox="1"/>
          <p:nvPr/>
        </p:nvSpPr>
        <p:spPr>
          <a:xfrm>
            <a:off x="5984626" y="3250747"/>
            <a:ext cx="14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③ 불편 시설</a:t>
            </a:r>
            <a:endParaRPr lang="en-US" altLang="ko-KR" sz="1600" b="1"/>
          </a:p>
          <a:p>
            <a:pPr algn="ctr"/>
            <a:r>
              <a:rPr lang="ko-KR" altLang="en-US" sz="1600" b="1"/>
              <a:t>정보 취득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B5E142-3844-4D1B-9172-66A7F668CE2E}"/>
              </a:ext>
            </a:extLst>
          </p:cNvPr>
          <p:cNvSpPr txBox="1"/>
          <p:nvPr/>
        </p:nvSpPr>
        <p:spPr>
          <a:xfrm>
            <a:off x="4192176" y="4461795"/>
            <a:ext cx="1229728" cy="58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④ 지도에 </a:t>
            </a:r>
            <a:endParaRPr lang="en-US" altLang="ko-KR" sz="1600" b="1"/>
          </a:p>
          <a:p>
            <a:pPr algn="ctr"/>
            <a:r>
              <a:rPr lang="ko-KR" altLang="en-US" sz="1600" b="1"/>
              <a:t>표시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FD0190E-3211-4037-B710-2318C779BFF7}"/>
              </a:ext>
            </a:extLst>
          </p:cNvPr>
          <p:cNvSpPr/>
          <p:nvPr/>
        </p:nvSpPr>
        <p:spPr>
          <a:xfrm rot="10800000">
            <a:off x="4453836" y="3914339"/>
            <a:ext cx="703057" cy="42851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914A8786-2C74-4D69-955C-8CD6F77B2461}"/>
              </a:ext>
            </a:extLst>
          </p:cNvPr>
          <p:cNvSpPr/>
          <p:nvPr/>
        </p:nvSpPr>
        <p:spPr>
          <a:xfrm rot="5400000">
            <a:off x="5358625" y="2954476"/>
            <a:ext cx="699860" cy="4265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776C-6E89-4851-895E-9C173DB22A57}"/>
              </a:ext>
            </a:extLst>
          </p:cNvPr>
          <p:cNvSpPr txBox="1"/>
          <p:nvPr/>
        </p:nvSpPr>
        <p:spPr>
          <a:xfrm>
            <a:off x="1115616" y="4857882"/>
            <a:ext cx="98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사용자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55290-3A00-4A27-A44A-43F61BE86122}"/>
              </a:ext>
            </a:extLst>
          </p:cNvPr>
          <p:cNvSpPr txBox="1"/>
          <p:nvPr/>
        </p:nvSpPr>
        <p:spPr>
          <a:xfrm>
            <a:off x="2735324" y="5086393"/>
            <a:ext cx="1656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애플리케이션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D538F9-0487-4F51-89E1-8B877AAC82A8}"/>
              </a:ext>
            </a:extLst>
          </p:cNvPr>
          <p:cNvSpPr txBox="1"/>
          <p:nvPr/>
        </p:nvSpPr>
        <p:spPr>
          <a:xfrm>
            <a:off x="5307015" y="4653797"/>
            <a:ext cx="98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B96A-EA38-4E68-BEA9-0897C14EB755}"/>
              </a:ext>
            </a:extLst>
          </p:cNvPr>
          <p:cNvSpPr txBox="1"/>
          <p:nvPr/>
        </p:nvSpPr>
        <p:spPr>
          <a:xfrm>
            <a:off x="4677189" y="2127151"/>
            <a:ext cx="83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GPS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98928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시스템 구성도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4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0228" y="142042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구성도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6" name="Picture 2" descr="스마트폰 아이콘에 대한 이미지 검색결과">
            <a:extLst>
              <a:ext uri="{FF2B5EF4-FFF2-40B4-BE49-F238E27FC236}">
                <a16:creationId xmlns:a16="http://schemas.microsoft.com/office/drawing/2014/main" id="{C7077BDD-A51E-4B50-813C-78E9DC15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98146" y="3755225"/>
            <a:ext cx="1529320" cy="1529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6E0153-E96B-4D76-8695-381ED292F6E3}"/>
              </a:ext>
            </a:extLst>
          </p:cNvPr>
          <p:cNvCxnSpPr>
            <a:cxnSpLocks/>
          </p:cNvCxnSpPr>
          <p:nvPr/>
        </p:nvCxnSpPr>
        <p:spPr>
          <a:xfrm flipV="1">
            <a:off x="2532367" y="2723715"/>
            <a:ext cx="541569" cy="3661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78A960-1544-40E7-BDDE-439AD766C179}"/>
              </a:ext>
            </a:extLst>
          </p:cNvPr>
          <p:cNvCxnSpPr>
            <a:cxnSpLocks/>
          </p:cNvCxnSpPr>
          <p:nvPr/>
        </p:nvCxnSpPr>
        <p:spPr>
          <a:xfrm>
            <a:off x="4911424" y="2735198"/>
            <a:ext cx="470229" cy="354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5B8491-72B0-4EFD-9D86-228933C262D4}"/>
              </a:ext>
            </a:extLst>
          </p:cNvPr>
          <p:cNvCxnSpPr>
            <a:cxnSpLocks/>
          </p:cNvCxnSpPr>
          <p:nvPr/>
        </p:nvCxnSpPr>
        <p:spPr>
          <a:xfrm>
            <a:off x="6469045" y="3467445"/>
            <a:ext cx="4531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FEE174-C2EE-4A49-90E4-5AA123BED2BD}"/>
              </a:ext>
            </a:extLst>
          </p:cNvPr>
          <p:cNvCxnSpPr>
            <a:cxnSpLocks/>
          </p:cNvCxnSpPr>
          <p:nvPr/>
        </p:nvCxnSpPr>
        <p:spPr>
          <a:xfrm>
            <a:off x="2532367" y="4134286"/>
            <a:ext cx="541569" cy="3306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9B1408-2E26-4BE7-82EF-0F96FE0A49DC}"/>
              </a:ext>
            </a:extLst>
          </p:cNvPr>
          <p:cNvCxnSpPr>
            <a:cxnSpLocks/>
          </p:cNvCxnSpPr>
          <p:nvPr/>
        </p:nvCxnSpPr>
        <p:spPr>
          <a:xfrm flipV="1">
            <a:off x="4958727" y="3991423"/>
            <a:ext cx="422925" cy="3842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관련 이미지">
            <a:extLst>
              <a:ext uri="{FF2B5EF4-FFF2-40B4-BE49-F238E27FC236}">
                <a16:creationId xmlns:a16="http://schemas.microsoft.com/office/drawing/2014/main" id="{2CF88EA6-E25E-43AF-8FCB-B6850569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5289"/>
            <a:ext cx="1098997" cy="10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69B0D5-6DF4-4B08-BDEB-92DF958C0B70}"/>
              </a:ext>
            </a:extLst>
          </p:cNvPr>
          <p:cNvSpPr txBox="1"/>
          <p:nvPr/>
        </p:nvSpPr>
        <p:spPr>
          <a:xfrm>
            <a:off x="1504963" y="3968778"/>
            <a:ext cx="10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 descr="서버 아이콘에 대한 이미지 검색결과">
            <a:extLst>
              <a:ext uri="{FF2B5EF4-FFF2-40B4-BE49-F238E27FC236}">
                <a16:creationId xmlns:a16="http://schemas.microsoft.com/office/drawing/2014/main" id="{2BC485C5-15FC-4F09-A3E5-1B0D855A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74" y="3000879"/>
            <a:ext cx="974577" cy="9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ED08BB-C3EC-4828-B0CB-D63724487CF6}"/>
              </a:ext>
            </a:extLst>
          </p:cNvPr>
          <p:cNvSpPr txBox="1"/>
          <p:nvPr/>
        </p:nvSpPr>
        <p:spPr>
          <a:xfrm>
            <a:off x="5460337" y="3950944"/>
            <a:ext cx="125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8" descr="구글 맵 아이콘에 대한 이미지 검색결과">
            <a:extLst>
              <a:ext uri="{FF2B5EF4-FFF2-40B4-BE49-F238E27FC236}">
                <a16:creationId xmlns:a16="http://schemas.microsoft.com/office/drawing/2014/main" id="{CF23CBDF-55CC-477C-905B-FD4E3FDD6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9421" y="3208196"/>
            <a:ext cx="233930" cy="2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b="1"/>
          </a:p>
        </p:txBody>
      </p:sp>
      <p:pic>
        <p:nvPicPr>
          <p:cNvPr id="29" name="Picture 18" descr="웹 브라우저 아이콘 아이콘에 대한 이미지 검색결과">
            <a:extLst>
              <a:ext uri="{FF2B5EF4-FFF2-40B4-BE49-F238E27FC236}">
                <a16:creationId xmlns:a16="http://schemas.microsoft.com/office/drawing/2014/main" id="{A1F747B2-A8F3-423F-8F01-DABFEA59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30" y="1669185"/>
            <a:ext cx="1620671" cy="16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B 아이콘에 대한 이미지 검색결과">
            <a:extLst>
              <a:ext uri="{FF2B5EF4-FFF2-40B4-BE49-F238E27FC236}">
                <a16:creationId xmlns:a16="http://schemas.microsoft.com/office/drawing/2014/main" id="{E522AC87-ABB9-4433-9133-05A16933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02" y="2949613"/>
            <a:ext cx="1251890" cy="12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EA88C57-FF3F-4806-B4A0-9964BA076BE3}"/>
              </a:ext>
            </a:extLst>
          </p:cNvPr>
          <p:cNvSpPr txBox="1"/>
          <p:nvPr/>
        </p:nvSpPr>
        <p:spPr>
          <a:xfrm>
            <a:off x="3204999" y="1551854"/>
            <a:ext cx="220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E5531-4F40-4519-8F37-0221958D1A6A}"/>
              </a:ext>
            </a:extLst>
          </p:cNvPr>
          <p:cNvSpPr txBox="1"/>
          <p:nvPr/>
        </p:nvSpPr>
        <p:spPr>
          <a:xfrm>
            <a:off x="3788265" y="5352453"/>
            <a:ext cx="10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EA8F7-B9C3-41E2-B6A9-83A48B63D201}"/>
              </a:ext>
            </a:extLst>
          </p:cNvPr>
          <p:cNvSpPr txBox="1"/>
          <p:nvPr/>
        </p:nvSpPr>
        <p:spPr>
          <a:xfrm>
            <a:off x="3429301" y="3238176"/>
            <a:ext cx="173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 API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0" descr="DB 아이콘에 대한 이미지 검색결과">
            <a:extLst>
              <a:ext uri="{FF2B5EF4-FFF2-40B4-BE49-F238E27FC236}">
                <a16:creationId xmlns:a16="http://schemas.microsoft.com/office/drawing/2014/main" id="{EF692609-D213-417D-8115-607C9835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02" y="2953599"/>
            <a:ext cx="1251890" cy="12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티맵 아이콘 이미지 검색결과">
            <a:extLst>
              <a:ext uri="{FF2B5EF4-FFF2-40B4-BE49-F238E27FC236}">
                <a16:creationId xmlns:a16="http://schemas.microsoft.com/office/drawing/2014/main" id="{B6015049-C26B-4858-8E08-4E42503D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63" y="2226973"/>
            <a:ext cx="650738" cy="6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티맵 아이콘 이미지 검색결과">
            <a:extLst>
              <a:ext uri="{FF2B5EF4-FFF2-40B4-BE49-F238E27FC236}">
                <a16:creationId xmlns:a16="http://schemas.microsoft.com/office/drawing/2014/main" id="{D1EFA943-4FA0-428C-A99D-45D322A4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99" y="4299600"/>
            <a:ext cx="405601" cy="4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티맵 아이콘 이미지 검색결과">
            <a:extLst>
              <a:ext uri="{FF2B5EF4-FFF2-40B4-BE49-F238E27FC236}">
                <a16:creationId xmlns:a16="http://schemas.microsoft.com/office/drawing/2014/main" id="{D6A9D460-B357-4445-A90C-ED70B2DB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53" y="3307793"/>
            <a:ext cx="405601" cy="4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시스템 모듈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상세 설계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568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345CA8-D827-43E6-B05E-3C9E6B1F5A8F}"/>
              </a:ext>
            </a:extLst>
          </p:cNvPr>
          <p:cNvSpPr/>
          <p:nvPr/>
        </p:nvSpPr>
        <p:spPr>
          <a:xfrm>
            <a:off x="-1207189" y="762957"/>
            <a:ext cx="51076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ctr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j-lt"/>
              </a:rPr>
              <a:t>1. DB </a:t>
            </a:r>
            <a:r>
              <a:rPr lang="ko-KR" altLang="en-US" sz="2000" b="1" kern="0" dirty="0">
                <a:solidFill>
                  <a:srgbClr val="000000"/>
                </a:solidFill>
                <a:latin typeface="+mj-lt"/>
              </a:rPr>
              <a:t>모듈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20386FA-B364-4806-92F7-378A1834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06423"/>
              </p:ext>
            </p:extLst>
          </p:nvPr>
        </p:nvGraphicFramePr>
        <p:xfrm>
          <a:off x="1043608" y="2461462"/>
          <a:ext cx="7056784" cy="2219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3784">
                  <a:extLst>
                    <a:ext uri="{9D8B030D-6E8A-4147-A177-3AD203B41FA5}">
                      <a16:colId xmlns:a16="http://schemas.microsoft.com/office/drawing/2014/main" val="3227668719"/>
                    </a:ext>
                  </a:extLst>
                </a:gridCol>
                <a:gridCol w="1944608">
                  <a:extLst>
                    <a:ext uri="{9D8B030D-6E8A-4147-A177-3AD203B41FA5}">
                      <a16:colId xmlns:a16="http://schemas.microsoft.com/office/drawing/2014/main" val="193614497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9824855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360658762"/>
                    </a:ext>
                  </a:extLst>
                </a:gridCol>
              </a:tblGrid>
              <a:tr h="230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UserInformation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4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NULL </a:t>
                      </a:r>
                      <a:r>
                        <a:rPr lang="ko-KR" altLang="en-US" b="1" dirty="0"/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396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sng" dirty="0" err="1"/>
                        <a:t>userID</a:t>
                      </a:r>
                      <a:endParaRPr lang="ko-KR" altLang="en-US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VARCHAR(12)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54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userPW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VARCHAR(15)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39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userMail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등록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78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userType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VARCHAR(50)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교통약자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568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C6C41C29-2580-47F9-A27E-8D9BEF59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10685"/>
              </p:ext>
            </p:extLst>
          </p:nvPr>
        </p:nvGraphicFramePr>
        <p:xfrm>
          <a:off x="373584" y="1145407"/>
          <a:ext cx="8396832" cy="5120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1924">
                  <a:extLst>
                    <a:ext uri="{9D8B030D-6E8A-4147-A177-3AD203B41FA5}">
                      <a16:colId xmlns:a16="http://schemas.microsoft.com/office/drawing/2014/main" val="2402865724"/>
                    </a:ext>
                  </a:extLst>
                </a:gridCol>
                <a:gridCol w="1819314">
                  <a:extLst>
                    <a:ext uri="{9D8B030D-6E8A-4147-A177-3AD203B41FA5}">
                      <a16:colId xmlns:a16="http://schemas.microsoft.com/office/drawing/2014/main" val="4007833508"/>
                    </a:ext>
                  </a:extLst>
                </a:gridCol>
                <a:gridCol w="1399472">
                  <a:extLst>
                    <a:ext uri="{9D8B030D-6E8A-4147-A177-3AD203B41FA5}">
                      <a16:colId xmlns:a16="http://schemas.microsoft.com/office/drawing/2014/main" val="539297949"/>
                    </a:ext>
                  </a:extLst>
                </a:gridCol>
                <a:gridCol w="3176122">
                  <a:extLst>
                    <a:ext uri="{9D8B030D-6E8A-4147-A177-3AD203B41FA5}">
                      <a16:colId xmlns:a16="http://schemas.microsoft.com/office/drawing/2014/main" val="1838710451"/>
                    </a:ext>
                  </a:extLst>
                </a:gridCol>
              </a:tblGrid>
              <a:tr h="350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PostInformation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2739594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NULL </a:t>
                      </a:r>
                      <a:r>
                        <a:rPr lang="ko-KR" altLang="en-US" sz="1800" b="1" dirty="0"/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264814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sng" dirty="0" err="1"/>
                        <a:t>postNum</a:t>
                      </a:r>
                      <a:endParaRPr lang="ko-KR" altLang="en-US" sz="18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제보글</a:t>
                      </a:r>
                      <a:r>
                        <a:rPr lang="ko-KR" altLang="en-US" sz="1800" b="1" dirty="0"/>
                        <a:t>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47420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VARCHAR(12)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254004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postDate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DATE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작성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600089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poiID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VARCHAR(20)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시설 </a:t>
                      </a:r>
                      <a:r>
                        <a:rPr lang="en-US" altLang="ko-KR" sz="1800" b="1" dirty="0"/>
                        <a:t>POI 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53045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9361393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VARCHAR(50)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불편함을 겪는 교통약자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067680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slope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경사 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53623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stair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BOOLEAN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계단 유무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476449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roadBreakage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BOOLEAN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도로 파손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890222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elevator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BOOLEAN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엘리베이터 유무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305895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wheelchairSlope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BOOLEAN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휠체어 경사로 유무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3529614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postImage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MEDIUMBLOB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YES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제보글</a:t>
                      </a:r>
                      <a:r>
                        <a:rPr lang="ko-KR" altLang="en-US" sz="1800" b="1" dirty="0"/>
                        <a:t>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2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BF9C3C-15B3-4ED5-8BBC-442E3A6C65DE}"/>
              </a:ext>
            </a:extLst>
          </p:cNvPr>
          <p:cNvSpPr/>
          <p:nvPr/>
        </p:nvSpPr>
        <p:spPr>
          <a:xfrm>
            <a:off x="106581" y="742274"/>
            <a:ext cx="2160240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ctr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j-lt"/>
              </a:rPr>
              <a:t>2. SW </a:t>
            </a:r>
            <a:r>
              <a:rPr lang="ko-KR" altLang="en-US" sz="2000" b="1" kern="0" dirty="0">
                <a:solidFill>
                  <a:srgbClr val="000000"/>
                </a:solidFill>
                <a:latin typeface="+mj-lt"/>
              </a:rPr>
              <a:t>모듈</a:t>
            </a:r>
            <a:endParaRPr lang="en-US" altLang="ko-KR" sz="2000" b="1" kern="0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8A845627-FA7F-497E-8AE5-83C4FA72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24925"/>
              </p:ext>
            </p:extLst>
          </p:nvPr>
        </p:nvGraphicFramePr>
        <p:xfrm>
          <a:off x="1259632" y="1681954"/>
          <a:ext cx="6624736" cy="46423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42148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242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/>
                        <a:t>제보글</a:t>
                      </a:r>
                      <a:r>
                        <a:rPr lang="ko-KR" altLang="en-US" sz="1800" b="1" dirty="0"/>
                        <a:t> 확인</a:t>
                      </a:r>
                      <a:endParaRPr lang="en-US" altLang="ko-KR" sz="1800" b="1" dirty="0"/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목록 확인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작성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수정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삭제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제보글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신고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725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다루는 정보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작성자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날짜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 가능한 정도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경사 각도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계단 유무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도로 파손 정도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엘리베이터 유무</a:t>
                      </a:r>
                      <a: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휠체어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경사로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사진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8B4978-D42D-4887-8154-E7D78549CD7C}"/>
              </a:ext>
            </a:extLst>
          </p:cNvPr>
          <p:cNvSpPr txBox="1"/>
          <p:nvPr/>
        </p:nvSpPr>
        <p:spPr>
          <a:xfrm>
            <a:off x="1258709" y="12418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제보글 모듈</a:t>
            </a:r>
          </a:p>
        </p:txBody>
      </p:sp>
    </p:spTree>
    <p:extLst>
      <p:ext uri="{BB962C8B-B14F-4D97-AF65-F5344CB8AC3E}">
        <p14:creationId xmlns:p14="http://schemas.microsoft.com/office/powerpoint/2010/main" val="13429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67944" y="260648"/>
            <a:ext cx="4104453" cy="614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종합 설계 개요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관련 연구 및 사례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시스템 수행 시나리오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시스템 구성도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시스템 모듈 상세 설계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개발 환경 및 개발 방법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데모 환경 설계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업무 분담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종합 설계 수행 일정</a:t>
            </a:r>
            <a:endParaRPr lang="en-US" altLang="ko-KR" sz="2000" b="1" spc="-150">
              <a:solidFill>
                <a:schemeClr val="bg1"/>
              </a:solidFill>
              <a:latin typeface="+mj-lt"/>
              <a:ea typeface="+mj-ea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spc="-150">
                <a:solidFill>
                  <a:schemeClr val="bg1"/>
                </a:solidFill>
                <a:latin typeface="+mj-lt"/>
                <a:ea typeface="+mj-ea"/>
              </a:rPr>
              <a:t>필요 기술 및 참고 문헌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31A4B-63CE-4686-973D-3735C1C53C5D}"/>
              </a:ext>
            </a:extLst>
          </p:cNvPr>
          <p:cNvSpPr/>
          <p:nvPr/>
        </p:nvSpPr>
        <p:spPr>
          <a:xfrm>
            <a:off x="-639" y="0"/>
            <a:ext cx="31324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47667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39718C49-4D15-433C-B989-BCBB87D3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20475"/>
              </p:ext>
            </p:extLst>
          </p:nvPr>
        </p:nvGraphicFramePr>
        <p:xfrm>
          <a:off x="4709818" y="1360387"/>
          <a:ext cx="4032448" cy="23759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9510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42938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44218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readPost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860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readPost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postNum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438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객체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6339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800" b="1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제보글의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읽음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8F6D13FD-2AF1-4235-B41D-4477FC11C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49797"/>
              </p:ext>
            </p:extLst>
          </p:nvPr>
        </p:nvGraphicFramePr>
        <p:xfrm>
          <a:off x="503548" y="1386115"/>
          <a:ext cx="4032448" cy="23502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7217">
                  <a:extLst>
                    <a:ext uri="{9D8B030D-6E8A-4147-A177-3AD203B41FA5}">
                      <a16:colId xmlns:a16="http://schemas.microsoft.com/office/drawing/2014/main" val="1316212718"/>
                    </a:ext>
                  </a:extLst>
                </a:gridCol>
                <a:gridCol w="3065231">
                  <a:extLst>
                    <a:ext uri="{9D8B030D-6E8A-4147-A177-3AD203B41FA5}">
                      <a16:colId xmlns:a16="http://schemas.microsoft.com/office/drawing/2014/main" val="1018562449"/>
                    </a:ext>
                  </a:extLst>
                </a:gridCol>
              </a:tblGrid>
              <a:tr h="430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writePost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05121"/>
                  </a:ext>
                </a:extLst>
              </a:tr>
              <a:tr h="62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writePost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post)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98586"/>
                  </a:ext>
                </a:extLst>
              </a:tr>
              <a:tr h="62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등록이 성공했을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48940"/>
                  </a:ext>
                </a:extLst>
              </a:tr>
              <a:tr h="620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800" b="1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제보글의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등록함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10612"/>
                  </a:ext>
                </a:extLst>
              </a:tr>
            </a:tbl>
          </a:graphicData>
        </a:graphic>
      </p:graphicFrame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AD965969-1E15-4D7C-AC1F-C75EB9E2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1155"/>
              </p:ext>
            </p:extLst>
          </p:nvPr>
        </p:nvGraphicFramePr>
        <p:xfrm>
          <a:off x="2555776" y="3961152"/>
          <a:ext cx="4032448" cy="2016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5067">
                  <a:extLst>
                    <a:ext uri="{9D8B030D-6E8A-4147-A177-3AD203B41FA5}">
                      <a16:colId xmlns:a16="http://schemas.microsoft.com/office/drawing/2014/main" val="1316212718"/>
                    </a:ext>
                  </a:extLst>
                </a:gridCol>
                <a:gridCol w="2987381">
                  <a:extLst>
                    <a:ext uri="{9D8B030D-6E8A-4147-A177-3AD203B41FA5}">
                      <a16:colId xmlns:a16="http://schemas.microsoft.com/office/drawing/2014/main" val="1018562449"/>
                    </a:ext>
                  </a:extLst>
                </a:gridCol>
              </a:tblGrid>
              <a:tr h="152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getPostList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getPostList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poiId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4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선택된 시설의 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목록을 출력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106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12ED21-7992-42F2-A847-83C3BDD28E19}"/>
              </a:ext>
            </a:extLst>
          </p:cNvPr>
          <p:cNvSpPr txBox="1"/>
          <p:nvPr/>
        </p:nvSpPr>
        <p:spPr>
          <a:xfrm>
            <a:off x="935596" y="880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76944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선택된 제보글을 </a:t>
            </a:r>
            <a:r>
              <a:rPr lang="en-US" altLang="ko-KR" b="1"/>
              <a:t>DB</a:t>
            </a:r>
            <a:r>
              <a:rPr lang="ko-KR" altLang="en-US" b="1"/>
              <a:t>에서 삭제함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4878F984-0C03-49E6-BB2E-7E3FFE26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59556"/>
              </p:ext>
            </p:extLst>
          </p:nvPr>
        </p:nvGraphicFramePr>
        <p:xfrm>
          <a:off x="523406" y="1196550"/>
          <a:ext cx="3999284" cy="2291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4948">
                  <a:extLst>
                    <a:ext uri="{9D8B030D-6E8A-4147-A177-3AD203B41FA5}">
                      <a16:colId xmlns:a16="http://schemas.microsoft.com/office/drawing/2014/main" val="131621271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01856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updatePost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updatePost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PostVO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post)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수정이 성공했을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</a:p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4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</a:t>
                      </a:r>
                      <a:r>
                        <a:rPr lang="ko-KR" altLang="en-US" sz="1800" b="1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제보글의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수정함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10612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18FF0817-6FB3-499A-83EC-458DE7370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88255"/>
              </p:ext>
            </p:extLst>
          </p:nvPr>
        </p:nvGraphicFramePr>
        <p:xfrm>
          <a:off x="4707943" y="1196550"/>
          <a:ext cx="3999284" cy="2291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16212718"/>
                    </a:ext>
                  </a:extLst>
                </a:gridCol>
                <a:gridCol w="2991172">
                  <a:extLst>
                    <a:ext uri="{9D8B030D-6E8A-4147-A177-3AD203B41FA5}">
                      <a16:colId xmlns:a16="http://schemas.microsoft.com/office/drawing/2014/main" val="101856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deletePost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deletePost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postNum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삭제가 성공했을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4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제보글을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삭제함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10612"/>
                  </a:ext>
                </a:extLst>
              </a:tr>
            </a:tbl>
          </a:graphicData>
        </a:graphic>
      </p:graphicFrame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32D1E643-2501-4FC9-8DD0-55F938B29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28516"/>
              </p:ext>
            </p:extLst>
          </p:nvPr>
        </p:nvGraphicFramePr>
        <p:xfrm>
          <a:off x="2655053" y="3674955"/>
          <a:ext cx="3999284" cy="2291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4948">
                  <a:extLst>
                    <a:ext uri="{9D8B030D-6E8A-4147-A177-3AD203B41FA5}">
                      <a16:colId xmlns:a16="http://schemas.microsoft.com/office/drawing/2014/main" val="131621271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01856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</a:t>
                      </a:r>
                      <a:r>
                        <a:rPr lang="en-US" altLang="ko-KR" sz="1800" dirty="0" err="1"/>
                        <a:t>Post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declarePost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postNum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신고가 성공했을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</a:p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실패했을 경우 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4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선택된 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제보글의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 여부를 갱신함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1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BE51E487-0E6E-486D-BD79-F73537EE5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44092"/>
              </p:ext>
            </p:extLst>
          </p:nvPr>
        </p:nvGraphicFramePr>
        <p:xfrm>
          <a:off x="2558610" y="1455622"/>
          <a:ext cx="4026780" cy="21101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043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0444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모듈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지도 화면 제공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제보 시설 아이콘 표시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다루는 정보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</a:tbl>
          </a:graphicData>
        </a:graphic>
      </p:graphicFrame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0E2BB76D-A0AF-4C65-9997-9CBAFAC7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37799"/>
              </p:ext>
            </p:extLst>
          </p:nvPr>
        </p:nvGraphicFramePr>
        <p:xfrm>
          <a:off x="503548" y="4200934"/>
          <a:ext cx="4032448" cy="19053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9510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42938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4789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initTmap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4754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initTmap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4754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4754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>
                        <a:tabLst>
                          <a:tab pos="274638" algn="l"/>
                        </a:tabLst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화면을 생성하여 제공함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3ECC599E-E119-4135-9CEB-20E9F0FA2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85981"/>
              </p:ext>
            </p:extLst>
          </p:nvPr>
        </p:nvGraphicFramePr>
        <p:xfrm>
          <a:off x="4680012" y="4200934"/>
          <a:ext cx="4068452" cy="19053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453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70999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7009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addMarkers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addMarkers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상에 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제보글이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있는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지점에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아이콘을 표시함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60F523-4EE1-4878-9E95-2F57AC5A0084}"/>
              </a:ext>
            </a:extLst>
          </p:cNvPr>
          <p:cNvSpPr txBox="1"/>
          <p:nvPr/>
        </p:nvSpPr>
        <p:spPr>
          <a:xfrm>
            <a:off x="935596" y="880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지도 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3CCBF-5B9B-4CC7-B545-602BFF6541D1}"/>
              </a:ext>
            </a:extLst>
          </p:cNvPr>
          <p:cNvSpPr txBox="1"/>
          <p:nvPr/>
        </p:nvSpPr>
        <p:spPr>
          <a:xfrm>
            <a:off x="1043608" y="36900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27578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B0201031-88F3-4864-93CE-1ECF8D16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12568"/>
              </p:ext>
            </p:extLst>
          </p:nvPr>
        </p:nvGraphicFramePr>
        <p:xfrm>
          <a:off x="1367644" y="1312790"/>
          <a:ext cx="6408712" cy="21101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0809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4927903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0444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관리 모듈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현재 위치 좌표 검색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주소 변환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좌표 변환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다루는 정보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현재 위치 좌표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</a:tbl>
          </a:graphicData>
        </a:graphic>
      </p:graphicFrame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72D82E50-01DD-41D8-9E41-5E49CA48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05083"/>
              </p:ext>
            </p:extLst>
          </p:nvPr>
        </p:nvGraphicFramePr>
        <p:xfrm>
          <a:off x="1367644" y="4059473"/>
          <a:ext cx="6408712" cy="212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32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5035416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getLocation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TMapPoint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getLocation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TMapPoint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클래스의 객체로 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위치의 위도와 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경도를 속성으로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가짐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현재 위치를 받음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04C253-7469-4701-A907-5C66C063F52A}"/>
              </a:ext>
            </a:extLst>
          </p:cNvPr>
          <p:cNvSpPr txBox="1"/>
          <p:nvPr/>
        </p:nvSpPr>
        <p:spPr>
          <a:xfrm>
            <a:off x="1071297" y="8255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위치 관리 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5448C-06C3-4901-B386-AC2DE8A2D10A}"/>
              </a:ext>
            </a:extLst>
          </p:cNvPr>
          <p:cNvSpPr txBox="1"/>
          <p:nvPr/>
        </p:nvSpPr>
        <p:spPr>
          <a:xfrm>
            <a:off x="1071297" y="361026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246457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좌표를 주소로 변환함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F90E8F4C-8899-443C-BC6D-C7BEDA1B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76234"/>
              </p:ext>
            </p:extLst>
          </p:nvPr>
        </p:nvGraphicFramePr>
        <p:xfrm>
          <a:off x="2123728" y="1307543"/>
          <a:ext cx="5175607" cy="212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59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4066548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convertLonLatToAddress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convertLonLatToAddress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(Tmapv2.LatLng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lonLat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좌표를 주소로 변환함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4B56D206-5937-4487-ACB0-48827BDE1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82518"/>
              </p:ext>
            </p:extLst>
          </p:nvPr>
        </p:nvGraphicFramePr>
        <p:xfrm>
          <a:off x="2123728" y="3696851"/>
          <a:ext cx="5175607" cy="25381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60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4066547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convertAddressToLonLat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Tmapv2.</a:t>
                      </a:r>
                      <a: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 convertAddress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ToLonLat (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address)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537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Tmapv2.LatLng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클래스의 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위도와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경도를 속성으로 가짐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좌표로 변환함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7B448F-97B8-40B3-9E0B-A64302E5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638597-1033-4904-97B9-647F373B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8945" y="6707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00B8D095-0FE6-43AA-952A-D0AAA26FB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77467"/>
              </p:ext>
            </p:extLst>
          </p:nvPr>
        </p:nvGraphicFramePr>
        <p:xfrm>
          <a:off x="2522606" y="1936744"/>
          <a:ext cx="4026780" cy="3344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043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0444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모듈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알림 활성화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알림 제공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다루는 정보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위치 정보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제보글이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있는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시설과의 거리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불편시설까지의 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1964A9-267B-4B53-80AD-B975F8CE6806}"/>
              </a:ext>
            </a:extLst>
          </p:cNvPr>
          <p:cNvSpPr txBox="1"/>
          <p:nvPr/>
        </p:nvSpPr>
        <p:spPr>
          <a:xfrm>
            <a:off x="1514494" y="12173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알림 모듈</a:t>
            </a:r>
          </a:p>
        </p:txBody>
      </p:sp>
    </p:spTree>
    <p:extLst>
      <p:ext uri="{BB962C8B-B14F-4D97-AF65-F5344CB8AC3E}">
        <p14:creationId xmlns:p14="http://schemas.microsoft.com/office/powerpoint/2010/main" val="43384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7B448F-97B8-40B3-9E0B-A64302E5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A99EDC-6DB6-4D1D-AD2B-83BBF914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071" y="163487"/>
            <a:ext cx="5577417" cy="46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638597-1033-4904-97B9-647F373B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8945" y="6707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51FCC2E8-FAF1-4EDC-83F8-A8FB8C43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88824"/>
              </p:ext>
            </p:extLst>
          </p:nvPr>
        </p:nvGraphicFramePr>
        <p:xfrm>
          <a:off x="755576" y="1695652"/>
          <a:ext cx="4032448" cy="17151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activateAlarm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activateAlarm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0" dirty="0">
                        <a:effectLst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알림을 활성화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비활성화함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D137AEF-15F6-4576-A171-CEB73678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72295"/>
              </p:ext>
            </p:extLst>
          </p:nvPr>
        </p:nvGraphicFramePr>
        <p:xfrm>
          <a:off x="755576" y="3929058"/>
          <a:ext cx="4032448" cy="17151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supplyAlarm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supplyAlarm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0" dirty="0">
                        <a:effectLst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알림을 제공함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A6B7489-B00D-4D5B-8CC5-45DBB8C2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" b="2279"/>
          <a:stretch/>
        </p:blipFill>
        <p:spPr>
          <a:xfrm>
            <a:off x="5794448" y="632466"/>
            <a:ext cx="2232248" cy="5953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E0C6FB-8055-42A0-8A96-17A8C4C9B8E8}"/>
              </a:ext>
            </a:extLst>
          </p:cNvPr>
          <p:cNvSpPr txBox="1"/>
          <p:nvPr/>
        </p:nvSpPr>
        <p:spPr>
          <a:xfrm>
            <a:off x="827584" y="11987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65563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6273E27E-6271-4454-AAE6-18494ED6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16242"/>
              </p:ext>
            </p:extLst>
          </p:nvPr>
        </p:nvGraphicFramePr>
        <p:xfrm>
          <a:off x="2558610" y="1756724"/>
          <a:ext cx="4026780" cy="3344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043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0444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길찾기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회피 경로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탐색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최단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경로 탐색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경로 표시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길 안내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다루는 정보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도착지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제보된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시설 좌표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BE3DDF-2498-430C-830F-EAFC3728C640}"/>
              </a:ext>
            </a:extLst>
          </p:cNvPr>
          <p:cNvSpPr txBox="1"/>
          <p:nvPr/>
        </p:nvSpPr>
        <p:spPr>
          <a:xfrm>
            <a:off x="1550498" y="11343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길찾기 모듈</a:t>
            </a:r>
          </a:p>
        </p:txBody>
      </p:sp>
    </p:spTree>
    <p:extLst>
      <p:ext uri="{BB962C8B-B14F-4D97-AF65-F5344CB8AC3E}">
        <p14:creationId xmlns:p14="http://schemas.microsoft.com/office/powerpoint/2010/main" val="2551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7B448F-97B8-40B3-9E0B-A64302E5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A99EDC-6DB6-4D1D-AD2B-83BBF914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071" y="163487"/>
            <a:ext cx="5577417" cy="46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638597-1033-4904-97B9-647F373B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8945" y="6707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08387-B483-4C9F-96BD-D1C587BDB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15" y="2132856"/>
            <a:ext cx="2661169" cy="3195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A2BD6-4EDB-4F93-87F2-88ADF792CF76}"/>
              </a:ext>
            </a:extLst>
          </p:cNvPr>
          <p:cNvSpPr txBox="1"/>
          <p:nvPr/>
        </p:nvSpPr>
        <p:spPr>
          <a:xfrm>
            <a:off x="4965000" y="6114782"/>
            <a:ext cx="346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불편 시설을 회피하는 알고리즘</a:t>
            </a:r>
          </a:p>
        </p:txBody>
      </p: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2DC1316D-8FC3-4176-B5C2-11FADAB03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32473"/>
              </p:ext>
            </p:extLst>
          </p:nvPr>
        </p:nvGraphicFramePr>
        <p:xfrm>
          <a:off x="586937" y="2465269"/>
          <a:ext cx="4032448" cy="23698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15737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getAvoidRoute</a:t>
                      </a:r>
                      <a:r>
                        <a:rPr lang="en-US" altLang="ko-KR" sz="1800" b="1" dirty="0"/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>
                        <a:buFont typeface="+mj-ea"/>
                        <a:buNone/>
                      </a:pPr>
                      <a:r>
                        <a:rPr lang="en-US" altLang="ko-KR" sz="1800" b="1" dirty="0"/>
                        <a:t>void </a:t>
                      </a:r>
                      <a:r>
                        <a:rPr lang="en-US" altLang="ko-KR" sz="1800" b="1" dirty="0" err="1"/>
                        <a:t>getAvoidRoute</a:t>
                      </a:r>
                      <a:r>
                        <a:rPr lang="en-US" altLang="ko-KR" sz="1800" b="1" dirty="0"/>
                        <a:t> (Tmapv2.LatLng start, Tmap2.LatLng end)</a:t>
                      </a:r>
                      <a:endParaRPr lang="ko-KR" altLang="en-US" sz="1800" b="1" dirty="0"/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불편시설을 회피하는 경로를 탐색함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4B1CFB4-792C-46DA-9F6C-356AB3AA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99" y="668257"/>
            <a:ext cx="3543164" cy="58785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69661-7151-4178-A8FC-9C5A88461048}"/>
              </a:ext>
            </a:extLst>
          </p:cNvPr>
          <p:cNvSpPr txBox="1"/>
          <p:nvPr/>
        </p:nvSpPr>
        <p:spPr>
          <a:xfrm>
            <a:off x="668541" y="19101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74353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37216" y="149782"/>
            <a:ext cx="2531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모듈 상세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518B3-13BF-494D-A733-D834D393947E}"/>
              </a:ext>
            </a:extLst>
          </p:cNvPr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4989D4-B9F0-4E0C-AC25-F0C4DE2B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84331"/>
              </p:ext>
            </p:extLst>
          </p:nvPr>
        </p:nvGraphicFramePr>
        <p:xfrm>
          <a:off x="2571807" y="1236597"/>
          <a:ext cx="4000385" cy="21796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2033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1278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getShortestRoute</a:t>
                      </a:r>
                      <a:r>
                        <a:rPr lang="en-US" altLang="ko-KR" b="1" dirty="0"/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+mj-lt"/>
                          <a:ea typeface="+mn-ea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lvl="1" indent="0" algn="ctr" fontAlgn="base">
                        <a:buFont typeface="+mj-ea"/>
                        <a:buNone/>
                      </a:pPr>
                      <a:r>
                        <a:rPr lang="en-US" altLang="ko-KR" sz="1800" b="1" dirty="0">
                          <a:latin typeface="+mj-lt"/>
                        </a:rPr>
                        <a:t>void </a:t>
                      </a:r>
                      <a:r>
                        <a:rPr lang="en-US" altLang="ko-KR" sz="1800" b="1" dirty="0" err="1">
                          <a:latin typeface="+mj-lt"/>
                        </a:rPr>
                        <a:t>getShortestRoute</a:t>
                      </a:r>
                      <a:endParaRPr lang="en-US" altLang="ko-KR" sz="1800" b="1" dirty="0">
                        <a:latin typeface="+mj-lt"/>
                      </a:endParaRPr>
                    </a:p>
                    <a:p>
                      <a:pPr marL="457200" lvl="1" indent="0" algn="ctr" fontAlgn="base">
                        <a:buFont typeface="+mj-ea"/>
                        <a:buNone/>
                      </a:pPr>
                      <a:r>
                        <a:rPr lang="en-US" altLang="ko-KR" sz="1800" b="1" dirty="0">
                          <a:latin typeface="+mj-lt"/>
                        </a:rPr>
                        <a:t>(Tmapv2.LatLng start, Tmap2.LatLng end)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+mj-lt"/>
                          <a:ea typeface="+mn-ea"/>
                        </a:rPr>
                        <a:t>리턴값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+mj-lt"/>
                        </a:rPr>
                        <a:t>최단 경로를 탐색함</a:t>
                      </a:r>
                      <a:endParaRPr lang="en-US" altLang="ko-KR" sz="1800" b="1" dirty="0"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2732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886BE39-8F35-455A-8EE4-900DC5DF8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3399"/>
              </p:ext>
            </p:extLst>
          </p:nvPr>
        </p:nvGraphicFramePr>
        <p:xfrm>
          <a:off x="503548" y="3871105"/>
          <a:ext cx="4032448" cy="20955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drawRoute</a:t>
                      </a:r>
                      <a:r>
                        <a:rPr lang="en-US" altLang="ko-KR" sz="1800" b="1" dirty="0"/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base">
                        <a:buFont typeface="+mj-ea"/>
                        <a:buNone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drawRoute</a:t>
                      </a: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fontAlgn="base">
                        <a:buFont typeface="+mj-ea"/>
                        <a:buNone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(var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routeResult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dirty="0"/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도출된 </a:t>
                      </a: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경로를 </a:t>
                      </a:r>
                      <a:br>
                        <a:rPr lang="en-US" altLang="ko-KR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상에 표시함</a:t>
                      </a:r>
                      <a:endParaRPr lang="ko-KR" alt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71CBB0D-2D70-4B9A-9F7E-39F5FEC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3562"/>
              </p:ext>
            </p:extLst>
          </p:nvPr>
        </p:nvGraphicFramePr>
        <p:xfrm>
          <a:off x="4715278" y="3841038"/>
          <a:ext cx="4032448" cy="20955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2147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guideRoute</a:t>
                      </a:r>
                      <a:r>
                        <a:rPr lang="en-US" altLang="ko-KR" sz="1800" b="1" dirty="0"/>
                        <a:t>()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lvl="1" indent="0" algn="ctr" fontAlgn="base">
                        <a:buFont typeface="+mj-ea"/>
                        <a:buNone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guideRoute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(var </a:t>
                      </a:r>
                      <a:r>
                        <a:rPr lang="en-US" altLang="ko-KR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routeResult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dirty="0"/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34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리턴값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392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 fontAlgn="base"/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도출된 경로를 바탕으로 사용자에게 길을 안내함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0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95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종합 설계 개요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7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개발 환경 및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개발 방법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7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4837" y="132601"/>
            <a:ext cx="260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개발 환경 및 개발 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7" name="표 16">
            <a:extLst>
              <a:ext uri="{FF2B5EF4-FFF2-40B4-BE49-F238E27FC236}">
                <a16:creationId xmlns:a16="http://schemas.microsoft.com/office/drawing/2014/main" id="{098E14D9-4D5B-4108-9C50-E29EA298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56952"/>
              </p:ext>
            </p:extLst>
          </p:nvPr>
        </p:nvGraphicFramePr>
        <p:xfrm>
          <a:off x="1148800" y="2539389"/>
          <a:ext cx="6992658" cy="22320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78651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4514007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49705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 – Node.js – MySQL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(Node.js) - MySQL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2527326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Map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008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4837" y="132601"/>
            <a:ext cx="260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개발 환경 및 개발 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FF27-4E54-4136-B4E8-B665EA1EB089}"/>
              </a:ext>
            </a:extLst>
          </p:cNvPr>
          <p:cNvSpPr/>
          <p:nvPr/>
        </p:nvSpPr>
        <p:spPr>
          <a:xfrm>
            <a:off x="2267744" y="2089298"/>
            <a:ext cx="42141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  <a:defRPr/>
            </a:pPr>
            <a:r>
              <a:rPr lang="ko-KR" altLang="en-US" b="1"/>
              <a:t>졸업작품 </a:t>
            </a:r>
            <a:r>
              <a:rPr lang="en-US" altLang="ko-KR" b="1"/>
              <a:t>GitHub </a:t>
            </a:r>
            <a:r>
              <a:rPr lang="ko-KR" altLang="en-US" b="1"/>
              <a:t>주소</a:t>
            </a:r>
            <a:r>
              <a:rPr lang="en-US" altLang="ko-KR" b="1"/>
              <a:t> :</a:t>
            </a:r>
            <a:br>
              <a:rPr lang="en-US" altLang="ko-KR"/>
            </a:br>
            <a:r>
              <a:rPr lang="en-US" altLang="ko-KR">
                <a:hlinkClick r:id="rId3"/>
              </a:rPr>
              <a:t>https://github.com/LEEJAHEUN/kpu-comp/tree/master/2020-cap1-1</a:t>
            </a:r>
            <a:br>
              <a:rPr lang="en-US" altLang="ko-KR"/>
            </a:br>
            <a:endParaRPr lang="en-US" altLang="ko-KR"/>
          </a:p>
          <a:p>
            <a:pPr marL="285750" indent="-285750" algn="ctr">
              <a:buFont typeface="Wingdings" panose="05000000000000000000" pitchFamily="2" charset="2"/>
              <a:buChar char="§"/>
              <a:defRPr/>
            </a:pPr>
            <a:r>
              <a:rPr lang="ko-KR" altLang="en-US" b="1"/>
              <a:t>팀원별 </a:t>
            </a:r>
            <a:r>
              <a:rPr lang="en-US" altLang="ko-KR" b="1"/>
              <a:t>GitHub ID 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/>
              <a:t>팀장 </a:t>
            </a:r>
            <a:r>
              <a:rPr lang="en-US" altLang="ko-KR"/>
              <a:t>: </a:t>
            </a:r>
            <a:r>
              <a:rPr lang="ko-KR" altLang="en-US"/>
              <a:t>이경은</a:t>
            </a:r>
            <a:br>
              <a:rPr lang="en-US" altLang="ko-KR"/>
            </a:br>
            <a:r>
              <a:rPr lang="en-US" altLang="ko-KR"/>
              <a:t>ID: lee-boop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/>
              <a:t>팀원 </a:t>
            </a:r>
            <a:r>
              <a:rPr lang="en-US" altLang="ko-KR"/>
              <a:t>: </a:t>
            </a:r>
            <a:r>
              <a:rPr lang="ko-KR" altLang="en-US"/>
              <a:t>이자흔</a:t>
            </a:r>
            <a:br>
              <a:rPr lang="en-US" altLang="ko-KR"/>
            </a:br>
            <a:r>
              <a:rPr lang="en-US" altLang="ko-KR"/>
              <a:t>ID: LEEJAHEUN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/>
              <a:t>팀원 </a:t>
            </a:r>
            <a:r>
              <a:rPr lang="en-US" altLang="ko-KR"/>
              <a:t>: </a:t>
            </a:r>
            <a:r>
              <a:rPr lang="ko-KR" altLang="en-US"/>
              <a:t>전현정</a:t>
            </a:r>
            <a:br>
              <a:rPr lang="en-US" altLang="ko-KR"/>
            </a:br>
            <a:r>
              <a:rPr lang="en-US" altLang="ko-KR"/>
              <a:t>ID: NOKI23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12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4837" y="132601"/>
            <a:ext cx="260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개발 환경 및 개발 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3B822-BA2D-4FD0-8F87-6002932586A3}"/>
              </a:ext>
            </a:extLst>
          </p:cNvPr>
          <p:cNvSpPr txBox="1"/>
          <p:nvPr/>
        </p:nvSpPr>
        <p:spPr>
          <a:xfrm>
            <a:off x="1488172" y="1657036"/>
            <a:ext cx="616765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>
                <a:latin typeface="+mj-lt"/>
              </a:rPr>
              <a:t>개발 방법</a:t>
            </a:r>
            <a:endParaRPr lang="en-US" altLang="ko-KR" sz="2000" b="1">
              <a:latin typeface="+mj-lt"/>
            </a:endParaRPr>
          </a:p>
          <a:p>
            <a:pPr marL="342900" indent="-342900" algn="ctr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/>
              <a:t>Application</a:t>
            </a:r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en-US" altLang="ko-KR"/>
              <a:t>Android Studio</a:t>
            </a:r>
            <a:r>
              <a:rPr lang="ko-KR" altLang="en-US"/>
              <a:t>를 이용한 </a:t>
            </a:r>
            <a:r>
              <a:rPr lang="en-US" altLang="ko-KR"/>
              <a:t>Android </a:t>
            </a:r>
            <a:r>
              <a:rPr lang="ko-KR" altLang="en-US"/>
              <a:t>앱 구현</a:t>
            </a:r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en-US" altLang="ko-KR"/>
              <a:t>GPS </a:t>
            </a:r>
            <a:r>
              <a:rPr lang="ko-KR" altLang="en-US"/>
              <a:t>정보를 활용하여 지도 상에 위치 정보 표시</a:t>
            </a:r>
            <a:endParaRPr lang="en-US" altLang="ko-KR"/>
          </a:p>
          <a:p>
            <a:pPr lvl="1" algn="ctr" fontAlgn="base"/>
            <a:endParaRPr lang="en-US" altLang="ko-KR"/>
          </a:p>
          <a:p>
            <a:pPr marL="342900" indent="-342900" algn="ctr" fontAlgn="base">
              <a:buFont typeface="+mj-lt"/>
              <a:buAutoNum type="arabicPeriod"/>
            </a:pPr>
            <a:r>
              <a:rPr lang="en-US" altLang="ko-KR" b="1"/>
              <a:t>Web</a:t>
            </a:r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en-US" altLang="ko-KR"/>
              <a:t>jsp</a:t>
            </a:r>
            <a:r>
              <a:rPr lang="ko-KR" altLang="en-US"/>
              <a:t>를 통해 페이지 구현</a:t>
            </a:r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ko-KR" altLang="en-US"/>
              <a:t>관리자와 회원을 두고 신고된 제보글 관리</a:t>
            </a:r>
            <a:endParaRPr lang="en-US" altLang="ko-KR"/>
          </a:p>
          <a:p>
            <a:pPr lvl="1" algn="ctr" fontAlgn="base"/>
            <a:endParaRPr lang="en-US" altLang="ko-KR"/>
          </a:p>
          <a:p>
            <a:pPr marL="342900" indent="-342900" algn="ctr" fontAlgn="base">
              <a:buFont typeface="+mj-lt"/>
              <a:buAutoNum type="arabicPeriod"/>
            </a:pPr>
            <a:r>
              <a:rPr lang="en-US" altLang="ko-KR" b="1"/>
              <a:t>Server </a:t>
            </a:r>
            <a:r>
              <a:rPr lang="ko-KR" altLang="en-US" b="1"/>
              <a:t>및 </a:t>
            </a:r>
            <a:r>
              <a:rPr lang="en-US" altLang="ko-KR" b="1"/>
              <a:t>DB</a:t>
            </a:r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en-US" altLang="ko-KR"/>
              <a:t>Node.js</a:t>
            </a:r>
            <a:r>
              <a:rPr lang="ko-KR" altLang="en-US"/>
              <a:t>를 이용한 서버 구축</a:t>
            </a:r>
            <a:endParaRPr lang="en-US" altLang="ko-KR"/>
          </a:p>
          <a:p>
            <a:pPr marL="800100" lvl="1" indent="-342900" algn="ctr" fontAlgn="base">
              <a:buFont typeface="+mj-ea"/>
              <a:buAutoNum type="circleNumDbPlain"/>
            </a:pPr>
            <a:r>
              <a:rPr lang="en-US" altLang="ko-KR"/>
              <a:t>Mysql</a:t>
            </a:r>
            <a:r>
              <a:rPr lang="ko-KR" altLang="en-US"/>
              <a:t>를 이용한 </a:t>
            </a:r>
            <a:r>
              <a:rPr lang="en-US" altLang="ko-KR"/>
              <a:t>DB </a:t>
            </a:r>
            <a:r>
              <a:rPr lang="ko-KR" altLang="en-US"/>
              <a:t>구축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10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데모 환경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설계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6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7550" y="5241135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4250" y="150495"/>
            <a:ext cx="1749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데모 환경 설계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FF0E4-67E5-4C50-BC8E-9A20AE537767}"/>
              </a:ext>
            </a:extLst>
          </p:cNvPr>
          <p:cNvSpPr/>
          <p:nvPr/>
        </p:nvSpPr>
        <p:spPr>
          <a:xfrm>
            <a:off x="2045252" y="1174718"/>
            <a:ext cx="4572000" cy="1644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0" algn="ctr" fontAlgn="base">
              <a:lnSpc>
                <a:spcPct val="200000"/>
              </a:lnSpc>
            </a:pPr>
            <a:r>
              <a:rPr lang="en-US" altLang="ko-KR" sz="2000" b="1" ker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2000" b="1" kern="0">
                <a:solidFill>
                  <a:srgbClr val="000000"/>
                </a:solidFill>
                <a:latin typeface="+mn-ea"/>
              </a:rPr>
              <a:t>데모 환경 구성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642937" indent="-285750" algn="ctr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스마트폰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앱 실행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/ DB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연동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642937" indent="-285750" algn="ctr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노트북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웹 페이지 실행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/ DB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연동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54E3BD-8274-4C86-A958-AF2D18CD153D}"/>
              </a:ext>
            </a:extLst>
          </p:cNvPr>
          <p:cNvSpPr/>
          <p:nvPr/>
        </p:nvSpPr>
        <p:spPr>
          <a:xfrm>
            <a:off x="1134757" y="3053293"/>
            <a:ext cx="6640834" cy="341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algn="ctr" fontAlgn="base">
              <a:lnSpc>
                <a:spcPct val="200000"/>
              </a:lnSpc>
            </a:pPr>
            <a:r>
              <a:rPr lang="en-US" altLang="ko-KR" sz="2000" b="1" ker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2000" b="1" kern="0">
                <a:solidFill>
                  <a:srgbClr val="000000"/>
                </a:solidFill>
                <a:latin typeface="+mn-ea"/>
              </a:rPr>
              <a:t>데모 과정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00087" indent="-342900" algn="ctr" fontAlgn="base">
              <a:lnSpc>
                <a:spcPct val="200000"/>
              </a:lnSpc>
              <a:buFont typeface="+mj-lt"/>
              <a:buAutoNum type="arabicParenR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앱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웹페이지 실행</a:t>
            </a:r>
          </a:p>
          <a:p>
            <a:pPr marL="700087" indent="-342900" algn="ctr" fontAlgn="base">
              <a:lnSpc>
                <a:spcPct val="160000"/>
              </a:lnSpc>
              <a:buFont typeface="+mj-lt"/>
              <a:buAutoNum type="arabicParenR"/>
            </a:pP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제보글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작성 시연</a:t>
            </a:r>
          </a:p>
          <a:p>
            <a:pPr marL="700087" indent="-342900" algn="ctr" fontAlgn="base">
              <a:lnSpc>
                <a:spcPct val="160000"/>
              </a:lnSpc>
              <a:buFont typeface="+mj-lt"/>
              <a:buAutoNum type="arabicParenR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작성된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제보글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확인</a:t>
            </a:r>
          </a:p>
          <a:p>
            <a:pPr marL="700087" indent="-342900" algn="ctr" fontAlgn="base">
              <a:lnSpc>
                <a:spcPct val="160000"/>
              </a:lnSpc>
              <a:buFont typeface="+mj-lt"/>
              <a:buAutoNum type="arabicParenR"/>
            </a:pP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길찾기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및 네비게이션 시연</a:t>
            </a:r>
          </a:p>
          <a:p>
            <a:pPr marL="700087" indent="-342900" algn="ctr" fontAlgn="base">
              <a:lnSpc>
                <a:spcPct val="160000"/>
              </a:lnSpc>
              <a:buFont typeface="+mj-lt"/>
              <a:buAutoNum type="arabicParenR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앱에서 알림 활성화 및 알림 시연</a:t>
            </a:r>
          </a:p>
          <a:p>
            <a:pPr marL="508000"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AutoShape 8" descr="구글 맵 아이콘에 대한 이미지 검색결과">
            <a:extLst>
              <a:ext uri="{FF2B5EF4-FFF2-40B4-BE49-F238E27FC236}">
                <a16:creationId xmlns:a16="http://schemas.microsoft.com/office/drawing/2014/main" id="{D96B0C22-857C-44F4-96A1-0326BFF71E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9421" y="3208196"/>
            <a:ext cx="233930" cy="2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02424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업무 분담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29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830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55588" y="132601"/>
            <a:ext cx="120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업무 분담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C54625-C74B-4FBD-87D8-56A8056A3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67866"/>
              </p:ext>
            </p:extLst>
          </p:nvPr>
        </p:nvGraphicFramePr>
        <p:xfrm>
          <a:off x="560647" y="1223103"/>
          <a:ext cx="7971793" cy="47911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98404">
                  <a:extLst>
                    <a:ext uri="{9D8B030D-6E8A-4147-A177-3AD203B41FA5}">
                      <a16:colId xmlns:a16="http://schemas.microsoft.com/office/drawing/2014/main" val="3469918693"/>
                    </a:ext>
                  </a:extLst>
                </a:gridCol>
                <a:gridCol w="222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18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이경은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이자흔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전현정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903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자료 수집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교통 약자 이동 편의 실태 및 사례 조사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map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길찾기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구현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사례 조사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738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기본 기능 설계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교통 약자를 고려한 앱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설계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/>
                        <a:t>기본 기능 설계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교통 </a:t>
                      </a:r>
                      <a:r>
                        <a:rPr lang="ko-KR" altLang="en-US" sz="1600"/>
                        <a:t>약자를 </a:t>
                      </a:r>
                      <a:br>
                        <a:rPr lang="en-US" altLang="ko-KR" sz="1600"/>
                      </a:br>
                      <a:r>
                        <a:rPr lang="ko-KR" altLang="en-US" sz="1600"/>
                        <a:t>고려한 </a:t>
                      </a:r>
                      <a:r>
                        <a:rPr lang="ko-KR" altLang="en-US" sz="1600" dirty="0"/>
                        <a:t>웹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설계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/>
                        <a:t>기본 기능 설계</a:t>
                      </a:r>
                      <a:endParaRPr lang="en-US" altLang="ko-KR" sz="1600" dirty="0"/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/>
                        <a:t>스키마 설계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99749"/>
                  </a:ext>
                </a:extLst>
              </a:tr>
              <a:tr h="1769904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교통 약자를 고려한 앱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서버 기능 구현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길찾기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/>
                        <a:t>교통 약자를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고려한 웹 </a:t>
                      </a: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 구현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웹 기본 기능 구현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 err="1"/>
                        <a:t>길찾기</a:t>
                      </a:r>
                      <a:r>
                        <a:rPr lang="ko-KR" altLang="en-US" sz="1600" dirty="0"/>
                        <a:t> 기능 구현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기본 기능 구현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Font typeface="+mj-ea"/>
                        <a:buAutoNum type="circleNumDbPlain"/>
                      </a:pP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길찾기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151351"/>
                  </a:ext>
                </a:extLst>
              </a:tr>
              <a:tr h="658353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테스트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통합 테스트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유지보수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32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종합 설계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수행 일정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4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01663" y="132601"/>
            <a:ext cx="2294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종합 설계 수행 일정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6AFEF7A-78BD-4716-AB9F-218E47B2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65949"/>
              </p:ext>
            </p:extLst>
          </p:nvPr>
        </p:nvGraphicFramePr>
        <p:xfrm>
          <a:off x="1216441" y="1130356"/>
          <a:ext cx="6711117" cy="49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80">
                  <a:extLst>
                    <a:ext uri="{9D8B030D-6E8A-4147-A177-3AD203B41FA5}">
                      <a16:colId xmlns:a16="http://schemas.microsoft.com/office/drawing/2014/main" val="1746743141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42160985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297220702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046864586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2239828577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79713126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304611702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034703633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120071194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335009664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262298088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896339124"/>
                    </a:ext>
                  </a:extLst>
                </a:gridCol>
              </a:tblGrid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3929871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요구사항 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정의 및 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68387599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시스템 설계 및 상세 설계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151533461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355881892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 및 데모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561888004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문서화 및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발표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095405037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산업기술대전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1171525107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졸업작품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최종 보고서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작성 및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패키징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9933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165F03F-D07A-424F-B78C-47F6AD7167DB}"/>
              </a:ext>
            </a:extLst>
          </p:cNvPr>
          <p:cNvSpPr/>
          <p:nvPr/>
        </p:nvSpPr>
        <p:spPr>
          <a:xfrm>
            <a:off x="1216441" y="764704"/>
            <a:ext cx="1008112" cy="27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16305-81A2-4794-8C98-2F38E8A05081}"/>
              </a:ext>
            </a:extLst>
          </p:cNvPr>
          <p:cNvSpPr txBox="1"/>
          <p:nvPr/>
        </p:nvSpPr>
        <p:spPr>
          <a:xfrm>
            <a:off x="2246149" y="73159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: </a:t>
            </a:r>
            <a:r>
              <a:rPr lang="ko-KR" altLang="en-US" sz="1400" b="1"/>
              <a:t>예상 수행 일정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08D814-34B7-4A5F-B46F-4D395A9EE9AB}"/>
              </a:ext>
            </a:extLst>
          </p:cNvPr>
          <p:cNvCxnSpPr>
            <a:cxnSpLocks/>
          </p:cNvCxnSpPr>
          <p:nvPr/>
        </p:nvCxnSpPr>
        <p:spPr>
          <a:xfrm>
            <a:off x="2051720" y="2060848"/>
            <a:ext cx="50405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BB7B4F-5DFF-422D-9996-82F7E5D33A1C}"/>
              </a:ext>
            </a:extLst>
          </p:cNvPr>
          <p:cNvCxnSpPr>
            <a:cxnSpLocks/>
          </p:cNvCxnSpPr>
          <p:nvPr/>
        </p:nvCxnSpPr>
        <p:spPr>
          <a:xfrm>
            <a:off x="2617884" y="2708920"/>
            <a:ext cx="10180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15958-0D84-4116-B397-C18D6BE0A721}"/>
              </a:ext>
            </a:extLst>
          </p:cNvPr>
          <p:cNvCxnSpPr>
            <a:cxnSpLocks/>
          </p:cNvCxnSpPr>
          <p:nvPr/>
        </p:nvCxnSpPr>
        <p:spPr>
          <a:xfrm>
            <a:off x="6356593" y="885487"/>
            <a:ext cx="50405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7059FC-D39F-4F34-AE61-F2790574AEE2}"/>
              </a:ext>
            </a:extLst>
          </p:cNvPr>
          <p:cNvSpPr txBox="1"/>
          <p:nvPr/>
        </p:nvSpPr>
        <p:spPr>
          <a:xfrm>
            <a:off x="6857766" y="731598"/>
            <a:ext cx="117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: </a:t>
            </a:r>
            <a:r>
              <a:rPr lang="ko-KR" altLang="en-US" sz="1400" b="1"/>
              <a:t>진행 상황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8586D8-E2F4-490A-B415-1AA0FFBC2C3E}"/>
              </a:ext>
            </a:extLst>
          </p:cNvPr>
          <p:cNvCxnSpPr>
            <a:cxnSpLocks/>
          </p:cNvCxnSpPr>
          <p:nvPr/>
        </p:nvCxnSpPr>
        <p:spPr>
          <a:xfrm>
            <a:off x="3131840" y="3284984"/>
            <a:ext cx="50405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684" y="142042"/>
            <a:ext cx="3858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지난 발표에서의 지적 사항 및 답변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AC22-AC82-48C3-8430-F873686AB96F}"/>
              </a:ext>
            </a:extLst>
          </p:cNvPr>
          <p:cNvSpPr txBox="1"/>
          <p:nvPr/>
        </p:nvSpPr>
        <p:spPr>
          <a:xfrm>
            <a:off x="1043608" y="1415199"/>
            <a:ext cx="7056784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/>
              <a:t>지난 발표에서의 지적사항</a:t>
            </a:r>
            <a:endParaRPr lang="en-US" altLang="ko-KR" b="1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목표까지의 최단 경로 </a:t>
            </a:r>
            <a:r>
              <a:rPr lang="en-US" altLang="ko-KR"/>
              <a:t>API </a:t>
            </a:r>
            <a:r>
              <a:rPr lang="ko-KR" altLang="en-US"/>
              <a:t>제공 확인 필요</a:t>
            </a:r>
            <a:endParaRPr lang="en-US" altLang="ko-KR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약자 타입에 따른 시나리오 구체화 필요</a:t>
            </a:r>
            <a:endParaRPr lang="en-US" altLang="ko-KR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대안 경로 제시 방안 구체화 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8F60C-801B-428A-88D7-4FBE2CFBD73A}"/>
              </a:ext>
            </a:extLst>
          </p:cNvPr>
          <p:cNvSpPr txBox="1"/>
          <p:nvPr/>
        </p:nvSpPr>
        <p:spPr>
          <a:xfrm>
            <a:off x="1067133" y="3510346"/>
            <a:ext cx="705678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지적사항에 대한 답변</a:t>
            </a:r>
            <a:endParaRPr lang="en-US" altLang="ko-KR" b="1" dirty="0"/>
          </a:p>
          <a:p>
            <a:pPr marL="800100" lvl="1" indent="-342900" fontAlgn="base" latinLnBrk="0">
              <a:buFont typeface="+mj-ea"/>
              <a:buAutoNum type="circleNumDbPlain"/>
            </a:pPr>
            <a:r>
              <a:rPr lang="en-US" altLang="ko-KR" dirty="0"/>
              <a:t>T Map API</a:t>
            </a:r>
            <a:r>
              <a:rPr lang="ko-KR" altLang="en-US" dirty="0"/>
              <a:t>를 이용해 목표 경로 제공 가능함을 확인함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태그를 사용해 약자 유형에 따라 제보 글을 분류해서 </a:t>
            </a:r>
            <a:br>
              <a:rPr lang="en-US" altLang="ko-KR" dirty="0"/>
            </a:br>
            <a:r>
              <a:rPr lang="ko-KR" altLang="en-US" dirty="0"/>
              <a:t>약자 유형에 따라 시나리오를 분리할 필요가 없음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도보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A*</a:t>
            </a:r>
            <a:r>
              <a:rPr lang="ko-KR" altLang="en-US" dirty="0"/>
              <a:t>알고리즘을 이용하여 대안 경로 제시함</a:t>
            </a:r>
          </a:p>
        </p:txBody>
      </p:sp>
    </p:spTree>
    <p:extLst>
      <p:ext uri="{BB962C8B-B14F-4D97-AF65-F5344CB8AC3E}">
        <p14:creationId xmlns:p14="http://schemas.microsoft.com/office/powerpoint/2010/main" val="99569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필요 기술 및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참고 문헌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28948" y="142042"/>
            <a:ext cx="260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필요 기술 및 참고 문헌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567E2-7DC9-4C8A-ACAB-44E652FAA378}"/>
              </a:ext>
            </a:extLst>
          </p:cNvPr>
          <p:cNvSpPr/>
          <p:nvPr/>
        </p:nvSpPr>
        <p:spPr>
          <a:xfrm>
            <a:off x="1172732" y="1546478"/>
            <a:ext cx="6798536" cy="417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200000"/>
              </a:lnSpc>
              <a:tabLst>
                <a:tab pos="5400040" algn="r"/>
              </a:tabLst>
            </a:pP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참고자료</a:t>
            </a:r>
          </a:p>
          <a:p>
            <a:pPr marL="342900" lvl="0" indent="-342900" algn="ctr" fontAlgn="base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5400040" algn="r"/>
              </a:tabLst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교통약자의 이동편의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증진법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제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조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정의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ctr" fontAlgn="base">
              <a:lnSpc>
                <a:spcPct val="180000"/>
              </a:lnSpc>
              <a:buFont typeface="Wingdings" panose="05000000000000000000" pitchFamily="2" charset="2"/>
              <a:buChar char="§"/>
              <a:tabLst>
                <a:tab pos="5400040" algn="r"/>
              </a:tabLst>
            </a:pP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국토부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(2018), “2018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년 교통약자 이동 편의 실태조사”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ctr" fontAlgn="base">
              <a:lnSpc>
                <a:spcPct val="180000"/>
              </a:lnSpc>
              <a:buFont typeface="Wingdings" panose="05000000000000000000" pitchFamily="2" charset="2"/>
              <a:buChar char="§"/>
              <a:tabLst>
                <a:tab pos="5400040" algn="r"/>
              </a:tabLs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T Map API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http://tmapapi.sktelecom.com/main.html#webv2/guide/apiGuide.guide1</a:t>
            </a:r>
            <a:endParaRPr lang="en-US" altLang="ko-KR" dirty="0">
              <a:latin typeface="+mn-ea"/>
            </a:endParaRPr>
          </a:p>
          <a:p>
            <a:pPr marL="342900" lvl="0" indent="-342900" algn="ctr" fontAlgn="base">
              <a:lnSpc>
                <a:spcPct val="180000"/>
              </a:lnSpc>
              <a:buFont typeface="Wingdings" panose="05000000000000000000" pitchFamily="2" charset="2"/>
              <a:buChar char="§"/>
              <a:tabLst>
                <a:tab pos="5400040" algn="r"/>
              </a:tabLst>
            </a:pP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이용후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김상운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안전운전을 위해 위험지역을 회피하는 내비게이션 경로탐색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전자공학회논문지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50(8), 171-179, 2013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32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304" y="142042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연구 개발 배경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273D5-82C6-4D86-86CE-6101469DB266}"/>
              </a:ext>
            </a:extLst>
          </p:cNvPr>
          <p:cNvSpPr txBox="1"/>
          <p:nvPr/>
        </p:nvSpPr>
        <p:spPr>
          <a:xfrm>
            <a:off x="1010491" y="4474710"/>
            <a:ext cx="712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+mn-ea"/>
              </a:rPr>
              <a:t>국토교통부와 한국교통안전공단에서 실시한 </a:t>
            </a:r>
            <a:r>
              <a:rPr lang="en-US" altLang="ko-KR" dirty="0">
                <a:latin typeface="+mn-ea"/>
              </a:rPr>
              <a:t>2018</a:t>
            </a:r>
            <a:r>
              <a:rPr lang="ko-KR" altLang="en-US" dirty="0">
                <a:latin typeface="+mn-ea"/>
              </a:rPr>
              <a:t>년도 교통약자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이동편의 실태조사에 따르면 지난해 대비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26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만명 증가</a:t>
            </a:r>
            <a:r>
              <a:rPr lang="ko-KR" altLang="en-US" dirty="0">
                <a:latin typeface="+mn-ea"/>
              </a:rPr>
              <a:t>하여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전체 인구의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29%</a:t>
            </a:r>
            <a:r>
              <a:rPr lang="ko-KR" altLang="en-US" dirty="0">
                <a:latin typeface="+mn-ea"/>
              </a:rPr>
              <a:t>가 교통약자임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+mn-ea"/>
              </a:rPr>
              <a:t>도로 곳곳 장애물과 도로 구조 문제 등으로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이동권을 상실한 교통 약자들이 불편함을 호소함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B2C5E932-308E-4EC1-BB25-E11AA3C7C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06690"/>
              </p:ext>
            </p:extLst>
          </p:nvPr>
        </p:nvGraphicFramePr>
        <p:xfrm>
          <a:off x="2237910" y="1187332"/>
          <a:ext cx="4668180" cy="3192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3147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연구 개발 목표 및 개발 효과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80D39-24A3-4672-8B54-F44131244519}"/>
              </a:ext>
            </a:extLst>
          </p:cNvPr>
          <p:cNvSpPr txBox="1"/>
          <p:nvPr/>
        </p:nvSpPr>
        <p:spPr>
          <a:xfrm>
            <a:off x="1496122" y="1406353"/>
            <a:ext cx="6151755" cy="17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이용하기 불편한 시설의 정보를 공유해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이동 편의를 증진시키는 시스템 개발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62B03-BC27-4415-AE32-1355408450E1}"/>
              </a:ext>
            </a:extLst>
          </p:cNvPr>
          <p:cNvSpPr txBox="1"/>
          <p:nvPr/>
        </p:nvSpPr>
        <p:spPr>
          <a:xfrm>
            <a:off x="1288838" y="3429000"/>
            <a:ext cx="6566321" cy="222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이동 편의성 증진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정비 필요한 도로 및 장소의 정보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사고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감소</a:t>
            </a:r>
          </a:p>
        </p:txBody>
      </p:sp>
    </p:spTree>
    <p:extLst>
      <p:ext uri="{BB962C8B-B14F-4D97-AF65-F5344CB8AC3E}">
        <p14:creationId xmlns:p14="http://schemas.microsoft.com/office/powerpoint/2010/main" val="22612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관련 연구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및 사례</a:t>
            </a:r>
          </a:p>
        </p:txBody>
      </p:sp>
    </p:spTree>
    <p:extLst>
      <p:ext uri="{BB962C8B-B14F-4D97-AF65-F5344CB8AC3E}">
        <p14:creationId xmlns:p14="http://schemas.microsoft.com/office/powerpoint/2010/main" val="41925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dist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>
                <a:latin typeface="+mn-ea"/>
              </a:rPr>
              <a:t>휠체어가 접근 가능한 장소를 제공함</a:t>
            </a:r>
            <a:r>
              <a:rPr lang="en-US" altLang="ko-KR" sz="1400" b="1" spc="-15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WheelMap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BF83DF-0A42-446B-8440-4B7F30799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2" y="2414715"/>
            <a:ext cx="2131571" cy="37894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0733A8-3FB2-44B9-B4F4-A42C634B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81" y="2400860"/>
            <a:ext cx="4991522" cy="3739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</a:rPr>
              <a:t>교통 약자가 접근 가능한 장소에 대한 정보 제공 및 소통 지원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베프 지도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20AA51-95DE-408C-B15E-1AD251A94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75588"/>
            <a:ext cx="2272011" cy="38741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7557CF-D5ED-4E39-B3E3-8588E5CB59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9" y="2375588"/>
            <a:ext cx="2276046" cy="38741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8D6BCD-742F-4592-AA40-50A1F63220D0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1882</Words>
  <Application>Microsoft Office PowerPoint</Application>
  <PresentationFormat>화면 슬라이드 쇼(4:3)</PresentationFormat>
  <Paragraphs>660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경은 이</cp:lastModifiedBy>
  <cp:revision>339</cp:revision>
  <dcterms:created xsi:type="dcterms:W3CDTF">2016-11-03T20:47:04Z</dcterms:created>
  <dcterms:modified xsi:type="dcterms:W3CDTF">2020-03-02T14:05:51Z</dcterms:modified>
</cp:coreProperties>
</file>