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60" r:id="rId3"/>
    <p:sldId id="296" r:id="rId4"/>
    <p:sldId id="287" r:id="rId5"/>
    <p:sldId id="288" r:id="rId6"/>
    <p:sldId id="297" r:id="rId7"/>
    <p:sldId id="261" r:id="rId8"/>
    <p:sldId id="290" r:id="rId9"/>
    <p:sldId id="291" r:id="rId10"/>
    <p:sldId id="300" r:id="rId11"/>
    <p:sldId id="298" r:id="rId12"/>
    <p:sldId id="301" r:id="rId13"/>
    <p:sldId id="304" r:id="rId14"/>
    <p:sldId id="303" r:id="rId15"/>
    <p:sldId id="307" r:id="rId16"/>
    <p:sldId id="316" r:id="rId17"/>
    <p:sldId id="320" r:id="rId18"/>
    <p:sldId id="309" r:id="rId19"/>
    <p:sldId id="313" r:id="rId20"/>
    <p:sldId id="311" r:id="rId21"/>
    <p:sldId id="299" r:id="rId22"/>
    <p:sldId id="302" r:id="rId23"/>
    <p:sldId id="314" r:id="rId24"/>
    <p:sldId id="312" r:id="rId25"/>
    <p:sldId id="315" r:id="rId26"/>
    <p:sldId id="310" r:id="rId27"/>
    <p:sldId id="259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7" autoAdjust="0"/>
    <p:restoredTop sz="94660"/>
  </p:normalViewPr>
  <p:slideViewPr>
    <p:cSldViewPr>
      <p:cViewPr varScale="1">
        <p:scale>
          <a:sx n="67" d="100"/>
          <a:sy n="67" d="100"/>
        </p:scale>
        <p:origin x="10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2000" b="1"/>
              <a:t>교통 약자 비율</a:t>
            </a:r>
            <a:r>
              <a:rPr lang="en-US" altLang="ko-KR" sz="2000" b="1"/>
              <a:t>(</a:t>
            </a:r>
            <a:r>
              <a:rPr lang="ko-KR" altLang="en-US" sz="2000" b="1"/>
              <a:t>단위 </a:t>
            </a:r>
            <a:r>
              <a:rPr lang="en-US" altLang="ko-KR" sz="2000" b="1"/>
              <a:t>: %)</a:t>
            </a:r>
            <a:endParaRPr lang="ko-KR" altLang="en-US" sz="20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7902411417322836"/>
          <c:y val="0.22693848425196853"/>
          <c:w val="0.46240501968503939"/>
          <c:h val="0.6936075295275591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교통 약자 비율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B60-4948-8B64-CF683440AB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B60-4948-8B64-CF683440ABC1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779168755275075"/>
                      <c:h val="0.1011092660578616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EB60-4948-8B64-CF683440ABC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비교통약자</c:v>
                </c:pt>
                <c:pt idx="1">
                  <c:v>교통약자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2"/>
                <c:pt idx="0">
                  <c:v>71</c:v>
                </c:pt>
                <c:pt idx="1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60-4948-8B64-CF683440AB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663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346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852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486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996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065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777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671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0496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991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7160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9103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11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1479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46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2538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5895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971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157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029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913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16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jpeg"/><Relationship Id="rId4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>
                <a:solidFill>
                  <a:schemeClr val="bg1"/>
                </a:solidFill>
              </a:rPr>
              <a:t>교통 약자를 위한</a:t>
            </a:r>
            <a:endParaRPr lang="en-US" altLang="ko-KR" sz="4400" b="1" spc="-150">
              <a:solidFill>
                <a:schemeClr val="bg1"/>
              </a:solidFill>
            </a:endParaRPr>
          </a:p>
          <a:p>
            <a:pPr algn="ctr"/>
            <a:r>
              <a:rPr lang="ko-KR" altLang="en-US" sz="4400" b="1" spc="-150">
                <a:solidFill>
                  <a:schemeClr val="bg1"/>
                </a:solidFill>
              </a:rPr>
              <a:t>이동 지원 시스템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788" y="4129465"/>
            <a:ext cx="3888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>
                <a:solidFill>
                  <a:schemeClr val="bg1"/>
                </a:solidFill>
              </a:rPr>
              <a:t>소프트웨어전공 </a:t>
            </a:r>
            <a:r>
              <a:rPr lang="en-US" altLang="ko-KR" sz="1600" b="1">
                <a:solidFill>
                  <a:schemeClr val="bg1"/>
                </a:solidFill>
              </a:rPr>
              <a:t>2017156021 </a:t>
            </a:r>
            <a:r>
              <a:rPr lang="ko-KR" altLang="en-US" sz="1600" b="1">
                <a:solidFill>
                  <a:schemeClr val="bg1"/>
                </a:solidFill>
              </a:rPr>
              <a:t>이경은</a:t>
            </a:r>
            <a:endParaRPr lang="en-US" altLang="ko-KR" sz="1600" b="1">
              <a:solidFill>
                <a:schemeClr val="bg1"/>
              </a:solidFill>
            </a:endParaRPr>
          </a:p>
          <a:p>
            <a:pPr algn="dist"/>
            <a:r>
              <a:rPr lang="ko-KR" altLang="en-US" sz="1600" b="1">
                <a:solidFill>
                  <a:schemeClr val="bg1"/>
                </a:solidFill>
              </a:rPr>
              <a:t>컴퓨터공학전공 </a:t>
            </a:r>
            <a:r>
              <a:rPr lang="en-US" altLang="ko-KR" sz="1600" b="1">
                <a:solidFill>
                  <a:schemeClr val="bg1"/>
                </a:solidFill>
              </a:rPr>
              <a:t>2017152029 </a:t>
            </a:r>
            <a:r>
              <a:rPr lang="ko-KR" altLang="en-US" sz="1600" b="1">
                <a:solidFill>
                  <a:schemeClr val="bg1"/>
                </a:solidFill>
              </a:rPr>
              <a:t>이자흔</a:t>
            </a:r>
            <a:endParaRPr lang="en-US" altLang="ko-KR" sz="1600" b="1">
              <a:solidFill>
                <a:schemeClr val="bg1"/>
              </a:solidFill>
            </a:endParaRPr>
          </a:p>
          <a:p>
            <a:pPr algn="dist"/>
            <a:r>
              <a:rPr lang="ko-KR" altLang="en-US" sz="1600" b="1">
                <a:solidFill>
                  <a:schemeClr val="bg1"/>
                </a:solidFill>
              </a:rPr>
              <a:t>소프트웨어전공 </a:t>
            </a:r>
            <a:r>
              <a:rPr lang="en-US" altLang="ko-KR" sz="1600" b="1">
                <a:solidFill>
                  <a:schemeClr val="bg1"/>
                </a:solidFill>
              </a:rPr>
              <a:t>2017156036 </a:t>
            </a:r>
            <a:r>
              <a:rPr lang="ko-KR" altLang="en-US" sz="1600" b="1">
                <a:solidFill>
                  <a:schemeClr val="bg1"/>
                </a:solidFill>
              </a:rPr>
              <a:t>전현정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222222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400"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5616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13" name="표 3">
            <a:extLst>
              <a:ext uri="{FF2B5EF4-FFF2-40B4-BE49-F238E27FC236}">
                <a16:creationId xmlns:a16="http://schemas.microsoft.com/office/drawing/2014/main" id="{857BCAAD-5404-4133-BE54-8FD6F82B5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231971"/>
              </p:ext>
            </p:extLst>
          </p:nvPr>
        </p:nvGraphicFramePr>
        <p:xfrm>
          <a:off x="683568" y="1345398"/>
          <a:ext cx="4036731" cy="485271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20731">
                  <a:extLst>
                    <a:ext uri="{9D8B030D-6E8A-4147-A177-3AD203B41FA5}">
                      <a16:colId xmlns:a16="http://schemas.microsoft.com/office/drawing/2014/main" val="4044741388"/>
                    </a:ext>
                  </a:extLst>
                </a:gridCol>
                <a:gridCol w="2716000">
                  <a:extLst>
                    <a:ext uri="{9D8B030D-6E8A-4147-A177-3AD203B41FA5}">
                      <a16:colId xmlns:a16="http://schemas.microsoft.com/office/drawing/2014/main" val="4046076832"/>
                    </a:ext>
                  </a:extLst>
                </a:gridCol>
              </a:tblGrid>
              <a:tr h="3514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</a:p>
                  </a:txBody>
                  <a:tcPr marL="76305" marR="76305" marT="38153" marB="381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</a:p>
                  </a:txBody>
                  <a:tcPr marL="76305" marR="76305" marT="38153" marB="381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068227"/>
                  </a:ext>
                </a:extLst>
              </a:tr>
              <a:tr h="1031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7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휠맵</a:t>
                      </a:r>
                      <a:endParaRPr lang="ko-KR" altLang="en-US" sz="1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305" marR="76305" marT="38153" marB="3815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30000"/>
                        </a:lnSpc>
                        <a:buAutoNum type="arabicParenR"/>
                      </a:pPr>
                      <a:r>
                        <a:rPr lang="ko-KR" altLang="en-US" sz="1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앱과 웹 둘 다 지원</a:t>
                      </a:r>
                      <a:endParaRPr lang="en-US" altLang="ko-KR" sz="1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algn="l" latinLnBrk="1">
                        <a:lnSpc>
                          <a:spcPct val="130000"/>
                        </a:lnSpc>
                        <a:buAutoNum type="arabicParenR"/>
                      </a:pPr>
                      <a:r>
                        <a:rPr lang="ko-KR" altLang="en-US" sz="1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휠체어만 취급</a:t>
                      </a:r>
                      <a:endParaRPr lang="en-US" altLang="ko-KR" sz="1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algn="l" latinLnBrk="1">
                        <a:lnSpc>
                          <a:spcPct val="130000"/>
                        </a:lnSpc>
                        <a:buAutoNum type="arabicParenR"/>
                      </a:pPr>
                      <a:r>
                        <a:rPr lang="ko-KR" altLang="en-US" sz="1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없이 사용 가능</a:t>
                      </a:r>
                      <a:endParaRPr lang="en-US" altLang="ko-KR" sz="1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305" marR="76305" marT="38153" marB="381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701187"/>
                  </a:ext>
                </a:extLst>
              </a:tr>
              <a:tr h="16931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7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베프</a:t>
                      </a:r>
                      <a:r>
                        <a:rPr lang="ko-KR" altLang="en-US" sz="1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지도</a:t>
                      </a:r>
                    </a:p>
                  </a:txBody>
                  <a:tcPr marL="76305" marR="76305" marT="38153" marB="3815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30000"/>
                        </a:lnSpc>
                        <a:buAutoNum type="arabicParenR"/>
                      </a:pPr>
                      <a:r>
                        <a:rPr lang="ko-KR" altLang="en-US" sz="1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앱만 지원</a:t>
                      </a:r>
                      <a:endParaRPr lang="en-US" altLang="ko-KR" sz="1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algn="l" latinLnBrk="1">
                        <a:lnSpc>
                          <a:spcPct val="130000"/>
                        </a:lnSpc>
                        <a:buAutoNum type="arabicParenR"/>
                      </a:pPr>
                      <a:r>
                        <a:rPr lang="ko-KR" altLang="en-US" sz="1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교통 약자의 유형을 </a:t>
                      </a:r>
                      <a:br>
                        <a:rPr lang="en-US" altLang="ko-KR" sz="1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다양하게 구분함</a:t>
                      </a:r>
                      <a:r>
                        <a:rPr lang="en-US" altLang="ko-KR" sz="1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1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algn="l" latinLnBrk="1">
                        <a:lnSpc>
                          <a:spcPct val="130000"/>
                        </a:lnSpc>
                        <a:buAutoNum type="arabicParenR"/>
                      </a:pPr>
                      <a:r>
                        <a:rPr lang="ko-KR" altLang="en-US" sz="1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다른 앱과 </a:t>
                      </a:r>
                      <a:r>
                        <a:rPr lang="ko-KR" altLang="en-US" sz="1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연동하여 </a:t>
                      </a:r>
                      <a:br>
                        <a:rPr lang="en-US" altLang="ko-KR" sz="1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길찾기 기능 제공</a:t>
                      </a:r>
                      <a:endParaRPr lang="en-US" altLang="ko-KR" sz="1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305" marR="76305" marT="38153" marB="381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966555"/>
                  </a:ext>
                </a:extLst>
              </a:tr>
              <a:tr h="16931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</a:t>
                      </a:r>
                    </a:p>
                  </a:txBody>
                  <a:tcPr marL="76305" marR="76305" marT="38153" marB="38153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30000"/>
                        </a:lnSpc>
                        <a:buAutoNum type="arabicParenR"/>
                      </a:pPr>
                      <a:r>
                        <a:rPr lang="ko-KR" altLang="en-US" sz="1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앱과 웹 둘 다 지원</a:t>
                      </a:r>
                      <a:endParaRPr lang="en-US" altLang="ko-KR" sz="1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편의시설 현황 표시</a:t>
                      </a:r>
                      <a:endParaRPr lang="en-US" altLang="ko-KR" sz="1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algn="l" latinLnBrk="1">
                        <a:lnSpc>
                          <a:spcPct val="130000"/>
                        </a:lnSpc>
                        <a:buAutoNum type="arabicParenR"/>
                      </a:pPr>
                      <a:r>
                        <a:rPr lang="ko-KR" altLang="en-US" sz="1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 후기 공유</a:t>
                      </a:r>
                      <a:endParaRPr lang="en-US" altLang="ko-KR" sz="1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algn="l" latinLnBrk="1">
                        <a:lnSpc>
                          <a:spcPct val="130000"/>
                        </a:lnSpc>
                        <a:buAutoNum type="arabicParenR"/>
                      </a:pPr>
                      <a:r>
                        <a:rPr lang="ko-KR" altLang="en-US" sz="1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유형에 따라</a:t>
                      </a:r>
                      <a:br>
                        <a:rPr lang="en-US" altLang="ko-KR" sz="1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다른 지도 제공</a:t>
                      </a:r>
                      <a:endParaRPr lang="en-US" altLang="ko-KR" sz="1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305" marR="76305" marT="38153" marB="381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54657"/>
                  </a:ext>
                </a:extLst>
              </a:tr>
            </a:tbl>
          </a:graphicData>
        </a:graphic>
      </p:graphicFrame>
      <p:graphicFrame>
        <p:nvGraphicFramePr>
          <p:cNvPr id="16" name="표 5">
            <a:extLst>
              <a:ext uri="{FF2B5EF4-FFF2-40B4-BE49-F238E27FC236}">
                <a16:creationId xmlns:a16="http://schemas.microsoft.com/office/drawing/2014/main" id="{BDC4DF69-CA1F-417F-873F-6F8414D7A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558881"/>
              </p:ext>
            </p:extLst>
          </p:nvPr>
        </p:nvGraphicFramePr>
        <p:xfrm>
          <a:off x="5842121" y="2869419"/>
          <a:ext cx="2762327" cy="16945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62327">
                  <a:extLst>
                    <a:ext uri="{9D8B030D-6E8A-4147-A177-3AD203B41FA5}">
                      <a16:colId xmlns:a16="http://schemas.microsoft.com/office/drawing/2014/main" val="1586347120"/>
                    </a:ext>
                  </a:extLst>
                </a:gridCol>
              </a:tblGrid>
              <a:tr h="3956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7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유사 사례와의 차이점</a:t>
                      </a:r>
                    </a:p>
                  </a:txBody>
                  <a:tcPr marL="85914" marR="85914" marT="42957" marB="42957"/>
                </a:tc>
                <a:extLst>
                  <a:ext uri="{0D108BD9-81ED-4DB2-BD59-A6C34878D82A}">
                    <a16:rowId xmlns:a16="http://schemas.microsoft.com/office/drawing/2014/main" val="631517079"/>
                  </a:ext>
                </a:extLst>
              </a:tr>
              <a:tr h="1082995"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20000"/>
                        </a:lnSpc>
                        <a:buAutoNum type="arabicParenR"/>
                      </a:pPr>
                      <a:r>
                        <a:rPr lang="ko-KR" altLang="en-US" sz="17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가능한 도로의 </a:t>
                      </a:r>
                      <a:br>
                        <a:rPr lang="en-US" altLang="ko-KR" sz="17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7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범위 표현</a:t>
                      </a:r>
                      <a:endParaRPr lang="en-US" altLang="ko-KR" sz="17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algn="l" latinLnBrk="1">
                        <a:lnSpc>
                          <a:spcPct val="120000"/>
                        </a:lnSpc>
                        <a:buAutoNum type="arabicParenR"/>
                      </a:pPr>
                      <a:r>
                        <a:rPr lang="ko-KR" altLang="en-US" sz="17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 내 </a:t>
                      </a:r>
                      <a:r>
                        <a:rPr lang="ko-KR" altLang="en-US" sz="17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길찾기</a:t>
                      </a:r>
                      <a:r>
                        <a:rPr lang="ko-KR" altLang="en-US" sz="17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</a:t>
                      </a:r>
                      <a:endParaRPr lang="en-US" altLang="ko-KR" sz="17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algn="l" latinLnBrk="1">
                        <a:lnSpc>
                          <a:spcPct val="120000"/>
                        </a:lnSpc>
                        <a:buAutoNum type="arabicParenR"/>
                      </a:pPr>
                      <a:r>
                        <a:rPr lang="ko-KR" altLang="en-US" sz="17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 알림 기능</a:t>
                      </a:r>
                    </a:p>
                  </a:txBody>
                  <a:tcPr marL="85914" marR="85914" marT="42957" marB="42957"/>
                </a:tc>
                <a:extLst>
                  <a:ext uri="{0D108BD9-81ED-4DB2-BD59-A6C34878D82A}">
                    <a16:rowId xmlns:a16="http://schemas.microsoft.com/office/drawing/2014/main" val="98617987"/>
                  </a:ext>
                </a:extLst>
              </a:tr>
            </a:tbl>
          </a:graphicData>
        </a:graphic>
      </p:graphicFrame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095B38C-7759-4415-82ED-D6413BFAA339}"/>
              </a:ext>
            </a:extLst>
          </p:cNvPr>
          <p:cNvSpPr/>
          <p:nvPr/>
        </p:nvSpPr>
        <p:spPr>
          <a:xfrm>
            <a:off x="4881715" y="3445909"/>
            <a:ext cx="798990" cy="597023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1D1043-29F5-419A-B8D1-90319AEAA229}"/>
              </a:ext>
            </a:extLst>
          </p:cNvPr>
          <p:cNvSpPr/>
          <p:nvPr/>
        </p:nvSpPr>
        <p:spPr>
          <a:xfrm>
            <a:off x="179512" y="142854"/>
            <a:ext cx="20569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</a:rPr>
              <a:t>관련 연구 및 사례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55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3788" y="2776572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solidFill>
                  <a:schemeClr val="bg1"/>
                </a:solidFill>
              </a:rPr>
              <a:t>시스템 구성도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344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5616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4153E0-B6CF-46AB-B865-41202CBE8942}"/>
              </a:ext>
            </a:extLst>
          </p:cNvPr>
          <p:cNvSpPr/>
          <p:nvPr/>
        </p:nvSpPr>
        <p:spPr>
          <a:xfrm>
            <a:off x="190228" y="142042"/>
            <a:ext cx="1678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</a:rPr>
              <a:t>시스템 구성도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16" name="Picture 2" descr="스마트폰 아이콘에 대한 이미지 검색결과">
            <a:extLst>
              <a:ext uri="{FF2B5EF4-FFF2-40B4-BE49-F238E27FC236}">
                <a16:creationId xmlns:a16="http://schemas.microsoft.com/office/drawing/2014/main" id="{C7077BDD-A51E-4B50-813C-78E9DC153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298146" y="3755225"/>
            <a:ext cx="1529320" cy="15293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06E0153-E96B-4D76-8695-381ED292F6E3}"/>
              </a:ext>
            </a:extLst>
          </p:cNvPr>
          <p:cNvCxnSpPr>
            <a:cxnSpLocks/>
          </p:cNvCxnSpPr>
          <p:nvPr/>
        </p:nvCxnSpPr>
        <p:spPr>
          <a:xfrm flipV="1">
            <a:off x="2532367" y="2723715"/>
            <a:ext cx="541569" cy="36617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978A960-1544-40E7-BDDE-439AD766C179}"/>
              </a:ext>
            </a:extLst>
          </p:cNvPr>
          <p:cNvCxnSpPr>
            <a:cxnSpLocks/>
          </p:cNvCxnSpPr>
          <p:nvPr/>
        </p:nvCxnSpPr>
        <p:spPr>
          <a:xfrm>
            <a:off x="4911424" y="2735198"/>
            <a:ext cx="470229" cy="35469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85B8491-72B0-4EFD-9D86-228933C262D4}"/>
              </a:ext>
            </a:extLst>
          </p:cNvPr>
          <p:cNvCxnSpPr>
            <a:cxnSpLocks/>
          </p:cNvCxnSpPr>
          <p:nvPr/>
        </p:nvCxnSpPr>
        <p:spPr>
          <a:xfrm>
            <a:off x="6469045" y="3467445"/>
            <a:ext cx="45315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9FEE174-C2EE-4A49-90E4-5AA123BED2BD}"/>
              </a:ext>
            </a:extLst>
          </p:cNvPr>
          <p:cNvCxnSpPr>
            <a:cxnSpLocks/>
          </p:cNvCxnSpPr>
          <p:nvPr/>
        </p:nvCxnSpPr>
        <p:spPr>
          <a:xfrm>
            <a:off x="2532367" y="4134286"/>
            <a:ext cx="541569" cy="33062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19B1408-2E26-4BE7-82EF-0F96FE0A49DC}"/>
              </a:ext>
            </a:extLst>
          </p:cNvPr>
          <p:cNvCxnSpPr>
            <a:cxnSpLocks/>
          </p:cNvCxnSpPr>
          <p:nvPr/>
        </p:nvCxnSpPr>
        <p:spPr>
          <a:xfrm flipV="1">
            <a:off x="4958727" y="3991423"/>
            <a:ext cx="422925" cy="38424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" descr="관련 이미지">
            <a:extLst>
              <a:ext uri="{FF2B5EF4-FFF2-40B4-BE49-F238E27FC236}">
                <a16:creationId xmlns:a16="http://schemas.microsoft.com/office/drawing/2014/main" id="{2CF88EA6-E25E-43AF-8FCB-B68505691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035289"/>
            <a:ext cx="1098997" cy="109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269B0D5-6DF4-4B08-BDEB-92DF958C0B70}"/>
              </a:ext>
            </a:extLst>
          </p:cNvPr>
          <p:cNvSpPr txBox="1"/>
          <p:nvPr/>
        </p:nvSpPr>
        <p:spPr>
          <a:xfrm>
            <a:off x="1504963" y="3968778"/>
            <a:ext cx="109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6" descr="서버 아이콘에 대한 이미지 검색결과">
            <a:extLst>
              <a:ext uri="{FF2B5EF4-FFF2-40B4-BE49-F238E27FC236}">
                <a16:creationId xmlns:a16="http://schemas.microsoft.com/office/drawing/2014/main" id="{2BC485C5-15FC-4F09-A3E5-1B0D855AA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374" y="3000879"/>
            <a:ext cx="974577" cy="97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1ED08BB-C3EC-4828-B0CB-D63724487CF6}"/>
              </a:ext>
            </a:extLst>
          </p:cNvPr>
          <p:cNvSpPr txBox="1"/>
          <p:nvPr/>
        </p:nvSpPr>
        <p:spPr>
          <a:xfrm>
            <a:off x="5460337" y="3950944"/>
            <a:ext cx="1251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AutoShape 8" descr="구글 맵 아이콘에 대한 이미지 검색결과">
            <a:extLst>
              <a:ext uri="{FF2B5EF4-FFF2-40B4-BE49-F238E27FC236}">
                <a16:creationId xmlns:a16="http://schemas.microsoft.com/office/drawing/2014/main" id="{CF23CBDF-55CC-477C-905B-FD4E3FDD6E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19421" y="3208196"/>
            <a:ext cx="233930" cy="23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000" b="1"/>
          </a:p>
        </p:txBody>
      </p:sp>
      <p:pic>
        <p:nvPicPr>
          <p:cNvPr id="29" name="Picture 18" descr="웹 브라우저 아이콘 아이콘에 대한 이미지 검색결과">
            <a:extLst>
              <a:ext uri="{FF2B5EF4-FFF2-40B4-BE49-F238E27FC236}">
                <a16:creationId xmlns:a16="http://schemas.microsoft.com/office/drawing/2014/main" id="{A1F747B2-A8F3-423F-8F01-DABFEA596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730" y="1669185"/>
            <a:ext cx="1620671" cy="162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구글 맵 아이콘에 대한 이미지 검색결과">
            <a:extLst>
              <a:ext uri="{FF2B5EF4-FFF2-40B4-BE49-F238E27FC236}">
                <a16:creationId xmlns:a16="http://schemas.microsoft.com/office/drawing/2014/main" id="{6429448B-604C-4C85-A21D-EF71E59B8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044" y="2325257"/>
            <a:ext cx="593021" cy="59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구글 맵 아이콘에 대한 이미지 검색결과">
            <a:extLst>
              <a:ext uri="{FF2B5EF4-FFF2-40B4-BE49-F238E27FC236}">
                <a16:creationId xmlns:a16="http://schemas.microsoft.com/office/drawing/2014/main" id="{E019ED64-F31F-4034-B37D-804CBEA16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130" y="4311672"/>
            <a:ext cx="416425" cy="41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0" descr="DB 아이콘에 대한 이미지 검색결과">
            <a:extLst>
              <a:ext uri="{FF2B5EF4-FFF2-40B4-BE49-F238E27FC236}">
                <a16:creationId xmlns:a16="http://schemas.microsoft.com/office/drawing/2014/main" id="{E522AC87-ABB9-4433-9133-05A169331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202" y="2949613"/>
            <a:ext cx="1251890" cy="125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EA88C57-FF3F-4806-B4A0-9964BA076BE3}"/>
              </a:ext>
            </a:extLst>
          </p:cNvPr>
          <p:cNvSpPr txBox="1"/>
          <p:nvPr/>
        </p:nvSpPr>
        <p:spPr>
          <a:xfrm>
            <a:off x="3204999" y="1551854"/>
            <a:ext cx="2206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 Browser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1E5531-4F40-4519-8F37-0221958D1A6A}"/>
              </a:ext>
            </a:extLst>
          </p:cNvPr>
          <p:cNvSpPr txBox="1"/>
          <p:nvPr/>
        </p:nvSpPr>
        <p:spPr>
          <a:xfrm>
            <a:off x="3788265" y="5352453"/>
            <a:ext cx="1039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App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 descr="구글 맵 아이콘에 대한 이미지 검색결과">
            <a:extLst>
              <a:ext uri="{FF2B5EF4-FFF2-40B4-BE49-F238E27FC236}">
                <a16:creationId xmlns:a16="http://schemas.microsoft.com/office/drawing/2014/main" id="{D63369CB-C606-4A3D-80FD-18DE4909C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501" y="3380664"/>
            <a:ext cx="288685" cy="28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74EA8F7-B9C3-41E2-B6A9-83A48B63D201}"/>
              </a:ext>
            </a:extLst>
          </p:cNvPr>
          <p:cNvSpPr txBox="1"/>
          <p:nvPr/>
        </p:nvSpPr>
        <p:spPr>
          <a:xfrm>
            <a:off x="2955802" y="3274991"/>
            <a:ext cx="2584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Google Map API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20" descr="DB 아이콘에 대한 이미지 검색결과">
            <a:extLst>
              <a:ext uri="{FF2B5EF4-FFF2-40B4-BE49-F238E27FC236}">
                <a16:creationId xmlns:a16="http://schemas.microsoft.com/office/drawing/2014/main" id="{EF692609-D213-417D-8115-607C98354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202" y="2953599"/>
            <a:ext cx="1251890" cy="125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913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3788" y="2776572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solidFill>
                  <a:schemeClr val="bg1"/>
                </a:solidFill>
              </a:rPr>
              <a:t>주요 기능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002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5616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4153E0-B6CF-46AB-B865-41202CBE8942}"/>
              </a:ext>
            </a:extLst>
          </p:cNvPr>
          <p:cNvSpPr/>
          <p:nvPr/>
        </p:nvSpPr>
        <p:spPr>
          <a:xfrm>
            <a:off x="28344" y="132601"/>
            <a:ext cx="15480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</a:rPr>
              <a:t>주요 기능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A77C8B-CFB4-42D0-A1E3-EBEF21C16B30}"/>
              </a:ext>
            </a:extLst>
          </p:cNvPr>
          <p:cNvSpPr txBox="1"/>
          <p:nvPr/>
        </p:nvSpPr>
        <p:spPr>
          <a:xfrm>
            <a:off x="3599892" y="2553859"/>
            <a:ext cx="1944216" cy="211032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 fontAlgn="base">
              <a:lnSpc>
                <a:spcPct val="170000"/>
              </a:lnSpc>
              <a:buAutoNum type="arabicPeriod"/>
            </a:pPr>
            <a:r>
              <a:rPr lang="ko-KR" altLang="en-US" sz="2000" b="1">
                <a:latin typeface="+mn-ea"/>
              </a:rPr>
              <a:t>정보 제보</a:t>
            </a:r>
            <a:endParaRPr lang="en-US" altLang="ko-KR" sz="2000" b="1">
              <a:latin typeface="+mn-ea"/>
            </a:endParaRPr>
          </a:p>
          <a:p>
            <a:pPr marL="342900" indent="-342900" fontAlgn="base">
              <a:lnSpc>
                <a:spcPct val="170000"/>
              </a:lnSpc>
              <a:buAutoNum type="arabicPeriod"/>
            </a:pPr>
            <a:r>
              <a:rPr lang="ko-KR" altLang="en-US" sz="2000" b="1">
                <a:latin typeface="+mn-ea"/>
              </a:rPr>
              <a:t>정보 제공</a:t>
            </a:r>
            <a:endParaRPr lang="en-US" altLang="ko-KR" sz="2000" b="1">
              <a:latin typeface="+mn-ea"/>
            </a:endParaRPr>
          </a:p>
          <a:p>
            <a:pPr marL="342900" indent="-342900" fontAlgn="base">
              <a:lnSpc>
                <a:spcPct val="170000"/>
              </a:lnSpc>
              <a:buAutoNum type="arabicPeriod"/>
            </a:pPr>
            <a:r>
              <a:rPr lang="ko-KR" altLang="en-US" sz="2000" b="1">
                <a:latin typeface="+mn-ea"/>
              </a:rPr>
              <a:t>알림</a:t>
            </a:r>
            <a:endParaRPr lang="en-US" altLang="ko-KR" sz="2000" b="1">
              <a:latin typeface="+mn-ea"/>
            </a:endParaRPr>
          </a:p>
          <a:p>
            <a:pPr marL="342900" indent="-342900" fontAlgn="base">
              <a:lnSpc>
                <a:spcPct val="170000"/>
              </a:lnSpc>
              <a:buAutoNum type="arabicPeriod"/>
            </a:pPr>
            <a:r>
              <a:rPr lang="ko-KR" altLang="en-US" sz="2000" b="1">
                <a:latin typeface="+mn-ea"/>
              </a:rPr>
              <a:t>길찾기</a:t>
            </a:r>
            <a:endParaRPr lang="en-US" altLang="ko-KR" sz="20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5631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5616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4153E0-B6CF-46AB-B865-41202CBE8942}"/>
              </a:ext>
            </a:extLst>
          </p:cNvPr>
          <p:cNvSpPr/>
          <p:nvPr/>
        </p:nvSpPr>
        <p:spPr>
          <a:xfrm>
            <a:off x="179512" y="149782"/>
            <a:ext cx="1204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</a:rPr>
              <a:t>정보 제보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7044F-322E-4D7A-AB28-5F21770A2EF9}"/>
              </a:ext>
            </a:extLst>
          </p:cNvPr>
          <p:cNvSpPr txBox="1"/>
          <p:nvPr/>
        </p:nvSpPr>
        <p:spPr>
          <a:xfrm>
            <a:off x="1115616" y="3604853"/>
            <a:ext cx="6912768" cy="250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불편한 시설에 대한 정보를 제보함 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특정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장소에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대한 정보를 작성함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정보는 교통 약자가 이용 가능한 정도와 </a:t>
            </a:r>
            <a:b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정보 필요 사용자를 구분하는 태그를 표시하는 것을 기본으로 함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사진 첨부와 도로의 경우 경사도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계단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유무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도로 파손 정도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장소의 경우 엘리베이터 유무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휠체어 경사로 등은 선택 사항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수정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횟수와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제보된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날짜가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함께 게시됨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오류가 있거나 변동 사항이 있는 제보글 수정 요청 가능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1" name="Picture 2" descr="관련 이미지">
            <a:extLst>
              <a:ext uri="{FF2B5EF4-FFF2-40B4-BE49-F238E27FC236}">
                <a16:creationId xmlns:a16="http://schemas.microsoft.com/office/drawing/2014/main" id="{4EFA8128-4089-4E17-B964-BE24E9598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780" y="1960118"/>
            <a:ext cx="1098997" cy="109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8378130-4B60-4810-9EB6-C87C64DA3336}"/>
              </a:ext>
            </a:extLst>
          </p:cNvPr>
          <p:cNvSpPr/>
          <p:nvPr/>
        </p:nvSpPr>
        <p:spPr>
          <a:xfrm>
            <a:off x="2777896" y="2193282"/>
            <a:ext cx="979527" cy="597023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문서 아이콘에 대한 이미지 검색결과">
            <a:extLst>
              <a:ext uri="{FF2B5EF4-FFF2-40B4-BE49-F238E27FC236}">
                <a16:creationId xmlns:a16="http://schemas.microsoft.com/office/drawing/2014/main" id="{6045A33B-7BD2-49B9-BB96-9F1EB3483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061" y="1944073"/>
            <a:ext cx="1098996" cy="109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2EE6F87-6A74-41EB-8136-94B928709D60}"/>
              </a:ext>
            </a:extLst>
          </p:cNvPr>
          <p:cNvSpPr/>
          <p:nvPr/>
        </p:nvSpPr>
        <p:spPr>
          <a:xfrm>
            <a:off x="5263695" y="2193282"/>
            <a:ext cx="979527" cy="597023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스마트폰 아이콘에 대한 이미지 검색결과">
            <a:extLst>
              <a:ext uri="{FF2B5EF4-FFF2-40B4-BE49-F238E27FC236}">
                <a16:creationId xmlns:a16="http://schemas.microsoft.com/office/drawing/2014/main" id="{5063CBEE-EB4F-4108-B474-27E83AA6F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341" y="1558771"/>
            <a:ext cx="823895" cy="82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웹 브라우저 아이콘 아이콘에 대한 이미지 검색결과">
            <a:extLst>
              <a:ext uri="{FF2B5EF4-FFF2-40B4-BE49-F238E27FC236}">
                <a16:creationId xmlns:a16="http://schemas.microsoft.com/office/drawing/2014/main" id="{9827D223-6C69-48A7-99B7-AF4C9B199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497" y="2271896"/>
            <a:ext cx="823895" cy="82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4398339-8956-4FDD-93D1-4A949B259045}"/>
              </a:ext>
            </a:extLst>
          </p:cNvPr>
          <p:cNvCxnSpPr>
            <a:cxnSpLocks/>
          </p:cNvCxnSpPr>
          <p:nvPr/>
        </p:nvCxnSpPr>
        <p:spPr>
          <a:xfrm flipV="1">
            <a:off x="6792615" y="1742419"/>
            <a:ext cx="967763" cy="12149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B4AADE-312F-474F-98A9-B87D8DF1A1F6}"/>
              </a:ext>
            </a:extLst>
          </p:cNvPr>
          <p:cNvSpPr txBox="1"/>
          <p:nvPr/>
        </p:nvSpPr>
        <p:spPr>
          <a:xfrm>
            <a:off x="2563000" y="1624240"/>
            <a:ext cx="1065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/>
              <a:t>제보글</a:t>
            </a:r>
            <a:endParaRPr lang="en-US" altLang="ko-KR" sz="1600" b="1"/>
          </a:p>
          <a:p>
            <a:pPr algn="ctr"/>
            <a:r>
              <a:rPr lang="ko-KR" altLang="en-US" sz="1600" b="1"/>
              <a:t>작성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E3D73-5269-4935-A226-5F93778D0740}"/>
              </a:ext>
            </a:extLst>
          </p:cNvPr>
          <p:cNvSpPr txBox="1"/>
          <p:nvPr/>
        </p:nvSpPr>
        <p:spPr>
          <a:xfrm>
            <a:off x="5211117" y="1774217"/>
            <a:ext cx="979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업로드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A90C63-0953-4BD6-832C-B30530ECC353}"/>
              </a:ext>
            </a:extLst>
          </p:cNvPr>
          <p:cNvSpPr txBox="1"/>
          <p:nvPr/>
        </p:nvSpPr>
        <p:spPr>
          <a:xfrm>
            <a:off x="1616060" y="3048761"/>
            <a:ext cx="871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사용자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D0FF52-435C-4E29-89DC-54C8C73AB786}"/>
              </a:ext>
            </a:extLst>
          </p:cNvPr>
          <p:cNvSpPr txBox="1"/>
          <p:nvPr/>
        </p:nvSpPr>
        <p:spPr>
          <a:xfrm>
            <a:off x="4058043" y="3025172"/>
            <a:ext cx="823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제보글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FA6DC2-3F0B-40E8-BF82-2AD9700FCFDD}"/>
              </a:ext>
            </a:extLst>
          </p:cNvPr>
          <p:cNvSpPr txBox="1"/>
          <p:nvPr/>
        </p:nvSpPr>
        <p:spPr>
          <a:xfrm>
            <a:off x="6622609" y="3054712"/>
            <a:ext cx="823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앱 </a:t>
            </a:r>
            <a:r>
              <a:rPr lang="en-US" altLang="ko-KR" sz="1600" b="1"/>
              <a:t>/ </a:t>
            </a:r>
            <a:r>
              <a:rPr lang="ko-KR" altLang="en-US" sz="1600" b="1"/>
              <a:t>웹</a:t>
            </a:r>
          </a:p>
        </p:txBody>
      </p:sp>
    </p:spTree>
    <p:extLst>
      <p:ext uri="{BB962C8B-B14F-4D97-AF65-F5344CB8AC3E}">
        <p14:creationId xmlns:p14="http://schemas.microsoft.com/office/powerpoint/2010/main" val="897431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5616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F255C7-479E-406E-9C6D-D80C2CD50C61}"/>
              </a:ext>
            </a:extLst>
          </p:cNvPr>
          <p:cNvSpPr txBox="1"/>
          <p:nvPr/>
        </p:nvSpPr>
        <p:spPr>
          <a:xfrm>
            <a:off x="3820618" y="2286213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아이콘 </a:t>
            </a:r>
            <a:endParaRPr lang="en-US" altLang="ko-KR" b="1"/>
          </a:p>
          <a:p>
            <a:pPr algn="ctr"/>
            <a:r>
              <a:rPr lang="ko-KR" altLang="en-US" b="1"/>
              <a:t>클릭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31B73252-30DA-415A-A41B-DB8C06387674}"/>
              </a:ext>
            </a:extLst>
          </p:cNvPr>
          <p:cNvSpPr/>
          <p:nvPr/>
        </p:nvSpPr>
        <p:spPr>
          <a:xfrm>
            <a:off x="4139952" y="1760381"/>
            <a:ext cx="936104" cy="49014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C4CA4-8AE1-4C13-8974-E0B265723016}"/>
              </a:ext>
            </a:extLst>
          </p:cNvPr>
          <p:cNvSpPr txBox="1"/>
          <p:nvPr/>
        </p:nvSpPr>
        <p:spPr>
          <a:xfrm>
            <a:off x="5545225" y="2609379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세부 정보 확인</a:t>
            </a:r>
            <a:endParaRPr lang="en-US" altLang="ko-KR" b="1" dirty="0"/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2FD904-9CB0-4887-9F80-B166D8398619}"/>
              </a:ext>
            </a:extLst>
          </p:cNvPr>
          <p:cNvSpPr txBox="1"/>
          <p:nvPr/>
        </p:nvSpPr>
        <p:spPr>
          <a:xfrm>
            <a:off x="2389566" y="2732743"/>
            <a:ext cx="95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아이콘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44E91-35B2-4226-8DAF-15048156E28E}"/>
              </a:ext>
            </a:extLst>
          </p:cNvPr>
          <p:cNvSpPr txBox="1"/>
          <p:nvPr/>
        </p:nvSpPr>
        <p:spPr>
          <a:xfrm>
            <a:off x="953598" y="3429000"/>
            <a:ext cx="7236804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/>
              <a:t>불편한 시설의 제보 받은 정보를 제공함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ko-KR" altLang="en-US" sz="1600" dirty="0"/>
              <a:t>지도를 통해 현재 위치를 기준으로 위치를 파악할 수 있음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ko-KR" altLang="en-US" sz="1600" dirty="0"/>
              <a:t>지도를 통해 장소를 검색하여 지도상의 위치를 파악할 수 있음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ko-KR" altLang="en-US" sz="1600" dirty="0"/>
              <a:t>도로의 경우 경사도</a:t>
            </a:r>
            <a:r>
              <a:rPr lang="en-US" altLang="ko-KR" sz="1600" dirty="0"/>
              <a:t>, </a:t>
            </a:r>
            <a:r>
              <a:rPr lang="ko-KR" altLang="en-US" sz="1600" dirty="0"/>
              <a:t>계단 유무</a:t>
            </a:r>
            <a:r>
              <a:rPr lang="en-US" altLang="ko-KR" sz="1600" dirty="0"/>
              <a:t>, </a:t>
            </a:r>
            <a:r>
              <a:rPr lang="ko-KR" altLang="en-US" sz="1600" dirty="0"/>
              <a:t>도로 파손 정도에 대한 정보를</a:t>
            </a:r>
            <a:br>
              <a:rPr lang="en-US" altLang="ko-KR" sz="1600" dirty="0"/>
            </a:br>
            <a:r>
              <a:rPr lang="ko-KR" altLang="en-US" sz="1600" dirty="0"/>
              <a:t>제공함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ko-KR" altLang="en-US" sz="1600" dirty="0"/>
              <a:t>장소의 경우 엘리베이터의 유무</a:t>
            </a:r>
            <a:r>
              <a:rPr lang="en-US" altLang="ko-KR" sz="1600" dirty="0"/>
              <a:t>, </a:t>
            </a:r>
            <a:r>
              <a:rPr lang="ko-KR" altLang="en-US" sz="1600" dirty="0"/>
              <a:t>휠체어 경사로 등에 대한 정보를 제공함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ko-KR" altLang="en-US" sz="1600" dirty="0"/>
              <a:t>태그를 통해 정보가 필요한 사용자를 구분할 수 있음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61A40F-572E-420D-9418-F15447663C7C}"/>
              </a:ext>
            </a:extLst>
          </p:cNvPr>
          <p:cNvSpPr/>
          <p:nvPr/>
        </p:nvSpPr>
        <p:spPr>
          <a:xfrm>
            <a:off x="179512" y="149782"/>
            <a:ext cx="1204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</a:rPr>
              <a:t>정보 제공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2050" name="Picture 2" descr="지도 위치 앱 디자인 그림입니다. 로열티 무료 사진, 그림, 이미지 그리고 스톡포토그래피. Image 39349451.">
            <a:extLst>
              <a:ext uri="{FF2B5EF4-FFF2-40B4-BE49-F238E27FC236}">
                <a16:creationId xmlns:a16="http://schemas.microsoft.com/office/drawing/2014/main" id="{54B2E95F-E88A-4F31-8180-304EB81F6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640" y="1519189"/>
            <a:ext cx="1748151" cy="110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글 목록 아이콘에 대한 이미지 검색결과">
            <a:extLst>
              <a:ext uri="{FF2B5EF4-FFF2-40B4-BE49-F238E27FC236}">
                <a16:creationId xmlns:a16="http://schemas.microsoft.com/office/drawing/2014/main" id="{A94B6454-6056-4553-9E99-F15590E9A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125" y="1606232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617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5616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4153E0-B6CF-46AB-B865-41202CBE8942}"/>
              </a:ext>
            </a:extLst>
          </p:cNvPr>
          <p:cNvSpPr/>
          <p:nvPr/>
        </p:nvSpPr>
        <p:spPr>
          <a:xfrm>
            <a:off x="140321" y="132601"/>
            <a:ext cx="1749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</a:rPr>
              <a:t>불편 시설 알림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BABE6D-4B46-492D-AC03-F83D500B388F}"/>
              </a:ext>
            </a:extLst>
          </p:cNvPr>
          <p:cNvSpPr txBox="1"/>
          <p:nvPr/>
        </p:nvSpPr>
        <p:spPr>
          <a:xfrm>
            <a:off x="758472" y="4386878"/>
            <a:ext cx="7627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불편 시설의 유무에 대한 알림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현 상황에 따라 알림 여부를 선택할 수 있음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현 위치를 기준으로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500m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내에 불편한 시설이 있을 경우 </a:t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상단바와 진동을 통해 알림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074" name="Picture 2" descr="계단 아이콘에 대한 이미지 검색결과">
            <a:extLst>
              <a:ext uri="{FF2B5EF4-FFF2-40B4-BE49-F238E27FC236}">
                <a16:creationId xmlns:a16="http://schemas.microsoft.com/office/drawing/2014/main" id="{79F7BFB1-A554-45E0-BF5A-6FB11DE8E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334" y="1615679"/>
            <a:ext cx="1710886" cy="171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84E20774-113D-4C86-8CD1-7DB34B8AC011}"/>
              </a:ext>
            </a:extLst>
          </p:cNvPr>
          <p:cNvSpPr/>
          <p:nvPr/>
        </p:nvSpPr>
        <p:spPr>
          <a:xfrm>
            <a:off x="1899744" y="1028737"/>
            <a:ext cx="3141920" cy="314192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7061E7B-77CD-49DE-B6F9-EBEE1E4EF46F}"/>
              </a:ext>
            </a:extLst>
          </p:cNvPr>
          <p:cNvSpPr/>
          <p:nvPr/>
        </p:nvSpPr>
        <p:spPr>
          <a:xfrm>
            <a:off x="1439650" y="3121323"/>
            <a:ext cx="6264696" cy="480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3F65B9-CCDE-4B06-A236-9E5C111502A1}"/>
              </a:ext>
            </a:extLst>
          </p:cNvPr>
          <p:cNvSpPr txBox="1"/>
          <p:nvPr/>
        </p:nvSpPr>
        <p:spPr>
          <a:xfrm>
            <a:off x="4562315" y="1359938"/>
            <a:ext cx="1710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/>
              <a:t>범위 내의 </a:t>
            </a:r>
            <a:endParaRPr lang="en-US" altLang="ko-KR" sz="1400" b="1"/>
          </a:p>
          <a:p>
            <a:pPr algn="ctr"/>
            <a:r>
              <a:rPr lang="ko-KR" altLang="en-US" sz="1400" b="1"/>
              <a:t>불편 시설</a:t>
            </a:r>
            <a:endParaRPr lang="en-US" altLang="ko-KR" sz="1400" b="1"/>
          </a:p>
          <a:p>
            <a:pPr algn="ctr"/>
            <a:r>
              <a:rPr lang="ko-KR" altLang="en-US" sz="1400" b="1"/>
              <a:t>감지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B7ABDF0-E2F0-424F-B0F2-ADDD4102AE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640" y="2047506"/>
            <a:ext cx="982633" cy="9826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43D023-EC35-46B6-8C6E-78BB39DBF7DD}"/>
              </a:ext>
            </a:extLst>
          </p:cNvPr>
          <p:cNvSpPr txBox="1"/>
          <p:nvPr/>
        </p:nvSpPr>
        <p:spPr>
          <a:xfrm>
            <a:off x="2820015" y="1453464"/>
            <a:ext cx="1283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/>
              <a:t>사용자에게</a:t>
            </a:r>
            <a:endParaRPr lang="en-US" altLang="ko-KR" sz="1600" b="1"/>
          </a:p>
          <a:p>
            <a:pPr algn="ctr"/>
            <a:r>
              <a:rPr lang="ko-KR" altLang="en-US" sz="1600" b="1"/>
              <a:t>알림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8267B6AF-059D-465F-9F0C-34F0832634E9}"/>
              </a:ext>
            </a:extLst>
          </p:cNvPr>
          <p:cNvSpPr/>
          <p:nvPr/>
        </p:nvSpPr>
        <p:spPr>
          <a:xfrm rot="7207235">
            <a:off x="5082309" y="2226615"/>
            <a:ext cx="303173" cy="163502"/>
          </a:xfrm>
          <a:prstGeom prst="rightArrow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207DCB3-1C27-45BB-A4F0-6C99A59BCB73}"/>
              </a:ext>
            </a:extLst>
          </p:cNvPr>
          <p:cNvSpPr/>
          <p:nvPr/>
        </p:nvSpPr>
        <p:spPr>
          <a:xfrm>
            <a:off x="4609599" y="2761026"/>
            <a:ext cx="565539" cy="56553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388632D-6759-4DBA-A426-2B0EB6C739FB}"/>
              </a:ext>
            </a:extLst>
          </p:cNvPr>
          <p:cNvCxnSpPr>
            <a:cxnSpLocks/>
          </p:cNvCxnSpPr>
          <p:nvPr/>
        </p:nvCxnSpPr>
        <p:spPr>
          <a:xfrm>
            <a:off x="3983203" y="2496561"/>
            <a:ext cx="850829" cy="2942"/>
          </a:xfrm>
          <a:prstGeom prst="straightConnector1">
            <a:avLst/>
          </a:prstGeom>
          <a:ln w="190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4B6399F-741A-4651-99A1-450C96A5219C}"/>
              </a:ext>
            </a:extLst>
          </p:cNvPr>
          <p:cNvSpPr txBox="1"/>
          <p:nvPr/>
        </p:nvSpPr>
        <p:spPr>
          <a:xfrm>
            <a:off x="4028273" y="2179517"/>
            <a:ext cx="816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002060"/>
                </a:solidFill>
              </a:rPr>
              <a:t>500m</a:t>
            </a:r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4D832D2B-9BE1-447C-97DF-7E6222D67883}"/>
              </a:ext>
            </a:extLst>
          </p:cNvPr>
          <p:cNvSpPr/>
          <p:nvPr/>
        </p:nvSpPr>
        <p:spPr>
          <a:xfrm flipH="1">
            <a:off x="4195748" y="1480586"/>
            <a:ext cx="641206" cy="319839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238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5616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4153E0-B6CF-46AB-B865-41202CBE8942}"/>
              </a:ext>
            </a:extLst>
          </p:cNvPr>
          <p:cNvSpPr/>
          <p:nvPr/>
        </p:nvSpPr>
        <p:spPr>
          <a:xfrm>
            <a:off x="219217" y="159232"/>
            <a:ext cx="896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</a:rPr>
              <a:t>길찾기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5B65-2CC6-4D0C-AC4F-10C43257B9FB}"/>
              </a:ext>
            </a:extLst>
          </p:cNvPr>
          <p:cNvSpPr txBox="1"/>
          <p:nvPr/>
        </p:nvSpPr>
        <p:spPr>
          <a:xfrm>
            <a:off x="917594" y="3636163"/>
            <a:ext cx="7308812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길찾기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기능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 불편한 도로를 제외하고 사용자가 이동 가능한 경로를 표시함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맑은 고딕" panose="020B0503020000020004" pitchFamily="50" charset="-127"/>
              </a:rPr>
              <a:t>정보 필요 사용자를 구분하는 태그를 통해 교통 약자의 유형에 따라 다른 경로를 제공함</a:t>
            </a:r>
            <a:r>
              <a:rPr lang="en-US" altLang="ko-KR" sz="1600" dirty="0"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경로를 보여주고 선택적으로 네비게이션 기능을 선택할 수 있음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네비게이션 기능으로 보행자의 보행 방향에 따라 음성이나 진동 중 </a:t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선택한 방법으로 알림을 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028" name="Picture 4" descr="길찾기 아이콘에 대한 이미지 검색결과">
            <a:extLst>
              <a:ext uri="{FF2B5EF4-FFF2-40B4-BE49-F238E27FC236}">
                <a16:creationId xmlns:a16="http://schemas.microsoft.com/office/drawing/2014/main" id="{17353636-A166-4FCD-BDAA-7C0E451AA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512" y="1477310"/>
            <a:ext cx="1616968" cy="161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40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1028" y="2780928"/>
            <a:ext cx="42124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solidFill>
                  <a:schemeClr val="bg1"/>
                </a:solidFill>
              </a:rPr>
              <a:t>시스템 수행 </a:t>
            </a:r>
            <a:endParaRPr lang="en-US" altLang="ko-KR" sz="3200" b="1">
              <a:solidFill>
                <a:schemeClr val="bg1"/>
              </a:solidFill>
            </a:endParaRPr>
          </a:p>
          <a:p>
            <a:pPr algn="ctr"/>
            <a:r>
              <a:rPr lang="ko-KR" altLang="en-US" sz="3200" b="1">
                <a:solidFill>
                  <a:schemeClr val="bg1"/>
                </a:solidFill>
              </a:rPr>
              <a:t>시나리오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62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1571600"/>
            <a:ext cx="6766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01     02     03     04  </a:t>
            </a:r>
            <a:endParaRPr lang="ko-KR" altLang="en-US" sz="48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475656" y="250770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142473" y="250770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870665" y="250770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598857" y="250770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00519" y="2640250"/>
            <a:ext cx="1845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  <a:latin typeface="+mj-ea"/>
                <a:ea typeface="+mj-ea"/>
              </a:rPr>
              <a:t>종합 설계 개요</a:t>
            </a:r>
            <a:endParaRPr lang="ko-KR" altLang="en-US" sz="20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34689" y="2642428"/>
            <a:ext cx="187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  <a:latin typeface="+mj-ea"/>
              </a:rPr>
              <a:t>관련 연구 </a:t>
            </a:r>
            <a:endParaRPr lang="en-US" altLang="ko-KR" sz="2000" b="1" spc="-150">
              <a:solidFill>
                <a:schemeClr val="bg1"/>
              </a:solidFill>
              <a:latin typeface="+mj-ea"/>
            </a:endParaRPr>
          </a:p>
          <a:p>
            <a:pPr algn="ctr"/>
            <a:r>
              <a:rPr lang="ko-KR" altLang="en-US" sz="2000" b="1" spc="-150">
                <a:solidFill>
                  <a:schemeClr val="bg1"/>
                </a:solidFill>
                <a:latin typeface="+mj-ea"/>
              </a:rPr>
              <a:t>및 사례</a:t>
            </a:r>
            <a:endParaRPr lang="ko-KR" altLang="en-US" sz="20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10625" y="2647594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  <a:latin typeface="+mj-ea"/>
              </a:rPr>
              <a:t>시스템</a:t>
            </a:r>
            <a:endParaRPr lang="en-US" altLang="ko-KR" sz="2000" b="1" spc="-150">
              <a:solidFill>
                <a:schemeClr val="bg1"/>
              </a:solidFill>
              <a:latin typeface="+mj-ea"/>
            </a:endParaRPr>
          </a:p>
          <a:p>
            <a:pPr algn="ctr"/>
            <a:r>
              <a:rPr lang="ko-KR" altLang="en-US" sz="2000" b="1" spc="-150">
                <a:solidFill>
                  <a:schemeClr val="bg1"/>
                </a:solidFill>
                <a:latin typeface="+mj-ea"/>
              </a:rPr>
              <a:t>구성도</a:t>
            </a:r>
            <a:endParaRPr lang="ko-KR" altLang="en-US" sz="20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66C5CE-3A40-4FBF-A409-B092FF92FA97}"/>
              </a:ext>
            </a:extLst>
          </p:cNvPr>
          <p:cNvSpPr txBox="1"/>
          <p:nvPr/>
        </p:nvSpPr>
        <p:spPr>
          <a:xfrm>
            <a:off x="1281849" y="3573016"/>
            <a:ext cx="6602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05     06     07     08  </a:t>
            </a:r>
            <a:endParaRPr lang="ko-KR" altLang="en-US" sz="48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0E2DB92-A2D8-46C2-A206-FC82861A0D6A}"/>
              </a:ext>
            </a:extLst>
          </p:cNvPr>
          <p:cNvCxnSpPr/>
          <p:nvPr/>
        </p:nvCxnSpPr>
        <p:spPr>
          <a:xfrm>
            <a:off x="1425865" y="45091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DD7F142-D864-451F-92BF-7ED3D5A37071}"/>
              </a:ext>
            </a:extLst>
          </p:cNvPr>
          <p:cNvCxnSpPr/>
          <p:nvPr/>
        </p:nvCxnSpPr>
        <p:spPr>
          <a:xfrm>
            <a:off x="3092682" y="45091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47D2289-7BAB-4600-9ECB-94EE069E1DB6}"/>
              </a:ext>
            </a:extLst>
          </p:cNvPr>
          <p:cNvCxnSpPr/>
          <p:nvPr/>
        </p:nvCxnSpPr>
        <p:spPr>
          <a:xfrm>
            <a:off x="4872038" y="45091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D9EB6D6-1AB7-48A8-AC56-B87519565378}"/>
              </a:ext>
            </a:extLst>
          </p:cNvPr>
          <p:cNvCxnSpPr/>
          <p:nvPr/>
        </p:nvCxnSpPr>
        <p:spPr>
          <a:xfrm>
            <a:off x="6549066" y="45091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32EDF01-C5C0-403C-8F6B-0F1C7A706428}"/>
              </a:ext>
            </a:extLst>
          </p:cNvPr>
          <p:cNvSpPr txBox="1"/>
          <p:nvPr/>
        </p:nvSpPr>
        <p:spPr>
          <a:xfrm>
            <a:off x="2913784" y="4690010"/>
            <a:ext cx="1625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  <a:latin typeface="+mj-ea"/>
                <a:ea typeface="+mj-ea"/>
              </a:rPr>
              <a:t>개발 환경 및</a:t>
            </a:r>
            <a:r>
              <a:rPr lang="en-US" altLang="ko-KR" sz="2000" b="1" spc="-15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2000" b="1" spc="-150">
                <a:solidFill>
                  <a:schemeClr val="bg1"/>
                </a:solidFill>
                <a:latin typeface="+mj-ea"/>
                <a:ea typeface="+mj-ea"/>
              </a:rPr>
              <a:t>개발 방법</a:t>
            </a:r>
            <a:endParaRPr lang="ko-KR" altLang="en-US" sz="20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98C693-C837-49AB-BB14-D5DF5723DA65}"/>
              </a:ext>
            </a:extLst>
          </p:cNvPr>
          <p:cNvSpPr txBox="1"/>
          <p:nvPr/>
        </p:nvSpPr>
        <p:spPr>
          <a:xfrm>
            <a:off x="4669801" y="4690010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  <a:latin typeface="+mj-ea"/>
              </a:rPr>
              <a:t>업무 분담</a:t>
            </a:r>
            <a:endParaRPr lang="ko-KR" altLang="en-US" sz="20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C18B4A-E0C0-4810-B6EE-FD48B0DF2EC3}"/>
              </a:ext>
            </a:extLst>
          </p:cNvPr>
          <p:cNvSpPr txBox="1"/>
          <p:nvPr/>
        </p:nvSpPr>
        <p:spPr>
          <a:xfrm>
            <a:off x="6297038" y="4690010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  <a:latin typeface="+mj-ea"/>
              </a:rPr>
              <a:t>종합 설계</a:t>
            </a:r>
            <a:endParaRPr lang="en-US" altLang="ko-KR" sz="2000" b="1" spc="-150">
              <a:solidFill>
                <a:schemeClr val="bg1"/>
              </a:solidFill>
              <a:latin typeface="+mj-ea"/>
            </a:endParaRPr>
          </a:p>
          <a:p>
            <a:pPr algn="ctr"/>
            <a:r>
              <a:rPr lang="ko-KR" altLang="en-US" sz="2000" b="1" spc="-150">
                <a:solidFill>
                  <a:schemeClr val="bg1"/>
                </a:solidFill>
                <a:latin typeface="+mj-ea"/>
              </a:rPr>
              <a:t>수행 일정</a:t>
            </a:r>
            <a:endParaRPr lang="ko-KR" altLang="en-US" sz="20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A8C417-08C4-4F46-BD33-19DC614279D1}"/>
              </a:ext>
            </a:extLst>
          </p:cNvPr>
          <p:cNvSpPr txBox="1"/>
          <p:nvPr/>
        </p:nvSpPr>
        <p:spPr>
          <a:xfrm>
            <a:off x="6387297" y="2707515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  <a:latin typeface="+mj-ea"/>
              </a:rPr>
              <a:t>주요 기능</a:t>
            </a:r>
            <a:endParaRPr lang="ko-KR" altLang="en-US" sz="20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0E4944-96F0-461B-AD2A-E8D7483B09B7}"/>
              </a:ext>
            </a:extLst>
          </p:cNvPr>
          <p:cNvSpPr txBox="1"/>
          <p:nvPr/>
        </p:nvSpPr>
        <p:spPr>
          <a:xfrm>
            <a:off x="1208932" y="4690010"/>
            <a:ext cx="1625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  <a:latin typeface="+mj-ea"/>
                <a:ea typeface="+mj-ea"/>
              </a:rPr>
              <a:t>시스템 수행</a:t>
            </a:r>
            <a:endParaRPr lang="en-US" altLang="ko-KR" sz="2000" b="1" spc="-15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b="1" spc="-150">
                <a:solidFill>
                  <a:schemeClr val="bg1"/>
                </a:solidFill>
                <a:latin typeface="+mj-ea"/>
                <a:ea typeface="+mj-ea"/>
              </a:rPr>
              <a:t>시나리오</a:t>
            </a:r>
            <a:endParaRPr lang="ko-KR" altLang="en-US" sz="20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1367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5616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4153E0-B6CF-46AB-B865-41202CBE8942}"/>
              </a:ext>
            </a:extLst>
          </p:cNvPr>
          <p:cNvSpPr/>
          <p:nvPr/>
        </p:nvSpPr>
        <p:spPr>
          <a:xfrm>
            <a:off x="179512" y="135445"/>
            <a:ext cx="24609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</a:rPr>
              <a:t>시스템 수행 시나리오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F2E8D94-225B-4AC6-81F5-64ECDD19B4A6}"/>
              </a:ext>
            </a:extLst>
          </p:cNvPr>
          <p:cNvGrpSpPr/>
          <p:nvPr/>
        </p:nvGrpSpPr>
        <p:grpSpPr>
          <a:xfrm>
            <a:off x="1115616" y="1452880"/>
            <a:ext cx="7195153" cy="3596361"/>
            <a:chOff x="949106" y="1417732"/>
            <a:chExt cx="7195153" cy="3596361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9934BFAB-479B-488B-9520-53F3E7480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106" y="3701449"/>
              <a:ext cx="987122" cy="987122"/>
            </a:xfrm>
            <a:prstGeom prst="rect">
              <a:avLst/>
            </a:prstGeom>
          </p:spPr>
        </p:pic>
        <p:pic>
          <p:nvPicPr>
            <p:cNvPr id="28" name="Picture 2" descr="관련 이미지">
              <a:extLst>
                <a:ext uri="{FF2B5EF4-FFF2-40B4-BE49-F238E27FC236}">
                  <a16:creationId xmlns:a16="http://schemas.microsoft.com/office/drawing/2014/main" id="{04515FCD-2CC0-43A5-9B3E-DD0F54D509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52851">
              <a:off x="4808588" y="1417732"/>
              <a:ext cx="1413670" cy="1061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스마트폰 아이콘에 대한 이미지 검색결과">
              <a:extLst>
                <a:ext uri="{FF2B5EF4-FFF2-40B4-BE49-F238E27FC236}">
                  <a16:creationId xmlns:a16="http://schemas.microsoft.com/office/drawing/2014/main" id="{C42ECFFA-135E-45AA-A0BF-7B9129F7C7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2644835" y="3405778"/>
              <a:ext cx="1536306" cy="1536306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2" descr="구글 맵 아이콘에 대한 이미지 검색결과">
              <a:extLst>
                <a:ext uri="{FF2B5EF4-FFF2-40B4-BE49-F238E27FC236}">
                  <a16:creationId xmlns:a16="http://schemas.microsoft.com/office/drawing/2014/main" id="{F39F0E00-F7D6-4B93-997F-80446FF8D6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819" y="3967309"/>
              <a:ext cx="418327" cy="418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0" descr="DB 아이콘에 대한 이미지 검색결과">
              <a:extLst>
                <a:ext uri="{FF2B5EF4-FFF2-40B4-BE49-F238E27FC236}">
                  <a16:creationId xmlns:a16="http://schemas.microsoft.com/office/drawing/2014/main" id="{1D89AEC1-8A97-478F-BCD4-3DEAD85C8E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2369" y="3570844"/>
              <a:ext cx="1251890" cy="1251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서버 아이콘에 대한 이미지 검색결과">
              <a:extLst>
                <a:ext uri="{FF2B5EF4-FFF2-40B4-BE49-F238E27FC236}">
                  <a16:creationId xmlns:a16="http://schemas.microsoft.com/office/drawing/2014/main" id="{CECFC42B-7E52-4F03-8561-6F04B868AA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0735" y="3644072"/>
              <a:ext cx="974577" cy="974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화살표: 오른쪽 33">
              <a:extLst>
                <a:ext uri="{FF2B5EF4-FFF2-40B4-BE49-F238E27FC236}">
                  <a16:creationId xmlns:a16="http://schemas.microsoft.com/office/drawing/2014/main" id="{F15D9499-69CB-4885-95CD-8C4710631E5B}"/>
                </a:ext>
              </a:extLst>
            </p:cNvPr>
            <p:cNvSpPr/>
            <p:nvPr/>
          </p:nvSpPr>
          <p:spPr>
            <a:xfrm>
              <a:off x="1891012" y="3967624"/>
              <a:ext cx="572572" cy="348983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14C571C-E994-4F89-BF38-E920E3D773C9}"/>
                </a:ext>
              </a:extLst>
            </p:cNvPr>
            <p:cNvSpPr txBox="1"/>
            <p:nvPr/>
          </p:nvSpPr>
          <p:spPr>
            <a:xfrm>
              <a:off x="1712486" y="3595701"/>
              <a:ext cx="972834" cy="340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/>
                <a:t>① 접근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5E9DA2B-97E6-4FFB-AC62-6216E586FAA7}"/>
                </a:ext>
              </a:extLst>
            </p:cNvPr>
            <p:cNvSpPr txBox="1"/>
            <p:nvPr/>
          </p:nvSpPr>
          <p:spPr>
            <a:xfrm>
              <a:off x="4019921" y="2655362"/>
              <a:ext cx="13681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/>
                <a:t>② 사용자의</a:t>
              </a:r>
              <a:endParaRPr lang="en-US" altLang="ko-KR" sz="1600" b="1"/>
            </a:p>
            <a:p>
              <a:pPr algn="ctr"/>
              <a:r>
                <a:rPr lang="ko-KR" altLang="en-US" sz="1600" b="1"/>
                <a:t>현재 위치</a:t>
              </a:r>
              <a:endParaRPr lang="en-US" altLang="ko-KR" sz="1600" b="1"/>
            </a:p>
            <a:p>
              <a:pPr algn="ctr"/>
              <a:r>
                <a:rPr lang="ko-KR" altLang="en-US" sz="1600" b="1"/>
                <a:t>전달</a:t>
              </a:r>
            </a:p>
          </p:txBody>
        </p:sp>
        <p:sp>
          <p:nvSpPr>
            <p:cNvPr id="42" name="화살표: 오른쪽 41">
              <a:extLst>
                <a:ext uri="{FF2B5EF4-FFF2-40B4-BE49-F238E27FC236}">
                  <a16:creationId xmlns:a16="http://schemas.microsoft.com/office/drawing/2014/main" id="{C11B8ADA-B002-4B89-A8D6-A9C1DBD1F0ED}"/>
                </a:ext>
              </a:extLst>
            </p:cNvPr>
            <p:cNvSpPr/>
            <p:nvPr/>
          </p:nvSpPr>
          <p:spPr>
            <a:xfrm rot="10800000">
              <a:off x="6179943" y="3881140"/>
              <a:ext cx="699860" cy="426565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4EED287-5947-412C-B57C-D0134FDFA95C}"/>
                </a:ext>
              </a:extLst>
            </p:cNvPr>
            <p:cNvSpPr txBox="1"/>
            <p:nvPr/>
          </p:nvSpPr>
          <p:spPr>
            <a:xfrm>
              <a:off x="5818116" y="3215599"/>
              <a:ext cx="14235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/>
                <a:t>③ 불편 시설</a:t>
              </a:r>
              <a:endParaRPr lang="en-US" altLang="ko-KR" sz="1600" b="1"/>
            </a:p>
            <a:p>
              <a:pPr algn="ctr"/>
              <a:r>
                <a:rPr lang="ko-KR" altLang="en-US" sz="1600" b="1"/>
                <a:t>정보 취득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0B5E142-3844-4D1B-9172-66A7F668CE2E}"/>
                </a:ext>
              </a:extLst>
            </p:cNvPr>
            <p:cNvSpPr txBox="1"/>
            <p:nvPr/>
          </p:nvSpPr>
          <p:spPr>
            <a:xfrm>
              <a:off x="4025666" y="4426647"/>
              <a:ext cx="1229728" cy="58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/>
                <a:t>④ 지도에 </a:t>
              </a:r>
              <a:endParaRPr lang="en-US" altLang="ko-KR" sz="1600" b="1"/>
            </a:p>
            <a:p>
              <a:pPr algn="ctr"/>
              <a:r>
                <a:rPr lang="ko-KR" altLang="en-US" sz="1600" b="1"/>
                <a:t>표시</a:t>
              </a:r>
            </a:p>
          </p:txBody>
        </p:sp>
        <p:sp>
          <p:nvSpPr>
            <p:cNvPr id="45" name="화살표: 오른쪽 44">
              <a:extLst>
                <a:ext uri="{FF2B5EF4-FFF2-40B4-BE49-F238E27FC236}">
                  <a16:creationId xmlns:a16="http://schemas.microsoft.com/office/drawing/2014/main" id="{AFD0190E-3211-4037-B710-2318C779BFF7}"/>
                </a:ext>
              </a:extLst>
            </p:cNvPr>
            <p:cNvSpPr/>
            <p:nvPr/>
          </p:nvSpPr>
          <p:spPr>
            <a:xfrm rot="10800000">
              <a:off x="4287326" y="3879191"/>
              <a:ext cx="703057" cy="428514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화살표: 오른쪽 45">
              <a:extLst>
                <a:ext uri="{FF2B5EF4-FFF2-40B4-BE49-F238E27FC236}">
                  <a16:creationId xmlns:a16="http://schemas.microsoft.com/office/drawing/2014/main" id="{914A8786-2C74-4D69-955C-8CD6F77B2461}"/>
                </a:ext>
              </a:extLst>
            </p:cNvPr>
            <p:cNvSpPr/>
            <p:nvPr/>
          </p:nvSpPr>
          <p:spPr>
            <a:xfrm rot="5400000">
              <a:off x="5192115" y="2919328"/>
              <a:ext cx="699860" cy="426565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B34776C-6E89-4851-895E-9C173DB22A57}"/>
              </a:ext>
            </a:extLst>
          </p:cNvPr>
          <p:cNvSpPr txBox="1"/>
          <p:nvPr/>
        </p:nvSpPr>
        <p:spPr>
          <a:xfrm>
            <a:off x="1115616" y="4857882"/>
            <a:ext cx="987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/>
              <a:t>사용자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B55290-3A00-4A27-A44A-43F61BE86122}"/>
              </a:ext>
            </a:extLst>
          </p:cNvPr>
          <p:cNvSpPr txBox="1"/>
          <p:nvPr/>
        </p:nvSpPr>
        <p:spPr>
          <a:xfrm>
            <a:off x="2735324" y="5086393"/>
            <a:ext cx="1656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/>
              <a:t>애플리케이션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D538F9-0487-4F51-89E1-8B877AAC82A8}"/>
              </a:ext>
            </a:extLst>
          </p:cNvPr>
          <p:cNvSpPr txBox="1"/>
          <p:nvPr/>
        </p:nvSpPr>
        <p:spPr>
          <a:xfrm>
            <a:off x="5307015" y="4653797"/>
            <a:ext cx="987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/>
              <a:t>서버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E1B96A-EA38-4E68-BEA9-0897C14EB755}"/>
              </a:ext>
            </a:extLst>
          </p:cNvPr>
          <p:cNvSpPr txBox="1"/>
          <p:nvPr/>
        </p:nvSpPr>
        <p:spPr>
          <a:xfrm>
            <a:off x="4677189" y="2127151"/>
            <a:ext cx="830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GPS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3989280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3788" y="2776572"/>
            <a:ext cx="3816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solidFill>
                  <a:schemeClr val="bg1"/>
                </a:solidFill>
              </a:rPr>
              <a:t>개발 환경 및 </a:t>
            </a:r>
            <a:endParaRPr lang="en-US" altLang="ko-KR" sz="3200" b="1">
              <a:solidFill>
                <a:schemeClr val="bg1"/>
              </a:solidFill>
            </a:endParaRPr>
          </a:p>
          <a:p>
            <a:pPr algn="ctr"/>
            <a:r>
              <a:rPr lang="ko-KR" altLang="en-US" sz="3200" b="1">
                <a:solidFill>
                  <a:schemeClr val="bg1"/>
                </a:solidFill>
              </a:rPr>
              <a:t>개발 방법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277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5616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4153E0-B6CF-46AB-B865-41202CBE8942}"/>
              </a:ext>
            </a:extLst>
          </p:cNvPr>
          <p:cNvSpPr/>
          <p:nvPr/>
        </p:nvSpPr>
        <p:spPr>
          <a:xfrm>
            <a:off x="194837" y="132601"/>
            <a:ext cx="26019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</a:rPr>
              <a:t>개발 환경 및 개발 방법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37" name="표 16">
            <a:extLst>
              <a:ext uri="{FF2B5EF4-FFF2-40B4-BE49-F238E27FC236}">
                <a16:creationId xmlns:a16="http://schemas.microsoft.com/office/drawing/2014/main" id="{098E14D9-4D5B-4108-9C50-E29EA298B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088917"/>
              </p:ext>
            </p:extLst>
          </p:nvPr>
        </p:nvGraphicFramePr>
        <p:xfrm>
          <a:off x="1148800" y="2539389"/>
          <a:ext cx="6992658" cy="223201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78651">
                  <a:extLst>
                    <a:ext uri="{9D8B030D-6E8A-4147-A177-3AD203B41FA5}">
                      <a16:colId xmlns:a16="http://schemas.microsoft.com/office/drawing/2014/main" val="1272373087"/>
                    </a:ext>
                  </a:extLst>
                </a:gridCol>
                <a:gridCol w="4514007">
                  <a:extLst>
                    <a:ext uri="{9D8B030D-6E8A-4147-A177-3AD203B41FA5}">
                      <a16:colId xmlns:a16="http://schemas.microsoft.com/office/drawing/2014/main" val="349233364"/>
                    </a:ext>
                  </a:extLst>
                </a:gridCol>
              </a:tblGrid>
              <a:tr h="497057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환경</a:t>
                      </a:r>
                    </a:p>
                  </a:txBody>
                  <a:tcPr marL="72710" marR="72710" marT="36355" marB="363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406245"/>
                  </a:ext>
                </a:extLst>
              </a:tr>
              <a:tr h="4337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Windows 10</a:t>
                      </a:r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4655667"/>
                  </a:ext>
                </a:extLst>
              </a:tr>
              <a:tr h="4337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어플리케이션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Android Studio – Node.js – MySQL</a:t>
                      </a:r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5297708"/>
                  </a:ext>
                </a:extLst>
              </a:tr>
              <a:tr h="4337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사이트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Eclipse</a:t>
                      </a: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(Node.js) - MySQL</a:t>
                      </a:r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32527326"/>
                  </a:ext>
                </a:extLst>
              </a:tr>
              <a:tr h="4337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Google Maps API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534" marR="69534" marT="34767" marB="34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153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008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3788" y="2776572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solidFill>
                  <a:schemeClr val="bg1"/>
                </a:solidFill>
              </a:rPr>
              <a:t>업무 분담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429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1830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5616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4153E0-B6CF-46AB-B865-41202CBE8942}"/>
              </a:ext>
            </a:extLst>
          </p:cNvPr>
          <p:cNvSpPr/>
          <p:nvPr/>
        </p:nvSpPr>
        <p:spPr>
          <a:xfrm>
            <a:off x="255588" y="132601"/>
            <a:ext cx="1204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</a:rPr>
              <a:t>업무 분담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4C54625-C74B-4FBD-87D8-56A8056A3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735200"/>
              </p:ext>
            </p:extLst>
          </p:nvPr>
        </p:nvGraphicFramePr>
        <p:xfrm>
          <a:off x="790941" y="2635918"/>
          <a:ext cx="7562118" cy="192965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0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7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이경은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이자흔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전현정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5620"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dirty="0"/>
                        <a:t>교통 약자를 고려한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설계</a:t>
                      </a:r>
                      <a:r>
                        <a:rPr lang="ko-KR" altLang="en-US" baseline="0" dirty="0"/>
                        <a:t> 및</a:t>
                      </a:r>
                      <a:r>
                        <a:rPr lang="ko-KR" altLang="en-US" dirty="0"/>
                        <a:t> 구현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dirty="0"/>
                        <a:t>서버 기능 구현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dirty="0"/>
                        <a:t>웹 기능 구현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dirty="0" err="1"/>
                        <a:t>길찾기</a:t>
                      </a:r>
                      <a:r>
                        <a:rPr lang="ko-KR" altLang="en-US" dirty="0"/>
                        <a:t> 알고리즘 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조사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v"/>
                      </a:pPr>
                      <a:r>
                        <a:rPr lang="en-US" altLang="ko-KR" dirty="0"/>
                        <a:t>DB </a:t>
                      </a:r>
                      <a:r>
                        <a:rPr lang="ko-KR" altLang="en-US" dirty="0"/>
                        <a:t>스키마 설계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dirty="0"/>
                        <a:t>애플리케이션 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기능 구현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632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3788" y="2776572"/>
            <a:ext cx="3816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solidFill>
                  <a:schemeClr val="bg1"/>
                </a:solidFill>
              </a:rPr>
              <a:t>종합 설계 </a:t>
            </a:r>
            <a:endParaRPr lang="en-US" altLang="ko-KR" sz="3200" b="1">
              <a:solidFill>
                <a:schemeClr val="bg1"/>
              </a:solidFill>
            </a:endParaRPr>
          </a:p>
          <a:p>
            <a:pPr algn="ctr"/>
            <a:r>
              <a:rPr lang="ko-KR" altLang="en-US" sz="3200" b="1">
                <a:solidFill>
                  <a:schemeClr val="bg1"/>
                </a:solidFill>
              </a:rPr>
              <a:t>수행 일정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240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5616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4153E0-B6CF-46AB-B865-41202CBE8942}"/>
              </a:ext>
            </a:extLst>
          </p:cNvPr>
          <p:cNvSpPr/>
          <p:nvPr/>
        </p:nvSpPr>
        <p:spPr>
          <a:xfrm>
            <a:off x="201663" y="132601"/>
            <a:ext cx="22942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</a:rPr>
              <a:t>종합 설계 수행 일정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46AFEF7A-78BD-4716-AB9F-218E47B2A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539089"/>
              </p:ext>
            </p:extLst>
          </p:nvPr>
        </p:nvGraphicFramePr>
        <p:xfrm>
          <a:off x="1216441" y="1130356"/>
          <a:ext cx="6711117" cy="495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280">
                  <a:extLst>
                    <a:ext uri="{9D8B030D-6E8A-4147-A177-3AD203B41FA5}">
                      <a16:colId xmlns:a16="http://schemas.microsoft.com/office/drawing/2014/main" val="1746743141"/>
                    </a:ext>
                  </a:extLst>
                </a:gridCol>
                <a:gridCol w="534167">
                  <a:extLst>
                    <a:ext uri="{9D8B030D-6E8A-4147-A177-3AD203B41FA5}">
                      <a16:colId xmlns:a16="http://schemas.microsoft.com/office/drawing/2014/main" val="1421609858"/>
                    </a:ext>
                  </a:extLst>
                </a:gridCol>
                <a:gridCol w="534167">
                  <a:extLst>
                    <a:ext uri="{9D8B030D-6E8A-4147-A177-3AD203B41FA5}">
                      <a16:colId xmlns:a16="http://schemas.microsoft.com/office/drawing/2014/main" val="1297220702"/>
                    </a:ext>
                  </a:extLst>
                </a:gridCol>
                <a:gridCol w="534167">
                  <a:extLst>
                    <a:ext uri="{9D8B030D-6E8A-4147-A177-3AD203B41FA5}">
                      <a16:colId xmlns:a16="http://schemas.microsoft.com/office/drawing/2014/main" val="1046864586"/>
                    </a:ext>
                  </a:extLst>
                </a:gridCol>
                <a:gridCol w="534167">
                  <a:extLst>
                    <a:ext uri="{9D8B030D-6E8A-4147-A177-3AD203B41FA5}">
                      <a16:colId xmlns:a16="http://schemas.microsoft.com/office/drawing/2014/main" val="2239828577"/>
                    </a:ext>
                  </a:extLst>
                </a:gridCol>
                <a:gridCol w="534167">
                  <a:extLst>
                    <a:ext uri="{9D8B030D-6E8A-4147-A177-3AD203B41FA5}">
                      <a16:colId xmlns:a16="http://schemas.microsoft.com/office/drawing/2014/main" val="1797131268"/>
                    </a:ext>
                  </a:extLst>
                </a:gridCol>
                <a:gridCol w="534167">
                  <a:extLst>
                    <a:ext uri="{9D8B030D-6E8A-4147-A177-3AD203B41FA5}">
                      <a16:colId xmlns:a16="http://schemas.microsoft.com/office/drawing/2014/main" val="3304611702"/>
                    </a:ext>
                  </a:extLst>
                </a:gridCol>
                <a:gridCol w="534167">
                  <a:extLst>
                    <a:ext uri="{9D8B030D-6E8A-4147-A177-3AD203B41FA5}">
                      <a16:colId xmlns:a16="http://schemas.microsoft.com/office/drawing/2014/main" val="3034703633"/>
                    </a:ext>
                  </a:extLst>
                </a:gridCol>
                <a:gridCol w="534167">
                  <a:extLst>
                    <a:ext uri="{9D8B030D-6E8A-4147-A177-3AD203B41FA5}">
                      <a16:colId xmlns:a16="http://schemas.microsoft.com/office/drawing/2014/main" val="3120071194"/>
                    </a:ext>
                  </a:extLst>
                </a:gridCol>
                <a:gridCol w="534167">
                  <a:extLst>
                    <a:ext uri="{9D8B030D-6E8A-4147-A177-3AD203B41FA5}">
                      <a16:colId xmlns:a16="http://schemas.microsoft.com/office/drawing/2014/main" val="3335009664"/>
                    </a:ext>
                  </a:extLst>
                </a:gridCol>
                <a:gridCol w="534167">
                  <a:extLst>
                    <a:ext uri="{9D8B030D-6E8A-4147-A177-3AD203B41FA5}">
                      <a16:colId xmlns:a16="http://schemas.microsoft.com/office/drawing/2014/main" val="2622980888"/>
                    </a:ext>
                  </a:extLst>
                </a:gridCol>
                <a:gridCol w="534167">
                  <a:extLst>
                    <a:ext uri="{9D8B030D-6E8A-4147-A177-3AD203B41FA5}">
                      <a16:colId xmlns:a16="http://schemas.microsoft.com/office/drawing/2014/main" val="1896339124"/>
                    </a:ext>
                  </a:extLst>
                </a:gridCol>
              </a:tblGrid>
              <a:tr h="619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900"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900"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900"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900"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900"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900"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900"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900"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900"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900"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71026" marR="71026" marT="35513" marB="35513" anchor="ctr"/>
                </a:tc>
                <a:extLst>
                  <a:ext uri="{0D108BD9-81ED-4DB2-BD59-A6C34878D82A}">
                    <a16:rowId xmlns:a16="http://schemas.microsoft.com/office/drawing/2014/main" val="33929871"/>
                  </a:ext>
                </a:extLst>
              </a:tr>
              <a:tr h="619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요구사항 </a:t>
                      </a:r>
                      <a:endParaRPr lang="en-US" altLang="ko-KR" sz="100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정의 및 </a:t>
                      </a:r>
                      <a:endParaRPr lang="en-US" altLang="ko-KR" sz="100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분석</a:t>
                      </a: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extLst>
                  <a:ext uri="{0D108BD9-81ED-4DB2-BD59-A6C34878D82A}">
                    <a16:rowId xmlns:a16="http://schemas.microsoft.com/office/drawing/2014/main" val="368387599"/>
                  </a:ext>
                </a:extLst>
              </a:tr>
              <a:tr h="619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시스템 설계 및 상세 설계</a:t>
                      </a: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extLst>
                  <a:ext uri="{0D108BD9-81ED-4DB2-BD59-A6C34878D82A}">
                    <a16:rowId xmlns:a16="http://schemas.microsoft.com/office/drawing/2014/main" val="3151533461"/>
                  </a:ext>
                </a:extLst>
              </a:tr>
              <a:tr h="619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extLst>
                  <a:ext uri="{0D108BD9-81ED-4DB2-BD59-A6C34878D82A}">
                    <a16:rowId xmlns:a16="http://schemas.microsoft.com/office/drawing/2014/main" val="2355881892"/>
                  </a:ext>
                </a:extLst>
              </a:tr>
              <a:tr h="619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시험 및 데모</a:t>
                      </a: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extLst>
                  <a:ext uri="{0D108BD9-81ED-4DB2-BD59-A6C34878D82A}">
                    <a16:rowId xmlns:a16="http://schemas.microsoft.com/office/drawing/2014/main" val="2561888004"/>
                  </a:ext>
                </a:extLst>
              </a:tr>
              <a:tr h="619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문서화 및 </a:t>
                      </a:r>
                      <a:endParaRPr lang="en-US" altLang="ko-KR" sz="90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발표</a:t>
                      </a: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extLst>
                  <a:ext uri="{0D108BD9-81ED-4DB2-BD59-A6C34878D82A}">
                    <a16:rowId xmlns:a16="http://schemas.microsoft.com/office/drawing/2014/main" val="2095405037"/>
                  </a:ext>
                </a:extLst>
              </a:tr>
              <a:tr h="619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산업기술대전</a:t>
                      </a: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extLst>
                  <a:ext uri="{0D108BD9-81ED-4DB2-BD59-A6C34878D82A}">
                    <a16:rowId xmlns:a16="http://schemas.microsoft.com/office/drawing/2014/main" val="1171525107"/>
                  </a:ext>
                </a:extLst>
              </a:tr>
              <a:tr h="619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졸업작품 </a:t>
                      </a:r>
                      <a:endParaRPr lang="en-US" altLang="ko-KR" sz="90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최종 보고서 </a:t>
                      </a:r>
                      <a:endParaRPr lang="en-US" altLang="ko-KR" sz="90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작성 및 </a:t>
                      </a:r>
                      <a:endParaRPr lang="en-US" altLang="ko-KR" sz="90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패키징</a:t>
                      </a: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71026" marR="71026" marT="35513" marB="35513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699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664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3788" y="2776572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solidFill>
                  <a:schemeClr val="bg1"/>
                </a:solidFill>
              </a:rPr>
              <a:t>종합 설계 개요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27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0304" y="142042"/>
            <a:ext cx="1749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</a:rPr>
              <a:t>연구 개발 배경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A273D5-82C6-4D86-86CE-6101469DB266}"/>
              </a:ext>
            </a:extLst>
          </p:cNvPr>
          <p:cNvSpPr txBox="1"/>
          <p:nvPr/>
        </p:nvSpPr>
        <p:spPr>
          <a:xfrm>
            <a:off x="1010491" y="4474710"/>
            <a:ext cx="71230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>
                <a:latin typeface="+mn-ea"/>
              </a:rPr>
              <a:t>국토교통부와 한국교통안전공단에서 실시한 </a:t>
            </a:r>
            <a:r>
              <a:rPr lang="en-US" altLang="ko-KR">
                <a:latin typeface="+mn-ea"/>
              </a:rPr>
              <a:t>2018</a:t>
            </a:r>
            <a:r>
              <a:rPr lang="ko-KR" altLang="en-US">
                <a:latin typeface="+mn-ea"/>
              </a:rPr>
              <a:t>년도 교통약자 </a:t>
            </a:r>
            <a:br>
              <a:rPr lang="en-US" altLang="ko-KR">
                <a:latin typeface="+mn-ea"/>
              </a:rPr>
            </a:br>
            <a:r>
              <a:rPr lang="ko-KR" altLang="en-US">
                <a:latin typeface="+mn-ea"/>
              </a:rPr>
              <a:t>이동편의 실태조사에 따르면 지난해 대비 </a:t>
            </a:r>
            <a:r>
              <a:rPr lang="en-US" altLang="ko-KR" b="1">
                <a:solidFill>
                  <a:srgbClr val="FF0000"/>
                </a:solidFill>
                <a:latin typeface="+mn-ea"/>
              </a:rPr>
              <a:t>26</a:t>
            </a:r>
            <a:r>
              <a:rPr lang="ko-KR" altLang="en-US" b="1">
                <a:solidFill>
                  <a:srgbClr val="FF0000"/>
                </a:solidFill>
                <a:latin typeface="+mn-ea"/>
              </a:rPr>
              <a:t>만명 증가</a:t>
            </a:r>
            <a:r>
              <a:rPr lang="ko-KR" altLang="en-US">
                <a:latin typeface="+mn-ea"/>
              </a:rPr>
              <a:t>하여 </a:t>
            </a:r>
            <a:br>
              <a:rPr lang="en-US" altLang="ko-KR">
                <a:latin typeface="+mn-ea"/>
              </a:rPr>
            </a:br>
            <a:r>
              <a:rPr lang="ko-KR" altLang="en-US">
                <a:latin typeface="+mn-ea"/>
              </a:rPr>
              <a:t>전체 인구의 </a:t>
            </a:r>
            <a:r>
              <a:rPr lang="en-US" altLang="ko-KR" b="1">
                <a:solidFill>
                  <a:srgbClr val="FF0000"/>
                </a:solidFill>
                <a:latin typeface="+mn-ea"/>
              </a:rPr>
              <a:t>29%</a:t>
            </a:r>
            <a:r>
              <a:rPr lang="ko-KR" altLang="en-US">
                <a:latin typeface="+mn-ea"/>
              </a:rPr>
              <a:t>가 교통약자임</a:t>
            </a:r>
            <a:r>
              <a:rPr lang="en-US" altLang="ko-KR">
                <a:latin typeface="+mn-ea"/>
              </a:rPr>
              <a:t>.</a:t>
            </a:r>
            <a:br>
              <a:rPr lang="en-US" altLang="ko-KR">
                <a:latin typeface="+mn-ea"/>
              </a:rPr>
            </a:br>
            <a:endParaRPr lang="en-US" altLang="ko-KR">
              <a:latin typeface="+mn-ea"/>
            </a:endParaRPr>
          </a:p>
          <a:p>
            <a:pPr marL="342900" indent="-342900">
              <a:buAutoNum type="arabicParenR"/>
            </a:pPr>
            <a:r>
              <a:rPr lang="ko-KR" altLang="en-US">
                <a:latin typeface="+mn-ea"/>
              </a:rPr>
              <a:t>도로 곳곳 장애물과 도로 구조 문제 등으로 </a:t>
            </a:r>
            <a:br>
              <a:rPr lang="en-US" altLang="ko-KR">
                <a:latin typeface="+mn-ea"/>
              </a:rPr>
            </a:br>
            <a:r>
              <a:rPr lang="ko-KR" altLang="en-US">
                <a:latin typeface="+mn-ea"/>
              </a:rPr>
              <a:t>이동권을 상실한 교통 약자들이 불편함을 호소함</a:t>
            </a:r>
            <a:r>
              <a:rPr lang="en-US" altLang="ko-KR">
                <a:latin typeface="+mn-ea"/>
              </a:rPr>
              <a:t>.</a:t>
            </a:r>
          </a:p>
        </p:txBody>
      </p:sp>
      <p:graphicFrame>
        <p:nvGraphicFramePr>
          <p:cNvPr id="24" name="차트 23">
            <a:extLst>
              <a:ext uri="{FF2B5EF4-FFF2-40B4-BE49-F238E27FC236}">
                <a16:creationId xmlns:a16="http://schemas.microsoft.com/office/drawing/2014/main" id="{B2C5E932-308E-4EC1-BB25-E11AA3C7C3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1006690"/>
              </p:ext>
            </p:extLst>
          </p:nvPr>
        </p:nvGraphicFramePr>
        <p:xfrm>
          <a:off x="2237910" y="1187332"/>
          <a:ext cx="4668180" cy="3192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149782"/>
            <a:ext cx="31470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</a:rPr>
              <a:t>연구 개발 목표 및 개발 효과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180D39-24A3-4672-8B54-F44131244519}"/>
              </a:ext>
            </a:extLst>
          </p:cNvPr>
          <p:cNvSpPr txBox="1"/>
          <p:nvPr/>
        </p:nvSpPr>
        <p:spPr>
          <a:xfrm>
            <a:off x="1496122" y="1406353"/>
            <a:ext cx="6151755" cy="175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70000"/>
              </a:lnSpc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연구 개발 목표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70000"/>
              </a:lnSpc>
            </a:pPr>
            <a:endParaRPr lang="en-US" altLang="ko-KR" sz="1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70000"/>
              </a:lnSpc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이용하기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불편한 시설의 정보를 공유해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7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교통 약자의 이동 편의를 증진시키는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개발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62B03-BC27-4415-AE32-1355408450E1}"/>
              </a:ext>
            </a:extLst>
          </p:cNvPr>
          <p:cNvSpPr txBox="1"/>
          <p:nvPr/>
        </p:nvSpPr>
        <p:spPr>
          <a:xfrm>
            <a:off x="1288838" y="3429000"/>
            <a:ext cx="6566321" cy="2222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70000"/>
              </a:lnSpc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 개발 효과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70000"/>
              </a:lnSpc>
            </a:pP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lnSpc>
                <a:spcPct val="170000"/>
              </a:lnSpc>
              <a:buAutoNum type="arabicParenR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교통 약자의 이동 편의성 증진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lnSpc>
                <a:spcPct val="170000"/>
              </a:lnSpc>
              <a:buAutoNum type="arabicParenR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정비 필요한 도로 및 장소의 정보 수집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lnSpc>
                <a:spcPct val="170000"/>
              </a:lnSpc>
              <a:buAutoNum type="arabicParenR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교통 약자의 사고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발생율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감소</a:t>
            </a:r>
          </a:p>
        </p:txBody>
      </p:sp>
    </p:spTree>
    <p:extLst>
      <p:ext uri="{BB962C8B-B14F-4D97-AF65-F5344CB8AC3E}">
        <p14:creationId xmlns:p14="http://schemas.microsoft.com/office/powerpoint/2010/main" val="226129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3788" y="2776572"/>
            <a:ext cx="3816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관련 연구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및 사례</a:t>
            </a:r>
          </a:p>
        </p:txBody>
      </p:sp>
    </p:spTree>
    <p:extLst>
      <p:ext uri="{BB962C8B-B14F-4D97-AF65-F5344CB8AC3E}">
        <p14:creationId xmlns:p14="http://schemas.microsoft.com/office/powerpoint/2010/main" val="419254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algn="dist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951490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50">
                <a:latin typeface="+mn-ea"/>
              </a:rPr>
              <a:t>휠체어가 접근 가능한 장소를 제공함</a:t>
            </a:r>
            <a:r>
              <a:rPr lang="en-US" altLang="ko-KR" sz="1400" b="1" spc="-150">
                <a:latin typeface="+mn-ea"/>
              </a:rPr>
              <a:t>.</a:t>
            </a:r>
            <a:endParaRPr lang="ko-KR" altLang="en-US" spc="-150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15766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WheelMap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805733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15616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4153E0-B6CF-46AB-B865-41202CBE8942}"/>
              </a:ext>
            </a:extLst>
          </p:cNvPr>
          <p:cNvSpPr/>
          <p:nvPr/>
        </p:nvSpPr>
        <p:spPr>
          <a:xfrm>
            <a:off x="179512" y="142854"/>
            <a:ext cx="20569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</a:rPr>
              <a:t>관련 연구 및 사례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1BF83DF-0A42-446B-8440-4B7F30799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92" y="2414715"/>
            <a:ext cx="2131571" cy="378946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60733A8-3FB2-44B9-B4F4-A42C634BB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781" y="2400860"/>
            <a:ext cx="4991522" cy="37392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951490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latin typeface="맑은 고딕" panose="020B0503020000020004" pitchFamily="50" charset="-127"/>
              </a:rPr>
              <a:t>교통 약자가 접근 가능한 장소에 대한 정보 제공 및 소통 지원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11760" y="115766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베프 지도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805733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15616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320AA51-95DE-408C-B15E-1AD251A94D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818" y="2375588"/>
            <a:ext cx="2272011" cy="387412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B7557CF-D5ED-4E39-B3E3-8588E5CB59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909" y="2375588"/>
            <a:ext cx="2276046" cy="387412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8D6BCD-742F-4592-AA40-50A1F63220D0}"/>
              </a:ext>
            </a:extLst>
          </p:cNvPr>
          <p:cNvSpPr/>
          <p:nvPr/>
        </p:nvSpPr>
        <p:spPr>
          <a:xfrm>
            <a:off x="179512" y="142854"/>
            <a:ext cx="20569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</a:rPr>
              <a:t>관련 연구 및 사례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310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</a:rPr>
              <a:t>Mobility support system for the handicapped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951490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latin typeface="맑은 고딕" panose="020B0503020000020004" pitchFamily="50" charset="-127"/>
              </a:rPr>
              <a:t>교통 약자가 접근 가능한 장소에 대한 정보 제공 및 소통 지원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11760" y="115766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플랫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805733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1A7A790C-E0EE-41C5-BC5A-790D6E108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359" y="2386788"/>
            <a:ext cx="1862575" cy="392983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7121C2D-3A82-47C4-91C8-A811442F7E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451" y="2394381"/>
            <a:ext cx="1763398" cy="384293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656DD2-01E9-4696-88A9-C1EDBAD99D4C}"/>
              </a:ext>
            </a:extLst>
          </p:cNvPr>
          <p:cNvSpPr/>
          <p:nvPr/>
        </p:nvSpPr>
        <p:spPr>
          <a:xfrm>
            <a:off x="179512" y="142854"/>
            <a:ext cx="20569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bg1"/>
                </a:solidFill>
              </a:rPr>
              <a:t>관련 연구 및 사례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7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940</Words>
  <Application>Microsoft Office PowerPoint</Application>
  <PresentationFormat>화면 슬라이드 쇼(4:3)</PresentationFormat>
  <Paragraphs>305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HY헤드라인M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경은 이</cp:lastModifiedBy>
  <cp:revision>180</cp:revision>
  <dcterms:created xsi:type="dcterms:W3CDTF">2016-11-03T20:47:04Z</dcterms:created>
  <dcterms:modified xsi:type="dcterms:W3CDTF">2019-12-20T12:15:44Z</dcterms:modified>
</cp:coreProperties>
</file>