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403" r:id="rId13"/>
    <p:sldId id="389" r:id="rId14"/>
    <p:sldId id="390" r:id="rId15"/>
    <p:sldId id="409" r:id="rId16"/>
    <p:sldId id="410" r:id="rId17"/>
    <p:sldId id="411" r:id="rId18"/>
    <p:sldId id="404" r:id="rId19"/>
    <p:sldId id="371" r:id="rId20"/>
    <p:sldId id="405" r:id="rId21"/>
    <p:sldId id="372" r:id="rId22"/>
    <p:sldId id="373" r:id="rId23"/>
    <p:sldId id="374" r:id="rId24"/>
    <p:sldId id="375" r:id="rId25"/>
    <p:sldId id="376" r:id="rId26"/>
    <p:sldId id="364" r:id="rId27"/>
    <p:sldId id="406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41" r:id="rId37"/>
    <p:sldId id="318" r:id="rId38"/>
    <p:sldId id="335" r:id="rId39"/>
    <p:sldId id="336" r:id="rId40"/>
    <p:sldId id="338" r:id="rId41"/>
    <p:sldId id="339" r:id="rId42"/>
    <p:sldId id="363" r:id="rId43"/>
    <p:sldId id="354" r:id="rId44"/>
    <p:sldId id="355" r:id="rId45"/>
    <p:sldId id="377" r:id="rId46"/>
    <p:sldId id="378" r:id="rId47"/>
    <p:sldId id="358" r:id="rId48"/>
    <p:sldId id="379" r:id="rId49"/>
    <p:sldId id="360" r:id="rId50"/>
    <p:sldId id="380" r:id="rId51"/>
    <p:sldId id="362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370" r:id="rId62"/>
    <p:sldId id="365" r:id="rId63"/>
    <p:sldId id="366" r:id="rId64"/>
    <p:sldId id="367" r:id="rId65"/>
    <p:sldId id="368" r:id="rId66"/>
    <p:sldId id="408" r:id="rId67"/>
    <p:sldId id="407" r:id="rId68"/>
    <p:sldId id="369" r:id="rId69"/>
    <p:sldId id="340" r:id="rId70"/>
    <p:sldId id="334" r:id="rId71"/>
    <p:sldId id="333" r:id="rId72"/>
    <p:sldId id="332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28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E5D9-E4B7-4AEF-9527-C62B9BD5060A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C90F-DB38-41CC-9A4C-E530963A3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6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99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39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5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8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3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9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59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14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67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0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</a:t>
            </a:r>
            <a:r>
              <a:rPr lang="ko-KR" altLang="en-US" dirty="0" err="1"/>
              <a:t>받는사람</a:t>
            </a:r>
            <a:r>
              <a:rPr lang="en-US" altLang="ko-KR" dirty="0"/>
              <a:t>(</a:t>
            </a:r>
            <a:r>
              <a:rPr lang="ko-KR" altLang="en-US" dirty="0" err="1"/>
              <a:t>돌봐주는사람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0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하는 사람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9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신고 게시판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5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6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3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7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다이어그램에 </a:t>
            </a:r>
            <a:r>
              <a:rPr lang="en-US" altLang="ko-KR" dirty="0"/>
              <a:t>‘</a:t>
            </a:r>
            <a:r>
              <a:rPr lang="ko-KR" altLang="en-US" dirty="0"/>
              <a:t>입금내역확인</a:t>
            </a:r>
            <a:r>
              <a:rPr lang="en-US" altLang="ko-KR" dirty="0"/>
              <a:t>＇</a:t>
            </a:r>
            <a:r>
              <a:rPr lang="ko-KR" altLang="en-US" dirty="0"/>
              <a:t>있는데</a:t>
            </a:r>
            <a:r>
              <a:rPr lang="en-US" altLang="ko-KR" dirty="0"/>
              <a:t>….</a:t>
            </a:r>
            <a:r>
              <a:rPr lang="ko-KR" altLang="en-US" dirty="0"/>
              <a:t>추가 화면 </a:t>
            </a:r>
            <a:r>
              <a:rPr lang="ko-KR" altLang="en-US"/>
              <a:t>없이 진행상황 통해서 </a:t>
            </a:r>
            <a:r>
              <a:rPr lang="ko-KR" altLang="en-US" dirty="0"/>
              <a:t>파악할까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8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8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0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6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7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2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E4CC-DCCA-4AB0-BD56-39983E5BAFD6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7.xml"/><Relationship Id="rId12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image" Target="../media/image2.png"/><Relationship Id="rId9" Type="http://schemas.openxmlformats.org/officeDocument/2006/relationships/slide" Target="slide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.png"/><Relationship Id="rId4" Type="http://schemas.openxmlformats.org/officeDocument/2006/relationships/slide" Target="slide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4.xml"/><Relationship Id="rId7" Type="http://schemas.openxmlformats.org/officeDocument/2006/relationships/image" Target="../media/image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1.xml"/><Relationship Id="rId4" Type="http://schemas.openxmlformats.org/officeDocument/2006/relationships/slide" Target="slide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4.xml"/><Relationship Id="rId7" Type="http://schemas.openxmlformats.org/officeDocument/2006/relationships/slide" Target="slide3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33.xml"/><Relationship Id="rId10" Type="http://schemas.openxmlformats.org/officeDocument/2006/relationships/slide" Target="slide1.xml"/><Relationship Id="rId4" Type="http://schemas.openxmlformats.org/officeDocument/2006/relationships/slide" Target="slide28.xml"/><Relationship Id="rId9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slide" Target="slide1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38.xml"/><Relationship Id="rId4" Type="http://schemas.openxmlformats.org/officeDocument/2006/relationships/slide" Target="slide4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1.xml"/><Relationship Id="rId3" Type="http://schemas.openxmlformats.org/officeDocument/2006/relationships/slide" Target="slide44.xml"/><Relationship Id="rId7" Type="http://schemas.openxmlformats.org/officeDocument/2006/relationships/slide" Target="slide51.xml"/><Relationship Id="rId12" Type="http://schemas.openxmlformats.org/officeDocument/2006/relationships/slide" Target="slide4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11" Type="http://schemas.openxmlformats.org/officeDocument/2006/relationships/slide" Target="slide48.xml"/><Relationship Id="rId5" Type="http://schemas.openxmlformats.org/officeDocument/2006/relationships/image" Target="../media/image1.png"/><Relationship Id="rId10" Type="http://schemas.openxmlformats.org/officeDocument/2006/relationships/slide" Target="slide47.xml"/><Relationship Id="rId4" Type="http://schemas.openxmlformats.org/officeDocument/2006/relationships/slide" Target="slide43.xml"/><Relationship Id="rId9" Type="http://schemas.openxmlformats.org/officeDocument/2006/relationships/slide" Target="slide4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7.xml"/><Relationship Id="rId3" Type="http://schemas.openxmlformats.org/officeDocument/2006/relationships/slide" Target="slide53.xml"/><Relationship Id="rId7" Type="http://schemas.openxmlformats.org/officeDocument/2006/relationships/slide" Target="slide56.xml"/><Relationship Id="rId12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9.xml"/><Relationship Id="rId11" Type="http://schemas.openxmlformats.org/officeDocument/2006/relationships/image" Target="../media/image1.png"/><Relationship Id="rId5" Type="http://schemas.openxmlformats.org/officeDocument/2006/relationships/slide" Target="slide54.xml"/><Relationship Id="rId10" Type="http://schemas.openxmlformats.org/officeDocument/2006/relationships/slide" Target="slide60.xml"/><Relationship Id="rId4" Type="http://schemas.openxmlformats.org/officeDocument/2006/relationships/slide" Target="slide55.xml"/><Relationship Id="rId9" Type="http://schemas.openxmlformats.org/officeDocument/2006/relationships/slide" Target="slide5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64.xml"/><Relationship Id="rId7" Type="http://schemas.openxmlformats.org/officeDocument/2006/relationships/slide" Target="slide6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66.xml"/><Relationship Id="rId4" Type="http://schemas.openxmlformats.org/officeDocument/2006/relationships/slide" Target="slide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1"/>
          <p:cNvSpPr>
            <a:spLocks/>
          </p:cNvSpPr>
          <p:nvPr/>
        </p:nvSpPr>
        <p:spPr>
          <a:xfrm>
            <a:off x="4540885" y="3491230"/>
            <a:ext cx="2732405" cy="6134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육아 품앗이 서비스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3231" y="2700337"/>
            <a:ext cx="958890" cy="949325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6550" y="2347595"/>
            <a:ext cx="995045" cy="997585"/>
          </a:xfrm>
          <a:prstGeom prst="rect">
            <a:avLst/>
          </a:prstGeom>
          <a:noFill/>
        </p:spPr>
      </p:pic>
      <p:cxnSp>
        <p:nvCxnSpPr>
          <p:cNvPr id="18" name="도형 5"/>
          <p:cNvCxnSpPr/>
          <p:nvPr/>
        </p:nvCxnSpPr>
        <p:spPr>
          <a:xfrm flipV="1">
            <a:off x="2672080" y="2924810"/>
            <a:ext cx="176530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도형 6"/>
          <p:cNvCxnSpPr/>
          <p:nvPr/>
        </p:nvCxnSpPr>
        <p:spPr>
          <a:xfrm flipH="1" flipV="1">
            <a:off x="7517130" y="2952115"/>
            <a:ext cx="1823085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텍스트 상자 7"/>
          <p:cNvSpPr txBox="1">
            <a:spLocks/>
          </p:cNvSpPr>
          <p:nvPr/>
        </p:nvSpPr>
        <p:spPr>
          <a:xfrm>
            <a:off x="9681801" y="3741737"/>
            <a:ext cx="966064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8"/>
          <p:cNvSpPr txBox="1">
            <a:spLocks/>
          </p:cNvSpPr>
          <p:nvPr/>
        </p:nvSpPr>
        <p:spPr>
          <a:xfrm>
            <a:off x="1522093" y="3749357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9"/>
          <p:cNvSpPr txBox="1">
            <a:spLocks/>
          </p:cNvSpPr>
          <p:nvPr/>
        </p:nvSpPr>
        <p:spPr>
          <a:xfrm>
            <a:off x="7417437" y="3038241"/>
            <a:ext cx="2285364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5" action="ppaction://hlinksldjump"/>
              </a:rPr>
              <a:t>회원가입,로그인,마이페이지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6" action="ppaction://hlinksldjump"/>
              </a:rPr>
              <a:t>자격검증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7" action="ppaction://hlinksldjump"/>
              </a:rPr>
              <a:t>돌보미 활동관리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8" action="ppaction://hlinksldjump"/>
              </a:rPr>
              <a:t>돌보미 탐색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9" action="ppaction://hlinksldjump"/>
              </a:rPr>
              <a:t>게시판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0" action="ppaction://hlinksldjump"/>
              </a:rPr>
              <a:t>메시지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0"/>
          <p:cNvSpPr txBox="1">
            <a:spLocks/>
          </p:cNvSpPr>
          <p:nvPr/>
        </p:nvSpPr>
        <p:spPr>
          <a:xfrm>
            <a:off x="2719619" y="3073400"/>
            <a:ext cx="2171871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1" action="ppaction://hlinksldjump"/>
              </a:rPr>
              <a:t>회원/돌보미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2" action="ppaction://hlinksldjump"/>
              </a:rPr>
              <a:t>매칭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3" action="ppaction://hlinksldjump"/>
              </a:rPr>
              <a:t>게시판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3028" y="2746057"/>
            <a:ext cx="1144905" cy="903605"/>
          </a:xfrm>
          <a:prstGeom prst="rect">
            <a:avLst/>
          </a:prstGeom>
          <a:noFill/>
        </p:spPr>
      </p:pic>
      <p:sp>
        <p:nvSpPr>
          <p:cNvPr id="25" name="도형 12"/>
          <p:cNvSpPr>
            <a:spLocks/>
          </p:cNvSpPr>
          <p:nvPr/>
        </p:nvSpPr>
        <p:spPr>
          <a:xfrm>
            <a:off x="459740" y="1176655"/>
            <a:ext cx="11142345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1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메시지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3783902" y="1176655"/>
            <a:ext cx="597666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8"/>
          <p:cNvSpPr>
            <a:spLocks/>
          </p:cNvSpPr>
          <p:nvPr/>
        </p:nvSpPr>
        <p:spPr>
          <a:xfrm>
            <a:off x="7285553" y="359194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메시지 보내기</a:t>
            </a:r>
          </a:p>
        </p:txBody>
      </p:sp>
      <p:sp>
        <p:nvSpPr>
          <p:cNvPr id="16" name="도형 13"/>
          <p:cNvSpPr>
            <a:spLocks/>
          </p:cNvSpPr>
          <p:nvPr/>
        </p:nvSpPr>
        <p:spPr>
          <a:xfrm>
            <a:off x="4511824" y="256732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메시지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2" action="ppaction://hlinksldjump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8"/>
          <p:cNvSpPr>
            <a:spLocks/>
          </p:cNvSpPr>
          <p:nvPr/>
        </p:nvSpPr>
        <p:spPr>
          <a:xfrm>
            <a:off x="4511824" y="361141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메시지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13">
            <a:extLst>
              <a:ext uri="{FF2B5EF4-FFF2-40B4-BE49-F238E27FC236}">
                <a16:creationId xmlns:a16="http://schemas.microsoft.com/office/drawing/2014/main" id="{E8451D97-1513-46EC-91B5-ABF8B3330AC4}"/>
              </a:ext>
            </a:extLst>
          </p:cNvPr>
          <p:cNvSpPr>
            <a:spLocks/>
          </p:cNvSpPr>
          <p:nvPr/>
        </p:nvSpPr>
        <p:spPr>
          <a:xfrm>
            <a:off x="7265572" y="257507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메시지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1">
            <a:extLst>
              <a:ext uri="{FF2B5EF4-FFF2-40B4-BE49-F238E27FC236}">
                <a16:creationId xmlns:a16="http://schemas.microsoft.com/office/drawing/2014/main" id="{8E69A79B-5167-406E-AADB-9929DA089F2B}"/>
              </a:ext>
            </a:extLst>
          </p:cNvPr>
          <p:cNvCxnSpPr>
            <a:cxnSpLocks/>
          </p:cNvCxnSpPr>
          <p:nvPr/>
        </p:nvCxnSpPr>
        <p:spPr>
          <a:xfrm>
            <a:off x="8127954" y="3203717"/>
            <a:ext cx="0" cy="25687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11">
            <a:extLst>
              <a:ext uri="{FF2B5EF4-FFF2-40B4-BE49-F238E27FC236}">
                <a16:creationId xmlns:a16="http://schemas.microsoft.com/office/drawing/2014/main" id="{9E5ADE22-F1FF-4045-805F-881AF2E2E7E0}"/>
              </a:ext>
            </a:extLst>
          </p:cNvPr>
          <p:cNvCxnSpPr>
            <a:cxnSpLocks/>
          </p:cNvCxnSpPr>
          <p:nvPr/>
        </p:nvCxnSpPr>
        <p:spPr>
          <a:xfrm>
            <a:off x="6414399" y="2836294"/>
            <a:ext cx="70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도형 11">
            <a:extLst>
              <a:ext uri="{FF2B5EF4-FFF2-40B4-BE49-F238E27FC236}">
                <a16:creationId xmlns:a16="http://schemas.microsoft.com/office/drawing/2014/main" id="{A1D9F159-AA74-4ABA-8E4A-38C71F5B2B93}"/>
              </a:ext>
            </a:extLst>
          </p:cNvPr>
          <p:cNvCxnSpPr>
            <a:cxnSpLocks/>
          </p:cNvCxnSpPr>
          <p:nvPr/>
        </p:nvCxnSpPr>
        <p:spPr>
          <a:xfrm>
            <a:off x="5388124" y="3203717"/>
            <a:ext cx="0" cy="32072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7321" y="2507297"/>
            <a:ext cx="1256665" cy="1247775"/>
          </a:xfrm>
          <a:prstGeom prst="rect">
            <a:avLst/>
          </a:prstGeom>
          <a:noFill/>
        </p:spPr>
      </p:pic>
      <p:sp>
        <p:nvSpPr>
          <p:cNvPr id="12" name="텍스트 상자 7"/>
          <p:cNvSpPr txBox="1">
            <a:spLocks/>
          </p:cNvSpPr>
          <p:nvPr/>
        </p:nvSpPr>
        <p:spPr>
          <a:xfrm>
            <a:off x="1272573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2639616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사각형: 둥근 모서리 13">
            <a:hlinkClick r:id="rId6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421963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303912" y="3648710"/>
            <a:ext cx="158417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1061" y="2375320"/>
            <a:ext cx="1619602" cy="1278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44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>
                <a:latin typeface="맑은 고딕" charset="0"/>
                <a:ea typeface="맑은 고딕" charset="0"/>
              </a:rPr>
              <a:t>회원</a:t>
            </a:r>
            <a:r>
              <a:rPr lang="en-US" altLang="ko-KR" dirty="0">
                <a:latin typeface="맑은 고딕" charset="0"/>
                <a:ea typeface="맑은 고딕" charset="0"/>
              </a:rPr>
              <a:t>/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돌보미</a:t>
            </a:r>
            <a:r>
              <a:rPr lang="ko-KR" altLang="en-US" dirty="0">
                <a:latin typeface="맑은 고딕" charset="0"/>
                <a:ea typeface="맑은 고딕" charset="0"/>
              </a:rPr>
              <a:t>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6C685256-82C6-4AF2-86F5-31B9CD5DC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5" y="1118216"/>
            <a:ext cx="8715949" cy="49093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62509" y="3253876"/>
            <a:ext cx="2619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585811" y="4171442"/>
            <a:ext cx="2599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9585811" y="1025756"/>
            <a:ext cx="25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574161" y="1890246"/>
            <a:ext cx="260948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전체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en-US" altLang="ko-KR" sz="1100" dirty="0"/>
              <a:t>  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돌보미 심사 완료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19" name="사각형: 둥근 모서리 1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06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4" y="1109982"/>
            <a:ext cx="8719520" cy="49175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79692" y="4180917"/>
            <a:ext cx="2608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602994" y="4919581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602994" y="958849"/>
            <a:ext cx="258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9591343" y="1843217"/>
            <a:ext cx="25985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심사 완료된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ko-KR" altLang="en-US" sz="1100" dirty="0"/>
              <a:t>  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모두 </a:t>
            </a:r>
            <a:r>
              <a:rPr lang="en-US" altLang="ko-KR" sz="1100" dirty="0"/>
              <a:t>O</a:t>
            </a:r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602994" y="3198559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클릭 시 돌보미 상세 정보 페이지로 이동</a:t>
            </a:r>
            <a:endParaRPr lang="en-US" altLang="ko-KR" sz="1100" dirty="0"/>
          </a:p>
        </p:txBody>
      </p:sp>
      <p:sp>
        <p:nvSpPr>
          <p:cNvPr id="27" name="타원 26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9246065" y="4881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65830" y="2442621"/>
            <a:ext cx="5195413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577078" y="24223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사각형: 둥근 모서리 40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5401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0" y="1113090"/>
            <a:ext cx="8716994" cy="4914486"/>
          </a:xfrm>
          <a:prstGeom prst="rect">
            <a:avLst/>
          </a:prstGeom>
        </p:spPr>
      </p:pic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0" y="36851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2" name="타원 11"/>
          <p:cNvSpPr/>
          <p:nvPr/>
        </p:nvSpPr>
        <p:spPr>
          <a:xfrm>
            <a:off x="2975141" y="19937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99070" y="1990282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회원에게 달린 평가 점수와</a:t>
            </a:r>
            <a:endParaRPr lang="en-US" altLang="ko-KR" sz="1000" dirty="0"/>
          </a:p>
          <a:p>
            <a:r>
              <a:rPr lang="ko-KR" altLang="en-US" sz="1000" dirty="0"/>
              <a:t>후기들을 노출</a:t>
            </a:r>
            <a:endParaRPr lang="en-US" altLang="ko-K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9699069" y="2816131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회원의 </a:t>
            </a:r>
            <a:r>
              <a:rPr lang="ko-KR" altLang="en-US" sz="1000" dirty="0" err="1"/>
              <a:t>매칭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신청률과</a:t>
            </a:r>
            <a:br>
              <a:rPr lang="en-US" altLang="ko-KR" sz="1000" dirty="0"/>
            </a:br>
            <a:r>
              <a:rPr lang="ko-KR" altLang="en-US" sz="1000" dirty="0"/>
              <a:t>성공률을 그래프로 보여줌</a:t>
            </a:r>
            <a:endParaRPr lang="en-US" altLang="ko-KR" sz="1000" dirty="0"/>
          </a:p>
        </p:txBody>
      </p:sp>
      <p:sp>
        <p:nvSpPr>
          <p:cNvPr id="16" name="타원 15"/>
          <p:cNvSpPr/>
          <p:nvPr/>
        </p:nvSpPr>
        <p:spPr>
          <a:xfrm>
            <a:off x="2736642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7189332" y="50600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699068" y="368511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매칭</a:t>
            </a:r>
            <a:r>
              <a:rPr lang="ko-KR" altLang="en-US" sz="1000" dirty="0"/>
              <a:t> 기록과 후기</a:t>
            </a:r>
            <a:r>
              <a:rPr lang="en-US" altLang="ko-KR" sz="1000" dirty="0"/>
              <a:t>, </a:t>
            </a:r>
            <a:r>
              <a:rPr lang="ko-KR" altLang="en-US" sz="1000" dirty="0"/>
              <a:t>평가 기록을</a:t>
            </a:r>
            <a:endParaRPr lang="en-US" altLang="ko-KR" sz="1000" dirty="0"/>
          </a:p>
          <a:p>
            <a:r>
              <a:rPr lang="ko-KR" altLang="en-US" sz="1000" dirty="0"/>
              <a:t>기반으로 해당 </a:t>
            </a:r>
            <a:r>
              <a:rPr lang="ko-KR" altLang="en-US" sz="1000" dirty="0" err="1"/>
              <a:t>돌보미의</a:t>
            </a:r>
            <a:r>
              <a:rPr lang="ko-KR" altLang="en-US" sz="1000" dirty="0"/>
              <a:t> 등급을 수정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2736641" y="350051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9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6" name="사각형: 둥근 모서리 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47975" y="2063289"/>
            <a:ext cx="5381625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67643" y="1748048"/>
            <a:ext cx="191865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38346" y="1536519"/>
            <a:ext cx="411261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0985" y="1248008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목록 검색</a:t>
            </a:r>
          </a:p>
        </p:txBody>
      </p:sp>
      <p:sp>
        <p:nvSpPr>
          <p:cNvPr id="14" name="타원 13"/>
          <p:cNvSpPr/>
          <p:nvPr/>
        </p:nvSpPr>
        <p:spPr>
          <a:xfrm>
            <a:off x="2572102" y="326270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10985" y="1776180"/>
            <a:ext cx="2451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</a:t>
            </a:r>
            <a:r>
              <a:rPr lang="ko-KR" altLang="en-US" sz="1000" dirty="0" err="1"/>
              <a:t>돌보미</a:t>
            </a:r>
            <a:r>
              <a:rPr lang="ko-KR" altLang="en-US" sz="1000" dirty="0"/>
              <a:t> 신청 회원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거주지</a:t>
            </a:r>
            <a:r>
              <a:rPr lang="en-US" altLang="ko-KR" sz="1000" dirty="0"/>
              <a:t>,  </a:t>
            </a:r>
            <a:r>
              <a:rPr lang="ko-KR" altLang="en-US" sz="1000" dirty="0"/>
              <a:t>등록일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신청 회원 상세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15586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신청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688747" y="205177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회원이 제출한 서류 파일 목록</a:t>
            </a:r>
            <a:r>
              <a:rPr lang="en-US" altLang="ko-KR" sz="1000" dirty="0"/>
              <a:t> </a:t>
            </a:r>
            <a:r>
              <a:rPr lang="ko-KR" altLang="en-US" sz="1000" dirty="0"/>
              <a:t>노출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해당 파일명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제출 서류 확인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747" y="2847043"/>
            <a:ext cx="25810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서류 파일에 대한 상태 변경 버튼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심사 중</a:t>
            </a:r>
            <a:r>
              <a:rPr lang="en-US" altLang="ko-KR" sz="1000" dirty="0"/>
              <a:t>, </a:t>
            </a:r>
            <a:r>
              <a:rPr lang="ko-KR" altLang="en-US" sz="1000" dirty="0"/>
              <a:t>심사 완료</a:t>
            </a:r>
            <a:r>
              <a:rPr lang="en-US" altLang="ko-KR" sz="1000" dirty="0"/>
              <a:t>, </a:t>
            </a:r>
            <a:r>
              <a:rPr lang="ko-KR" altLang="en-US" sz="1000" dirty="0"/>
              <a:t>재심사 필요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심사 중일 때 해당 회원은 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해당 서류 수정 불가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재심사 필요 시 회원에게 피드백 전송</a:t>
            </a:r>
            <a:endParaRPr lang="en-US" altLang="ko-KR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4" y="1116975"/>
            <a:ext cx="8716529" cy="4910601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899355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75831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756605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4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매칭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래픽 11" descr="악수">
            <a:extLst>
              <a:ext uri="{FF2B5EF4-FFF2-40B4-BE49-F238E27FC236}">
                <a16:creationId xmlns:a16="http://schemas.microsoft.com/office/drawing/2014/main" id="{0514C090-5E0B-4011-946C-BE32BCBEB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6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2822736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돌보미 날짜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시간</a:t>
            </a:r>
            <a:r>
              <a:rPr lang="en-US" altLang="ko-KR" sz="1000" dirty="0"/>
              <a:t>, </a:t>
            </a:r>
            <a:r>
              <a:rPr lang="ko-KR" altLang="en-US" sz="1000" dirty="0"/>
              <a:t>신청자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등급</a:t>
            </a:r>
            <a:r>
              <a:rPr lang="en-US" altLang="ko-KR" sz="1000" dirty="0"/>
              <a:t>, </a:t>
            </a:r>
            <a:r>
              <a:rPr lang="ko-KR" altLang="en-US" sz="1000" dirty="0"/>
              <a:t>신청날짜</a:t>
            </a:r>
            <a:r>
              <a:rPr lang="en-US" altLang="ko-KR" sz="1000" dirty="0"/>
              <a:t>, </a:t>
            </a:r>
            <a:r>
              <a:rPr lang="ko-KR" altLang="en-US" sz="1000" dirty="0"/>
              <a:t>진행상황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7" y="1113090"/>
            <a:ext cx="8717407" cy="49144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77143" y="1784078"/>
            <a:ext cx="176117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478291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670129" y="2082090"/>
            <a:ext cx="5564524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8374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907663" y="16500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75008" y="1784078"/>
            <a:ext cx="1959645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10986" y="2058328"/>
            <a:ext cx="2361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3" name="타원 22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10985" y="1219316"/>
            <a:ext cx="2581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분류</a:t>
            </a:r>
            <a:r>
              <a:rPr lang="en-US" altLang="ko-KR" sz="1000" dirty="0"/>
              <a:t> </a:t>
            </a:r>
            <a:r>
              <a:rPr lang="ko-KR" altLang="en-US" sz="1000" dirty="0"/>
              <a:t>기능</a:t>
            </a:r>
            <a:r>
              <a:rPr lang="en-US" altLang="ko-KR" sz="1000" dirty="0"/>
              <a:t> : ‘</a:t>
            </a:r>
            <a:r>
              <a:rPr lang="ko-KR" altLang="en-US" sz="1000" dirty="0"/>
              <a:t>전체 과거 매칭 내역</a:t>
            </a:r>
            <a:r>
              <a:rPr lang="en-US" altLang="ko-KR" sz="1000" dirty="0"/>
              <a:t>‘, ‘</a:t>
            </a:r>
            <a:r>
              <a:rPr lang="ko-KR" altLang="en-US" sz="1000" dirty="0"/>
              <a:t>전체 매칭 신청 내역</a:t>
            </a:r>
            <a:r>
              <a:rPr lang="en-US" altLang="ko-KR" sz="1000" dirty="0"/>
              <a:t>‘ </a:t>
            </a:r>
            <a:r>
              <a:rPr lang="ko-KR" altLang="en-US" sz="1000" dirty="0"/>
              <a:t>별로 조회 가능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 ) </a:t>
            </a:r>
            <a:r>
              <a:rPr lang="ko-KR" altLang="en-US" sz="1000" dirty="0"/>
              <a:t>소괄호 안에 목록 개수 표시</a:t>
            </a:r>
            <a:endParaRPr lang="en-US" altLang="ko-KR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7416663" y="2266422"/>
            <a:ext cx="817990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169336" y="2198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10985" y="4204496"/>
            <a:ext cx="2451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결제완료의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클릭하면 새로운 창을 통해 입금내역 확인 가능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4559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3270" cy="24765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회원/돌보미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214099" y="189706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돌보미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205844" y="324262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214099" y="458501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306434" y="51933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등록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9242414" y="322484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8140054" y="3515042"/>
            <a:ext cx="911860" cy="12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7053569" y="3918902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7062459" y="2611437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324849" y="1900872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회원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5250804" y="2236152"/>
            <a:ext cx="791210" cy="101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3307704" y="3043872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  <a:hlinkClick r:id="rId5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신청내역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H="1">
            <a:off x="4158604" y="2611437"/>
            <a:ext cx="8890" cy="36830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4166859" y="3669982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250632"/>
            <a:ext cx="8568952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3306434" y="4115117"/>
            <a:ext cx="1751965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심사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4166859" y="4719637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도형 20"/>
          <p:cNvCxnSpPr/>
          <p:nvPr/>
        </p:nvCxnSpPr>
        <p:spPr>
          <a:xfrm flipV="1">
            <a:off x="1774497" y="2708920"/>
            <a:ext cx="612512" cy="5003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텍스트 상자 8"/>
          <p:cNvSpPr txBox="1">
            <a:spLocks/>
          </p:cNvSpPr>
          <p:nvPr/>
        </p:nvSpPr>
        <p:spPr>
          <a:xfrm>
            <a:off x="756401" y="3988665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336" y="2985365"/>
            <a:ext cx="1144905" cy="903605"/>
          </a:xfrm>
          <a:prstGeom prst="rect">
            <a:avLst/>
          </a:prstGeom>
          <a:noFill/>
        </p:spPr>
      </p:pic>
      <p:sp>
        <p:nvSpPr>
          <p:cNvPr id="26" name="사각형: 둥근 모서리 25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653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신문">
            <a:extLst>
              <a:ext uri="{FF2B5EF4-FFF2-40B4-BE49-F238E27FC236}">
                <a16:creationId xmlns:a16="http://schemas.microsoft.com/office/drawing/2014/main" id="{7911473E-B517-4818-8400-F4E1E6F3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4180" y="2847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10985" y="1187850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" y="1113090"/>
            <a:ext cx="8721631" cy="4914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10985" y="1884352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69302" y="2072814"/>
            <a:ext cx="4840868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8308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483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5" y="1113091"/>
            <a:ext cx="8717409" cy="49144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10985" y="1182786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10985" y="1879288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후기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36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8" y="1117427"/>
            <a:ext cx="8722306" cy="4910149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2" name="타원 3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자유 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2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6" y="1113199"/>
            <a:ext cx="8716778" cy="4914377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문의게시판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3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3" y="1109745"/>
            <a:ext cx="8717302" cy="4917831"/>
          </a:xfrm>
          <a:prstGeom prst="rect">
            <a:avLst/>
          </a:prstGeom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신고게시판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74778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7825" y="2362200"/>
            <a:ext cx="1275080" cy="1278255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6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회원가입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로그인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어린이">
            <a:extLst>
              <a:ext uri="{FF2B5EF4-FFF2-40B4-BE49-F238E27FC236}">
                <a16:creationId xmlns:a16="http://schemas.microsoft.com/office/drawing/2014/main" id="{16102F28-76C5-4628-AB3F-6C514058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4" y="104703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입력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9" y="1119929"/>
            <a:ext cx="8690506" cy="490764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97059" y="263849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97058" y="473471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5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후 메인 페이지 이동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40284" y="255300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회원가입 페이지로 이동 </a:t>
            </a:r>
          </a:p>
        </p:txBody>
      </p:sp>
    </p:spTree>
    <p:extLst>
      <p:ext uri="{BB962C8B-B14F-4D97-AF65-F5344CB8AC3E}">
        <p14:creationId xmlns:p14="http://schemas.microsoft.com/office/powerpoint/2010/main" val="3130628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10987" y="1010790"/>
            <a:ext cx="2361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050" dirty="0"/>
              <a:t>약관 모든 동의 후 회원 가입 진행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8" y="1123660"/>
            <a:ext cx="8703159" cy="489552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2697059" y="20209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매칭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745019" y="263691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매칭 신청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8746029" y="263437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입금 내역 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7662084" y="2915677"/>
            <a:ext cx="91313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846879" y="2695332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4781724" y="2976002"/>
            <a:ext cx="791845" cy="107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2838624" y="3973587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과거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3697779" y="3351287"/>
            <a:ext cx="1905" cy="5822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176655"/>
            <a:ext cx="7955855" cy="4638040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1810868" y="308039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텍스트 상자 8"/>
          <p:cNvSpPr txBox="1">
            <a:spLocks/>
          </p:cNvSpPr>
          <p:nvPr/>
        </p:nvSpPr>
        <p:spPr>
          <a:xfrm>
            <a:off x="767254" y="369863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189" y="2695332"/>
            <a:ext cx="1144905" cy="903605"/>
          </a:xfrm>
          <a:prstGeom prst="rect">
            <a:avLst/>
          </a:prstGeom>
          <a:noFill/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906935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1016" y="989734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등 </a:t>
            </a:r>
            <a:br>
              <a:rPr lang="en-US" altLang="ko-KR" sz="1100" dirty="0"/>
            </a:br>
            <a:r>
              <a:rPr lang="ko-KR" altLang="en-US" sz="1100" dirty="0"/>
              <a:t>회원 정보에 필요한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9" y="1112482"/>
            <a:ext cx="8717775" cy="49150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73904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중복된 아이디가 있는지 확인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73903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위의 입력한 비밀번호와 </a:t>
            </a:r>
            <a:endParaRPr lang="en-US" altLang="ko-KR" sz="1100" dirty="0"/>
          </a:p>
          <a:p>
            <a:r>
              <a:rPr lang="ko-KR" altLang="en-US" sz="1100" dirty="0"/>
              <a:t>같은 비밀번호가 입력되었는지 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73903" y="3282722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정보 입력 받으면</a:t>
            </a:r>
            <a:endParaRPr lang="en-US" altLang="ko-KR" sz="1100" dirty="0"/>
          </a:p>
          <a:p>
            <a:r>
              <a:rPr lang="ko-KR" altLang="en-US" sz="1100" dirty="0"/>
              <a:t>다음 페이지로 이동</a:t>
            </a:r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3" name="타원 22"/>
          <p:cNvSpPr/>
          <p:nvPr/>
        </p:nvSpPr>
        <p:spPr>
          <a:xfrm>
            <a:off x="2885812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146368" y="52798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383009" y="3196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968766" y="25024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824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90683" y="979945"/>
            <a:ext cx="26632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회원이 입력한 정보가</a:t>
            </a:r>
            <a:endParaRPr lang="en-US" altLang="ko-KR" sz="1050" dirty="0"/>
          </a:p>
          <a:p>
            <a:r>
              <a:rPr lang="ko-KR" altLang="en-US" sz="1050" dirty="0"/>
              <a:t>잘못되지 않았는지 확인할 수 있도록</a:t>
            </a:r>
            <a:endParaRPr lang="en-US" altLang="ko-KR" sz="1050" dirty="0"/>
          </a:p>
          <a:p>
            <a:r>
              <a:rPr lang="ko-KR" altLang="en-US" sz="1050" dirty="0"/>
              <a:t>입력한 정보 출력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0" y="1115736"/>
            <a:ext cx="8718693" cy="4911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90682" y="1746225"/>
            <a:ext cx="266324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확인 후 가입 버튼을 누르면</a:t>
            </a:r>
            <a:endParaRPr lang="en-US" altLang="ko-KR" sz="1050" dirty="0"/>
          </a:p>
          <a:p>
            <a:r>
              <a:rPr lang="ko-KR" altLang="en-US" sz="1050" dirty="0"/>
              <a:t>회원 정보 저장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회원 정보 저장이 완료되었으면</a:t>
            </a:r>
            <a:endParaRPr lang="en-US" altLang="ko-KR" sz="1050" dirty="0"/>
          </a:p>
          <a:p>
            <a:r>
              <a:rPr lang="ko-KR" altLang="en-US" sz="1050" dirty="0"/>
              <a:t> 가입 완료 페이지 노출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실패 시 회원 가입 정보 입력 페이지로 </a:t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ko-KR" altLang="en-US" sz="1050" dirty="0"/>
              <a:t>이동</a:t>
            </a:r>
          </a:p>
          <a:p>
            <a:endParaRPr lang="en-US" altLang="ko-KR" sz="105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/>
          <p:cNvSpPr/>
          <p:nvPr/>
        </p:nvSpPr>
        <p:spPr>
          <a:xfrm>
            <a:off x="2918143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118667" y="521305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40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1" y="105983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가입된 회원의 이름을 띄우며</a:t>
            </a:r>
            <a:endParaRPr lang="en-US" altLang="ko-KR" sz="1100" dirty="0"/>
          </a:p>
          <a:p>
            <a:r>
              <a:rPr lang="ko-KR" altLang="en-US" sz="1100" dirty="0"/>
              <a:t>환영 메시지</a:t>
            </a:r>
            <a:r>
              <a:rPr lang="en-US" altLang="ko-KR" sz="1100" dirty="0"/>
              <a:t> </a:t>
            </a:r>
            <a:r>
              <a:rPr lang="ko-KR" altLang="en-US" sz="1100" dirty="0"/>
              <a:t>노출</a:t>
            </a:r>
            <a:endParaRPr lang="en-US" altLang="ko-KR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1963"/>
            <a:ext cx="8717299" cy="49156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40281" y="181162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1" y="256341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마이 페이지로 이동</a:t>
            </a:r>
            <a:endParaRPr lang="en-US" altLang="ko-KR" sz="110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1" name="타원 20"/>
          <p:cNvSpPr/>
          <p:nvPr/>
        </p:nvSpPr>
        <p:spPr>
          <a:xfrm>
            <a:off x="4547182" y="367049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5188415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358429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184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15501" y="1072278"/>
            <a:ext cx="236220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r>
              <a:rPr lang="en-US" altLang="ko-KR" sz="1050" dirty="0"/>
              <a:t>- </a:t>
            </a:r>
            <a:r>
              <a:rPr lang="ko-KR" altLang="en-US" sz="1000" dirty="0"/>
              <a:t>회원이 수정하고자 하는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0404"/>
            <a:ext cx="8718210" cy="491717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155809" y="5350772"/>
            <a:ext cx="503340" cy="2013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501" y="1807713"/>
            <a:ext cx="2362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수정 내용 저장</a:t>
            </a:r>
            <a:endParaRPr lang="en-US" altLang="ko-KR" sz="105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9" name="타원 18"/>
          <p:cNvSpPr/>
          <p:nvPr/>
        </p:nvSpPr>
        <p:spPr>
          <a:xfrm>
            <a:off x="2885812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850311" y="516254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52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66183" y="1072973"/>
            <a:ext cx="32717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탈퇴 </a:t>
            </a:r>
            <a:r>
              <a:rPr lang="en-US" altLang="ko-KR" sz="1100" dirty="0"/>
              <a:t>/ </a:t>
            </a:r>
            <a:r>
              <a:rPr lang="ko-KR" altLang="en-US" sz="1100" dirty="0"/>
              <a:t>탈퇴 취소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탈퇴 버튼을 누르면 회원의 모든 정보</a:t>
            </a:r>
            <a:br>
              <a:rPr lang="en-US" altLang="ko-KR" sz="900" dirty="0"/>
            </a:br>
            <a:r>
              <a:rPr lang="ko-KR" altLang="en-US" sz="900" dirty="0"/>
              <a:t>삭제</a:t>
            </a:r>
            <a:r>
              <a:rPr lang="en-US" altLang="ko-KR" sz="900" dirty="0"/>
              <a:t>(</a:t>
            </a:r>
            <a:r>
              <a:rPr lang="ko-KR" altLang="en-US" sz="900" dirty="0"/>
              <a:t>글</a:t>
            </a:r>
            <a:r>
              <a:rPr lang="en-US" altLang="ko-KR" sz="900" dirty="0"/>
              <a:t>, </a:t>
            </a:r>
            <a:r>
              <a:rPr lang="ko-KR" altLang="en-US" sz="900" dirty="0"/>
              <a:t>서류 등 파일 등</a:t>
            </a:r>
            <a:r>
              <a:rPr lang="en-US" altLang="ko-KR" sz="9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/>
              <a:t>취소 버튼을 누르면 메인 페이지로 이동</a:t>
            </a:r>
            <a:endParaRPr lang="en-US" altLang="ko-KR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3199"/>
            <a:ext cx="8718210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6138731" y="3696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45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39802" y="106458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3" y="1115736"/>
            <a:ext cx="8715151" cy="4911840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4794832" y="36873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13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점검 목록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7825" y="2363787"/>
            <a:ext cx="1275080" cy="1275080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자격검증</a:t>
            </a:r>
          </a:p>
        </p:txBody>
      </p:sp>
    </p:spTree>
    <p:extLst>
      <p:ext uri="{BB962C8B-B14F-4D97-AF65-F5344CB8AC3E}">
        <p14:creationId xmlns:p14="http://schemas.microsoft.com/office/powerpoint/2010/main" val="264282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1" y="1113199"/>
            <a:ext cx="8716710" cy="49143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인증번호</a:t>
            </a:r>
            <a:endParaRPr lang="en-US" altLang="ko-KR" sz="1100" dirty="0"/>
          </a:p>
          <a:p>
            <a:r>
              <a:rPr lang="ko-KR" altLang="en-US" sz="1100" dirty="0"/>
              <a:t>인증된 전화번호 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심사서류 단계</a:t>
            </a:r>
            <a:endParaRPr lang="en-US" altLang="ko-KR" sz="1100" dirty="0"/>
          </a:p>
          <a:p>
            <a:r>
              <a:rPr lang="ko-KR" altLang="en-US" sz="1100" dirty="0"/>
              <a:t>심사서류의 단계를 나타냄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858460" y="2706074"/>
            <a:ext cx="2204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수정버튼</a:t>
            </a:r>
            <a:endParaRPr lang="en-US" altLang="ko-KR" sz="1100" dirty="0"/>
          </a:p>
          <a:p>
            <a:r>
              <a:rPr lang="ko-KR" altLang="en-US" sz="1100" dirty="0"/>
              <a:t>재심사가 필요하거나 </a:t>
            </a:r>
            <a:r>
              <a:rPr lang="ko-KR" altLang="en-US" sz="1100" dirty="0" err="1"/>
              <a:t>잘못올린</a:t>
            </a:r>
            <a:r>
              <a:rPr lang="ko-KR" altLang="en-US" sz="1100" dirty="0"/>
              <a:t> 서류를 </a:t>
            </a:r>
            <a:r>
              <a:rPr lang="ko-KR" altLang="en-US" sz="1100" dirty="0" err="1"/>
              <a:t>수정가능함</a:t>
            </a:r>
            <a:endParaRPr lang="en-US" altLang="ko-KR" sz="1100" dirty="0"/>
          </a:p>
          <a:p>
            <a:r>
              <a:rPr lang="ko-KR" altLang="en-US" sz="1100" dirty="0"/>
              <a:t>수정버튼을 통해 제출서류 삭제가 가능함</a:t>
            </a:r>
          </a:p>
        </p:txBody>
      </p:sp>
      <p:sp>
        <p:nvSpPr>
          <p:cNvPr id="15" name="타원 14"/>
          <p:cNvSpPr/>
          <p:nvPr/>
        </p:nvSpPr>
        <p:spPr>
          <a:xfrm>
            <a:off x="2133506" y="3833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221027" y="24393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/>
          </p:cNvPr>
          <p:cNvSpPr/>
          <p:nvPr/>
        </p:nvSpPr>
        <p:spPr>
          <a:xfrm>
            <a:off x="3959771" y="338076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684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자격 심사 단계</a:t>
            </a:r>
            <a:endParaRPr lang="en-US" altLang="ko-KR" sz="1100" dirty="0"/>
          </a:p>
          <a:p>
            <a:r>
              <a:rPr lang="ko-KR" altLang="en-US" sz="1100" dirty="0"/>
              <a:t>자격 심사 단계를 보여줌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ko-KR" altLang="en-US" sz="1100" dirty="0"/>
              <a:t>자격 검증에 필요한 약관을 </a:t>
            </a:r>
            <a:r>
              <a:rPr lang="ko-KR" altLang="en-US" sz="1100" dirty="0" err="1"/>
              <a:t>동의후</a:t>
            </a:r>
            <a:r>
              <a:rPr lang="ko-KR" altLang="en-US" sz="1100" dirty="0"/>
              <a:t> 자격심사를 진행함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05179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763639" y="529892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37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</a:t>
            </a:r>
            <a:endParaRPr lang="en-US" altLang="ko-KR" sz="1100" dirty="0"/>
          </a:p>
          <a:p>
            <a:r>
              <a:rPr lang="ko-KR" altLang="en-US" sz="1100" dirty="0"/>
              <a:t>전화번호를 입력하여 인증 후 </a:t>
            </a:r>
            <a:endParaRPr lang="en-US" altLang="ko-KR" sz="1100" dirty="0"/>
          </a:p>
          <a:p>
            <a:r>
              <a:rPr lang="ko-KR" altLang="en-US" sz="1100" dirty="0"/>
              <a:t>다음 단계를 진행함</a:t>
            </a:r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904695" y="31226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게시판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376449" y="16808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후기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377084" y="321627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435244" y="21424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불량 게시글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422544" y="32124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문의글 답변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373274" y="24472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5443634" y="2689860"/>
            <a:ext cx="733425" cy="1568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5451254" y="3186430"/>
            <a:ext cx="671195" cy="3181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5461414" y="3658235"/>
            <a:ext cx="607060" cy="6070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442749" y="2725420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전체 게시글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flipV="1">
            <a:off x="5413154" y="1993265"/>
            <a:ext cx="745490" cy="4343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6366289" y="4039870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8365269" y="1933575"/>
            <a:ext cx="807085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flipV="1">
            <a:off x="8356379" y="2517775"/>
            <a:ext cx="797560" cy="3390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993706" y="1176655"/>
            <a:ext cx="8574902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8356379" y="35223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8320184" y="43732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431434" y="40633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경고 메일 발송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9431434" y="47237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블랙리스트 추가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8346854" y="4648200"/>
            <a:ext cx="698500" cy="35877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도형 20"/>
          <p:cNvCxnSpPr/>
          <p:nvPr/>
        </p:nvCxnSpPr>
        <p:spPr>
          <a:xfrm>
            <a:off x="1824127" y="3278823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텍스트 상자 8"/>
          <p:cNvSpPr txBox="1">
            <a:spLocks/>
          </p:cNvSpPr>
          <p:nvPr/>
        </p:nvSpPr>
        <p:spPr>
          <a:xfrm>
            <a:off x="790048" y="376777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983" y="2764472"/>
            <a:ext cx="1144905" cy="903605"/>
          </a:xfrm>
          <a:prstGeom prst="rect">
            <a:avLst/>
          </a:prstGeom>
          <a:noFill/>
        </p:spPr>
      </p:pic>
      <p:sp>
        <p:nvSpPr>
          <p:cNvPr id="29" name="사각형: 둥근 모서리 28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38183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서류 제출</a:t>
            </a:r>
            <a:endParaRPr lang="en-US" altLang="ko-KR" sz="1100" dirty="0"/>
          </a:p>
          <a:p>
            <a:r>
              <a:rPr lang="ko-KR" altLang="en-US" sz="1100" dirty="0"/>
              <a:t>신청서</a:t>
            </a:r>
            <a:r>
              <a:rPr lang="en-US" altLang="ko-KR" sz="1100" dirty="0"/>
              <a:t>, </a:t>
            </a:r>
            <a:r>
              <a:rPr lang="ko-KR" altLang="en-US" sz="1100" dirty="0"/>
              <a:t>등본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가족관계등명서</a:t>
            </a:r>
            <a:r>
              <a:rPr lang="en-US" altLang="ko-KR" sz="1100" dirty="0"/>
              <a:t>, </a:t>
            </a:r>
            <a:r>
              <a:rPr lang="ko-KR" altLang="en-US" sz="1100" dirty="0"/>
              <a:t>건강진단서를 제출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제출 버튼</a:t>
            </a:r>
            <a:endParaRPr lang="en-US" altLang="ko-KR" sz="1100" dirty="0"/>
          </a:p>
          <a:p>
            <a:r>
              <a:rPr lang="ko-KR" altLang="en-US" sz="1100" dirty="0"/>
              <a:t>항목에 맞는 서류를 제출함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3005179" y="30422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6994375" y="371608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706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215677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53600" y="1010790"/>
            <a:ext cx="2309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신청이 완료가 정상적으로 완료 되면 신청이 완료되었다고 표시됨</a:t>
            </a:r>
            <a:endParaRPr lang="en-US" altLang="ko-KR" sz="1100" dirty="0"/>
          </a:p>
          <a:p>
            <a:r>
              <a:rPr lang="ko-KR" altLang="en-US" sz="1100" dirty="0"/>
              <a:t>신청제출에 오류가 생기면 다시 제출하거나 심사진행상황창으로 돌아갈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53599" y="2268978"/>
            <a:ext cx="2309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이동 버튼</a:t>
            </a:r>
            <a:endParaRPr lang="en-US" altLang="ko-KR" sz="1100" dirty="0"/>
          </a:p>
          <a:p>
            <a:r>
              <a:rPr lang="ko-KR" altLang="en-US" sz="1100" dirty="0"/>
              <a:t>심사진행상황창으로 이동함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25275" y="321305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640510" y="433893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49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돌보미 활동관리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래픽 4" descr="기저귀 갈기">
            <a:extLst>
              <a:ext uri="{FF2B5EF4-FFF2-40B4-BE49-F238E27FC236}">
                <a16:creationId xmlns:a16="http://schemas.microsoft.com/office/drawing/2014/main" id="{175E4526-EA9D-46C6-B829-6633AD291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165" y="28910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3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0070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23570" y="1006593"/>
            <a:ext cx="19588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페이지에 노출할지에 대한 공개</a:t>
            </a:r>
            <a:r>
              <a:rPr lang="en-US" altLang="ko-KR" sz="1100" dirty="0"/>
              <a:t>/</a:t>
            </a:r>
            <a:r>
              <a:rPr lang="ko-KR" altLang="en-US" sz="1100" dirty="0"/>
              <a:t>비공개 설정</a:t>
            </a:r>
            <a:endParaRPr lang="en-US" altLang="ko-KR" sz="1100" dirty="0"/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7146"/>
            <a:ext cx="8690659" cy="491043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6440329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23570" y="1684536"/>
            <a:ext cx="1958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페이지에 보여지는 회원 정보 수정</a:t>
            </a:r>
          </a:p>
        </p:txBody>
      </p:sp>
      <p:sp>
        <p:nvSpPr>
          <p:cNvPr id="18" name="타원 17"/>
          <p:cNvSpPr/>
          <p:nvPr/>
        </p:nvSpPr>
        <p:spPr>
          <a:xfrm>
            <a:off x="7122972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481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13099" y="1039268"/>
            <a:ext cx="3271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8739"/>
            <a:ext cx="8717299" cy="4908837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203819" y="33660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13099" y="1639181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 정보들 입력</a:t>
            </a:r>
            <a:r>
              <a:rPr lang="en-US" altLang="ko-KR" sz="1100" dirty="0"/>
              <a:t>/</a:t>
            </a:r>
            <a:r>
              <a:rPr lang="ko-KR" altLang="en-US" sz="1100" dirty="0"/>
              <a:t>수정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기타 사항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자기 소개</a:t>
            </a:r>
          </a:p>
        </p:txBody>
      </p:sp>
      <p:sp>
        <p:nvSpPr>
          <p:cNvPr id="18" name="타원 17"/>
          <p:cNvSpPr/>
          <p:nvPr/>
        </p:nvSpPr>
        <p:spPr>
          <a:xfrm>
            <a:off x="1015066" y="39580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8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회원이 아이를 맡아 줄 수 있는</a:t>
            </a:r>
            <a:endParaRPr lang="en-US" altLang="ko-KR" sz="1100" dirty="0"/>
          </a:p>
          <a:p>
            <a:r>
              <a:rPr lang="ko-KR" altLang="en-US" sz="1100" dirty="0"/>
              <a:t>시간대 설정</a:t>
            </a:r>
            <a:endParaRPr lang="en-US" altLang="ko-KR" sz="1100" dirty="0"/>
          </a:p>
        </p:txBody>
      </p:sp>
      <p:sp>
        <p:nvSpPr>
          <p:cNvPr id="20" name="타원 19"/>
          <p:cNvSpPr/>
          <p:nvPr/>
        </p:nvSpPr>
        <p:spPr>
          <a:xfrm>
            <a:off x="5620792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7" y="336071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회원의 집 내부 사진 관리</a:t>
            </a:r>
            <a:endParaRPr lang="en-US" altLang="ko-KR" sz="1100" dirty="0"/>
          </a:p>
        </p:txBody>
      </p:sp>
      <p:sp>
        <p:nvSpPr>
          <p:cNvPr id="23" name="타원 22"/>
          <p:cNvSpPr/>
          <p:nvPr/>
        </p:nvSpPr>
        <p:spPr>
          <a:xfrm>
            <a:off x="5243287" y="35290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876938" y="1575531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13096" y="4111833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수정된 정보들을</a:t>
            </a:r>
            <a:r>
              <a:rPr lang="en-US" altLang="ko-KR" sz="1100" dirty="0"/>
              <a:t> </a:t>
            </a:r>
            <a:r>
              <a:rPr lang="ko-KR" altLang="en-US" sz="1100" dirty="0"/>
              <a:t>저장하고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이전 돌보미</a:t>
            </a:r>
            <a:r>
              <a:rPr lang="en-US" altLang="ko-KR" sz="1100" dirty="0"/>
              <a:t> </a:t>
            </a:r>
            <a:r>
              <a:rPr lang="ko-KR" altLang="en-US" sz="1100" dirty="0"/>
              <a:t>상세 페이지로 이동</a:t>
            </a:r>
            <a:endParaRPr lang="en-US" altLang="ko-KR" sz="110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340334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610985" y="1103151"/>
            <a:ext cx="2451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매칭 상태는 </a:t>
            </a:r>
            <a:r>
              <a:rPr lang="en-US" altLang="ko-KR" sz="1000" dirty="0"/>
              <a:t>‘</a:t>
            </a:r>
            <a:r>
              <a:rPr lang="ko-KR" altLang="en-US" sz="1000"/>
              <a:t>매칭 진행</a:t>
            </a:r>
            <a:r>
              <a:rPr lang="en-US" altLang="ko-KR" sz="1000" dirty="0"/>
              <a:t>‘, 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‘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‘,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‘ </a:t>
            </a:r>
            <a:r>
              <a:rPr lang="ko-KR" altLang="en-US" sz="1000" dirty="0"/>
              <a:t>의 네 가지 상태로 구성됨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032451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과거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122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신청했던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5" y="2450514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맡아줬던 아이에 대한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신청 받았을 때 아이에 대한</a:t>
            </a:r>
            <a:br>
              <a:rPr lang="en-US" altLang="ko-KR" sz="1000" dirty="0"/>
            </a:br>
            <a:r>
              <a:rPr lang="ko-KR" altLang="en-US" sz="1000" dirty="0"/>
              <a:t>주의사항 등을 노출</a:t>
            </a: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0" y="1112677"/>
            <a:ext cx="8721964" cy="4914899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3042232" y="19577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13096" y="1709591"/>
            <a:ext cx="195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과거 </a:t>
            </a:r>
            <a:r>
              <a:rPr lang="ko-KR" altLang="en-US" sz="1100" dirty="0" err="1"/>
              <a:t>매칭이</a:t>
            </a:r>
            <a:r>
              <a:rPr lang="ko-KR" altLang="en-US" sz="1100" dirty="0"/>
              <a:t> 이루어진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 내역 등 조회</a:t>
            </a:r>
            <a:endParaRPr lang="en-US" altLang="ko-KR" sz="1100" dirty="0"/>
          </a:p>
        </p:txBody>
      </p:sp>
      <p:sp>
        <p:nvSpPr>
          <p:cNvPr id="22" name="타원 21"/>
          <p:cNvSpPr/>
          <p:nvPr/>
        </p:nvSpPr>
        <p:spPr>
          <a:xfrm>
            <a:off x="2956506" y="349816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369390" y="34915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91400" y="5114925"/>
            <a:ext cx="800100" cy="4476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52959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63360" y="1103151"/>
            <a:ext cx="2581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진행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＇</a:t>
            </a:r>
            <a:r>
              <a:rPr lang="ko-KR" altLang="en-US" sz="1000" dirty="0"/>
              <a:t>의 경우 빨간색으로 표시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185855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6" y="1113596"/>
            <a:ext cx="8715948" cy="4913979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051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회원에게 메시지를 보낸다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클릭 시 메시지 페이지로 이동</a:t>
            </a:r>
            <a:endParaRPr lang="en-US" altLang="ko-KR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9838265" y="2422089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7" y="1111541"/>
            <a:ext cx="8718958" cy="4913996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813096" y="327883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0658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회원가입/로그인/마이페이지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585978" y="223671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586613" y="3075548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로그인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179930" y="311428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55490" y="315301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회원탈퇴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190943" y="255929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로그인 화면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3852553" y="2539608"/>
            <a:ext cx="588645" cy="24511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3816358" y="2991728"/>
            <a:ext cx="606425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01411" y="1176655"/>
            <a:ext cx="950194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6451112" y="3394319"/>
            <a:ext cx="595759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9117950" y="3451468"/>
            <a:ext cx="51689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7176120" y="422108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회원 정보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7973680" y="3828658"/>
            <a:ext cx="20320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>
            <a:off x="7214855" y="223226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6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정보입력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flipV="1">
            <a:off x="6487942" y="2506959"/>
            <a:ext cx="558929" cy="97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9763480" y="224115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완료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flipV="1">
            <a:off x="9118585" y="2555483"/>
            <a:ext cx="543560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534" y="2811903"/>
            <a:ext cx="1256665" cy="1247775"/>
          </a:xfrm>
          <a:prstGeom prst="rect">
            <a:avLst/>
          </a:prstGeom>
          <a:noFill/>
        </p:spPr>
      </p:pic>
      <p:cxnSp>
        <p:nvCxnSpPr>
          <p:cNvPr id="33" name="도형 20"/>
          <p:cNvCxnSpPr/>
          <p:nvPr/>
        </p:nvCxnSpPr>
        <p:spPr>
          <a:xfrm>
            <a:off x="1558834" y="2864410"/>
            <a:ext cx="47122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텍스트 상자 7"/>
          <p:cNvSpPr txBox="1">
            <a:spLocks/>
          </p:cNvSpPr>
          <p:nvPr/>
        </p:nvSpPr>
        <p:spPr>
          <a:xfrm>
            <a:off x="842787" y="406821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8"/>
          <p:cNvSpPr txBox="1">
            <a:spLocks/>
          </p:cNvSpPr>
          <p:nvPr/>
        </p:nvSpPr>
        <p:spPr>
          <a:xfrm>
            <a:off x="-1129" y="4058281"/>
            <a:ext cx="947763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0194" y="2811903"/>
            <a:ext cx="1360881" cy="1216758"/>
          </a:xfrm>
          <a:prstGeom prst="rect">
            <a:avLst/>
          </a:prstGeom>
          <a:noFill/>
        </p:spPr>
      </p:pic>
      <p:sp>
        <p:nvSpPr>
          <p:cNvPr id="37" name="사각형: 둥근 모서리 36">
            <a:hlinkClick r:id="rId10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8768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신청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신청 대기</a:t>
            </a:r>
            <a:r>
              <a:rPr lang="en-US" altLang="ko-KR" sz="1000" dirty="0"/>
              <a:t>’, ’</a:t>
            </a:r>
            <a:r>
              <a:rPr lang="ko-KR" altLang="en-US" sz="1000" dirty="0"/>
              <a:t>신청 거절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9" y="1113091"/>
            <a:ext cx="8721896" cy="4914486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59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대략적인 거주지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회원에게 메시지를 보낸다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클릭 시 메시지 페이지로 이동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6" y="330386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846827" y="2462563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6" y="1109990"/>
            <a:ext cx="8719079" cy="4917586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124990" y="2001123"/>
            <a:ext cx="326289" cy="3191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208213" y="3349000"/>
            <a:ext cx="296351" cy="2898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211217" y="3769392"/>
            <a:ext cx="290344" cy="283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207316" y="4207354"/>
            <a:ext cx="294245" cy="283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13096" y="4037641"/>
            <a:ext cx="3271707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회원의 신청을</a:t>
            </a:r>
            <a:br>
              <a:rPr lang="en-US" altLang="ko-KR" sz="1100" dirty="0"/>
            </a:br>
            <a:r>
              <a:rPr lang="ko-KR" altLang="en-US" sz="1100" dirty="0"/>
              <a:t>승인 또는 거절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승인 시 상태 </a:t>
            </a:r>
            <a:r>
              <a:rPr lang="ko-KR" altLang="en-US" sz="1050" dirty="0" err="1"/>
              <a:t>매칭완료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결제 대기로 변경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거절 시 상태 실패로 변경 </a:t>
            </a:r>
            <a:endParaRPr lang="en-US" altLang="ko-KR" sz="1050" dirty="0"/>
          </a:p>
        </p:txBody>
      </p:sp>
      <p:sp>
        <p:nvSpPr>
          <p:cNvPr id="34" name="타원 33"/>
          <p:cNvSpPr/>
          <p:nvPr/>
        </p:nvSpPr>
        <p:spPr>
          <a:xfrm>
            <a:off x="6674316" y="1864029"/>
            <a:ext cx="307510" cy="300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사각형: 둥근 모서리 2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762543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181935" y="3620134"/>
            <a:ext cx="1826860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 탐색</a:t>
            </a:r>
          </a:p>
        </p:txBody>
      </p:sp>
      <p:pic>
        <p:nvPicPr>
          <p:cNvPr id="5" name="그래픽 4" descr="부모와 아기">
            <a:extLst>
              <a:ext uri="{FF2B5EF4-FFF2-40B4-BE49-F238E27FC236}">
                <a16:creationId xmlns:a16="http://schemas.microsoft.com/office/drawing/2014/main" id="{FF92183A-DF19-4DBB-AE94-391B251E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165" y="27724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16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2675"/>
            <a:ext cx="8717823" cy="49149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238220" y="27584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8220" y="37068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238220" y="84676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802307" y="228370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40510" y="277968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407995" y="325320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802307" y="190862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682720" y="828782"/>
            <a:ext cx="284674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돌보미 지역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지역를</a:t>
            </a:r>
            <a:r>
              <a:rPr lang="ko-KR" altLang="en-US" sz="1050" dirty="0"/>
              <a:t>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9671069" y="2771632"/>
            <a:ext cx="252093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날짜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날짜를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671069" y="3701967"/>
            <a:ext cx="23983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선택된 조건에 해당하는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 err="1"/>
              <a:t>돌보미</a:t>
            </a:r>
            <a:r>
              <a:rPr lang="ko-KR" altLang="en-US" sz="1050" dirty="0"/>
              <a:t> 정보를 하단에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초기화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 선택된 조건들을 초기화 한다</a:t>
            </a:r>
            <a:r>
              <a:rPr lang="en-US" altLang="ko-KR" sz="105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2721" y="5596689"/>
            <a:ext cx="2386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조건 선택 전 </a:t>
            </a:r>
            <a:r>
              <a:rPr lang="en-US" altLang="ko-KR" sz="1050" dirty="0"/>
              <a:t>– </a:t>
            </a:r>
            <a:r>
              <a:rPr lang="ko-KR" altLang="en-US" sz="1050" dirty="0"/>
              <a:t>전체 돌보미 정보를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조건 선택 후 </a:t>
            </a:r>
            <a:r>
              <a:rPr lang="en-US" altLang="ko-KR" sz="1050" dirty="0"/>
              <a:t>– </a:t>
            </a:r>
            <a:r>
              <a:rPr lang="ko-KR" altLang="en-US" sz="1050" dirty="0"/>
              <a:t>조건에 맞는 돌보미 정보를 보여준다</a:t>
            </a:r>
            <a:r>
              <a:rPr lang="en-US" altLang="ko-KR" sz="1050" dirty="0"/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9496699" y="1533267"/>
            <a:ext cx="2738528" cy="1234071"/>
            <a:chOff x="7681601" y="-1333165"/>
            <a:chExt cx="2738528" cy="1234071"/>
          </a:xfrm>
        </p:grpSpPr>
        <p:sp>
          <p:nvSpPr>
            <p:cNvPr id="25" name="직사각형 24"/>
            <p:cNvSpPr/>
            <p:nvPr/>
          </p:nvSpPr>
          <p:spPr>
            <a:xfrm>
              <a:off x="7681602" y="-1333164"/>
              <a:ext cx="2572751" cy="917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81602" y="-1059687"/>
              <a:ext cx="2572751" cy="8470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681601" y="-1333165"/>
              <a:ext cx="521600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서울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197003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경기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712406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인천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229901" y="-1333165"/>
              <a:ext cx="1024452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81601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서울전체</a:t>
              </a:r>
              <a:endParaRPr lang="en-US" altLang="ko-KR" sz="1050" dirty="0"/>
            </a:p>
            <a:p>
              <a:r>
                <a:rPr lang="ko-KR" altLang="en-US" sz="1050" dirty="0"/>
                <a:t>광진구</a:t>
              </a:r>
              <a:endParaRPr lang="en-US" altLang="ko-KR" sz="1050" dirty="0"/>
            </a:p>
            <a:p>
              <a:r>
                <a:rPr lang="ko-KR" altLang="en-US" sz="1050" dirty="0"/>
                <a:t>동작구</a:t>
              </a:r>
              <a:endParaRPr lang="en-US" altLang="ko-KR" sz="1050" dirty="0"/>
            </a:p>
            <a:p>
              <a:r>
                <a:rPr lang="ko-KR" altLang="en-US" sz="1050" dirty="0"/>
                <a:t>송파구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55057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강남구</a:t>
              </a:r>
              <a:endParaRPr lang="en-US" altLang="ko-KR" sz="1050" dirty="0"/>
            </a:p>
            <a:p>
              <a:r>
                <a:rPr lang="ko-KR" altLang="en-US" sz="1050" dirty="0"/>
                <a:t>구로구</a:t>
              </a:r>
              <a:endParaRPr lang="en-US" altLang="ko-KR" sz="1050" dirty="0"/>
            </a:p>
            <a:p>
              <a:r>
                <a:rPr lang="ko-KR" altLang="en-US" sz="1050" dirty="0"/>
                <a:t>마포구</a:t>
              </a:r>
              <a:endParaRPr lang="en-US" altLang="ko-KR" sz="1050" dirty="0"/>
            </a:p>
            <a:p>
              <a:r>
                <a:rPr lang="ko-KR" altLang="en-US" sz="1050" dirty="0"/>
                <a:t>양천구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00679" y="-999340"/>
              <a:ext cx="101945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강동구</a:t>
              </a:r>
              <a:endParaRPr lang="en-US" altLang="ko-KR" sz="1050" dirty="0"/>
            </a:p>
            <a:p>
              <a:r>
                <a:rPr lang="ko-KR" altLang="en-US" sz="1050" dirty="0"/>
                <a:t>금천구</a:t>
              </a:r>
              <a:endParaRPr lang="en-US" altLang="ko-KR" sz="1050" dirty="0"/>
            </a:p>
            <a:p>
              <a:r>
                <a:rPr lang="ko-KR" altLang="en-US" sz="1050" dirty="0"/>
                <a:t>서대문구</a:t>
              </a:r>
              <a:endParaRPr lang="en-US" altLang="ko-KR" sz="1050" dirty="0"/>
            </a:p>
            <a:p>
              <a:r>
                <a:rPr lang="ko-KR" altLang="en-US" sz="1050" dirty="0"/>
                <a:t>영등포구</a:t>
              </a:r>
              <a:endParaRPr lang="en-US" altLang="ko-KR" sz="1050" dirty="0"/>
            </a:p>
            <a:p>
              <a:endParaRPr lang="ko-KR" altLang="en-US" sz="105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682720" y="4866692"/>
            <a:ext cx="25132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등록일순 </a:t>
            </a:r>
            <a:r>
              <a:rPr lang="en-US" altLang="ko-KR" sz="1050" dirty="0"/>
              <a:t>/ </a:t>
            </a:r>
            <a:r>
              <a:rPr lang="ko-KR" altLang="en-US" sz="1050" dirty="0" err="1"/>
              <a:t>등급순으로</a:t>
            </a:r>
            <a:r>
              <a:rPr lang="ko-KR" altLang="en-US" sz="1050" dirty="0"/>
              <a:t>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등록일 </a:t>
            </a:r>
            <a:r>
              <a:rPr lang="en-US" altLang="ko-KR" sz="1050" dirty="0"/>
              <a:t>– </a:t>
            </a:r>
            <a:r>
              <a:rPr lang="ko-KR" altLang="en-US" sz="1050" dirty="0"/>
              <a:t>최근 등록일 순으로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 err="1"/>
              <a:t>등급순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높은 등급 순으로 정렬</a:t>
            </a:r>
            <a:endParaRPr lang="en-US" altLang="ko-KR" sz="1050" dirty="0"/>
          </a:p>
        </p:txBody>
      </p:sp>
      <p:sp>
        <p:nvSpPr>
          <p:cNvPr id="39" name="타원 38"/>
          <p:cNvSpPr/>
          <p:nvPr/>
        </p:nvSpPr>
        <p:spPr>
          <a:xfrm>
            <a:off x="9259803" y="484528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9282103" y="552711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사각형: 둥근 모서리 29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20331" y="3680716"/>
            <a:ext cx="5216415" cy="182026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652388" y="343661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873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6372998" y="1978974"/>
            <a:ext cx="343949" cy="334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25459" y="36593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640510" y="52482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25460" y="16350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639175" y="1401483"/>
            <a:ext cx="255282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기본 상세 정보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사진</a:t>
            </a:r>
            <a:r>
              <a:rPr lang="en-US" altLang="ko-KR" sz="1050" dirty="0"/>
              <a:t>,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생년월일</a:t>
            </a:r>
            <a:r>
              <a:rPr lang="en-US" altLang="ko-KR" sz="1050" dirty="0"/>
              <a:t>, </a:t>
            </a:r>
            <a:r>
              <a:rPr lang="ko-KR" altLang="en-US" sz="1050" dirty="0"/>
              <a:t>연락처를 노출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627525" y="2372783"/>
            <a:ext cx="22787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과거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날짜와 돌보미 신청자의 이름을 보여준다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9639175" y="3612795"/>
            <a:ext cx="2552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추가로 입력된 상세 정보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기타사항 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자기소개서 </a:t>
            </a:r>
            <a:endParaRPr lang="en-US" altLang="ko-KR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9695109" y="4666811"/>
            <a:ext cx="2552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매칭 신청 버튼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돌보미 매칭 신청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7" name="타원 26"/>
          <p:cNvSpPr/>
          <p:nvPr/>
        </p:nvSpPr>
        <p:spPr>
          <a:xfrm>
            <a:off x="9246065" y="35918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9233482" y="1410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9233481" y="23177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/>
          </p:cNvPr>
          <p:cNvSpPr/>
          <p:nvPr/>
        </p:nvSpPr>
        <p:spPr>
          <a:xfrm>
            <a:off x="9255852" y="47064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11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20373" y="2801038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720373" y="350896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720373" y="431982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640510" y="52315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20374" y="18949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579234" y="1112677"/>
            <a:ext cx="2488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신청하는 돌보미 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 페이지의 돌보미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날짜</a:t>
            </a:r>
            <a:r>
              <a:rPr lang="en-US" altLang="ko-KR" sz="1100" dirty="0"/>
              <a:t>, </a:t>
            </a:r>
            <a:r>
              <a:rPr lang="ko-KR" altLang="en-US" sz="1100" dirty="0"/>
              <a:t>지역 노출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9638404" y="2081344"/>
            <a:ext cx="2495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개인정보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신청하는 사람의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 정보 노출</a:t>
            </a:r>
            <a:endParaRPr lang="en-US" altLang="ko-KR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9650054" y="3007037"/>
            <a:ext cx="2488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아기 정보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돌봄이 되는 아기의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(</a:t>
            </a:r>
            <a:r>
              <a:rPr lang="ko-KR" altLang="en-US" sz="1100" dirty="0"/>
              <a:t>개월 수</a:t>
            </a:r>
            <a:r>
              <a:rPr lang="en-US" altLang="ko-KR" sz="1100" dirty="0"/>
              <a:t>), </a:t>
            </a:r>
            <a:r>
              <a:rPr lang="ko-KR" altLang="en-US" sz="1100" dirty="0"/>
              <a:t>성별을 입력</a:t>
            </a:r>
            <a:endParaRPr lang="en-US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650055" y="4108438"/>
            <a:ext cx="25446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전달 메시지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 시 주의사항 및 추가로 전달할 메시지 입력</a:t>
            </a:r>
            <a:endParaRPr lang="en-US" altLang="ko-KR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9738955" y="5074993"/>
            <a:ext cx="2544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신청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모든 내용 확인</a:t>
            </a:r>
            <a:r>
              <a:rPr lang="en-US" altLang="ko-KR" sz="1100" dirty="0"/>
              <a:t>, </a:t>
            </a:r>
            <a:r>
              <a:rPr lang="ko-KR" altLang="en-US" sz="1100" dirty="0"/>
              <a:t>입력 후 제출</a:t>
            </a:r>
            <a:endParaRPr lang="en-US" altLang="ko-KR" sz="1100" dirty="0"/>
          </a:p>
        </p:txBody>
      </p:sp>
      <p:sp>
        <p:nvSpPr>
          <p:cNvPr id="28" name="사각형: 둥근 모서리 2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0" name="타원 29"/>
          <p:cNvSpPr/>
          <p:nvPr/>
        </p:nvSpPr>
        <p:spPr>
          <a:xfrm>
            <a:off x="9246065" y="29822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9233482" y="11346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9233481" y="20415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9255852" y="40968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9276954" y="503430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755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5041"/>
            <a:ext cx="8712230" cy="491253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92514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9653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633358" y="1010790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매칭 내역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전체 과거 매칭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취소 내역</a:t>
            </a:r>
            <a:r>
              <a:rPr lang="en-US" altLang="ko-KR" sz="1050" dirty="0"/>
              <a:t>, </a:t>
            </a:r>
            <a:r>
              <a:rPr lang="ko-KR" altLang="en-US" sz="1050" dirty="0"/>
              <a:t>승인실패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매칭불가</a:t>
            </a:r>
            <a:endParaRPr lang="en-US" altLang="ko-KR" sz="1050" dirty="0"/>
          </a:p>
          <a:p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633357" y="2077507"/>
            <a:ext cx="24633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지역별로 과거 </a:t>
            </a:r>
            <a:r>
              <a:rPr lang="ko-KR" altLang="en-US" sz="1050" dirty="0" err="1"/>
              <a:t>매칭내역을</a:t>
            </a:r>
            <a:r>
              <a:rPr lang="ko-KR" altLang="en-US" sz="1050" dirty="0"/>
              <a:t> 검색 가능함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633356" y="2925149"/>
            <a:ext cx="255540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과거 매칭 내역</a:t>
            </a:r>
            <a:endParaRPr lang="en-US" altLang="ko-KR" sz="1050" dirty="0"/>
          </a:p>
          <a:p>
            <a:r>
              <a:rPr lang="ko-KR" altLang="en-US" sz="1050" dirty="0"/>
              <a:t>과거 진행하였던 매칭 내역을 보여줌</a:t>
            </a:r>
            <a:endParaRPr lang="en-US" altLang="ko-KR" sz="1050" dirty="0"/>
          </a:p>
          <a:p>
            <a:r>
              <a:rPr lang="ko-KR" altLang="en-US" sz="1050" dirty="0"/>
              <a:t>최근 진행한 </a:t>
            </a:r>
            <a:r>
              <a:rPr lang="ko-KR" altLang="en-US" sz="1050" dirty="0" err="1"/>
              <a:t>매칭순서로</a:t>
            </a:r>
            <a:r>
              <a:rPr lang="ko-KR" altLang="en-US" sz="1050" dirty="0"/>
              <a:t> 목록을 보여줌</a:t>
            </a:r>
            <a:endParaRPr lang="en-US" altLang="ko-KR" sz="1050" dirty="0"/>
          </a:p>
          <a:p>
            <a:r>
              <a:rPr lang="ko-KR" altLang="en-US" sz="1050" dirty="0"/>
              <a:t>항목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매칭번호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돌보미이름</a:t>
            </a:r>
            <a:r>
              <a:rPr lang="en-US" altLang="ko-KR" sz="1050" dirty="0"/>
              <a:t>, </a:t>
            </a:r>
            <a:r>
              <a:rPr lang="ko-KR" altLang="en-US" sz="1050" dirty="0"/>
              <a:t>등급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돌봄날짜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</a:t>
            </a:r>
            <a:endParaRPr lang="en-US" altLang="ko-KR" sz="105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7A6FBB-71A2-4CC9-8564-972BC122BDF1}"/>
              </a:ext>
            </a:extLst>
          </p:cNvPr>
          <p:cNvSpPr/>
          <p:nvPr/>
        </p:nvSpPr>
        <p:spPr>
          <a:xfrm>
            <a:off x="9255852" y="41825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D6F13-CB85-4D63-9C8F-13878AC5A81D}"/>
              </a:ext>
            </a:extLst>
          </p:cNvPr>
          <p:cNvSpPr txBox="1"/>
          <p:nvPr/>
        </p:nvSpPr>
        <p:spPr>
          <a:xfrm>
            <a:off x="9643143" y="4182538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후기작성</a:t>
            </a:r>
            <a:endParaRPr lang="en-US" altLang="ko-KR" sz="1050" dirty="0"/>
          </a:p>
          <a:p>
            <a:r>
              <a:rPr lang="ko-KR" altLang="en-US" sz="1050" dirty="0" err="1"/>
              <a:t>매칭진행</a:t>
            </a:r>
            <a:r>
              <a:rPr lang="ko-KR" altLang="en-US" sz="1050" dirty="0"/>
              <a:t> 후 후기작성단계로 넘어가서 후기작성버튼을 클릭하면 후기작성이 가능함</a:t>
            </a:r>
            <a:br>
              <a:rPr lang="en-US" altLang="ko-KR" sz="1050" dirty="0"/>
            </a:br>
            <a:r>
              <a:rPr lang="ko-KR" altLang="en-US" sz="1050" dirty="0"/>
              <a:t>후기작성을 </a:t>
            </a:r>
            <a:r>
              <a:rPr lang="ko-KR" altLang="en-US" sz="1050" dirty="0" err="1"/>
              <a:t>매칭완료후</a:t>
            </a:r>
            <a:r>
              <a:rPr lang="ko-KR" altLang="en-US" sz="1050" dirty="0"/>
              <a:t> </a:t>
            </a:r>
            <a:r>
              <a:rPr lang="en-US" altLang="ko-KR" sz="1050" dirty="0"/>
              <a:t>1</a:t>
            </a:r>
            <a:r>
              <a:rPr lang="ko-KR" altLang="en-US" sz="1050" dirty="0" err="1"/>
              <a:t>달이내</a:t>
            </a:r>
            <a:r>
              <a:rPr lang="ko-KR" altLang="en-US" sz="1050" dirty="0"/>
              <a:t>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D2A93-6D76-4B03-8A9F-DE49CD1EA49F}"/>
              </a:ext>
            </a:extLst>
          </p:cNvPr>
          <p:cNvSpPr/>
          <p:nvPr/>
        </p:nvSpPr>
        <p:spPr>
          <a:xfrm>
            <a:off x="2896177" y="2458596"/>
            <a:ext cx="5095037" cy="18952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582856" y="233663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>
            <a:extLst/>
          </p:cNvPr>
          <p:cNvSpPr/>
          <p:nvPr/>
        </p:nvSpPr>
        <p:spPr>
          <a:xfrm>
            <a:off x="2783625" y="18927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5778282" y="18952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7157905" y="25176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60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6" y="1112677"/>
            <a:ext cx="8717315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83190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2048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610986" y="1010790"/>
            <a:ext cx="2452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정보</a:t>
            </a:r>
            <a:endParaRPr lang="en-US" altLang="ko-KR" sz="1100" dirty="0"/>
          </a:p>
          <a:p>
            <a:r>
              <a:rPr lang="ko-KR" altLang="en-US" sz="1100" dirty="0"/>
              <a:t>과거 매칭 진행 하였던 </a:t>
            </a:r>
            <a:r>
              <a:rPr lang="ko-KR" altLang="en-US" sz="1100" dirty="0" err="1"/>
              <a:t>돌보미의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/>
              <a:t>기본정보를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: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r>
              <a:rPr lang="ko-KR" altLang="en-US" sz="1100" dirty="0"/>
              <a:t>거주지</a:t>
            </a:r>
            <a:r>
              <a:rPr lang="en-US" altLang="ko-KR" sz="1100" dirty="0"/>
              <a:t>,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610985" y="2160436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메세지</a:t>
            </a:r>
            <a:r>
              <a:rPr lang="ko-KR" altLang="en-US" sz="1100" dirty="0"/>
              <a:t> 보내기</a:t>
            </a:r>
            <a:endParaRPr lang="en-US" altLang="ko-KR" sz="1100" dirty="0"/>
          </a:p>
          <a:p>
            <a:r>
              <a:rPr lang="ko-KR" altLang="en-US" sz="1100" dirty="0"/>
              <a:t>메시지 창과 연결함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610984" y="2831909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r>
              <a:rPr lang="ko-KR" altLang="en-US" sz="1100" dirty="0"/>
              <a:t>돌보미 상세정보창으로 연결</a:t>
            </a:r>
            <a:endParaRPr lang="en-US" altLang="ko-KR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7A6FBB-71A2-4CC9-8564-972BC122BDF1}"/>
              </a:ext>
            </a:extLst>
          </p:cNvPr>
          <p:cNvSpPr/>
          <p:nvPr/>
        </p:nvSpPr>
        <p:spPr>
          <a:xfrm>
            <a:off x="9255852" y="3579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D6F13-CB85-4D63-9C8F-13878AC5A81D}"/>
              </a:ext>
            </a:extLst>
          </p:cNvPr>
          <p:cNvSpPr txBox="1"/>
          <p:nvPr/>
        </p:nvSpPr>
        <p:spPr>
          <a:xfrm>
            <a:off x="9620771" y="3560179"/>
            <a:ext cx="24523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매칭 정보</a:t>
            </a:r>
            <a:endParaRPr lang="en-US" altLang="ko-KR" sz="1100" dirty="0"/>
          </a:p>
          <a:p>
            <a:r>
              <a:rPr lang="ko-KR" altLang="en-US" sz="1100" dirty="0"/>
              <a:t>과거 매칭 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매칭신청일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결제정보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4D0977-4779-44B5-B81F-3D84BDFFE576}"/>
              </a:ext>
            </a:extLst>
          </p:cNvPr>
          <p:cNvSpPr/>
          <p:nvPr/>
        </p:nvSpPr>
        <p:spPr>
          <a:xfrm>
            <a:off x="5146599" y="1973661"/>
            <a:ext cx="1656874" cy="148260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195049-E31A-4976-80C6-A9478470427C}"/>
              </a:ext>
            </a:extLst>
          </p:cNvPr>
          <p:cNvSpPr/>
          <p:nvPr/>
        </p:nvSpPr>
        <p:spPr>
          <a:xfrm>
            <a:off x="9257250" y="443700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2FFDD7-7E39-414A-BD80-DE6E747CC363}"/>
              </a:ext>
            </a:extLst>
          </p:cNvPr>
          <p:cNvSpPr txBox="1"/>
          <p:nvPr/>
        </p:nvSpPr>
        <p:spPr>
          <a:xfrm>
            <a:off x="9622168" y="4437004"/>
            <a:ext cx="25698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만족도 결과 표시</a:t>
            </a:r>
            <a:endParaRPr lang="en-US" altLang="ko-KR" sz="1100" dirty="0"/>
          </a:p>
          <a:p>
            <a:r>
              <a:rPr lang="ko-KR" altLang="en-US" sz="1100" dirty="0" err="1"/>
              <a:t>매칭당시</a:t>
            </a:r>
            <a:r>
              <a:rPr lang="ko-KR" altLang="en-US" sz="1100" dirty="0"/>
              <a:t> 후기를 작성한 경우에 만족도 평가와 후기작성 내용을 보여줌</a:t>
            </a:r>
            <a:endParaRPr lang="en-US" altLang="ko-KR" sz="1100" dirty="0"/>
          </a:p>
        </p:txBody>
      </p:sp>
      <p:sp>
        <p:nvSpPr>
          <p:cNvPr id="30" name="타원 29"/>
          <p:cNvSpPr/>
          <p:nvPr/>
        </p:nvSpPr>
        <p:spPr>
          <a:xfrm>
            <a:off x="3719724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4893533" y="1766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3047859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3047859" y="380007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5407149" y="366314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6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1" y="1112676"/>
            <a:ext cx="8720253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3141489" y="227531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141489" y="486813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141489" y="529632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461334" y="529632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141490" y="182688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38640" y="217514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8640" y="312358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38640" y="125009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683140" y="1232110"/>
            <a:ext cx="24539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만족도 평가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매칭완료</a:t>
            </a:r>
            <a:r>
              <a:rPr lang="ko-KR" altLang="en-US" sz="1100" dirty="0"/>
              <a:t> 된 </a:t>
            </a:r>
            <a:r>
              <a:rPr lang="ko-KR" altLang="en-US" sz="1100" dirty="0" err="1"/>
              <a:t>매칭에</a:t>
            </a:r>
            <a:r>
              <a:rPr lang="ko-KR" altLang="en-US" sz="1100" dirty="0"/>
              <a:t> 대한 만족도를 평가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5</a:t>
            </a:r>
            <a:r>
              <a:rPr lang="ko-KR" altLang="en-US" sz="1100" dirty="0"/>
              <a:t>등급으로 평가 가능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9671490" y="2188372"/>
            <a:ext cx="3011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후기 입력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제목</a:t>
            </a:r>
            <a:r>
              <a:rPr lang="en-US" altLang="ko-KR" sz="1100" dirty="0"/>
              <a:t>, </a:t>
            </a:r>
            <a:r>
              <a:rPr lang="ko-KR" altLang="en-US" sz="1100" dirty="0"/>
              <a:t>내용</a:t>
            </a:r>
            <a:r>
              <a:rPr lang="en-US" altLang="ko-KR" sz="1100" dirty="0"/>
              <a:t>, </a:t>
            </a:r>
            <a:r>
              <a:rPr lang="ko-KR" altLang="en-US" sz="1100" dirty="0"/>
              <a:t>첨부파일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683140" y="3123586"/>
            <a:ext cx="24539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첨부파일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찾아보기 버튼을 이용하여 파일 청부 가능</a:t>
            </a:r>
            <a:endParaRPr lang="en-US" altLang="ko-KR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9683141" y="5040109"/>
            <a:ext cx="2508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</a:t>
            </a:r>
            <a:r>
              <a:rPr lang="en-US" altLang="ko-KR" sz="1100" dirty="0"/>
              <a:t>/</a:t>
            </a:r>
            <a:r>
              <a:rPr lang="ko-KR" altLang="en-US" sz="1100" dirty="0"/>
              <a:t>취소 버튼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등록 </a:t>
            </a:r>
            <a:r>
              <a:rPr lang="en-US" altLang="ko-KR" sz="1100" dirty="0"/>
              <a:t>: </a:t>
            </a:r>
            <a:r>
              <a:rPr lang="ko-KR" altLang="en-US" sz="1100" dirty="0"/>
              <a:t>작성 완료 후 후기 등록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취소 </a:t>
            </a:r>
            <a:r>
              <a:rPr lang="en-US" altLang="ko-KR" sz="1100" dirty="0"/>
              <a:t>: </a:t>
            </a:r>
            <a:r>
              <a:rPr lang="ko-KR" altLang="en-US" sz="1100" dirty="0"/>
              <a:t>등록하지 않고 이전 페이지로 이동</a:t>
            </a:r>
            <a:endParaRPr lang="en-US" altLang="ko-KR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9683140" y="4247336"/>
            <a:ext cx="3003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목록 버튼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목록으로 돌아가는 버튼</a:t>
            </a:r>
            <a:endParaRPr lang="en-US" altLang="ko-KR" sz="1100" dirty="0"/>
          </a:p>
        </p:txBody>
      </p:sp>
      <p:sp>
        <p:nvSpPr>
          <p:cNvPr id="37" name="타원 36"/>
          <p:cNvSpPr/>
          <p:nvPr/>
        </p:nvSpPr>
        <p:spPr>
          <a:xfrm>
            <a:off x="9260223" y="426202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282523" y="504010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사각형: 둥근 모서리 2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85132" y="2323784"/>
            <a:ext cx="4587293" cy="271632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03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58630" y="24248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30496" y="349321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296561" y="54159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737194" y="193070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49670" y="187738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49670" y="320785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49670" y="108327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33971" y="1877386"/>
            <a:ext cx="24627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신청자가 보는 화면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매칭신청</a:t>
            </a:r>
            <a:r>
              <a:rPr lang="en-US" altLang="ko-KR" sz="1050" dirty="0"/>
              <a:t>, </a:t>
            </a:r>
            <a:r>
              <a:rPr lang="ko-KR" altLang="en-US" sz="1050" dirty="0"/>
              <a:t>결제확인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승인중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진행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</a:t>
            </a:r>
            <a:r>
              <a:rPr lang="en-US" altLang="ko-KR" sz="1050" dirty="0"/>
              <a:t>5</a:t>
            </a:r>
            <a:r>
              <a:rPr lang="ko-KR" altLang="en-US" sz="1050" dirty="0"/>
              <a:t>단계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단계 클릭 시 해당하는 현황이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/>
              <a:t>하단의 표에 표시</a:t>
            </a:r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694170" y="3207856"/>
            <a:ext cx="24025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 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</a:t>
            </a:r>
            <a:r>
              <a:rPr lang="ko-KR" altLang="en-US" sz="1050" dirty="0"/>
              <a:t> 진행 현황을 표로 노출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순번</a:t>
            </a:r>
            <a:r>
              <a:rPr lang="en-US" altLang="ko-KR" sz="1050" dirty="0"/>
              <a:t>, </a:t>
            </a:r>
            <a:r>
              <a:rPr lang="ko-KR" altLang="en-US" sz="1050" dirty="0"/>
              <a:t>신청 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등급</a:t>
            </a:r>
            <a:r>
              <a:rPr lang="en-US" altLang="ko-KR" sz="1050" dirty="0"/>
              <a:t>, </a:t>
            </a:r>
            <a:r>
              <a:rPr lang="ko-KR" altLang="en-US" sz="1050" dirty="0"/>
              <a:t>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 </a:t>
            </a: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271253" y="434629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638069" y="1103151"/>
            <a:ext cx="2553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 카테고리 펼침 메뉴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선택된 항목으로 검색 가능</a:t>
            </a:r>
            <a:endParaRPr lang="en-US" altLang="ko-KR" sz="1050" dirty="0"/>
          </a:p>
          <a:p>
            <a:r>
              <a:rPr lang="en-US" altLang="ko-KR" sz="1050" dirty="0"/>
              <a:t>-  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9694170" y="5115864"/>
            <a:ext cx="26407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/>
              <a:t>목록 페이지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&lt;,&gt; : 10</a:t>
            </a:r>
            <a:r>
              <a:rPr lang="ko-KR" altLang="en-US" sz="1050" dirty="0"/>
              <a:t>페이지 단위로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현재 선택된 페이지는 강조하여 표시</a:t>
            </a:r>
            <a:endParaRPr lang="en-US" altLang="ko-KR" sz="1050" dirty="0"/>
          </a:p>
        </p:txBody>
      </p:sp>
      <p:sp>
        <p:nvSpPr>
          <p:cNvPr id="44" name="타원 43"/>
          <p:cNvSpPr/>
          <p:nvPr/>
        </p:nvSpPr>
        <p:spPr>
          <a:xfrm>
            <a:off x="9249669" y="512238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694171" y="4346297"/>
            <a:ext cx="21930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상세정보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클릭 시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6" name="타원 25"/>
          <p:cNvSpPr/>
          <p:nvPr/>
        </p:nvSpPr>
        <p:spPr>
          <a:xfrm>
            <a:off x="2630495" y="39746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05126" y="4042855"/>
            <a:ext cx="5086350" cy="23759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5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자격검증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19639" y="2918199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2" action="ppaction://hlinksldjump"/>
              </a:rPr>
              <a:t>전화번호인증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2421471" y="2932534"/>
            <a:ext cx="1663989" cy="5622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심사진행</a:t>
            </a:r>
            <a:endParaRPr lang="ko-KR" altLang="en-US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상황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767261" y="2917564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4" action="ppaction://hlinksldjump"/>
              </a:rPr>
              <a:t>심사서류제출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802721" y="4077072"/>
            <a:ext cx="1663989" cy="54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제출서류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추가 및 수정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851151" y="2921317"/>
            <a:ext cx="1663992" cy="554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5" action="ppaction://hlinksldjump"/>
              </a:rPr>
              <a:t>자격심사신청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6659512" y="3219875"/>
            <a:ext cx="533981" cy="5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39098" y="1412776"/>
            <a:ext cx="9464257" cy="4402554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9086424" y="3202452"/>
            <a:ext cx="568889" cy="66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4175948" y="3429720"/>
            <a:ext cx="467677" cy="976336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1501719" y="3198548"/>
            <a:ext cx="56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도형 35"/>
          <p:cNvCxnSpPr/>
          <p:nvPr/>
        </p:nvCxnSpPr>
        <p:spPr>
          <a:xfrm flipV="1">
            <a:off x="6589987" y="3494831"/>
            <a:ext cx="3065326" cy="9073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07" y="2596504"/>
            <a:ext cx="1256665" cy="1247775"/>
          </a:xfrm>
          <a:prstGeom prst="rect">
            <a:avLst/>
          </a:prstGeom>
          <a:noFill/>
        </p:spPr>
      </p:pic>
      <p:sp>
        <p:nvSpPr>
          <p:cNvPr id="28" name="텍스트 상자 7"/>
          <p:cNvSpPr txBox="1">
            <a:spLocks/>
          </p:cNvSpPr>
          <p:nvPr/>
        </p:nvSpPr>
        <p:spPr>
          <a:xfrm>
            <a:off x="475559" y="3844279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1"/>
          <p:cNvCxnSpPr/>
          <p:nvPr/>
        </p:nvCxnSpPr>
        <p:spPr>
          <a:xfrm>
            <a:off x="4116021" y="3198548"/>
            <a:ext cx="58753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사각형: 둥근 모서리 16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341829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38307" y="3402252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33044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17093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89095" y="19353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77720" y="198903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77720" y="29374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54809" y="114586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70347" y="1112676"/>
            <a:ext cx="216447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매칭의</a:t>
            </a:r>
            <a:r>
              <a:rPr lang="ko-KR" altLang="en-US" sz="1050" dirty="0"/>
              <a:t> 상세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돌보미 사진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현황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신청 날짜와 시간 노출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710569" y="2002262"/>
            <a:ext cx="21700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전송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메시지 페이지로 이동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722219" y="2937476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상세정보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상세 정보 페이지로 이동</a:t>
            </a:r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0" y="4757745"/>
            <a:ext cx="2212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나의 아기 정보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나이</a:t>
            </a:r>
            <a:r>
              <a:rPr lang="en-US" altLang="ko-KR" sz="1050" dirty="0"/>
              <a:t>, </a:t>
            </a:r>
            <a:r>
              <a:rPr lang="ko-KR" altLang="en-US" sz="1050" dirty="0"/>
              <a:t>요청사항</a:t>
            </a:r>
            <a:endParaRPr lang="en-US" altLang="ko-KR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9722219" y="3799172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결제 요청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총 금액</a:t>
            </a:r>
            <a:r>
              <a:rPr lang="en-US" altLang="ko-KR" sz="1050" dirty="0"/>
              <a:t>, </a:t>
            </a:r>
            <a:r>
              <a:rPr lang="ko-KR" altLang="en-US" sz="1050" dirty="0"/>
              <a:t>결제방법</a:t>
            </a:r>
            <a:r>
              <a:rPr lang="en-US" altLang="ko-KR" sz="1050" dirty="0"/>
              <a:t>, </a:t>
            </a:r>
            <a:r>
              <a:rPr lang="ko-KR" altLang="en-US" sz="1050" dirty="0"/>
              <a:t>계좌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315911" y="380929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315911" y="475774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651621" y="339058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사각형: 둥근 모서리 2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7729392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콜 센터">
            <a:extLst>
              <a:ext uri="{FF2B5EF4-FFF2-40B4-BE49-F238E27FC236}">
                <a16:creationId xmlns:a16="http://schemas.microsoft.com/office/drawing/2014/main" id="{2AA4F3D3-68CE-4153-AB92-DC2D43B5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4180" y="2809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302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1" y="1109664"/>
            <a:ext cx="8714763" cy="491791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5995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9655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64784" y="1039417"/>
            <a:ext cx="24272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지역별 </a:t>
            </a:r>
            <a:r>
              <a:rPr lang="en-US" altLang="ko-KR" sz="1050" dirty="0"/>
              <a:t>– </a:t>
            </a:r>
            <a:r>
              <a:rPr lang="ko-KR" altLang="en-US" sz="1050" dirty="0"/>
              <a:t>지역 게시판</a:t>
            </a:r>
            <a:endParaRPr lang="en-US" altLang="ko-KR" sz="1050" dirty="0"/>
          </a:p>
          <a:p>
            <a:r>
              <a:rPr lang="ko-KR" altLang="en-US" sz="1050" dirty="0" err="1"/>
              <a:t>회원별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 err="1"/>
              <a:t>회원용</a:t>
            </a:r>
            <a:r>
              <a:rPr lang="ko-KR" altLang="en-US" sz="1050" dirty="0"/>
              <a:t> 게시판</a:t>
            </a:r>
            <a:endParaRPr lang="en-US" altLang="ko-KR" sz="1050" dirty="0"/>
          </a:p>
          <a:p>
            <a:r>
              <a:rPr lang="ko-KR" altLang="en-US" sz="1050" dirty="0" err="1"/>
              <a:t>돌보미별</a:t>
            </a:r>
            <a:r>
              <a:rPr lang="ko-KR" altLang="en-US" sz="1050" dirty="0"/>
              <a:t> </a:t>
            </a:r>
            <a:r>
              <a:rPr lang="en-US" altLang="ko-KR" sz="1050" dirty="0"/>
              <a:t>-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돌보미용</a:t>
            </a:r>
            <a:r>
              <a:rPr lang="ko-KR" altLang="en-US" sz="1050" dirty="0"/>
              <a:t> 게시판</a:t>
            </a:r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3" y="1815341"/>
            <a:ext cx="2427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9764782" y="2559957"/>
            <a:ext cx="2150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등으로 게시판 내 글 검색</a:t>
            </a:r>
          </a:p>
        </p:txBody>
      </p:sp>
    </p:spTree>
    <p:extLst>
      <p:ext uri="{BB962C8B-B14F-4D97-AF65-F5344CB8AC3E}">
        <p14:creationId xmlns:p14="http://schemas.microsoft.com/office/powerpoint/2010/main" val="40671604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8" y="1113565"/>
            <a:ext cx="8717036" cy="491401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62772" y="523623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85082" y="1897268"/>
            <a:ext cx="4606955" cy="314451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7035" y="1846157"/>
            <a:ext cx="220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화면에서 벗어나 글 목록 화면으로 </a:t>
            </a:r>
            <a:r>
              <a:rPr lang="ko-KR" altLang="en-US" sz="1050" dirty="0" err="1"/>
              <a:t>돌아감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17" name="사각형: 둥근 모서리 1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2707536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3" y="1112676"/>
            <a:ext cx="8715031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310524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34184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64785" y="1039417"/>
            <a:ext cx="2427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자주하는 질문 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자주 받는 질문들을 모아</a:t>
            </a:r>
            <a:r>
              <a:rPr lang="en-US" altLang="ko-KR" sz="1050" dirty="0"/>
              <a:t> </a:t>
            </a:r>
            <a:r>
              <a:rPr lang="ko-KR" altLang="en-US" sz="1050" dirty="0"/>
              <a:t>보여줌</a:t>
            </a:r>
            <a:r>
              <a:rPr lang="en-US" altLang="ko-KR" sz="1050" dirty="0"/>
              <a:t> </a:t>
            </a:r>
          </a:p>
          <a:p>
            <a:r>
              <a:rPr lang="ko-KR" altLang="en-US" sz="1050" dirty="0"/>
              <a:t>회원 문의 </a:t>
            </a:r>
            <a:endParaRPr lang="en-US" altLang="ko-KR" sz="1050" dirty="0"/>
          </a:p>
          <a:p>
            <a:r>
              <a:rPr lang="en-US" altLang="ko-KR" sz="1050" dirty="0"/>
              <a:t>–  </a:t>
            </a:r>
            <a:r>
              <a:rPr lang="ko-KR" altLang="en-US" sz="1050" dirty="0"/>
              <a:t>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en-US" altLang="ko-KR" sz="1050" dirty="0"/>
          </a:p>
          <a:p>
            <a:r>
              <a:rPr lang="ko-KR" altLang="en-US" sz="1050" dirty="0"/>
              <a:t>비회원 문의 </a:t>
            </a:r>
            <a:endParaRPr lang="en-US" altLang="ko-KR" sz="1050" dirty="0"/>
          </a:p>
          <a:p>
            <a:r>
              <a:rPr lang="en-US" altLang="ko-KR" sz="1050" dirty="0"/>
              <a:t>-  </a:t>
            </a:r>
            <a:r>
              <a:rPr lang="ko-KR" altLang="en-US" sz="1050" dirty="0"/>
              <a:t>비회원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9764783" y="2410960"/>
            <a:ext cx="227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9764782" y="3155576"/>
            <a:ext cx="2427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</a:t>
            </a:r>
            <a:endParaRPr lang="en-US" altLang="ko-KR" sz="1050" dirty="0"/>
          </a:p>
          <a:p>
            <a:r>
              <a:rPr lang="ko-KR" altLang="en-US" sz="1050" dirty="0" err="1"/>
              <a:t>으로</a:t>
            </a:r>
            <a:r>
              <a:rPr lang="ko-KR" altLang="en-US" sz="1050" dirty="0"/>
              <a:t> 게시판 내 글 검색</a:t>
            </a:r>
          </a:p>
        </p:txBody>
      </p:sp>
      <p:sp>
        <p:nvSpPr>
          <p:cNvPr id="19" name="타원 18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121253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27035" y="1762267"/>
            <a:ext cx="1841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문의글을</a:t>
            </a:r>
            <a:r>
              <a:rPr lang="ko-KR" altLang="en-US" sz="1050" dirty="0"/>
              <a:t> 공개하거나 </a:t>
            </a:r>
            <a:endParaRPr lang="en-US" altLang="ko-KR" sz="1050" dirty="0"/>
          </a:p>
          <a:p>
            <a:r>
              <a:rPr lang="ko-KR" altLang="en-US" sz="1050" dirty="0"/>
              <a:t>비공개 설정 가능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23" name="사각형: 둥근 모서리 2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6648458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신고 글 목록 노출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436402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1" name="타원 30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27035" y="1762267"/>
            <a:ext cx="184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신고글</a:t>
            </a:r>
            <a:r>
              <a:rPr lang="en-US" altLang="ko-KR" sz="1050" dirty="0"/>
              <a:t> </a:t>
            </a:r>
            <a:r>
              <a:rPr lang="ko-KR" altLang="en-US" sz="1050" dirty="0"/>
              <a:t>비공개 설정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</p:spTree>
    <p:extLst>
      <p:ext uri="{BB962C8B-B14F-4D97-AF65-F5344CB8AC3E}">
        <p14:creationId xmlns:p14="http://schemas.microsoft.com/office/powerpoint/2010/main" val="494911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9" y="1112676"/>
            <a:ext cx="8715375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최신순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최신순으로 후기 정렬</a:t>
            </a:r>
            <a:endParaRPr lang="en-US" altLang="ko-KR" sz="1050" dirty="0"/>
          </a:p>
          <a:p>
            <a:r>
              <a:rPr lang="ko-KR" altLang="en-US" sz="1050" dirty="0" err="1"/>
              <a:t>평점순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평점순으로 후기 정렬</a:t>
            </a:r>
            <a:endParaRPr lang="en-US" altLang="ko-KR" sz="1050" dirty="0"/>
          </a:p>
          <a:p>
            <a:r>
              <a:rPr lang="ko-KR" altLang="en-US" sz="1050" dirty="0"/>
              <a:t>조회수순 </a:t>
            </a:r>
            <a:r>
              <a:rPr lang="en-US" altLang="ko-KR" sz="1050" dirty="0"/>
              <a:t>– </a:t>
            </a:r>
            <a:r>
              <a:rPr lang="ko-KR" altLang="en-US" sz="1050" dirty="0"/>
              <a:t>조회수순으로 후기 정렬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1796403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봉투">
            <a:extLst>
              <a:ext uri="{FF2B5EF4-FFF2-40B4-BE49-F238E27FC236}">
                <a16:creationId xmlns:a16="http://schemas.microsoft.com/office/drawing/2014/main" id="{18E199EE-24EC-4003-AB3F-B69E9D4EA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879521"/>
            <a:ext cx="914400" cy="914400"/>
          </a:xfrm>
          <a:prstGeom prst="rect">
            <a:avLst/>
          </a:prstGeom>
        </p:spPr>
      </p:pic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메시지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3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1818189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활동관리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99782" y="128905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정보작성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2351584" y="1229042"/>
            <a:ext cx="9179763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749542" y="2120900"/>
            <a:ext cx="563880" cy="3479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>
            <a:off x="7417562" y="2051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정보수정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3"/>
          <p:cNvSpPr>
            <a:spLocks/>
          </p:cNvSpPr>
          <p:nvPr/>
        </p:nvSpPr>
        <p:spPr>
          <a:xfrm>
            <a:off x="4910582" y="1797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4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정보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조회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20"/>
          <p:cNvCxnSpPr/>
          <p:nvPr/>
        </p:nvCxnSpPr>
        <p:spPr>
          <a:xfrm flipV="1">
            <a:off x="6749542" y="1634490"/>
            <a:ext cx="563880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383" y="2661285"/>
            <a:ext cx="1256665" cy="1247775"/>
          </a:xfrm>
          <a:prstGeom prst="rect">
            <a:avLst/>
          </a:prstGeom>
          <a:noFill/>
        </p:spPr>
      </p:pic>
      <p:cxnSp>
        <p:nvCxnSpPr>
          <p:cNvPr id="18" name="도형 20"/>
          <p:cNvCxnSpPr>
            <a:stCxn id="17" idx="3"/>
          </p:cNvCxnSpPr>
          <p:nvPr/>
        </p:nvCxnSpPr>
        <p:spPr>
          <a:xfrm flipV="1">
            <a:off x="1523048" y="2924944"/>
            <a:ext cx="612512" cy="3602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0"/>
          <p:cNvCxnSpPr/>
          <p:nvPr/>
        </p:nvCxnSpPr>
        <p:spPr>
          <a:xfrm>
            <a:off x="6830060" y="3548380"/>
            <a:ext cx="695325" cy="2844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32"/>
          <p:cNvSpPr>
            <a:spLocks/>
          </p:cNvSpPr>
          <p:nvPr/>
        </p:nvSpPr>
        <p:spPr>
          <a:xfrm>
            <a:off x="705421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신청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8867775" y="4297680"/>
            <a:ext cx="42037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32"/>
          <p:cNvSpPr>
            <a:spLocks/>
          </p:cNvSpPr>
          <p:nvPr/>
        </p:nvSpPr>
        <p:spPr>
          <a:xfrm>
            <a:off x="9413240" y="514032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승인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거절</a:t>
            </a:r>
          </a:p>
        </p:txBody>
      </p:sp>
      <p:cxnSp>
        <p:nvCxnSpPr>
          <p:cNvPr id="29" name="도형 20"/>
          <p:cNvCxnSpPr/>
          <p:nvPr/>
        </p:nvCxnSpPr>
        <p:spPr>
          <a:xfrm>
            <a:off x="10244455" y="4772025"/>
            <a:ext cx="0" cy="3098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도형 32"/>
          <p:cNvSpPr>
            <a:spLocks/>
          </p:cNvSpPr>
          <p:nvPr/>
        </p:nvSpPr>
        <p:spPr>
          <a:xfrm>
            <a:off x="936815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신청자</a:t>
            </a:r>
            <a:endParaRPr lang="en-US" altLang="ko-KR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상세정보확인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20"/>
          <p:cNvCxnSpPr/>
          <p:nvPr/>
        </p:nvCxnSpPr>
        <p:spPr>
          <a:xfrm>
            <a:off x="5819267" y="2507615"/>
            <a:ext cx="0" cy="311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도형 7"/>
          <p:cNvSpPr>
            <a:spLocks/>
          </p:cNvSpPr>
          <p:nvPr/>
        </p:nvSpPr>
        <p:spPr>
          <a:xfrm>
            <a:off x="4870576" y="2848610"/>
            <a:ext cx="1792605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8" action="ppaction://hlinksldjump"/>
              </a:rPr>
              <a:t>전체 매칭 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24"/>
          <p:cNvCxnSpPr/>
          <p:nvPr/>
        </p:nvCxnSpPr>
        <p:spPr>
          <a:xfrm flipH="1">
            <a:off x="3536950" y="3427095"/>
            <a:ext cx="1559560" cy="4121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도형 3"/>
          <p:cNvSpPr>
            <a:spLocks/>
          </p:cNvSpPr>
          <p:nvPr/>
        </p:nvSpPr>
        <p:spPr>
          <a:xfrm>
            <a:off x="2872423" y="39947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9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9" action="ppaction://hlinksldjump"/>
              </a:rPr>
              <a:t>매칭목록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3" name="도형 23"/>
          <p:cNvCxnSpPr/>
          <p:nvPr/>
        </p:nvCxnSpPr>
        <p:spPr>
          <a:xfrm>
            <a:off x="3629343" y="4694555"/>
            <a:ext cx="0" cy="3403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도형 6"/>
          <p:cNvSpPr>
            <a:spLocks/>
          </p:cNvSpPr>
          <p:nvPr/>
        </p:nvSpPr>
        <p:spPr>
          <a:xfrm>
            <a:off x="2802573" y="51339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0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2" name="도형 20"/>
          <p:cNvCxnSpPr/>
          <p:nvPr/>
        </p:nvCxnSpPr>
        <p:spPr>
          <a:xfrm>
            <a:off x="5880100" y="359219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도형 32"/>
          <p:cNvSpPr>
            <a:spLocks/>
          </p:cNvSpPr>
          <p:nvPr/>
        </p:nvSpPr>
        <p:spPr>
          <a:xfrm>
            <a:off x="5004435" y="39966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1" action="ppaction://hlinksldjump"/>
              </a:rPr>
              <a:t>매칭 진행목록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95" name="도형 20"/>
          <p:cNvCxnSpPr/>
          <p:nvPr/>
        </p:nvCxnSpPr>
        <p:spPr>
          <a:xfrm>
            <a:off x="6001385" y="46945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도형 6"/>
          <p:cNvSpPr>
            <a:spLocks/>
          </p:cNvSpPr>
          <p:nvPr/>
        </p:nvSpPr>
        <p:spPr>
          <a:xfrm>
            <a:off x="5003800" y="513016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2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7"/>
          <p:cNvSpPr txBox="1">
            <a:spLocks/>
          </p:cNvSpPr>
          <p:nvPr/>
        </p:nvSpPr>
        <p:spPr>
          <a:xfrm>
            <a:off x="381635" y="390906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0281479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2229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15587" y="1010790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과거 대화한 메세지를 </a:t>
            </a:r>
            <a:r>
              <a:rPr lang="ko-KR" altLang="en-US" sz="1050" dirty="0" err="1"/>
              <a:t>전체메세지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중요메세지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읽은 </a:t>
            </a:r>
            <a:r>
              <a:rPr lang="ko-KR" altLang="en-US" sz="1050" dirty="0" err="1"/>
              <a:t>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읽지 않은 </a:t>
            </a:r>
            <a:r>
              <a:rPr lang="ko-KR" altLang="en-US" sz="1050" dirty="0" err="1"/>
              <a:t>메세지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15586" y="1858432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목록</a:t>
            </a:r>
            <a:endParaRPr lang="en-US" altLang="ko-KR" sz="1050" dirty="0"/>
          </a:p>
          <a:p>
            <a:r>
              <a:rPr lang="ko-KR" altLang="en-US" sz="1050" dirty="0"/>
              <a:t>대화 목록 중 </a:t>
            </a:r>
            <a:r>
              <a:rPr lang="ko-KR" altLang="en-US" sz="1050" dirty="0" err="1"/>
              <a:t>메세지보기를</a:t>
            </a:r>
            <a:r>
              <a:rPr lang="ko-KR" altLang="en-US" sz="1050" dirty="0"/>
              <a:t> 클릭하여 메세지를 클릭하여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715585" y="2706074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대화 내용을 통해 메세지를 </a:t>
            </a:r>
            <a:r>
              <a:rPr lang="ko-KR" altLang="en-US" sz="1050" dirty="0" err="1"/>
              <a:t>메세지</a:t>
            </a:r>
            <a:r>
              <a:rPr lang="ko-KR" altLang="en-US" sz="1050" dirty="0"/>
              <a:t> 검색이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4" name="타원 13"/>
          <p:cNvSpPr/>
          <p:nvPr/>
        </p:nvSpPr>
        <p:spPr>
          <a:xfrm>
            <a:off x="5721815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2632657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640510" y="252147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171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F3A6C5-1241-4CBF-BF62-AE1CFB427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1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16460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보내기</a:t>
            </a:r>
            <a:endParaRPr lang="en-US" altLang="ko-KR" sz="1050" dirty="0"/>
          </a:p>
          <a:p>
            <a:r>
              <a:rPr lang="ko-KR" altLang="en-US" sz="1050" dirty="0"/>
              <a:t>메시지 창을 이용하여 메시지를 보낼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34636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목록</a:t>
            </a:r>
            <a:endParaRPr lang="en-US" altLang="ko-KR" sz="1050" dirty="0"/>
          </a:p>
          <a:p>
            <a:r>
              <a:rPr lang="ko-KR" altLang="en-US" sz="1050" dirty="0"/>
              <a:t>이전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>
            <a:extLst/>
          </p:cNvPr>
          <p:cNvSpPr/>
          <p:nvPr/>
        </p:nvSpPr>
        <p:spPr>
          <a:xfrm>
            <a:off x="3604207" y="22893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2880306" y="38343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319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25112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삭제 체크</a:t>
            </a:r>
            <a:endParaRPr lang="en-US" altLang="ko-KR" sz="1050" dirty="0"/>
          </a:p>
          <a:p>
            <a:r>
              <a:rPr lang="ko-KR" altLang="en-US" sz="1050" dirty="0"/>
              <a:t>삭제를 원하는 메세지를 체크하여 삭제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413582" y="2487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85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5175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돌보미 탐색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703501" y="17557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3" action="ppaction://hlinksldjump"/>
              </a:rPr>
              <a:t>조건별 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9719538" y="177101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 </a:t>
            </a:r>
            <a:r>
              <a:rPr lang="ko-KR" altLang="en-US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매칭신청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219222" y="175514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상세조회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711121" y="3796030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진행현황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026341" y="28263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돌보미 조회</a:t>
            </a:r>
          </a:p>
        </p:txBody>
      </p:sp>
      <p:cxnSp>
        <p:nvCxnSpPr>
          <p:cNvPr id="21" name="도형 20"/>
          <p:cNvCxnSpPr/>
          <p:nvPr/>
        </p:nvCxnSpPr>
        <p:spPr>
          <a:xfrm flipV="1">
            <a:off x="3940231" y="2283460"/>
            <a:ext cx="561975" cy="6711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19536" y="1176655"/>
            <a:ext cx="9683819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545001" y="207073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3998651" y="3517265"/>
            <a:ext cx="625475" cy="565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9098771" y="2053591"/>
            <a:ext cx="493818" cy="539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23"/>
          <p:cNvCxnSpPr/>
          <p:nvPr/>
        </p:nvCxnSpPr>
        <p:spPr>
          <a:xfrm>
            <a:off x="3893876" y="3131185"/>
            <a:ext cx="654685" cy="190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4725091" y="28492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7" action="ppaction://hlinksldjump"/>
              </a:rPr>
              <a:t>매칭내역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23"/>
          <p:cNvCxnSpPr/>
          <p:nvPr/>
        </p:nvCxnSpPr>
        <p:spPr>
          <a:xfrm>
            <a:off x="6561311" y="315150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도형 6"/>
          <p:cNvSpPr>
            <a:spLocks/>
          </p:cNvSpPr>
          <p:nvPr/>
        </p:nvSpPr>
        <p:spPr>
          <a:xfrm>
            <a:off x="7320136" y="287591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8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23"/>
          <p:cNvCxnSpPr/>
          <p:nvPr/>
        </p:nvCxnSpPr>
        <p:spPr>
          <a:xfrm>
            <a:off x="6577821" y="3310255"/>
            <a:ext cx="582295" cy="771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도형 6"/>
          <p:cNvSpPr>
            <a:spLocks/>
          </p:cNvSpPr>
          <p:nvPr/>
        </p:nvSpPr>
        <p:spPr>
          <a:xfrm>
            <a:off x="7315056" y="382651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9" action="ppaction://hlinksldjump"/>
              </a:rPr>
              <a:t>후기 작성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5716961" y="45040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6"/>
          <p:cNvSpPr>
            <a:spLocks/>
          </p:cNvSpPr>
          <p:nvPr/>
        </p:nvSpPr>
        <p:spPr>
          <a:xfrm>
            <a:off x="4693976" y="488950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0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cxnSp>
        <p:nvCxnSpPr>
          <p:cNvPr id="29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4316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497228" y="306609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333138" y="260635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작성</a:t>
            </a: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847103" y="3038100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수정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521993" y="218344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3956208" y="2441144"/>
            <a:ext cx="479350" cy="47001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3972718" y="3324167"/>
            <a:ext cx="486961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3931994" y="3733799"/>
            <a:ext cx="455295" cy="390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127581" y="3066097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전체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4517620" y="394024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6338728" y="2517457"/>
            <a:ext cx="765175" cy="8680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91544" y="1176655"/>
            <a:ext cx="9611811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9213373" y="3411219"/>
            <a:ext cx="591145" cy="17621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6346348" y="3402647"/>
            <a:ext cx="713105" cy="171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861708" y="3749992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삭제</a:t>
            </a:r>
          </a:p>
        </p:txBody>
      </p:sp>
      <p:cxnSp>
        <p:nvCxnSpPr>
          <p:cNvPr id="30" name="도형 23"/>
          <p:cNvCxnSpPr/>
          <p:nvPr/>
        </p:nvCxnSpPr>
        <p:spPr>
          <a:xfrm>
            <a:off x="9213373" y="3749992"/>
            <a:ext cx="591145" cy="1790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도형 25"/>
          <p:cNvSpPr>
            <a:spLocks/>
          </p:cNvSpPr>
          <p:nvPr/>
        </p:nvSpPr>
        <p:spPr>
          <a:xfrm>
            <a:off x="7333138" y="34026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보기</a:t>
            </a:r>
          </a:p>
        </p:txBody>
      </p:sp>
      <p:cxnSp>
        <p:nvCxnSpPr>
          <p:cNvPr id="46" name="도형 21"/>
          <p:cNvCxnSpPr/>
          <p:nvPr/>
        </p:nvCxnSpPr>
        <p:spPr>
          <a:xfrm flipV="1">
            <a:off x="6380003" y="3434397"/>
            <a:ext cx="723900" cy="7550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7" idx="1"/>
            <a:endCxn id="35" idx="1"/>
          </p:cNvCxnSpPr>
          <p:nvPr/>
        </p:nvCxnSpPr>
        <p:spPr>
          <a:xfrm rot="10800000" flipV="1">
            <a:off x="7333138" y="2911157"/>
            <a:ext cx="12700" cy="7772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sp>
        <p:nvSpPr>
          <p:cNvPr id="29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도형 19"/>
          <p:cNvSpPr>
            <a:spLocks/>
          </p:cNvSpPr>
          <p:nvPr/>
        </p:nvSpPr>
        <p:spPr>
          <a:xfrm>
            <a:off x="4497228" y="480511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후기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21"/>
          <p:cNvCxnSpPr/>
          <p:nvPr/>
        </p:nvCxnSpPr>
        <p:spPr>
          <a:xfrm flipV="1">
            <a:off x="6408565" y="4054157"/>
            <a:ext cx="1135235" cy="112846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도형 12"/>
          <p:cNvCxnSpPr/>
          <p:nvPr/>
        </p:nvCxnSpPr>
        <p:spPr>
          <a:xfrm>
            <a:off x="3864368" y="4146810"/>
            <a:ext cx="514907" cy="1011612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사각형: 둥근 모서리 33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95563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2704</Words>
  <Application>Microsoft Office PowerPoint</Application>
  <PresentationFormat>와이드스크린</PresentationFormat>
  <Paragraphs>871</Paragraphs>
  <Slides>72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김대승</dc:creator>
  <cp:lastModifiedBy>김대승</cp:lastModifiedBy>
  <cp:revision>82</cp:revision>
  <dcterms:created xsi:type="dcterms:W3CDTF">2017-07-19T04:47:07Z</dcterms:created>
  <dcterms:modified xsi:type="dcterms:W3CDTF">2017-07-21T05:33:44Z</dcterms:modified>
</cp:coreProperties>
</file>