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416" r:id="rId2"/>
    <p:sldId id="417" r:id="rId3"/>
    <p:sldId id="418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403" r:id="rId16"/>
    <p:sldId id="389" r:id="rId17"/>
    <p:sldId id="390" r:id="rId18"/>
    <p:sldId id="409" r:id="rId19"/>
    <p:sldId id="410" r:id="rId20"/>
    <p:sldId id="411" r:id="rId21"/>
    <p:sldId id="404" r:id="rId22"/>
    <p:sldId id="371" r:id="rId23"/>
    <p:sldId id="405" r:id="rId24"/>
    <p:sldId id="372" r:id="rId25"/>
    <p:sldId id="373" r:id="rId26"/>
    <p:sldId id="374" r:id="rId27"/>
    <p:sldId id="375" r:id="rId28"/>
    <p:sldId id="376" r:id="rId29"/>
    <p:sldId id="364" r:id="rId30"/>
    <p:sldId id="406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41" r:id="rId40"/>
    <p:sldId id="318" r:id="rId41"/>
    <p:sldId id="335" r:id="rId42"/>
    <p:sldId id="336" r:id="rId43"/>
    <p:sldId id="338" r:id="rId44"/>
    <p:sldId id="339" r:id="rId45"/>
    <p:sldId id="363" r:id="rId46"/>
    <p:sldId id="354" r:id="rId47"/>
    <p:sldId id="355" r:id="rId48"/>
    <p:sldId id="377" r:id="rId49"/>
    <p:sldId id="378" r:id="rId50"/>
    <p:sldId id="358" r:id="rId51"/>
    <p:sldId id="379" r:id="rId52"/>
    <p:sldId id="360" r:id="rId53"/>
    <p:sldId id="380" r:id="rId54"/>
    <p:sldId id="362" r:id="rId55"/>
    <p:sldId id="391" r:id="rId56"/>
    <p:sldId id="392" r:id="rId57"/>
    <p:sldId id="393" r:id="rId58"/>
    <p:sldId id="394" r:id="rId59"/>
    <p:sldId id="395" r:id="rId60"/>
    <p:sldId id="396" r:id="rId61"/>
    <p:sldId id="398" r:id="rId62"/>
    <p:sldId id="419" r:id="rId63"/>
    <p:sldId id="399" r:id="rId64"/>
    <p:sldId id="370" r:id="rId65"/>
    <p:sldId id="365" r:id="rId66"/>
    <p:sldId id="366" r:id="rId67"/>
    <p:sldId id="367" r:id="rId68"/>
    <p:sldId id="368" r:id="rId69"/>
    <p:sldId id="408" r:id="rId70"/>
    <p:sldId id="407" r:id="rId71"/>
    <p:sldId id="369" r:id="rId72"/>
    <p:sldId id="340" r:id="rId73"/>
    <p:sldId id="334" r:id="rId74"/>
    <p:sldId id="333" r:id="rId75"/>
    <p:sldId id="332" r:id="rId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490" autoAdjust="0"/>
  </p:normalViewPr>
  <p:slideViewPr>
    <p:cSldViewPr snapToGrid="0">
      <p:cViewPr varScale="1">
        <p:scale>
          <a:sx n="93" d="100"/>
          <a:sy n="93" d="100"/>
        </p:scale>
        <p:origin x="72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E5D9-E4B7-4AEF-9527-C62B9BD5060A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C90F-DB38-41CC-9A4C-E530963A3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6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99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539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54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85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33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92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59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No,</a:t>
            </a:r>
            <a:r>
              <a:rPr lang="en-US" altLang="ko-KR" baseline="0" dirty="0"/>
              <a:t> </a:t>
            </a:r>
            <a:r>
              <a:rPr lang="ko-KR" altLang="en-US" baseline="0" dirty="0"/>
              <a:t>아이디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아이 나이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돌보미</a:t>
            </a:r>
            <a:r>
              <a:rPr lang="ko-KR" altLang="en-US" baseline="0" dirty="0"/>
              <a:t> 등급</a:t>
            </a:r>
            <a:r>
              <a:rPr lang="en-US" altLang="ko-KR" baseline="0" dirty="0"/>
              <a:t>, </a:t>
            </a:r>
            <a:r>
              <a:rPr lang="ko-KR" altLang="en-US" baseline="0" dirty="0"/>
              <a:t>신청일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매칭 상태로 변경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14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67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04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2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신청을 </a:t>
            </a:r>
            <a:r>
              <a:rPr lang="ko-KR" altLang="en-US" dirty="0" err="1"/>
              <a:t>받는사람</a:t>
            </a:r>
            <a:r>
              <a:rPr lang="en-US" altLang="ko-KR" dirty="0"/>
              <a:t>(</a:t>
            </a:r>
            <a:r>
              <a:rPr lang="ko-KR" altLang="en-US" dirty="0" err="1"/>
              <a:t>돌봐주는사람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1568E-B66B-4520-8EA2-7D51CDB4388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06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0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신청을 하는 사람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1568E-B66B-4520-8EA2-7D51CDB4388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98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신고 게시판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5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46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39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72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77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다이어그램에 </a:t>
            </a:r>
            <a:r>
              <a:rPr lang="en-US" altLang="ko-KR" dirty="0"/>
              <a:t>‘</a:t>
            </a:r>
            <a:r>
              <a:rPr lang="ko-KR" altLang="en-US" dirty="0"/>
              <a:t>입금내역확인</a:t>
            </a:r>
            <a:r>
              <a:rPr lang="en-US" altLang="ko-KR" dirty="0"/>
              <a:t>＇</a:t>
            </a:r>
            <a:r>
              <a:rPr lang="ko-KR" altLang="en-US" dirty="0"/>
              <a:t>있는데</a:t>
            </a:r>
            <a:r>
              <a:rPr lang="en-US" altLang="ko-KR" dirty="0"/>
              <a:t>….</a:t>
            </a:r>
            <a:r>
              <a:rPr lang="ko-KR" altLang="en-US" dirty="0"/>
              <a:t>추가 화면 </a:t>
            </a:r>
            <a:r>
              <a:rPr lang="ko-KR" altLang="en-US"/>
              <a:t>없이 진행상황 통해서 </a:t>
            </a:r>
            <a:r>
              <a:rPr lang="ko-KR" altLang="en-US" dirty="0"/>
              <a:t>파악할까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8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8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0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42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7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6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7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7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2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E4CC-DCCA-4AB0-BD56-39983E5BAFD6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slide" Target="slide4.xml"/><Relationship Id="rId3" Type="http://schemas.openxmlformats.org/officeDocument/2006/relationships/slide" Target="slide47.xml"/><Relationship Id="rId7" Type="http://schemas.openxmlformats.org/officeDocument/2006/relationships/slide" Target="slide54.xml"/><Relationship Id="rId12" Type="http://schemas.openxmlformats.org/officeDocument/2006/relationships/slide" Target="slide5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3.xml"/><Relationship Id="rId11" Type="http://schemas.openxmlformats.org/officeDocument/2006/relationships/slide" Target="slide51.xml"/><Relationship Id="rId5" Type="http://schemas.openxmlformats.org/officeDocument/2006/relationships/image" Target="../media/image3.png"/><Relationship Id="rId10" Type="http://schemas.openxmlformats.org/officeDocument/2006/relationships/slide" Target="slide50.xml"/><Relationship Id="rId4" Type="http://schemas.openxmlformats.org/officeDocument/2006/relationships/slide" Target="slide46.xml"/><Relationship Id="rId9" Type="http://schemas.openxmlformats.org/officeDocument/2006/relationships/slide" Target="slide4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3" Type="http://schemas.openxmlformats.org/officeDocument/2006/relationships/slide" Target="slide56.xml"/><Relationship Id="rId7" Type="http://schemas.openxmlformats.org/officeDocument/2006/relationships/slide" Target="slide5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1.xml"/><Relationship Id="rId11" Type="http://schemas.openxmlformats.org/officeDocument/2006/relationships/slide" Target="slide4.xml"/><Relationship Id="rId5" Type="http://schemas.openxmlformats.org/officeDocument/2006/relationships/slide" Target="slide57.xml"/><Relationship Id="rId10" Type="http://schemas.openxmlformats.org/officeDocument/2006/relationships/image" Target="../media/image3.png"/><Relationship Id="rId4" Type="http://schemas.openxmlformats.org/officeDocument/2006/relationships/slide" Target="slide58.xml"/><Relationship Id="rId9" Type="http://schemas.openxmlformats.org/officeDocument/2006/relationships/slide" Target="slide6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67.xml"/><Relationship Id="rId7" Type="http://schemas.openxmlformats.org/officeDocument/2006/relationships/slide" Target="slide7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69.xml"/><Relationship Id="rId4" Type="http://schemas.openxmlformats.org/officeDocument/2006/relationships/slide" Target="slide6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3.png"/><Relationship Id="rId4" Type="http://schemas.openxmlformats.org/officeDocument/2006/relationships/slide" Target="slide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7.xml"/><Relationship Id="rId3" Type="http://schemas.openxmlformats.org/officeDocument/2006/relationships/image" Target="../media/image3.png"/><Relationship Id="rId7" Type="http://schemas.openxmlformats.org/officeDocument/2006/relationships/slide" Target="slide10.xml"/><Relationship Id="rId12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5.xml"/><Relationship Id="rId5" Type="http://schemas.openxmlformats.org/officeDocument/2006/relationships/slide" Target="slide8.xml"/><Relationship Id="rId10" Type="http://schemas.openxmlformats.org/officeDocument/2006/relationships/slide" Target="slide13.xml"/><Relationship Id="rId4" Type="http://schemas.openxmlformats.org/officeDocument/2006/relationships/image" Target="../media/image4.png"/><Relationship Id="rId9" Type="http://schemas.openxmlformats.org/officeDocument/2006/relationships/slide" Target="slide12.xml"/><Relationship Id="rId1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4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19.xml"/><Relationship Id="rId4" Type="http://schemas.openxmlformats.org/officeDocument/2006/relationships/slide" Target="slide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27.xml"/><Relationship Id="rId7" Type="http://schemas.openxmlformats.org/officeDocument/2006/relationships/image" Target="../media/image5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4.xml"/><Relationship Id="rId4" Type="http://schemas.openxmlformats.org/officeDocument/2006/relationships/slide" Target="slide2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7.xml"/><Relationship Id="rId7" Type="http://schemas.openxmlformats.org/officeDocument/2006/relationships/slide" Target="slide35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slide" Target="slide36.xml"/><Relationship Id="rId10" Type="http://schemas.openxmlformats.org/officeDocument/2006/relationships/slide" Target="slide4.xml"/><Relationship Id="rId4" Type="http://schemas.openxmlformats.org/officeDocument/2006/relationships/slide" Target="slide31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7" Type="http://schemas.openxmlformats.org/officeDocument/2006/relationships/slide" Target="slide4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41.xml"/><Relationship Id="rId4" Type="http://schemas.openxmlformats.org/officeDocument/2006/relationships/slide" Target="slide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2065"/>
            <a:ext cx="12016105" cy="68700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525" y="0"/>
            <a:ext cx="12016105" cy="6858000"/>
          </a:xfrm>
          <a:prstGeom prst="rect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2023090" y="6690995"/>
            <a:ext cx="166370" cy="16700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DD2D87F-A67D-456E-889F-017946FB2528}"/>
              </a:ext>
            </a:extLst>
          </p:cNvPr>
          <p:cNvGrpSpPr/>
          <p:nvPr/>
        </p:nvGrpSpPr>
        <p:grpSpPr>
          <a:xfrm>
            <a:off x="12025630" y="-2540"/>
            <a:ext cx="166370" cy="167005"/>
            <a:chOff x="12025630" y="273685"/>
            <a:chExt cx="166370" cy="167005"/>
          </a:xfrm>
        </p:grpSpPr>
        <p:sp>
          <p:nvSpPr>
            <p:cNvPr id="17" name="직사각형 16"/>
            <p:cNvSpPr/>
            <p:nvPr/>
          </p:nvSpPr>
          <p:spPr>
            <a:xfrm>
              <a:off x="12025630" y="273685"/>
              <a:ext cx="166370" cy="167005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12058650" y="341630"/>
              <a:ext cx="95250" cy="5715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이등변 삼각형 21"/>
          <p:cNvSpPr/>
          <p:nvPr/>
        </p:nvSpPr>
        <p:spPr>
          <a:xfrm rot="10800000">
            <a:off x="12058650" y="6746240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025630" y="158115"/>
            <a:ext cx="166370" cy="22580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4" y="-12066"/>
            <a:ext cx="1135566" cy="113556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EBDF47B-1B54-4068-AEB0-7F3500EC165A}"/>
              </a:ext>
            </a:extLst>
          </p:cNvPr>
          <p:cNvSpPr/>
          <p:nvPr/>
        </p:nvSpPr>
        <p:spPr>
          <a:xfrm>
            <a:off x="0" y="2006280"/>
            <a:ext cx="12023091" cy="326218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12C74-8221-4E09-853D-55B7F5C72358}"/>
              </a:ext>
            </a:extLst>
          </p:cNvPr>
          <p:cNvSpPr txBox="1"/>
          <p:nvPr/>
        </p:nvSpPr>
        <p:spPr>
          <a:xfrm>
            <a:off x="5518203" y="4342866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베푸미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찾기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229AE3E-98F3-451D-9DDD-5FEDBA237BBE}"/>
              </a:ext>
            </a:extLst>
          </p:cNvPr>
          <p:cNvSpPr/>
          <p:nvPr/>
        </p:nvSpPr>
        <p:spPr>
          <a:xfrm>
            <a:off x="5066771" y="4279968"/>
            <a:ext cx="1863716" cy="433574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2772EDD-B5B6-4DD1-8CBE-0C8B161920EC}"/>
              </a:ext>
            </a:extLst>
          </p:cNvPr>
          <p:cNvGrpSpPr/>
          <p:nvPr/>
        </p:nvGrpSpPr>
        <p:grpSpPr>
          <a:xfrm>
            <a:off x="5251242" y="2781095"/>
            <a:ext cx="1338767" cy="976177"/>
            <a:chOff x="5249058" y="2810768"/>
            <a:chExt cx="1338767" cy="976177"/>
          </a:xfrm>
        </p:grpSpPr>
        <p:sp>
          <p:nvSpPr>
            <p:cNvPr id="7" name="TextBox 6"/>
            <p:cNvSpPr txBox="1"/>
            <p:nvPr/>
          </p:nvSpPr>
          <p:spPr>
            <a:xfrm>
              <a:off x="5249058" y="2810768"/>
              <a:ext cx="605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베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17BAC7-49E9-4D52-8F7A-CB6C421FF1A3}"/>
                </a:ext>
              </a:extLst>
            </p:cNvPr>
            <p:cNvSpPr txBox="1"/>
            <p:nvPr/>
          </p:nvSpPr>
          <p:spPr>
            <a:xfrm>
              <a:off x="5741526" y="3079059"/>
              <a:ext cx="605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:</a:t>
              </a:r>
              <a:endParaRPr lang="ko-KR" altLang="en-US" sz="4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6E7B91-9E3F-4696-A18A-6E376EC7A481}"/>
                </a:ext>
              </a:extLst>
            </p:cNvPr>
            <p:cNvSpPr txBox="1"/>
            <p:nvPr/>
          </p:nvSpPr>
          <p:spPr>
            <a:xfrm>
              <a:off x="5982139" y="2959158"/>
              <a:ext cx="605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품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30236D2-E71B-49A7-B8E7-CDC9814086D7}"/>
              </a:ext>
            </a:extLst>
          </p:cNvPr>
          <p:cNvSpPr txBox="1"/>
          <p:nvPr/>
        </p:nvSpPr>
        <p:spPr>
          <a:xfrm>
            <a:off x="6155423" y="3640811"/>
            <a:ext cx="2117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문체부 궁체 정자체" panose="02030609000101010101" pitchFamily="17" charset="-127"/>
              </a:rPr>
              <a:t>엄마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문체부 궁체 정자체" panose="02030609000101010101" pitchFamily="17" charset="-127"/>
              </a:rPr>
              <a:t>들의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문체부 궁체 정자체" panose="02030609000101010101" pitchFamily="17" charset="-127"/>
              </a:rPr>
              <a:t> 육아 품앗이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바탕" panose="02030600000101010101" pitchFamily="18" charset="-127"/>
              <a:ea typeface="문체부 궁체 정자체" panose="02030609000101010101" pitchFamily="17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E1DF12-73BE-4150-AEDA-BA7ADC79849A}"/>
              </a:ext>
            </a:extLst>
          </p:cNvPr>
          <p:cNvSpPr/>
          <p:nvPr/>
        </p:nvSpPr>
        <p:spPr>
          <a:xfrm>
            <a:off x="7071375" y="99963"/>
            <a:ext cx="939800" cy="33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210AED-3611-46D3-9159-9C17F684D12C}"/>
              </a:ext>
            </a:extLst>
          </p:cNvPr>
          <p:cNvSpPr>
            <a:spLocks/>
          </p:cNvSpPr>
          <p:nvPr/>
        </p:nvSpPr>
        <p:spPr>
          <a:xfrm>
            <a:off x="8042538" y="99963"/>
            <a:ext cx="1066165" cy="335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베푸미 찾기</a:t>
            </a:r>
            <a:endParaRPr lang="ko-KR" altLang="en-US" sz="120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33D7F5F-FDFF-4CFE-B465-571BC690D9C9}"/>
              </a:ext>
            </a:extLst>
          </p:cNvPr>
          <p:cNvSpPr>
            <a:spLocks/>
          </p:cNvSpPr>
          <p:nvPr/>
        </p:nvSpPr>
        <p:spPr>
          <a:xfrm>
            <a:off x="9105528" y="99963"/>
            <a:ext cx="940435" cy="335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커뮤니티</a:t>
            </a:r>
            <a:endParaRPr lang="ko-KR" altLang="en-US" sz="120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D8646B-1C0D-4488-8A79-86C383B1209D}"/>
              </a:ext>
            </a:extLst>
          </p:cNvPr>
          <p:cNvSpPr>
            <a:spLocks/>
          </p:cNvSpPr>
          <p:nvPr/>
        </p:nvSpPr>
        <p:spPr>
          <a:xfrm>
            <a:off x="10045328" y="99963"/>
            <a:ext cx="940435" cy="335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문의/FAQ</a:t>
            </a:r>
            <a:endParaRPr lang="ko-KR" altLang="en-US" sz="120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010CB78-A2AF-49FA-ACBF-4E72493350D4}"/>
              </a:ext>
            </a:extLst>
          </p:cNvPr>
          <p:cNvSpPr>
            <a:spLocks/>
          </p:cNvSpPr>
          <p:nvPr/>
        </p:nvSpPr>
        <p:spPr>
          <a:xfrm>
            <a:off x="11023867" y="81605"/>
            <a:ext cx="940435" cy="33591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Sign in</a:t>
            </a:r>
            <a:endParaRPr lang="ko-KR" altLang="en-US" sz="120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0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1818189" cy="24955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6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돌보미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활동관리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7399782" y="128905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정보작성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2351584" y="1229042"/>
            <a:ext cx="9179763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>
            <a:off x="6749542" y="2120900"/>
            <a:ext cx="563880" cy="3479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도형 32"/>
          <p:cNvSpPr>
            <a:spLocks/>
          </p:cNvSpPr>
          <p:nvPr/>
        </p:nvSpPr>
        <p:spPr>
          <a:xfrm>
            <a:off x="7417562" y="20516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돌보미</a:t>
            </a:r>
            <a:endParaRPr lang="ko-KR" altLang="en-US" sz="1800" b="0" cap="none" dirty="0">
              <a:latin typeface="맑은 고딕" charset="0"/>
              <a:ea typeface="맑은 고딕" charset="0"/>
              <a:hlinkClick r:id="rId3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정보수정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도형 3"/>
          <p:cNvSpPr>
            <a:spLocks/>
          </p:cNvSpPr>
          <p:nvPr/>
        </p:nvSpPr>
        <p:spPr>
          <a:xfrm>
            <a:off x="4910582" y="17976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돌보미</a:t>
            </a:r>
            <a:endParaRPr lang="ko-KR" altLang="en-US" sz="1800" b="0" cap="none" dirty="0">
              <a:latin typeface="맑은 고딕" charset="0"/>
              <a:ea typeface="맑은 고딕" charset="0"/>
              <a:hlinkClick r:id="rId4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err="1">
                <a:latin typeface="맑은 고딕" charset="0"/>
                <a:ea typeface="맑은 고딕" charset="0"/>
                <a:hlinkClick r:id="rId4" action="ppaction://hlinksldjump"/>
              </a:rPr>
              <a:t>정보</a:t>
            </a:r>
            <a:r>
              <a:rPr lang="ko-KR" altLang="en-US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조회</a:t>
            </a: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20"/>
          <p:cNvCxnSpPr/>
          <p:nvPr/>
        </p:nvCxnSpPr>
        <p:spPr>
          <a:xfrm flipV="1">
            <a:off x="6749542" y="1634490"/>
            <a:ext cx="563880" cy="28130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383" y="2661285"/>
            <a:ext cx="1256665" cy="1247775"/>
          </a:xfrm>
          <a:prstGeom prst="rect">
            <a:avLst/>
          </a:prstGeom>
          <a:noFill/>
        </p:spPr>
      </p:pic>
      <p:cxnSp>
        <p:nvCxnSpPr>
          <p:cNvPr id="18" name="도형 20"/>
          <p:cNvCxnSpPr>
            <a:stCxn id="17" idx="3"/>
          </p:cNvCxnSpPr>
          <p:nvPr/>
        </p:nvCxnSpPr>
        <p:spPr>
          <a:xfrm flipV="1">
            <a:off x="1523048" y="2924944"/>
            <a:ext cx="612512" cy="360229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0"/>
          <p:cNvCxnSpPr/>
          <p:nvPr/>
        </p:nvCxnSpPr>
        <p:spPr>
          <a:xfrm>
            <a:off x="6830060" y="3548380"/>
            <a:ext cx="695325" cy="2844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32"/>
          <p:cNvSpPr>
            <a:spLocks/>
          </p:cNvSpPr>
          <p:nvPr/>
        </p:nvSpPr>
        <p:spPr>
          <a:xfrm>
            <a:off x="7054215" y="399288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매칭 신청 목록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0"/>
          <p:cNvCxnSpPr/>
          <p:nvPr/>
        </p:nvCxnSpPr>
        <p:spPr>
          <a:xfrm>
            <a:off x="8867775" y="4297680"/>
            <a:ext cx="420370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도형 32"/>
          <p:cNvSpPr>
            <a:spLocks/>
          </p:cNvSpPr>
          <p:nvPr/>
        </p:nvSpPr>
        <p:spPr>
          <a:xfrm>
            <a:off x="9413240" y="514032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승인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/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거절</a:t>
            </a:r>
          </a:p>
        </p:txBody>
      </p:sp>
      <p:cxnSp>
        <p:nvCxnSpPr>
          <p:cNvPr id="29" name="도형 20"/>
          <p:cNvCxnSpPr/>
          <p:nvPr/>
        </p:nvCxnSpPr>
        <p:spPr>
          <a:xfrm>
            <a:off x="10244455" y="4772025"/>
            <a:ext cx="0" cy="3098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도형 32"/>
          <p:cNvSpPr>
            <a:spLocks/>
          </p:cNvSpPr>
          <p:nvPr/>
        </p:nvSpPr>
        <p:spPr>
          <a:xfrm>
            <a:off x="9368155" y="399288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신청자</a:t>
            </a:r>
            <a:endParaRPr lang="en-US" altLang="ko-KR" sz="1800" b="0" cap="none" dirty="0">
              <a:latin typeface="맑은 고딕" charset="0"/>
              <a:ea typeface="맑은 고딕" charset="0"/>
              <a:hlinkClick r:id="rId7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7" action="ppaction://hlinksldjump"/>
              </a:rPr>
              <a:t>상세정보확인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46" name="도형 20"/>
          <p:cNvCxnSpPr/>
          <p:nvPr/>
        </p:nvCxnSpPr>
        <p:spPr>
          <a:xfrm>
            <a:off x="5819267" y="2507615"/>
            <a:ext cx="0" cy="3111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도형 7"/>
          <p:cNvSpPr>
            <a:spLocks/>
          </p:cNvSpPr>
          <p:nvPr/>
        </p:nvSpPr>
        <p:spPr>
          <a:xfrm>
            <a:off x="4870576" y="2848610"/>
            <a:ext cx="1792605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8" action="ppaction://hlinksldjump"/>
              </a:rPr>
              <a:t>전체 매칭 목록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50" name="도형 24"/>
          <p:cNvCxnSpPr/>
          <p:nvPr/>
        </p:nvCxnSpPr>
        <p:spPr>
          <a:xfrm flipH="1">
            <a:off x="3536950" y="3427095"/>
            <a:ext cx="1559560" cy="41211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도형 3"/>
          <p:cNvSpPr>
            <a:spLocks/>
          </p:cNvSpPr>
          <p:nvPr/>
        </p:nvSpPr>
        <p:spPr>
          <a:xfrm>
            <a:off x="2872423" y="39947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9" action="ppaction://hlinksldjump"/>
              </a:rPr>
              <a:t>과거 </a:t>
            </a:r>
            <a:r>
              <a:rPr lang="ko-KR" altLang="en-US" dirty="0" err="1">
                <a:latin typeface="맑은 고딕" charset="0"/>
                <a:ea typeface="맑은 고딕" charset="0"/>
                <a:hlinkClick r:id="rId9" action="ppaction://hlinksldjump"/>
              </a:rPr>
              <a:t>매칭목록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53" name="도형 23"/>
          <p:cNvCxnSpPr/>
          <p:nvPr/>
        </p:nvCxnSpPr>
        <p:spPr>
          <a:xfrm>
            <a:off x="3629343" y="4694555"/>
            <a:ext cx="0" cy="3403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도형 6"/>
          <p:cNvSpPr>
            <a:spLocks/>
          </p:cNvSpPr>
          <p:nvPr/>
        </p:nvSpPr>
        <p:spPr>
          <a:xfrm>
            <a:off x="2802573" y="513397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10" action="ppaction://hlinksldjump"/>
              </a:rPr>
              <a:t>과거매칭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72" name="도형 20"/>
          <p:cNvCxnSpPr/>
          <p:nvPr/>
        </p:nvCxnSpPr>
        <p:spPr>
          <a:xfrm>
            <a:off x="5880100" y="3592195"/>
            <a:ext cx="0" cy="2692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도형 32"/>
          <p:cNvSpPr>
            <a:spLocks/>
          </p:cNvSpPr>
          <p:nvPr/>
        </p:nvSpPr>
        <p:spPr>
          <a:xfrm>
            <a:off x="5004435" y="399669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11" action="ppaction://hlinksldjump"/>
              </a:rPr>
              <a:t>매칭 진행목록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95" name="도형 20"/>
          <p:cNvCxnSpPr/>
          <p:nvPr/>
        </p:nvCxnSpPr>
        <p:spPr>
          <a:xfrm>
            <a:off x="6001385" y="4694555"/>
            <a:ext cx="0" cy="2692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도형 6"/>
          <p:cNvSpPr>
            <a:spLocks/>
          </p:cNvSpPr>
          <p:nvPr/>
        </p:nvSpPr>
        <p:spPr>
          <a:xfrm>
            <a:off x="5003800" y="513016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12" action="ppaction://hlinksldjump"/>
              </a:rPr>
              <a:t>매칭 진행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7"/>
          <p:cNvSpPr txBox="1">
            <a:spLocks/>
          </p:cNvSpPr>
          <p:nvPr/>
        </p:nvSpPr>
        <p:spPr>
          <a:xfrm>
            <a:off x="381635" y="3909060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사각형: 둥근 모서리 30">
            <a:hlinkClick r:id="rId1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02814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5175" cy="24955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돌보미 탐색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703501" y="175577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3" action="ppaction://hlinksldjump"/>
              </a:rPr>
              <a:t>조건별 돌보미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9719538" y="1771015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돌보미 </a:t>
            </a:r>
            <a:r>
              <a:rPr lang="ko-KR" altLang="en-US" sz="1800" b="0" cap="none" dirty="0" err="1">
                <a:latin typeface="맑은 고딕" charset="0"/>
                <a:ea typeface="맑은 고딕" charset="0"/>
                <a:hlinkClick r:id="rId4" action="ppaction://hlinksldjump"/>
              </a:rPr>
              <a:t>매칭신청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219222" y="175514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돌보미 상세조회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711121" y="3796030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매칭 진행현황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2026341" y="28263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돌보미 조회</a:t>
            </a:r>
          </a:p>
        </p:txBody>
      </p:sp>
      <p:cxnSp>
        <p:nvCxnSpPr>
          <p:cNvPr id="21" name="도형 20"/>
          <p:cNvCxnSpPr/>
          <p:nvPr/>
        </p:nvCxnSpPr>
        <p:spPr>
          <a:xfrm flipV="1">
            <a:off x="3940231" y="2283460"/>
            <a:ext cx="561975" cy="67119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1919536" y="1176655"/>
            <a:ext cx="9683819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>
            <a:off x="6545001" y="2070735"/>
            <a:ext cx="598805" cy="63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3998651" y="3517265"/>
            <a:ext cx="625475" cy="5651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>
            <a:off x="9098771" y="2053591"/>
            <a:ext cx="493818" cy="5397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23"/>
          <p:cNvCxnSpPr/>
          <p:nvPr/>
        </p:nvCxnSpPr>
        <p:spPr>
          <a:xfrm>
            <a:off x="3893876" y="3131185"/>
            <a:ext cx="654685" cy="190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도형 3"/>
          <p:cNvSpPr>
            <a:spLocks/>
          </p:cNvSpPr>
          <p:nvPr/>
        </p:nvSpPr>
        <p:spPr>
          <a:xfrm>
            <a:off x="4725091" y="284924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7" action="ppaction://hlinksldjump"/>
              </a:rPr>
              <a:t>과거 </a:t>
            </a:r>
            <a:r>
              <a:rPr lang="ko-KR" altLang="en-US" dirty="0" err="1">
                <a:latin typeface="맑은 고딕" charset="0"/>
                <a:ea typeface="맑은 고딕" charset="0"/>
                <a:hlinkClick r:id="rId7" action="ppaction://hlinksldjump"/>
              </a:rPr>
              <a:t>매칭내역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23"/>
          <p:cNvCxnSpPr/>
          <p:nvPr/>
        </p:nvCxnSpPr>
        <p:spPr>
          <a:xfrm>
            <a:off x="6561311" y="3151505"/>
            <a:ext cx="598805" cy="63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도형 6"/>
          <p:cNvSpPr>
            <a:spLocks/>
          </p:cNvSpPr>
          <p:nvPr/>
        </p:nvSpPr>
        <p:spPr>
          <a:xfrm>
            <a:off x="7320136" y="287591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8" action="ppaction://hlinksldjump"/>
              </a:rPr>
              <a:t>과거매칭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23"/>
          <p:cNvCxnSpPr/>
          <p:nvPr/>
        </p:nvCxnSpPr>
        <p:spPr>
          <a:xfrm>
            <a:off x="6577821" y="3310255"/>
            <a:ext cx="582295" cy="77152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도형 6"/>
          <p:cNvSpPr>
            <a:spLocks/>
          </p:cNvSpPr>
          <p:nvPr/>
        </p:nvSpPr>
        <p:spPr>
          <a:xfrm>
            <a:off x="7315056" y="382651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후기 작성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0"/>
          <p:cNvCxnSpPr/>
          <p:nvPr/>
        </p:nvCxnSpPr>
        <p:spPr>
          <a:xfrm>
            <a:off x="5716961" y="4504055"/>
            <a:ext cx="0" cy="2692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도형 6"/>
          <p:cNvSpPr>
            <a:spLocks/>
          </p:cNvSpPr>
          <p:nvPr/>
        </p:nvSpPr>
        <p:spPr>
          <a:xfrm>
            <a:off x="4693976" y="488950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9" action="ppaction://hlinksldjump"/>
              </a:rPr>
              <a:t>매칭 진행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846" y="2507297"/>
            <a:ext cx="1256665" cy="1247775"/>
          </a:xfrm>
          <a:prstGeom prst="rect">
            <a:avLst/>
          </a:prstGeom>
          <a:noFill/>
        </p:spPr>
      </p:pic>
      <p:cxnSp>
        <p:nvCxnSpPr>
          <p:cNvPr id="29" name="도형 20"/>
          <p:cNvCxnSpPr/>
          <p:nvPr/>
        </p:nvCxnSpPr>
        <p:spPr>
          <a:xfrm>
            <a:off x="1239258" y="313118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텍스트 상자 7"/>
          <p:cNvSpPr txBox="1">
            <a:spLocks/>
          </p:cNvSpPr>
          <p:nvPr/>
        </p:nvSpPr>
        <p:spPr>
          <a:xfrm>
            <a:off x="213098" y="3755072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사각형: 둥근 모서리 30">
            <a:hlinkClick r:id="rId11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94316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6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</a:t>
            </a: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4497228" y="3066097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문의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333138" y="2606357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작성</a:t>
            </a: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847103" y="3038100"/>
            <a:ext cx="1685607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수정</a:t>
            </a: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4521993" y="2183447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자유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flipV="1">
            <a:off x="3956208" y="2441144"/>
            <a:ext cx="479350" cy="470013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3972718" y="3324167"/>
            <a:ext cx="486961" cy="1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3931994" y="3733799"/>
            <a:ext cx="455295" cy="39052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2127581" y="3066097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전체 </a:t>
            </a:r>
            <a:r>
              <a:rPr lang="en-US" altLang="ko-KR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>
                <a:latin typeface="맑은 고딕" charset="0"/>
                <a:ea typeface="맑은 고딕" charset="0"/>
              </a:rPr>
              <a:t>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4517620" y="3940243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신고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>
            <a:off x="6338728" y="2517457"/>
            <a:ext cx="765175" cy="86804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1991544" y="1176655"/>
            <a:ext cx="9611811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flipV="1">
            <a:off x="9213373" y="3411219"/>
            <a:ext cx="591145" cy="176214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flipV="1">
            <a:off x="6346348" y="3402647"/>
            <a:ext cx="713105" cy="1714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9861708" y="3749992"/>
            <a:ext cx="1685607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삭제</a:t>
            </a:r>
          </a:p>
        </p:txBody>
      </p:sp>
      <p:cxnSp>
        <p:nvCxnSpPr>
          <p:cNvPr id="30" name="도형 23"/>
          <p:cNvCxnSpPr/>
          <p:nvPr/>
        </p:nvCxnSpPr>
        <p:spPr>
          <a:xfrm>
            <a:off x="9213373" y="3749992"/>
            <a:ext cx="591145" cy="17907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도형 25"/>
          <p:cNvSpPr>
            <a:spLocks/>
          </p:cNvSpPr>
          <p:nvPr/>
        </p:nvSpPr>
        <p:spPr>
          <a:xfrm>
            <a:off x="7333138" y="3402647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보기</a:t>
            </a:r>
          </a:p>
        </p:txBody>
      </p:sp>
      <p:cxnSp>
        <p:nvCxnSpPr>
          <p:cNvPr id="46" name="도형 21"/>
          <p:cNvCxnSpPr/>
          <p:nvPr/>
        </p:nvCxnSpPr>
        <p:spPr>
          <a:xfrm flipV="1">
            <a:off x="6380003" y="3434397"/>
            <a:ext cx="723900" cy="75501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7" idx="1"/>
            <a:endCxn id="35" idx="1"/>
          </p:cNvCxnSpPr>
          <p:nvPr/>
        </p:nvCxnSpPr>
        <p:spPr>
          <a:xfrm rot="10800000" flipV="1">
            <a:off x="7333138" y="2911157"/>
            <a:ext cx="12700" cy="7772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846" y="2507297"/>
            <a:ext cx="1256665" cy="1247775"/>
          </a:xfrm>
          <a:prstGeom prst="rect">
            <a:avLst/>
          </a:prstGeom>
          <a:noFill/>
        </p:spPr>
      </p:pic>
      <p:sp>
        <p:nvSpPr>
          <p:cNvPr id="29" name="텍스트 상자 7"/>
          <p:cNvSpPr txBox="1">
            <a:spLocks/>
          </p:cNvSpPr>
          <p:nvPr/>
        </p:nvSpPr>
        <p:spPr>
          <a:xfrm>
            <a:off x="213098" y="3755072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20"/>
          <p:cNvCxnSpPr/>
          <p:nvPr/>
        </p:nvCxnSpPr>
        <p:spPr>
          <a:xfrm>
            <a:off x="1239258" y="313118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도형 19"/>
          <p:cNvSpPr>
            <a:spLocks/>
          </p:cNvSpPr>
          <p:nvPr/>
        </p:nvSpPr>
        <p:spPr>
          <a:xfrm>
            <a:off x="4497228" y="4805113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7" action="ppaction://hlinksldjump"/>
              </a:rPr>
              <a:t>후기</a:t>
            </a:r>
            <a:r>
              <a:rPr lang="en-US" altLang="ko-KR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21"/>
          <p:cNvCxnSpPr/>
          <p:nvPr/>
        </p:nvCxnSpPr>
        <p:spPr>
          <a:xfrm flipV="1">
            <a:off x="6408565" y="4054157"/>
            <a:ext cx="1135235" cy="1128464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도형 12"/>
          <p:cNvCxnSpPr/>
          <p:nvPr/>
        </p:nvCxnSpPr>
        <p:spPr>
          <a:xfrm>
            <a:off x="3864368" y="4146810"/>
            <a:ext cx="514907" cy="1011612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사각형: 둥근 모서리 33">
            <a:hlinkClick r:id="rId8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955631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메시지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</a:t>
            </a: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3783902" y="1176655"/>
            <a:ext cx="5976664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도형 8"/>
          <p:cNvSpPr>
            <a:spLocks/>
          </p:cNvSpPr>
          <p:nvPr/>
        </p:nvSpPr>
        <p:spPr>
          <a:xfrm>
            <a:off x="7285553" y="3591943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메시지 보내기</a:t>
            </a:r>
          </a:p>
        </p:txBody>
      </p:sp>
      <p:sp>
        <p:nvSpPr>
          <p:cNvPr id="16" name="도형 13"/>
          <p:cNvSpPr>
            <a:spLocks/>
          </p:cNvSpPr>
          <p:nvPr/>
        </p:nvSpPr>
        <p:spPr>
          <a:xfrm>
            <a:off x="4511824" y="2567320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전체 </a:t>
            </a:r>
            <a:r>
              <a:rPr lang="ko-KR" altLang="en-US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메시지 </a:t>
            </a:r>
            <a:r>
              <a:rPr lang="en-US" altLang="ko-KR" sz="1800" b="0" cap="none" dirty="0" err="1">
                <a:latin typeface="맑은 고딕" charset="0"/>
                <a:ea typeface="맑은 고딕" charset="0"/>
                <a:hlinkClick r:id="rId2" action="ppaction://hlinksldjump"/>
              </a:rPr>
              <a:t>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도형 8"/>
          <p:cNvSpPr>
            <a:spLocks/>
          </p:cNvSpPr>
          <p:nvPr/>
        </p:nvSpPr>
        <p:spPr>
          <a:xfrm>
            <a:off x="4511824" y="3611418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메시지 삭제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도형 13">
            <a:extLst>
              <a:ext uri="{FF2B5EF4-FFF2-40B4-BE49-F238E27FC236}">
                <a16:creationId xmlns:a16="http://schemas.microsoft.com/office/drawing/2014/main" id="{E8451D97-1513-46EC-91B5-ABF8B3330AC4}"/>
              </a:ext>
            </a:extLst>
          </p:cNvPr>
          <p:cNvSpPr>
            <a:spLocks/>
          </p:cNvSpPr>
          <p:nvPr/>
        </p:nvSpPr>
        <p:spPr>
          <a:xfrm>
            <a:off x="7265572" y="2575070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메시지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1">
            <a:extLst>
              <a:ext uri="{FF2B5EF4-FFF2-40B4-BE49-F238E27FC236}">
                <a16:creationId xmlns:a16="http://schemas.microsoft.com/office/drawing/2014/main" id="{8E69A79B-5167-406E-AADB-9929DA089F2B}"/>
              </a:ext>
            </a:extLst>
          </p:cNvPr>
          <p:cNvCxnSpPr>
            <a:cxnSpLocks/>
          </p:cNvCxnSpPr>
          <p:nvPr/>
        </p:nvCxnSpPr>
        <p:spPr>
          <a:xfrm>
            <a:off x="8127954" y="3203717"/>
            <a:ext cx="0" cy="256871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11">
            <a:extLst>
              <a:ext uri="{FF2B5EF4-FFF2-40B4-BE49-F238E27FC236}">
                <a16:creationId xmlns:a16="http://schemas.microsoft.com/office/drawing/2014/main" id="{9E5ADE22-F1FF-4045-805F-881AF2E2E7E0}"/>
              </a:ext>
            </a:extLst>
          </p:cNvPr>
          <p:cNvCxnSpPr>
            <a:cxnSpLocks/>
          </p:cNvCxnSpPr>
          <p:nvPr/>
        </p:nvCxnSpPr>
        <p:spPr>
          <a:xfrm>
            <a:off x="6414399" y="2836294"/>
            <a:ext cx="701833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도형 11">
            <a:extLst>
              <a:ext uri="{FF2B5EF4-FFF2-40B4-BE49-F238E27FC236}">
                <a16:creationId xmlns:a16="http://schemas.microsoft.com/office/drawing/2014/main" id="{A1D9F159-AA74-4ABA-8E4A-38C71F5B2B93}"/>
              </a:ext>
            </a:extLst>
          </p:cNvPr>
          <p:cNvCxnSpPr>
            <a:cxnSpLocks/>
          </p:cNvCxnSpPr>
          <p:nvPr/>
        </p:nvCxnSpPr>
        <p:spPr>
          <a:xfrm>
            <a:off x="5388124" y="3203717"/>
            <a:ext cx="0" cy="320723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7321" y="2507297"/>
            <a:ext cx="1256665" cy="1247775"/>
          </a:xfrm>
          <a:prstGeom prst="rect">
            <a:avLst/>
          </a:prstGeom>
          <a:noFill/>
        </p:spPr>
      </p:pic>
      <p:sp>
        <p:nvSpPr>
          <p:cNvPr id="12" name="텍스트 상자 7"/>
          <p:cNvSpPr txBox="1">
            <a:spLocks/>
          </p:cNvSpPr>
          <p:nvPr/>
        </p:nvSpPr>
        <p:spPr>
          <a:xfrm>
            <a:off x="1272573" y="3755072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20"/>
          <p:cNvCxnSpPr/>
          <p:nvPr/>
        </p:nvCxnSpPr>
        <p:spPr>
          <a:xfrm>
            <a:off x="2639616" y="313118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사각형: 둥근 모서리 13">
            <a:hlinkClick r:id="rId6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4219638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7"/>
          <p:cNvSpPr txBox="1">
            <a:spLocks/>
          </p:cNvSpPr>
          <p:nvPr/>
        </p:nvSpPr>
        <p:spPr>
          <a:xfrm>
            <a:off x="5303912" y="3648710"/>
            <a:ext cx="1584175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화면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1061" y="2375320"/>
            <a:ext cx="1619602" cy="1278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844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>
                <a:latin typeface="맑은 고딕" charset="0"/>
                <a:ea typeface="맑은 고딕" charset="0"/>
              </a:rPr>
              <a:t>회원</a:t>
            </a:r>
            <a:r>
              <a:rPr lang="en-US" altLang="ko-KR" dirty="0">
                <a:latin typeface="맑은 고딕" charset="0"/>
                <a:ea typeface="맑은 고딕" charset="0"/>
              </a:rPr>
              <a:t>/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돌보미</a:t>
            </a:r>
            <a:r>
              <a:rPr lang="ko-KR" altLang="en-US" dirty="0">
                <a:latin typeface="맑은 고딕" charset="0"/>
                <a:ea typeface="맑은 고딕" charset="0"/>
              </a:rPr>
              <a:t> 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6C685256-82C6-4AF2-86F5-31B9CD5DC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01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35" y="1118216"/>
            <a:ext cx="8715949" cy="49093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562509" y="3253876"/>
            <a:ext cx="26194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삭제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체크박스에 체크된 회원을 삭제</a:t>
            </a:r>
            <a:endParaRPr lang="en-US" altLang="ko-KR" sz="1100" dirty="0"/>
          </a:p>
          <a:p>
            <a:pPr algn="just"/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585811" y="4171442"/>
            <a:ext cx="25995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목록 페이지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&lt;,&gt; : 10</a:t>
            </a:r>
            <a:r>
              <a:rPr lang="ko-KR" altLang="en-US" sz="1100" dirty="0"/>
              <a:t>페이지 단위로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현재 선택된 페이지는 강조하여 표시</a:t>
            </a:r>
            <a:endParaRPr lang="en-US" altLang="ko-KR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9585811" y="1025756"/>
            <a:ext cx="2599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검색 카테고리 펼침 메뉴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선택된 항목으로 검색 가능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닫혀있는 상태</a:t>
            </a:r>
            <a:endParaRPr lang="en-US" altLang="ko-KR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9574161" y="1890246"/>
            <a:ext cx="260948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전체 회원 목록 노출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번호</a:t>
            </a:r>
            <a:r>
              <a:rPr lang="en-US" altLang="ko-KR" sz="1100" dirty="0"/>
              <a:t>,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</a:p>
          <a:p>
            <a:pPr algn="just"/>
            <a:r>
              <a:rPr lang="en-US" altLang="ko-KR" sz="1100" dirty="0"/>
              <a:t>  </a:t>
            </a:r>
            <a:r>
              <a:rPr lang="ko-KR" altLang="en-US" sz="1100" dirty="0"/>
              <a:t>등급</a:t>
            </a:r>
            <a:r>
              <a:rPr lang="en-US" altLang="ko-KR" sz="1100" dirty="0"/>
              <a:t>, </a:t>
            </a:r>
            <a:r>
              <a:rPr lang="ko-KR" altLang="en-US" sz="1100" dirty="0"/>
              <a:t>등록일</a:t>
            </a:r>
            <a:r>
              <a:rPr lang="en-US" altLang="ko-KR" sz="1100" dirty="0"/>
              <a:t>, </a:t>
            </a:r>
            <a:r>
              <a:rPr lang="ko-KR" altLang="en-US" sz="1100" dirty="0"/>
              <a:t>돌보미 여부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돌보미 여부 </a:t>
            </a:r>
            <a:r>
              <a:rPr lang="en-US" altLang="ko-KR" sz="1100" dirty="0"/>
              <a:t>: </a:t>
            </a:r>
            <a:r>
              <a:rPr lang="ko-KR" altLang="en-US" sz="1100" dirty="0"/>
              <a:t>돌보미 심사 완료 여부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최근 등록일 순</a:t>
            </a:r>
            <a:endParaRPr lang="en-US" altLang="ko-KR" sz="1100" dirty="0"/>
          </a:p>
        </p:txBody>
      </p:sp>
      <p:sp>
        <p:nvSpPr>
          <p:cNvPr id="19" name="사각형: 둥근 모서리 1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2" name="타원 21"/>
          <p:cNvSpPr/>
          <p:nvPr/>
        </p:nvSpPr>
        <p:spPr>
          <a:xfrm>
            <a:off x="9233482" y="10008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9246065" y="417827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9246065" y="32749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9233481" y="192513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818961" y="1763943"/>
            <a:ext cx="1882409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88159" y="155593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18960" y="2067225"/>
            <a:ext cx="5142283" cy="315667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577079" y="19923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7157572" y="506638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4261742" y="54146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06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4" y="1109982"/>
            <a:ext cx="8719520" cy="491759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579692" y="4180917"/>
            <a:ext cx="26081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삭제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체크박스에 체크된 회원을 삭제</a:t>
            </a:r>
            <a:endParaRPr lang="en-US" altLang="ko-KR" sz="1100" dirty="0"/>
          </a:p>
          <a:p>
            <a:pPr algn="just"/>
            <a:endParaRPr lang="en-US" altLang="ko-KR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9602994" y="4919581"/>
            <a:ext cx="2589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목록 페이지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&lt;,&gt; : 10</a:t>
            </a:r>
            <a:r>
              <a:rPr lang="ko-KR" altLang="en-US" sz="1100" dirty="0"/>
              <a:t>페이지 단위로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현재 선택된 페이지는 강조하여 표시</a:t>
            </a:r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602994" y="958849"/>
            <a:ext cx="2589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검색 카테고리 펼침 메뉴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endParaRPr lang="en-US" altLang="ko-KR" sz="1100" dirty="0"/>
          </a:p>
          <a:p>
            <a:pPr algn="just"/>
            <a:r>
              <a:rPr lang="en-US" altLang="ko-KR" sz="1100" dirty="0"/>
              <a:t>-</a:t>
            </a:r>
            <a:r>
              <a:rPr lang="ko-KR" altLang="en-US" sz="1100" dirty="0"/>
              <a:t>선택된 항목으로 검색 가능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닫혀있는 상태</a:t>
            </a:r>
            <a:endParaRPr lang="en-US" altLang="ko-KR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9591343" y="1843217"/>
            <a:ext cx="25985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돌보미 심사 완료된 회원 목록 노출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번호</a:t>
            </a:r>
            <a:r>
              <a:rPr lang="en-US" altLang="ko-KR" sz="1100" dirty="0"/>
              <a:t>,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</a:p>
          <a:p>
            <a:pPr algn="just"/>
            <a:r>
              <a:rPr lang="ko-KR" altLang="en-US" sz="1100" dirty="0"/>
              <a:t>  등급</a:t>
            </a:r>
            <a:r>
              <a:rPr lang="en-US" altLang="ko-KR" sz="1100" dirty="0"/>
              <a:t>, </a:t>
            </a:r>
            <a:r>
              <a:rPr lang="ko-KR" altLang="en-US" sz="1100" dirty="0"/>
              <a:t>등록일</a:t>
            </a:r>
            <a:r>
              <a:rPr lang="en-US" altLang="ko-KR" sz="1100" dirty="0"/>
              <a:t>, </a:t>
            </a:r>
            <a:r>
              <a:rPr lang="ko-KR" altLang="en-US" sz="1100" dirty="0"/>
              <a:t>돌보미 여부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돌보미 여부 </a:t>
            </a:r>
            <a:r>
              <a:rPr lang="en-US" altLang="ko-KR" sz="1100" dirty="0"/>
              <a:t>: </a:t>
            </a:r>
            <a:r>
              <a:rPr lang="ko-KR" altLang="en-US" sz="1100" dirty="0"/>
              <a:t>모두 </a:t>
            </a:r>
            <a:r>
              <a:rPr lang="en-US" altLang="ko-KR" sz="1100" dirty="0"/>
              <a:t>O</a:t>
            </a:r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최근 등록일 순</a:t>
            </a:r>
            <a:endParaRPr lang="en-US" altLang="ko-KR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9602994" y="3198559"/>
            <a:ext cx="2589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돌보미 상세정보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클릭 시 돌보미 상세 정보 페이지로 이동</a:t>
            </a:r>
            <a:endParaRPr lang="en-US" altLang="ko-KR" sz="1100" dirty="0"/>
          </a:p>
        </p:txBody>
      </p:sp>
      <p:sp>
        <p:nvSpPr>
          <p:cNvPr id="27" name="타원 26"/>
          <p:cNvSpPr/>
          <p:nvPr/>
        </p:nvSpPr>
        <p:spPr>
          <a:xfrm>
            <a:off x="9233482" y="10008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9246065" y="417827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9246065" y="32749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9233481" y="192513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9246065" y="488178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818961" y="1763943"/>
            <a:ext cx="1882409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588159" y="155593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18960" y="2067225"/>
            <a:ext cx="5142283" cy="315667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577079" y="19923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7157572" y="506638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65830" y="2442621"/>
            <a:ext cx="5195413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577078" y="24223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4261742" y="54146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사각형: 둥근 모서리 40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254014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0" y="1113090"/>
            <a:ext cx="8716994" cy="4914486"/>
          </a:xfrm>
          <a:prstGeom prst="rect">
            <a:avLst/>
          </a:prstGeom>
        </p:spPr>
      </p:pic>
      <p:sp>
        <p:nvSpPr>
          <p:cNvPr id="7" name="사각형: 둥근 모서리 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6" name="타원 5"/>
          <p:cNvSpPr/>
          <p:nvPr/>
        </p:nvSpPr>
        <p:spPr>
          <a:xfrm>
            <a:off x="9233481" y="284704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0" y="36851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99070" y="1157828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돌보미</a:t>
            </a:r>
            <a:r>
              <a:rPr lang="ko-KR" altLang="en-US" sz="1000" dirty="0"/>
              <a:t> 회원 정보 조회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등</a:t>
            </a:r>
            <a:endParaRPr lang="en-US" altLang="ko-KR" sz="1000" dirty="0"/>
          </a:p>
        </p:txBody>
      </p:sp>
      <p:sp>
        <p:nvSpPr>
          <p:cNvPr id="12" name="타원 11"/>
          <p:cNvSpPr/>
          <p:nvPr/>
        </p:nvSpPr>
        <p:spPr>
          <a:xfrm>
            <a:off x="2975141" y="19937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99070" y="1990282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회원에게 달린 평가 점수와</a:t>
            </a:r>
            <a:endParaRPr lang="en-US" altLang="ko-KR" sz="1000" dirty="0"/>
          </a:p>
          <a:p>
            <a:r>
              <a:rPr lang="ko-KR" altLang="en-US" sz="1000" dirty="0"/>
              <a:t>후기들을 노출</a:t>
            </a:r>
            <a:endParaRPr lang="en-US" altLang="ko-KR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9699069" y="2816131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회원의 </a:t>
            </a:r>
            <a:r>
              <a:rPr lang="ko-KR" altLang="en-US" sz="1000" dirty="0" err="1"/>
              <a:t>매칭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신청률과</a:t>
            </a:r>
            <a:br>
              <a:rPr lang="en-US" altLang="ko-KR" sz="1000" dirty="0"/>
            </a:br>
            <a:r>
              <a:rPr lang="ko-KR" altLang="en-US" sz="1000" dirty="0"/>
              <a:t>성공률을 그래프로 보여줌</a:t>
            </a:r>
            <a:endParaRPr lang="en-US" altLang="ko-KR" sz="1000" dirty="0"/>
          </a:p>
        </p:txBody>
      </p:sp>
      <p:sp>
        <p:nvSpPr>
          <p:cNvPr id="16" name="타원 15"/>
          <p:cNvSpPr/>
          <p:nvPr/>
        </p:nvSpPr>
        <p:spPr>
          <a:xfrm>
            <a:off x="2736642" y="422880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7189332" y="50600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699068" y="3685110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매칭</a:t>
            </a:r>
            <a:r>
              <a:rPr lang="ko-KR" altLang="en-US" sz="1000" dirty="0"/>
              <a:t> 기록과 후기</a:t>
            </a:r>
            <a:r>
              <a:rPr lang="en-US" altLang="ko-KR" sz="1000" dirty="0"/>
              <a:t>, </a:t>
            </a:r>
            <a:r>
              <a:rPr lang="ko-KR" altLang="en-US" sz="1000" dirty="0"/>
              <a:t>평가 기록을</a:t>
            </a:r>
            <a:endParaRPr lang="en-US" altLang="ko-KR" sz="1000" dirty="0"/>
          </a:p>
          <a:p>
            <a:r>
              <a:rPr lang="ko-KR" altLang="en-US" sz="1000" dirty="0"/>
              <a:t>기반으로 해당 </a:t>
            </a:r>
            <a:r>
              <a:rPr lang="ko-KR" altLang="en-US" sz="1000" dirty="0" err="1"/>
              <a:t>돌보미의</a:t>
            </a:r>
            <a:r>
              <a:rPr lang="ko-KR" altLang="en-US" sz="1000" dirty="0"/>
              <a:t> 등급을 수정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2736641" y="350051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195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6" name="사각형: 둥근 모서리 5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8" name="타원 7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847975" y="2063289"/>
            <a:ext cx="5381625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67643" y="1748048"/>
            <a:ext cx="1918657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538346" y="1536519"/>
            <a:ext cx="411261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10985" y="1248008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목록 검색</a:t>
            </a:r>
          </a:p>
        </p:txBody>
      </p:sp>
      <p:sp>
        <p:nvSpPr>
          <p:cNvPr id="14" name="타원 13"/>
          <p:cNvSpPr/>
          <p:nvPr/>
        </p:nvSpPr>
        <p:spPr>
          <a:xfrm>
            <a:off x="2572102" y="326270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10985" y="1776180"/>
            <a:ext cx="2451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</a:t>
            </a:r>
            <a:r>
              <a:rPr lang="ko-KR" altLang="en-US" sz="1000" dirty="0" err="1"/>
              <a:t>돌보미</a:t>
            </a:r>
            <a:r>
              <a:rPr lang="ko-KR" altLang="en-US" sz="1000" dirty="0"/>
              <a:t> 신청 회원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거주지</a:t>
            </a:r>
            <a:r>
              <a:rPr lang="en-US" altLang="ko-KR" sz="1000" dirty="0"/>
              <a:t>,  </a:t>
            </a:r>
            <a:r>
              <a:rPr lang="ko-KR" altLang="en-US" sz="1000" dirty="0"/>
              <a:t>등록일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신청 회원 상세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315586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80159" y="3131472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64316" y="35095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4043" y="12633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엄마들의 육아 품앗이</a:t>
            </a:r>
            <a:r>
              <a:rPr lang="en-US" altLang="ko-KR" dirty="0"/>
              <a:t>!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025314" y="-2"/>
            <a:ext cx="166686" cy="1666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022933" y="6691310"/>
            <a:ext cx="166686" cy="1666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12058651" y="68103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12058651" y="6746080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022933" y="2038741"/>
            <a:ext cx="166686" cy="225837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68750" y="3926064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Best </a:t>
            </a:r>
            <a:r>
              <a:rPr lang="ko-KR" altLang="en-US" sz="1200" dirty="0"/>
              <a:t>후기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655786" y="4701261"/>
            <a:ext cx="8860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/>
              <a:t>베품</a:t>
            </a:r>
            <a:r>
              <a:rPr lang="ko-KR" altLang="en-US" sz="1200" dirty="0"/>
              <a:t> 서비스를 통해 아이 엄마들과 소통도 하고 어린 아기라 걱정했는데 같은 아기 엄마라 더 세심히 신경 써 주셔서 좋았어요</a:t>
            </a:r>
            <a:endParaRPr lang="en-US" altLang="ko-KR" sz="1200" dirty="0"/>
          </a:p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아기 엄마</a:t>
            </a:r>
          </a:p>
        </p:txBody>
      </p:sp>
    </p:spTree>
    <p:extLst>
      <p:ext uri="{BB962C8B-B14F-4D97-AF65-F5344CB8AC3E}">
        <p14:creationId xmlns:p14="http://schemas.microsoft.com/office/powerpoint/2010/main" val="288601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6" name="타원 5"/>
          <p:cNvSpPr/>
          <p:nvPr/>
        </p:nvSpPr>
        <p:spPr>
          <a:xfrm>
            <a:off x="9233481" y="284704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99070" y="1157828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돌보미</a:t>
            </a:r>
            <a:r>
              <a:rPr lang="ko-KR" altLang="en-US" sz="1000" dirty="0"/>
              <a:t> 신청 회원 정보 조회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등</a:t>
            </a:r>
            <a:endParaRPr lang="en-US" altLang="ko-KR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9688747" y="2051770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회원이 제출한 서류 파일 목록</a:t>
            </a:r>
            <a:r>
              <a:rPr lang="en-US" altLang="ko-KR" sz="1000" dirty="0"/>
              <a:t> </a:t>
            </a:r>
            <a:r>
              <a:rPr lang="ko-KR" altLang="en-US" sz="1000" dirty="0"/>
              <a:t>노출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해당 파일명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제출 서류 확인</a:t>
            </a:r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8747" y="2847043"/>
            <a:ext cx="25810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서류 파일에 대한 상태 변경 버튼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심사 중</a:t>
            </a:r>
            <a:r>
              <a:rPr lang="en-US" altLang="ko-KR" sz="1000" dirty="0"/>
              <a:t>, </a:t>
            </a:r>
            <a:r>
              <a:rPr lang="ko-KR" altLang="en-US" sz="1000" dirty="0"/>
              <a:t>심사 완료</a:t>
            </a:r>
            <a:r>
              <a:rPr lang="en-US" altLang="ko-KR" sz="1000" dirty="0"/>
              <a:t>, </a:t>
            </a:r>
            <a:r>
              <a:rPr lang="ko-KR" altLang="en-US" sz="1000" dirty="0"/>
              <a:t>재심사 필요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심사 중일 때 해당 회원은 </a:t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ko-KR" altLang="en-US" sz="1000" dirty="0"/>
              <a:t>해당 서류 수정 불가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재심사 필요 시 회원에게 피드백 전송</a:t>
            </a:r>
            <a:endParaRPr lang="en-US" altLang="ko-KR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54" y="1116975"/>
            <a:ext cx="8716529" cy="4910601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2899355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175831" y="39057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756605" y="39057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540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매칭 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2" name="그래픽 11" descr="악수">
            <a:extLst>
              <a:ext uri="{FF2B5EF4-FFF2-40B4-BE49-F238E27FC236}">
                <a16:creationId xmlns:a16="http://schemas.microsoft.com/office/drawing/2014/main" id="{0514C090-5E0B-4011-946C-BE32BCBEB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61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284704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4" name="타원 13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10985" y="2822736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게시글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돌보미 날짜</a:t>
            </a:r>
            <a:r>
              <a:rPr lang="en-US" altLang="ko-KR" sz="1000" dirty="0"/>
              <a:t>, </a:t>
            </a:r>
            <a:r>
              <a:rPr lang="ko-KR" altLang="en-US" sz="1000" dirty="0"/>
              <a:t>돌보미 시간</a:t>
            </a:r>
            <a:r>
              <a:rPr lang="en-US" altLang="ko-KR" sz="1000" dirty="0"/>
              <a:t>, </a:t>
            </a:r>
            <a:r>
              <a:rPr lang="ko-KR" altLang="en-US" sz="1000" dirty="0"/>
              <a:t>신청자</a:t>
            </a:r>
            <a:r>
              <a:rPr lang="en-US" altLang="ko-KR" sz="1000" dirty="0"/>
              <a:t>, </a:t>
            </a:r>
            <a:r>
              <a:rPr lang="ko-KR" altLang="en-US" sz="1000" dirty="0"/>
              <a:t>돌보미</a:t>
            </a:r>
            <a:r>
              <a:rPr lang="en-US" altLang="ko-KR" sz="1000" dirty="0"/>
              <a:t>, </a:t>
            </a:r>
            <a:r>
              <a:rPr lang="ko-KR" altLang="en-US" sz="1000" dirty="0"/>
              <a:t>돌보미 등급</a:t>
            </a:r>
            <a:r>
              <a:rPr lang="en-US" altLang="ko-KR" sz="1000" dirty="0"/>
              <a:t>, </a:t>
            </a:r>
            <a:r>
              <a:rPr lang="ko-KR" altLang="en-US" sz="1000" dirty="0"/>
              <a:t>신청날짜</a:t>
            </a:r>
            <a:r>
              <a:rPr lang="en-US" altLang="ko-KR" sz="1000" dirty="0"/>
              <a:t>, </a:t>
            </a:r>
            <a:r>
              <a:rPr lang="ko-KR" altLang="en-US" sz="1000" dirty="0"/>
              <a:t>진행상황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7" y="1113090"/>
            <a:ext cx="8717407" cy="491448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77143" y="1784078"/>
            <a:ext cx="1761177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478291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670129" y="2082090"/>
            <a:ext cx="5564524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483743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907663" y="165007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275008" y="1784078"/>
            <a:ext cx="1959645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610986" y="2058328"/>
            <a:ext cx="2361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23" name="타원 22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10985" y="1219316"/>
            <a:ext cx="25810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분류</a:t>
            </a:r>
            <a:r>
              <a:rPr lang="en-US" altLang="ko-KR" sz="1000" dirty="0"/>
              <a:t> </a:t>
            </a:r>
            <a:r>
              <a:rPr lang="ko-KR" altLang="en-US" sz="1000" dirty="0"/>
              <a:t>기능</a:t>
            </a:r>
            <a:r>
              <a:rPr lang="en-US" altLang="ko-KR" sz="1000" dirty="0"/>
              <a:t> : ‘</a:t>
            </a:r>
            <a:r>
              <a:rPr lang="ko-KR" altLang="en-US" sz="1000" dirty="0"/>
              <a:t>전체 과거 매칭 내역</a:t>
            </a:r>
            <a:r>
              <a:rPr lang="en-US" altLang="ko-KR" sz="1000" dirty="0"/>
              <a:t>‘, ‘</a:t>
            </a:r>
            <a:r>
              <a:rPr lang="ko-KR" altLang="en-US" sz="1000" dirty="0"/>
              <a:t>전체 매칭 신청 내역</a:t>
            </a:r>
            <a:r>
              <a:rPr lang="en-US" altLang="ko-KR" sz="1000" dirty="0"/>
              <a:t>‘ </a:t>
            </a:r>
            <a:r>
              <a:rPr lang="ko-KR" altLang="en-US" sz="1000" dirty="0"/>
              <a:t>별로 조회 가능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( ) </a:t>
            </a:r>
            <a:r>
              <a:rPr lang="ko-KR" altLang="en-US" sz="1000" dirty="0"/>
              <a:t>소괄호 안에 목록 개수 표시</a:t>
            </a:r>
            <a:endParaRPr lang="en-US" altLang="ko-KR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7416663" y="2266422"/>
            <a:ext cx="817990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169336" y="2198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9233481" y="422880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610985" y="4204496"/>
            <a:ext cx="2451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결제완료의 경우</a:t>
            </a:r>
            <a:r>
              <a:rPr lang="en-US" altLang="ko-KR" sz="1000" dirty="0"/>
              <a:t>, </a:t>
            </a:r>
            <a:r>
              <a:rPr lang="ko-KR" altLang="en-US" sz="1000" dirty="0"/>
              <a:t>클릭하면 새로운 창을 통해 입금내역 확인 가능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645591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게시판 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신문">
            <a:extLst>
              <a:ext uri="{FF2B5EF4-FFF2-40B4-BE49-F238E27FC236}">
                <a16:creationId xmlns:a16="http://schemas.microsoft.com/office/drawing/2014/main" id="{7911473E-B517-4818-8400-F4E1E6F30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4180" y="28479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92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610985" y="1187850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3" name="사각형: 둥근 모서리 2">
            <a:hlinkClick r:id="rId2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" y="1113090"/>
            <a:ext cx="8721631" cy="4914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610985" y="1884352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게시글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69302" y="2072814"/>
            <a:ext cx="4840868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683083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483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5" y="1113091"/>
            <a:ext cx="8717409" cy="491448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610985" y="1182786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10985" y="1879288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후기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</a:p>
        </p:txBody>
      </p:sp>
      <p:sp>
        <p:nvSpPr>
          <p:cNvPr id="15" name="사각형: 둥근 모서리 14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836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78" y="1117427"/>
            <a:ext cx="8722306" cy="4910149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9233482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10985" y="1157619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32" name="타원 31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610985" y="1854121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자유 게시판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423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6" y="1113199"/>
            <a:ext cx="8716778" cy="4914377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9233482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610985" y="1157619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22" name="타원 21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610985" y="1854121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문의게시판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  <a:endParaRPr lang="en-US" altLang="ko-KR" sz="1000" dirty="0"/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93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3" y="1109745"/>
            <a:ext cx="8717302" cy="4917831"/>
          </a:xfrm>
          <a:prstGeom prst="rect">
            <a:avLst/>
          </a:prstGeom>
        </p:spPr>
      </p:pic>
      <p:sp>
        <p:nvSpPr>
          <p:cNvPr id="15" name="사각형: 둥근 모서리 14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10985" y="1157619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10985" y="1854121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신고게시판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974778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57825" y="2362200"/>
            <a:ext cx="1275080" cy="1278255"/>
          </a:xfrm>
          <a:prstGeom prst="rect">
            <a:avLst/>
          </a:prstGeom>
          <a:noFill/>
        </p:spPr>
      </p:pic>
      <p:sp>
        <p:nvSpPr>
          <p:cNvPr id="6" name="텍스트 상자 7"/>
          <p:cNvSpPr txBox="1">
            <a:spLocks/>
          </p:cNvSpPr>
          <p:nvPr/>
        </p:nvSpPr>
        <p:spPr>
          <a:xfrm>
            <a:off x="5446395" y="3648710"/>
            <a:ext cx="12846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화면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65621" y="3105834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품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025314" y="-2"/>
            <a:ext cx="166686" cy="1666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022933" y="6691310"/>
            <a:ext cx="166686" cy="1666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12058651" y="68103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12058651" y="6746080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022933" y="4432933"/>
            <a:ext cx="166686" cy="225837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455169" y="46818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베품</a:t>
            </a:r>
            <a:r>
              <a:rPr lang="ko-KR" altLang="en-US" sz="1200" dirty="0"/>
              <a:t> 이용방법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31412" y="938019"/>
            <a:ext cx="2610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회원 가입을 하고 로그인을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527831" y="1329634"/>
            <a:ext cx="3017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자격검증으로 </a:t>
            </a:r>
            <a:r>
              <a:rPr lang="ko-KR" altLang="en-US" sz="1200" dirty="0" err="1"/>
              <a:t>베푸미의</a:t>
            </a:r>
            <a:r>
              <a:rPr lang="ko-KR" altLang="en-US" sz="1200" dirty="0"/>
              <a:t> 자격을 얻는다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907045" y="1721249"/>
            <a:ext cx="4982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 err="1"/>
              <a:t>베푸미</a:t>
            </a:r>
            <a:r>
              <a:rPr lang="ko-KR" altLang="en-US" sz="1200" dirty="0"/>
              <a:t> 찾기로 자신과 같은 지역의 또다른 </a:t>
            </a:r>
            <a:r>
              <a:rPr lang="ko-KR" altLang="en-US" sz="1200" dirty="0" err="1"/>
              <a:t>베푸미를</a:t>
            </a:r>
            <a:r>
              <a:rPr lang="ko-KR" altLang="en-US" sz="1200" dirty="0"/>
              <a:t> 찾아 신청한다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359403" y="2112864"/>
            <a:ext cx="6014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해당 </a:t>
            </a:r>
            <a:r>
              <a:rPr lang="ko-KR" altLang="en-US" sz="1200" dirty="0" err="1"/>
              <a:t>베푸미가</a:t>
            </a:r>
            <a:r>
              <a:rPr lang="ko-KR" altLang="en-US" sz="1200" dirty="0"/>
              <a:t> 자신이 맞는 사람인지 메시지로 서로를 확인한 후 </a:t>
            </a:r>
            <a:r>
              <a:rPr lang="ko-KR" altLang="en-US" sz="1200" dirty="0" err="1"/>
              <a:t>베품을</a:t>
            </a:r>
            <a:r>
              <a:rPr lang="ko-KR" altLang="en-US" sz="1200" dirty="0"/>
              <a:t> 승인한다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985514" y="2479264"/>
            <a:ext cx="2247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 err="1"/>
              <a:t>베푸미</a:t>
            </a:r>
            <a:r>
              <a:rPr lang="ko-KR" altLang="en-US" sz="1200" dirty="0"/>
              <a:t> 서비스를 이용한다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3752165"/>
            <a:ext cx="12015387" cy="310583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/>
              <a:t>베</a:t>
            </a:r>
            <a:r>
              <a:rPr lang="en-US" altLang="ko-KR" sz="1600" dirty="0"/>
              <a:t>:</a:t>
            </a:r>
            <a:r>
              <a:rPr lang="ko-KR" altLang="en-US" sz="1600" dirty="0"/>
              <a:t>품</a:t>
            </a:r>
            <a:endParaRPr lang="en-US" altLang="ko-KR" sz="16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상호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베품</a:t>
            </a:r>
            <a:endParaRPr lang="en-US" altLang="ko-KR" sz="1100" dirty="0"/>
          </a:p>
          <a:p>
            <a:r>
              <a:rPr lang="ko-KR" altLang="en-US" sz="1100" dirty="0"/>
              <a:t>전화번호 </a:t>
            </a:r>
            <a:r>
              <a:rPr lang="en-US" altLang="ko-KR" sz="1100" dirty="0"/>
              <a:t>000-000-000</a:t>
            </a:r>
          </a:p>
          <a:p>
            <a:r>
              <a:rPr lang="ko-KR" altLang="en-US" sz="1100" dirty="0"/>
              <a:t>관리자 이메일 </a:t>
            </a:r>
            <a:r>
              <a:rPr lang="en-US" altLang="ko-KR" sz="1100" dirty="0"/>
              <a:t>admin@bepum.com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b="1" dirty="0"/>
              <a:t>Copyright ⓒ bepum.com 2017-2017 All Right Reserved. Contact admin@bepum.com for more information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20654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회원가입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로그인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마이페이지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어린이">
            <a:extLst>
              <a:ext uri="{FF2B5EF4-FFF2-40B4-BE49-F238E27FC236}">
                <a16:creationId xmlns:a16="http://schemas.microsoft.com/office/drawing/2014/main" id="{16102F28-76C5-4628-AB3F-6C514058F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92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40284" y="1047031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비밀번호 입력</a:t>
            </a:r>
          </a:p>
        </p:txBody>
      </p:sp>
      <p:sp>
        <p:nvSpPr>
          <p:cNvPr id="3" name="사각형: 둥근 모서리 2">
            <a:hlinkClick r:id="rId2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9" y="1119929"/>
            <a:ext cx="8690506" cy="4907648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697059" y="263849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697058" y="4142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697058" y="473471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40285" y="1800019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로그인 후 메인 페이지 이동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40284" y="2553007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회원가입 페이지로 이동 </a:t>
            </a:r>
          </a:p>
        </p:txBody>
      </p:sp>
    </p:spTree>
    <p:extLst>
      <p:ext uri="{BB962C8B-B14F-4D97-AF65-F5344CB8AC3E}">
        <p14:creationId xmlns:p14="http://schemas.microsoft.com/office/powerpoint/2010/main" val="3130628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10987" y="1010790"/>
            <a:ext cx="2361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약관 동의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050" dirty="0"/>
              <a:t>약관 모든 동의 후 회원 가입 진행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8" y="1123660"/>
            <a:ext cx="8703159" cy="4895527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타원 9"/>
          <p:cNvSpPr/>
          <p:nvPr/>
        </p:nvSpPr>
        <p:spPr>
          <a:xfrm>
            <a:off x="2697059" y="20209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14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41016" y="989734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비밀번호 등 </a:t>
            </a:r>
            <a:br>
              <a:rPr lang="en-US" altLang="ko-KR" sz="1100" dirty="0"/>
            </a:br>
            <a:r>
              <a:rPr lang="ko-KR" altLang="en-US" sz="1100" dirty="0"/>
              <a:t>회원 정보에 필요한 정보 입력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09" y="1112482"/>
            <a:ext cx="8717775" cy="491509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673904" y="1800019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중복된 아이디가 있는지 확인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73903" y="2478778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위의 입력한 비밀번호와 </a:t>
            </a:r>
            <a:endParaRPr lang="en-US" altLang="ko-KR" sz="1100" dirty="0"/>
          </a:p>
          <a:p>
            <a:r>
              <a:rPr lang="ko-KR" altLang="en-US" sz="1100" dirty="0"/>
              <a:t>같은 비밀번호가 입력되었는지 확인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73903" y="3282722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모든 정보 입력 받으면</a:t>
            </a:r>
            <a:endParaRPr lang="en-US" altLang="ko-KR" sz="1100" dirty="0"/>
          </a:p>
          <a:p>
            <a:r>
              <a:rPr lang="ko-KR" altLang="en-US" sz="1100" dirty="0"/>
              <a:t>다음 페이지로 이동</a:t>
            </a:r>
          </a:p>
        </p:txBody>
      </p:sp>
      <p:sp>
        <p:nvSpPr>
          <p:cNvPr id="22" name="사각형: 둥근 모서리 21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3" name="타원 22"/>
          <p:cNvSpPr/>
          <p:nvPr/>
        </p:nvSpPr>
        <p:spPr>
          <a:xfrm>
            <a:off x="2885812" y="21154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146368" y="52798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383009" y="31961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968766" y="250247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824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90683" y="979945"/>
            <a:ext cx="26632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회원이 입력한 정보가</a:t>
            </a:r>
            <a:endParaRPr lang="en-US" altLang="ko-KR" sz="1050" dirty="0"/>
          </a:p>
          <a:p>
            <a:r>
              <a:rPr lang="ko-KR" altLang="en-US" sz="1050" dirty="0"/>
              <a:t>잘못되지 않았는지 확인할 수 있도록</a:t>
            </a:r>
            <a:endParaRPr lang="en-US" altLang="ko-KR" sz="1050" dirty="0"/>
          </a:p>
          <a:p>
            <a:r>
              <a:rPr lang="ko-KR" altLang="en-US" sz="1050" dirty="0"/>
              <a:t>입력한 정보 출력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0" y="1115736"/>
            <a:ext cx="8718693" cy="49118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690682" y="1746225"/>
            <a:ext cx="266324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확인 후 가입 버튼을 누르면</a:t>
            </a:r>
            <a:endParaRPr lang="en-US" altLang="ko-KR" sz="1050" dirty="0"/>
          </a:p>
          <a:p>
            <a:r>
              <a:rPr lang="ko-KR" altLang="en-US" sz="1050" dirty="0"/>
              <a:t>회원 정보 저장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회원 정보 저장이 완료되었으면</a:t>
            </a:r>
            <a:endParaRPr lang="en-US" altLang="ko-KR" sz="1050" dirty="0"/>
          </a:p>
          <a:p>
            <a:r>
              <a:rPr lang="ko-KR" altLang="en-US" sz="1050" dirty="0"/>
              <a:t> 가입 완료 페이지 노출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실패 시 회원 가입 정보 입력 페이지로 </a:t>
            </a:r>
            <a:br>
              <a:rPr lang="en-US" altLang="ko-KR" sz="1050" dirty="0"/>
            </a:br>
            <a:r>
              <a:rPr lang="en-US" altLang="ko-KR" sz="1050" dirty="0"/>
              <a:t> </a:t>
            </a:r>
            <a:r>
              <a:rPr lang="ko-KR" altLang="en-US" sz="1050" dirty="0"/>
              <a:t>이동</a:t>
            </a:r>
          </a:p>
          <a:p>
            <a:endParaRPr lang="en-US" altLang="ko-KR" sz="1050" dirty="0"/>
          </a:p>
        </p:txBody>
      </p:sp>
      <p:sp>
        <p:nvSpPr>
          <p:cNvPr id="18" name="사각형: 둥근 모서리 17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2" name="타원 11"/>
          <p:cNvSpPr/>
          <p:nvPr/>
        </p:nvSpPr>
        <p:spPr>
          <a:xfrm>
            <a:off x="2918143" y="21154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7118667" y="521305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640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40281" y="1059838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가입된 회원의 이름을 띄우며</a:t>
            </a:r>
            <a:endParaRPr lang="en-US" altLang="ko-KR" sz="1100" dirty="0"/>
          </a:p>
          <a:p>
            <a:r>
              <a:rPr lang="ko-KR" altLang="en-US" sz="1100" dirty="0"/>
              <a:t>환영 메시지</a:t>
            </a:r>
            <a:r>
              <a:rPr lang="en-US" altLang="ko-KR" sz="1100" dirty="0"/>
              <a:t> </a:t>
            </a:r>
            <a:r>
              <a:rPr lang="ko-KR" altLang="en-US" sz="1100" dirty="0"/>
              <a:t>노출</a:t>
            </a:r>
            <a:endParaRPr lang="en-US" altLang="ko-KR" sz="11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1963"/>
            <a:ext cx="8717299" cy="491561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840281" y="1811627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메인 페이지로 이동</a:t>
            </a:r>
            <a:endParaRPr lang="en-US" altLang="ko-KR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9840281" y="2563417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마이 페이지로 이동</a:t>
            </a:r>
            <a:endParaRPr lang="en-US" altLang="ko-KR" sz="1100" dirty="0"/>
          </a:p>
        </p:txBody>
      </p:sp>
      <p:sp>
        <p:nvSpPr>
          <p:cNvPr id="16" name="사각형: 둥근 모서리 15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1" name="타원 20"/>
          <p:cNvSpPr/>
          <p:nvPr/>
        </p:nvSpPr>
        <p:spPr>
          <a:xfrm>
            <a:off x="4547182" y="367049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5188415" y="42353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4358429" y="42353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184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15501" y="1072278"/>
            <a:ext cx="236220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정보 수정</a:t>
            </a:r>
            <a:endParaRPr lang="en-US" altLang="ko-KR" sz="1100" dirty="0"/>
          </a:p>
          <a:p>
            <a:r>
              <a:rPr lang="en-US" altLang="ko-KR" sz="1050" dirty="0"/>
              <a:t>- </a:t>
            </a:r>
            <a:r>
              <a:rPr lang="ko-KR" altLang="en-US" sz="1000" dirty="0"/>
              <a:t>회원이 수정하고자 하는 정보 입력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1110404"/>
            <a:ext cx="8718210" cy="4917172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7155809" y="5350772"/>
            <a:ext cx="503340" cy="20133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501" y="1807713"/>
            <a:ext cx="2362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수정 내용 저장</a:t>
            </a:r>
            <a:endParaRPr lang="en-US" altLang="ko-KR" sz="1050" dirty="0"/>
          </a:p>
        </p:txBody>
      </p:sp>
      <p:sp>
        <p:nvSpPr>
          <p:cNvPr id="16" name="사각형: 둥근 모서리 15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9" name="타원 18"/>
          <p:cNvSpPr/>
          <p:nvPr/>
        </p:nvSpPr>
        <p:spPr>
          <a:xfrm>
            <a:off x="2885812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850311" y="516254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852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66183" y="1072973"/>
            <a:ext cx="327170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탈퇴 </a:t>
            </a:r>
            <a:r>
              <a:rPr lang="en-US" altLang="ko-KR" sz="1100" dirty="0"/>
              <a:t>/ </a:t>
            </a:r>
            <a:r>
              <a:rPr lang="ko-KR" altLang="en-US" sz="1100" dirty="0"/>
              <a:t>탈퇴 취소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탈퇴 버튼을 누르면 회원의 모든 정보</a:t>
            </a:r>
            <a:br>
              <a:rPr lang="en-US" altLang="ko-KR" sz="900" dirty="0"/>
            </a:br>
            <a:r>
              <a:rPr lang="ko-KR" altLang="en-US" sz="900" dirty="0"/>
              <a:t>삭제</a:t>
            </a:r>
            <a:r>
              <a:rPr lang="en-US" altLang="ko-KR" sz="900" dirty="0"/>
              <a:t>(</a:t>
            </a:r>
            <a:r>
              <a:rPr lang="ko-KR" altLang="en-US" sz="900" dirty="0"/>
              <a:t>글</a:t>
            </a:r>
            <a:r>
              <a:rPr lang="en-US" altLang="ko-KR" sz="900" dirty="0"/>
              <a:t>, </a:t>
            </a:r>
            <a:r>
              <a:rPr lang="ko-KR" altLang="en-US" sz="900" dirty="0"/>
              <a:t>서류 등 파일 등</a:t>
            </a:r>
            <a:r>
              <a:rPr lang="en-US" altLang="ko-KR" sz="9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/>
              <a:t>취소 버튼을 누르면 메인 페이지로 이동</a:t>
            </a:r>
            <a:endParaRPr lang="en-US" altLang="ko-KR" sz="9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1113199"/>
            <a:ext cx="8718210" cy="4914377"/>
          </a:xfrm>
          <a:prstGeom prst="rect">
            <a:avLst/>
          </a:prstGeom>
        </p:spPr>
      </p:pic>
      <p:sp>
        <p:nvSpPr>
          <p:cNvPr id="9" name="사각형: 둥근 모서리 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타원 9"/>
          <p:cNvSpPr/>
          <p:nvPr/>
        </p:nvSpPr>
        <p:spPr>
          <a:xfrm>
            <a:off x="6138731" y="36968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445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39802" y="1064584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메인 페이지로 이동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3" y="1115736"/>
            <a:ext cx="8715151" cy="4911840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타원 9"/>
          <p:cNvSpPr/>
          <p:nvPr/>
        </p:nvSpPr>
        <p:spPr>
          <a:xfrm>
            <a:off x="4794832" y="368731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13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점검 목록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7825" y="2363787"/>
            <a:ext cx="1275080" cy="1275080"/>
          </a:xfrm>
          <a:prstGeom prst="rect">
            <a:avLst/>
          </a:prstGeom>
          <a:noFill/>
        </p:spPr>
      </p:pic>
      <p:sp>
        <p:nvSpPr>
          <p:cNvPr id="6" name="텍스트 상자 7"/>
          <p:cNvSpPr txBox="1">
            <a:spLocks/>
          </p:cNvSpPr>
          <p:nvPr/>
        </p:nvSpPr>
        <p:spPr>
          <a:xfrm>
            <a:off x="5446395" y="3648710"/>
            <a:ext cx="12846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자격검증</a:t>
            </a:r>
          </a:p>
        </p:txBody>
      </p:sp>
    </p:spTree>
    <p:extLst>
      <p:ext uri="{BB962C8B-B14F-4D97-AF65-F5344CB8AC3E}">
        <p14:creationId xmlns:p14="http://schemas.microsoft.com/office/powerpoint/2010/main" val="26428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1"/>
          <p:cNvSpPr>
            <a:spLocks/>
          </p:cNvSpPr>
          <p:nvPr/>
        </p:nvSpPr>
        <p:spPr>
          <a:xfrm>
            <a:off x="4540885" y="3491230"/>
            <a:ext cx="2732405" cy="6134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육아 품앗이 서비스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3231" y="2700337"/>
            <a:ext cx="958890" cy="949325"/>
          </a:xfrm>
          <a:prstGeom prst="rect">
            <a:avLst/>
          </a:prstGeom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6550" y="2347595"/>
            <a:ext cx="995045" cy="997585"/>
          </a:xfrm>
          <a:prstGeom prst="rect">
            <a:avLst/>
          </a:prstGeom>
          <a:noFill/>
        </p:spPr>
      </p:pic>
      <p:cxnSp>
        <p:nvCxnSpPr>
          <p:cNvPr id="18" name="도형 5"/>
          <p:cNvCxnSpPr/>
          <p:nvPr/>
        </p:nvCxnSpPr>
        <p:spPr>
          <a:xfrm flipV="1">
            <a:off x="2672080" y="2924810"/>
            <a:ext cx="1765300" cy="25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도형 6"/>
          <p:cNvCxnSpPr/>
          <p:nvPr/>
        </p:nvCxnSpPr>
        <p:spPr>
          <a:xfrm flipH="1" flipV="1">
            <a:off x="7517130" y="2952115"/>
            <a:ext cx="1823085" cy="25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텍스트 상자 7"/>
          <p:cNvSpPr txBox="1">
            <a:spLocks/>
          </p:cNvSpPr>
          <p:nvPr/>
        </p:nvSpPr>
        <p:spPr>
          <a:xfrm>
            <a:off x="9681801" y="3741737"/>
            <a:ext cx="966064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8"/>
          <p:cNvSpPr txBox="1">
            <a:spLocks/>
          </p:cNvSpPr>
          <p:nvPr/>
        </p:nvSpPr>
        <p:spPr>
          <a:xfrm>
            <a:off x="1522093" y="3749357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9"/>
          <p:cNvSpPr txBox="1">
            <a:spLocks/>
          </p:cNvSpPr>
          <p:nvPr/>
        </p:nvSpPr>
        <p:spPr>
          <a:xfrm>
            <a:off x="7417437" y="3038241"/>
            <a:ext cx="2285364" cy="175560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5" action="ppaction://hlinksldjump"/>
              </a:rPr>
              <a:t>회원가입,로그인,마이페이지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6" action="ppaction://hlinksldjump"/>
              </a:rPr>
              <a:t>자격검증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7" action="ppaction://hlinksldjump"/>
              </a:rPr>
              <a:t>돌보미 활동관리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8" action="ppaction://hlinksldjump"/>
              </a:rPr>
              <a:t>돌보미 탐색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9" action="ppaction://hlinksldjump"/>
              </a:rPr>
              <a:t>게시판 기능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0" action="ppaction://hlinksldjump"/>
              </a:rPr>
              <a:t>메시지 기능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10"/>
          <p:cNvSpPr txBox="1">
            <a:spLocks/>
          </p:cNvSpPr>
          <p:nvPr/>
        </p:nvSpPr>
        <p:spPr>
          <a:xfrm>
            <a:off x="2719619" y="3073400"/>
            <a:ext cx="2171871" cy="9246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1" action="ppaction://hlinksldjump"/>
              </a:rPr>
              <a:t>회원/돌보미 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2" action="ppaction://hlinksldjump"/>
              </a:rPr>
              <a:t>매칭 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3" action="ppaction://hlinksldjump"/>
              </a:rPr>
              <a:t>게시판 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3028" y="2746057"/>
            <a:ext cx="1144905" cy="903605"/>
          </a:xfrm>
          <a:prstGeom prst="rect">
            <a:avLst/>
          </a:prstGeom>
          <a:noFill/>
        </p:spPr>
      </p:pic>
      <p:sp>
        <p:nvSpPr>
          <p:cNvPr id="25" name="도형 12"/>
          <p:cNvSpPr>
            <a:spLocks/>
          </p:cNvSpPr>
          <p:nvPr/>
        </p:nvSpPr>
        <p:spPr>
          <a:xfrm>
            <a:off x="459740" y="1176655"/>
            <a:ext cx="11142345" cy="463740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913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1" y="1113199"/>
            <a:ext cx="8716710" cy="491437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7060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전화번호 인증번호</a:t>
            </a:r>
            <a:endParaRPr lang="en-US" altLang="ko-KR" sz="1100" dirty="0"/>
          </a:p>
          <a:p>
            <a:r>
              <a:rPr lang="ko-KR" altLang="en-US" sz="1100" dirty="0"/>
              <a:t>인증된 전화번호 표시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858461" y="1858432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심사서류 단계</a:t>
            </a:r>
            <a:endParaRPr lang="en-US" altLang="ko-KR" sz="1100" dirty="0"/>
          </a:p>
          <a:p>
            <a:r>
              <a:rPr lang="ko-KR" altLang="en-US" sz="1100" dirty="0"/>
              <a:t>심사서류의 단계를 나타냄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AB30A-BC4D-454E-BC57-8A3EC1BB301B}"/>
              </a:ext>
            </a:extLst>
          </p:cNvPr>
          <p:cNvSpPr txBox="1"/>
          <p:nvPr/>
        </p:nvSpPr>
        <p:spPr>
          <a:xfrm>
            <a:off x="9858460" y="2706074"/>
            <a:ext cx="220490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수정버튼</a:t>
            </a:r>
            <a:endParaRPr lang="en-US" altLang="ko-KR" sz="1100" dirty="0"/>
          </a:p>
          <a:p>
            <a:r>
              <a:rPr lang="ko-KR" altLang="en-US" sz="1100" dirty="0"/>
              <a:t>재심사가 필요하거나 </a:t>
            </a:r>
            <a:r>
              <a:rPr lang="ko-KR" altLang="en-US" sz="1100" dirty="0" err="1"/>
              <a:t>잘못올린</a:t>
            </a:r>
            <a:r>
              <a:rPr lang="ko-KR" altLang="en-US" sz="1100" dirty="0"/>
              <a:t> 서류를 </a:t>
            </a:r>
            <a:r>
              <a:rPr lang="ko-KR" altLang="en-US" sz="1100" dirty="0" err="1"/>
              <a:t>수정가능함</a:t>
            </a:r>
            <a:endParaRPr lang="en-US" altLang="ko-KR" sz="1100" dirty="0"/>
          </a:p>
          <a:p>
            <a:r>
              <a:rPr lang="ko-KR" altLang="en-US" sz="1100" dirty="0"/>
              <a:t>수정버튼을 통해 제출서류 삭제가 가능함</a:t>
            </a:r>
          </a:p>
        </p:txBody>
      </p:sp>
      <p:sp>
        <p:nvSpPr>
          <p:cNvPr id="15" name="타원 14"/>
          <p:cNvSpPr/>
          <p:nvPr/>
        </p:nvSpPr>
        <p:spPr>
          <a:xfrm>
            <a:off x="2133506" y="38331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>
            <a:extLst/>
          </p:cNvPr>
          <p:cNvSpPr/>
          <p:nvPr/>
        </p:nvSpPr>
        <p:spPr>
          <a:xfrm>
            <a:off x="4221027" y="243933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/>
          </p:cNvPr>
          <p:cNvSpPr/>
          <p:nvPr/>
        </p:nvSpPr>
        <p:spPr>
          <a:xfrm>
            <a:off x="3959771" y="338076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684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자격 심사 단계</a:t>
            </a:r>
            <a:endParaRPr lang="en-US" altLang="ko-KR" sz="1100" dirty="0"/>
          </a:p>
          <a:p>
            <a:r>
              <a:rPr lang="ko-KR" altLang="en-US" sz="1100" dirty="0"/>
              <a:t>자격 심사 단계를 보여줌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858461" y="1858432"/>
            <a:ext cx="2204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약관 동의</a:t>
            </a:r>
            <a:endParaRPr lang="en-US" altLang="ko-KR" sz="1100" dirty="0"/>
          </a:p>
          <a:p>
            <a:r>
              <a:rPr lang="ko-KR" altLang="en-US" sz="1100" dirty="0"/>
              <a:t>자격 검증에 필요한 약관을 </a:t>
            </a:r>
            <a:r>
              <a:rPr lang="ko-KR" altLang="en-US" sz="1100" dirty="0" err="1"/>
              <a:t>동의후</a:t>
            </a:r>
            <a:r>
              <a:rPr lang="ko-KR" altLang="en-US" sz="1100" dirty="0"/>
              <a:t> 자격심사를 진행함</a:t>
            </a:r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3" name="타원 12">
            <a:extLst/>
          </p:cNvPr>
          <p:cNvSpPr/>
          <p:nvPr/>
        </p:nvSpPr>
        <p:spPr>
          <a:xfrm>
            <a:off x="3005179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4763639" y="529892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037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전화번호 인증</a:t>
            </a:r>
            <a:endParaRPr lang="en-US" altLang="ko-KR" sz="1100" dirty="0"/>
          </a:p>
          <a:p>
            <a:r>
              <a:rPr lang="ko-KR" altLang="en-US" sz="1100" dirty="0"/>
              <a:t>전화번호를 입력하여 인증 후 </a:t>
            </a:r>
            <a:endParaRPr lang="en-US" altLang="ko-KR" sz="1100" dirty="0"/>
          </a:p>
          <a:p>
            <a:r>
              <a:rPr lang="ko-KR" altLang="en-US" sz="1100" dirty="0"/>
              <a:t>다음 단계를 진행함</a:t>
            </a:r>
          </a:p>
        </p:txBody>
      </p:sp>
      <p:sp>
        <p:nvSpPr>
          <p:cNvPr id="7" name="사각형: 둥근 모서리 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9" name="타원 8">
            <a:extLst/>
          </p:cNvPr>
          <p:cNvSpPr/>
          <p:nvPr/>
        </p:nvSpPr>
        <p:spPr>
          <a:xfrm>
            <a:off x="2904695" y="312261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서류 제출</a:t>
            </a:r>
            <a:endParaRPr lang="en-US" altLang="ko-KR" sz="1100" dirty="0"/>
          </a:p>
          <a:p>
            <a:r>
              <a:rPr lang="ko-KR" altLang="en-US" sz="1100" dirty="0"/>
              <a:t>신청서</a:t>
            </a:r>
            <a:r>
              <a:rPr lang="en-US" altLang="ko-KR" sz="1100" dirty="0"/>
              <a:t>, </a:t>
            </a:r>
            <a:r>
              <a:rPr lang="ko-KR" altLang="en-US" sz="1100" dirty="0"/>
              <a:t>등본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가족관계등명서</a:t>
            </a:r>
            <a:r>
              <a:rPr lang="en-US" altLang="ko-KR" sz="1100" dirty="0"/>
              <a:t>, </a:t>
            </a:r>
            <a:r>
              <a:rPr lang="ko-KR" altLang="en-US" sz="1100" dirty="0"/>
              <a:t>건강진단서를 제출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858461" y="1858432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제출 버튼</a:t>
            </a:r>
            <a:endParaRPr lang="en-US" altLang="ko-KR" sz="1100" dirty="0"/>
          </a:p>
          <a:p>
            <a:r>
              <a:rPr lang="ko-KR" altLang="en-US" sz="1100" dirty="0"/>
              <a:t>항목에 맞는 서류를 제출함</a:t>
            </a:r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3005179" y="304223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>
            <a:extLst/>
          </p:cNvPr>
          <p:cNvSpPr/>
          <p:nvPr/>
        </p:nvSpPr>
        <p:spPr>
          <a:xfrm>
            <a:off x="6994375" y="371608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706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215677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753600" y="1010790"/>
            <a:ext cx="2309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신청이 완료가 정상적으로 완료 되면 신청이 완료되었다고 표시됨</a:t>
            </a:r>
            <a:endParaRPr lang="en-US" altLang="ko-KR" sz="1100" dirty="0"/>
          </a:p>
          <a:p>
            <a:r>
              <a:rPr lang="ko-KR" altLang="en-US" sz="1100" dirty="0"/>
              <a:t>신청제출에 오류가 생기면 다시 제출하거나 심사진행상황창으로 돌아갈 수 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753599" y="2268978"/>
            <a:ext cx="2309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이동 버튼</a:t>
            </a:r>
            <a:endParaRPr lang="en-US" altLang="ko-KR" sz="1100" dirty="0"/>
          </a:p>
          <a:p>
            <a:r>
              <a:rPr lang="ko-KR" altLang="en-US" sz="1100" dirty="0"/>
              <a:t>심사진행상황창으로 이동함</a:t>
            </a:r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3" name="타원 12">
            <a:extLst/>
          </p:cNvPr>
          <p:cNvSpPr/>
          <p:nvPr/>
        </p:nvSpPr>
        <p:spPr>
          <a:xfrm>
            <a:off x="3025275" y="321305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4640510" y="433893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49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돌보미 활동관리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래픽 4" descr="기저귀 갈기">
            <a:extLst>
              <a:ext uri="{FF2B5EF4-FFF2-40B4-BE49-F238E27FC236}">
                <a16:creationId xmlns:a16="http://schemas.microsoft.com/office/drawing/2014/main" id="{175E4526-EA9D-46C6-B829-6633AD291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165" y="28910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33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0070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23570" y="1006593"/>
            <a:ext cx="19588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매칭 페이지에 노출할지에 대한 공개</a:t>
            </a:r>
            <a:r>
              <a:rPr lang="en-US" altLang="ko-KR" sz="1100" dirty="0"/>
              <a:t>/</a:t>
            </a:r>
            <a:r>
              <a:rPr lang="ko-KR" altLang="en-US" sz="1100" dirty="0"/>
              <a:t>비공개 설정</a:t>
            </a:r>
            <a:endParaRPr lang="en-US" altLang="ko-KR" sz="1100" dirty="0"/>
          </a:p>
        </p:txBody>
      </p:sp>
      <p:sp>
        <p:nvSpPr>
          <p:cNvPr id="3" name="사각형: 둥근 모서리 2">
            <a:hlinkClick r:id="rId2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7146"/>
            <a:ext cx="8690659" cy="4910430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6440329" y="1561626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23570" y="1684536"/>
            <a:ext cx="1958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페이지에 보여지는 회원 정보 수정</a:t>
            </a:r>
          </a:p>
        </p:txBody>
      </p:sp>
      <p:sp>
        <p:nvSpPr>
          <p:cNvPr id="18" name="타원 17"/>
          <p:cNvSpPr/>
          <p:nvPr/>
        </p:nvSpPr>
        <p:spPr>
          <a:xfrm>
            <a:off x="7122972" y="1561626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481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246065" y="4142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13099" y="1039268"/>
            <a:ext cx="32717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정보 수정</a:t>
            </a:r>
            <a:endParaRPr lang="en-US" altLang="ko-KR" sz="1100" dirty="0"/>
          </a:p>
          <a:p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8739"/>
            <a:ext cx="8717299" cy="4908837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1203819" y="33660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13099" y="1639181"/>
            <a:ext cx="327170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 정보들 입력</a:t>
            </a:r>
            <a:r>
              <a:rPr lang="en-US" altLang="ko-KR" sz="1100" dirty="0"/>
              <a:t>/</a:t>
            </a:r>
            <a:r>
              <a:rPr lang="ko-KR" altLang="en-US" sz="1100" dirty="0"/>
              <a:t>수정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기타 사항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자기 소개</a:t>
            </a:r>
          </a:p>
        </p:txBody>
      </p:sp>
      <p:sp>
        <p:nvSpPr>
          <p:cNvPr id="18" name="타원 17"/>
          <p:cNvSpPr/>
          <p:nvPr/>
        </p:nvSpPr>
        <p:spPr>
          <a:xfrm>
            <a:off x="1015066" y="395807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8" y="2478778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회원이 아이를 맡아 줄 수 있는</a:t>
            </a:r>
            <a:endParaRPr lang="en-US" altLang="ko-KR" sz="1100" dirty="0"/>
          </a:p>
          <a:p>
            <a:r>
              <a:rPr lang="ko-KR" altLang="en-US" sz="1100" dirty="0"/>
              <a:t>시간대 설정</a:t>
            </a:r>
            <a:endParaRPr lang="en-US" altLang="ko-KR" sz="1100" dirty="0"/>
          </a:p>
        </p:txBody>
      </p:sp>
      <p:sp>
        <p:nvSpPr>
          <p:cNvPr id="20" name="타원 19"/>
          <p:cNvSpPr/>
          <p:nvPr/>
        </p:nvSpPr>
        <p:spPr>
          <a:xfrm>
            <a:off x="5620792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813097" y="3360714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회원의 집 내부 사진 관리</a:t>
            </a:r>
            <a:endParaRPr lang="en-US" altLang="ko-KR" sz="1100" dirty="0"/>
          </a:p>
        </p:txBody>
      </p:sp>
      <p:sp>
        <p:nvSpPr>
          <p:cNvPr id="23" name="타원 22"/>
          <p:cNvSpPr/>
          <p:nvPr/>
        </p:nvSpPr>
        <p:spPr>
          <a:xfrm>
            <a:off x="5243287" y="35290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876938" y="1575531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813096" y="4111833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수정된 정보들을</a:t>
            </a:r>
            <a:r>
              <a:rPr lang="en-US" altLang="ko-KR" sz="1100" dirty="0"/>
              <a:t> </a:t>
            </a:r>
            <a:r>
              <a:rPr lang="ko-KR" altLang="en-US" sz="1100" dirty="0"/>
              <a:t>저장하고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이전 돌보미</a:t>
            </a:r>
            <a:r>
              <a:rPr lang="en-US" altLang="ko-KR" sz="1100" dirty="0"/>
              <a:t> </a:t>
            </a:r>
            <a:r>
              <a:rPr lang="ko-KR" altLang="en-US" sz="1100" dirty="0"/>
              <a:t>상세 페이지로 이동</a:t>
            </a:r>
            <a:endParaRPr lang="en-US" altLang="ko-KR" sz="1100" dirty="0"/>
          </a:p>
        </p:txBody>
      </p:sp>
      <p:sp>
        <p:nvSpPr>
          <p:cNvPr id="22" name="사각형: 둥근 모서리 21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9" t="38288" r="60448" b="45659"/>
          <a:stretch/>
        </p:blipFill>
        <p:spPr>
          <a:xfrm>
            <a:off x="2388394" y="2997898"/>
            <a:ext cx="1343025" cy="7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34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610985" y="1103151"/>
            <a:ext cx="2451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매칭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매칭 상태는 </a:t>
            </a:r>
            <a:r>
              <a:rPr lang="en-US" altLang="ko-KR" sz="1000" dirty="0"/>
              <a:t>‘</a:t>
            </a:r>
            <a:r>
              <a:rPr lang="ko-KR" altLang="en-US" sz="1000"/>
              <a:t>매칭 진행</a:t>
            </a:r>
            <a:r>
              <a:rPr lang="en-US" altLang="ko-KR" sz="1000" dirty="0"/>
              <a:t>‘, ‘</a:t>
            </a:r>
            <a:r>
              <a:rPr lang="ko-KR" altLang="en-US" sz="1000" dirty="0"/>
              <a:t>매칭 완료</a:t>
            </a:r>
            <a:r>
              <a:rPr lang="en-US" altLang="ko-KR" sz="1000" dirty="0"/>
              <a:t>’, ‘</a:t>
            </a:r>
            <a:r>
              <a:rPr lang="ko-KR" altLang="en-US" sz="1000" dirty="0"/>
              <a:t>매칭 취소</a:t>
            </a:r>
            <a:r>
              <a:rPr lang="en-US" altLang="ko-KR" sz="1000" dirty="0"/>
              <a:t>‘, ’</a:t>
            </a:r>
            <a:r>
              <a:rPr lang="ko-KR" altLang="en-US" sz="1000" dirty="0"/>
              <a:t>결제 대기</a:t>
            </a:r>
            <a:r>
              <a:rPr lang="en-US" altLang="ko-KR" sz="1000" dirty="0"/>
              <a:t>‘ </a:t>
            </a:r>
            <a:r>
              <a:rPr lang="ko-KR" altLang="en-US" sz="1000" dirty="0"/>
              <a:t>의 네 가지 상태로 구성됨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사각형: 둥근 모서리 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032451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610985" y="1103151"/>
            <a:ext cx="24514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과거 매칭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/>
              <a:t>‘</a:t>
            </a:r>
            <a:r>
              <a:rPr lang="ko-KR" altLang="en-US" sz="1000" dirty="0"/>
              <a:t>매칭 완료</a:t>
            </a:r>
            <a:r>
              <a:rPr lang="en-US" altLang="ko-KR" sz="1000" dirty="0"/>
              <a:t>’, ’</a:t>
            </a:r>
            <a:r>
              <a:rPr lang="ko-KR" altLang="en-US" sz="1000" dirty="0"/>
              <a:t>매칭 취소</a:t>
            </a:r>
            <a:r>
              <a:rPr lang="en-US" altLang="ko-KR" sz="1000" dirty="0"/>
              <a:t>’ </a:t>
            </a:r>
            <a:r>
              <a:rPr lang="ko-KR" altLang="en-US" sz="1000" dirty="0"/>
              <a:t>의 매칭 상태만 모아서 보여줌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12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3270" cy="24765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회원/돌보미 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6214099" y="1897062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돌보미 목록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6205844" y="3242627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돌보미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6214099" y="4585017"/>
            <a:ext cx="1751330" cy="608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 삭제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3306434" y="5193347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자격 등록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9242414" y="3224847"/>
            <a:ext cx="1751330" cy="608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 수정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8140054" y="3515042"/>
            <a:ext cx="911860" cy="127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7053569" y="3918902"/>
            <a:ext cx="1270" cy="5816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7062459" y="2611437"/>
            <a:ext cx="1270" cy="5816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3324849" y="1900872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회원 목록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>
            <a:off x="5250804" y="2236152"/>
            <a:ext cx="791210" cy="101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3307704" y="3043872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돌보미 </a:t>
            </a:r>
            <a:endParaRPr lang="ko-KR" altLang="en-US" sz="1800" b="0" cap="none" dirty="0">
              <a:latin typeface="맑은 고딕" charset="0"/>
              <a:ea typeface="맑은 고딕" charset="0"/>
              <a:hlinkClick r:id="rId5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신청내역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flipH="1">
            <a:off x="4158604" y="2611437"/>
            <a:ext cx="8890" cy="36830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4166859" y="3669982"/>
            <a:ext cx="1270" cy="3860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711624" y="1250632"/>
            <a:ext cx="8568952" cy="463740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3306434" y="4115117"/>
            <a:ext cx="1751965" cy="571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자격 심사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4"/>
          <p:cNvCxnSpPr/>
          <p:nvPr/>
        </p:nvCxnSpPr>
        <p:spPr>
          <a:xfrm>
            <a:off x="4166859" y="4719637"/>
            <a:ext cx="1270" cy="3860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도형 20"/>
          <p:cNvCxnSpPr/>
          <p:nvPr/>
        </p:nvCxnSpPr>
        <p:spPr>
          <a:xfrm flipV="1">
            <a:off x="1774497" y="2708920"/>
            <a:ext cx="612512" cy="50037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텍스트 상자 8"/>
          <p:cNvSpPr txBox="1">
            <a:spLocks/>
          </p:cNvSpPr>
          <p:nvPr/>
        </p:nvSpPr>
        <p:spPr>
          <a:xfrm>
            <a:off x="756401" y="3988665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336" y="2985365"/>
            <a:ext cx="1144905" cy="903605"/>
          </a:xfrm>
          <a:prstGeom prst="rect">
            <a:avLst/>
          </a:prstGeom>
          <a:noFill/>
        </p:spPr>
      </p:pic>
      <p:sp>
        <p:nvSpPr>
          <p:cNvPr id="26" name="사각형: 둥근 모서리 25">
            <a:hlinkClick r:id="rId7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266531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13096" y="930883"/>
            <a:ext cx="18107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신청했던 회원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br>
              <a:rPr lang="en-US" altLang="ko-KR" sz="1000" dirty="0"/>
            </a:br>
            <a:r>
              <a:rPr lang="ko-KR" altLang="en-US" sz="1000" dirty="0"/>
              <a:t>대략적인 거주지</a:t>
            </a:r>
            <a:endParaRPr lang="en-US" altLang="ko-KR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5" y="2450514"/>
            <a:ext cx="327170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맡아줬던 아이에 대한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신청 받았을 때 아이에 대한</a:t>
            </a:r>
            <a:br>
              <a:rPr lang="en-US" altLang="ko-KR" sz="1000" dirty="0"/>
            </a:br>
            <a:r>
              <a:rPr lang="ko-KR" altLang="en-US" sz="1000" dirty="0"/>
              <a:t>주의사항 등을 노출</a:t>
            </a:r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0" y="1112677"/>
            <a:ext cx="8721964" cy="4914899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3042232" y="195773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13096" y="1709591"/>
            <a:ext cx="1956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과거 </a:t>
            </a:r>
            <a:r>
              <a:rPr lang="ko-KR" altLang="en-US" sz="1100" dirty="0" err="1"/>
              <a:t>매칭이</a:t>
            </a:r>
            <a:r>
              <a:rPr lang="ko-KR" altLang="en-US" sz="1100" dirty="0"/>
              <a:t> 이루어진 날짜</a:t>
            </a:r>
            <a:r>
              <a:rPr lang="en-US" altLang="ko-KR" sz="1100" dirty="0"/>
              <a:t>, </a:t>
            </a:r>
            <a:r>
              <a:rPr lang="ko-KR" altLang="en-US" sz="1100" dirty="0"/>
              <a:t>결제 내역 등 조회</a:t>
            </a:r>
            <a:endParaRPr lang="en-US" altLang="ko-KR" sz="1100" dirty="0"/>
          </a:p>
        </p:txBody>
      </p:sp>
      <p:sp>
        <p:nvSpPr>
          <p:cNvPr id="22" name="타원 21"/>
          <p:cNvSpPr/>
          <p:nvPr/>
        </p:nvSpPr>
        <p:spPr>
          <a:xfrm>
            <a:off x="2956506" y="349816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369390" y="349151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91400" y="5114925"/>
            <a:ext cx="800100" cy="4476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87894" y="3491519"/>
            <a:ext cx="4622653" cy="2200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90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563360" y="1103151"/>
            <a:ext cx="2581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매칭 진행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‘</a:t>
            </a:r>
            <a:r>
              <a:rPr lang="ko-KR" altLang="en-US" sz="1000" dirty="0"/>
              <a:t>결제 완료</a:t>
            </a:r>
            <a:r>
              <a:rPr lang="en-US" altLang="ko-KR" sz="1000" dirty="0"/>
              <a:t>’, ’</a:t>
            </a:r>
            <a:r>
              <a:rPr lang="ko-KR" altLang="en-US" sz="1000" dirty="0"/>
              <a:t>결제 대기</a:t>
            </a:r>
            <a:r>
              <a:rPr lang="en-US" altLang="ko-KR" sz="1000" dirty="0"/>
              <a:t>’ </a:t>
            </a:r>
            <a:r>
              <a:rPr lang="ko-KR" altLang="en-US" sz="1000" dirty="0"/>
              <a:t>의 매칭 상태만 모아서 보여줌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‘</a:t>
            </a:r>
            <a:r>
              <a:rPr lang="ko-KR" altLang="en-US" sz="1000" dirty="0"/>
              <a:t>결제 대기</a:t>
            </a:r>
            <a:r>
              <a:rPr lang="en-US" altLang="ko-KR" sz="1000" dirty="0"/>
              <a:t>＇</a:t>
            </a:r>
            <a:r>
              <a:rPr lang="ko-KR" altLang="en-US" sz="1000" dirty="0"/>
              <a:t>의 경우 빨간색으로 표시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9185855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36" y="1113596"/>
            <a:ext cx="8715948" cy="4913979"/>
          </a:xfrm>
          <a:prstGeom prst="rect">
            <a:avLst/>
          </a:prstGeom>
        </p:spPr>
      </p:pic>
      <p:sp>
        <p:nvSpPr>
          <p:cNvPr id="9" name="사각형: 둥근 모서리 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0510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13096" y="930883"/>
            <a:ext cx="18107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신청한 회원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br>
              <a:rPr lang="en-US" altLang="ko-KR" sz="1000" dirty="0"/>
            </a:br>
            <a:r>
              <a:rPr lang="ko-KR" altLang="en-US" sz="1000" dirty="0"/>
              <a:t>대략적인 거주지</a:t>
            </a:r>
            <a:endParaRPr lang="en-US" altLang="ko-KR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6" y="1728019"/>
            <a:ext cx="327170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메시지 기능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회원에게 메시지를 보낸다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클릭 시 메시지 페이지로 이동</a:t>
            </a:r>
            <a:endParaRPr lang="en-US" altLang="ko-KR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9838265" y="2422089"/>
            <a:ext cx="19564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매칭을</a:t>
            </a:r>
            <a:r>
              <a:rPr lang="ko-KR" altLang="en-US" sz="1100" dirty="0"/>
              <a:t> 신청한 날짜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ko-KR" altLang="en-US" sz="1100" dirty="0"/>
              <a:t>실제 돌봐주길 바라는 날짜 조회</a:t>
            </a:r>
            <a:endParaRPr lang="en-US" altLang="ko-KR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7" y="1111541"/>
            <a:ext cx="8718958" cy="4913996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3056912" y="1963556"/>
            <a:ext cx="310568" cy="303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212196" y="3357905"/>
            <a:ext cx="306032" cy="299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207437" y="3727021"/>
            <a:ext cx="310791" cy="303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207437" y="4111833"/>
            <a:ext cx="297905" cy="2913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813096" y="3278833"/>
            <a:ext cx="32717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자기 소개 및 신청 이유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아이 정보</a:t>
            </a:r>
            <a:r>
              <a:rPr lang="en-US" altLang="ko-KR" sz="1100" dirty="0"/>
              <a:t>, </a:t>
            </a:r>
            <a:r>
              <a:rPr lang="ko-KR" altLang="en-US" sz="1100" dirty="0"/>
              <a:t>아이에 대한 요청 사항</a:t>
            </a:r>
            <a:br>
              <a:rPr lang="en-US" altLang="ko-KR" sz="1100" dirty="0"/>
            </a:br>
            <a:r>
              <a:rPr lang="ko-KR" altLang="en-US" sz="1100" dirty="0"/>
              <a:t>등 조회</a:t>
            </a:r>
            <a:endParaRPr lang="en-US" altLang="ko-KR" sz="1100" dirty="0"/>
          </a:p>
        </p:txBody>
      </p:sp>
      <p:sp>
        <p:nvSpPr>
          <p:cNvPr id="18" name="사각형: 둥근 모서리 17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806581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610985" y="1103151"/>
            <a:ext cx="24514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매칭 신청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/>
              <a:t>‘</a:t>
            </a:r>
            <a:r>
              <a:rPr lang="ko-KR" altLang="en-US" sz="1000" dirty="0"/>
              <a:t>신청 대기</a:t>
            </a:r>
            <a:r>
              <a:rPr lang="en-US" altLang="ko-KR" sz="1000" dirty="0"/>
              <a:t>’, ’</a:t>
            </a:r>
            <a:r>
              <a:rPr lang="ko-KR" altLang="en-US" sz="1000" dirty="0"/>
              <a:t>신청 거절</a:t>
            </a:r>
            <a:r>
              <a:rPr lang="en-US" altLang="ko-KR" sz="1000" dirty="0"/>
              <a:t>’ </a:t>
            </a:r>
            <a:r>
              <a:rPr lang="ko-KR" altLang="en-US" sz="1000" dirty="0"/>
              <a:t>의 매칭 상태만 모아서 보여줌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89" y="1113091"/>
            <a:ext cx="8721896" cy="4914486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559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13096" y="930883"/>
            <a:ext cx="18107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신청한 회원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ko-KR" altLang="en-US" sz="1100" dirty="0"/>
              <a:t>대략적인 거주지</a:t>
            </a:r>
            <a:endParaRPr lang="en-US" altLang="ko-KR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6" y="1728019"/>
            <a:ext cx="32717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메시지 기능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회원에게 메시지를 보낸다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클릭 시 메시지 페이지로 이동</a:t>
            </a:r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813096" y="3303863"/>
            <a:ext cx="32717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자기 소개 및 신청 이유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아이 정보</a:t>
            </a:r>
            <a:r>
              <a:rPr lang="en-US" altLang="ko-KR" sz="1100" dirty="0"/>
              <a:t>, </a:t>
            </a:r>
            <a:r>
              <a:rPr lang="ko-KR" altLang="en-US" sz="1100" dirty="0"/>
              <a:t>아이에 대한 요청 사항</a:t>
            </a:r>
            <a:br>
              <a:rPr lang="en-US" altLang="ko-KR" sz="1100" dirty="0"/>
            </a:br>
            <a:r>
              <a:rPr lang="ko-KR" altLang="en-US" sz="1100" dirty="0"/>
              <a:t>등 조회</a:t>
            </a:r>
            <a:endParaRPr lang="en-US" altLang="ko-KR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9846827" y="2462563"/>
            <a:ext cx="19564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매칭을</a:t>
            </a:r>
            <a:r>
              <a:rPr lang="ko-KR" altLang="en-US" sz="1100" dirty="0"/>
              <a:t> 신청한 날짜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ko-KR" altLang="en-US" sz="1100" dirty="0"/>
              <a:t>실제 돌봐주길 바라는 날짜 조회</a:t>
            </a:r>
            <a:endParaRPr lang="en-US" altLang="ko-KR" sz="1100" dirty="0"/>
          </a:p>
        </p:txBody>
      </p:sp>
      <p:sp>
        <p:nvSpPr>
          <p:cNvPr id="26" name="타원 25"/>
          <p:cNvSpPr/>
          <p:nvPr/>
        </p:nvSpPr>
        <p:spPr>
          <a:xfrm>
            <a:off x="3056912" y="1963556"/>
            <a:ext cx="310568" cy="303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212196" y="3357905"/>
            <a:ext cx="306032" cy="299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207437" y="3727021"/>
            <a:ext cx="310791" cy="303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207437" y="4111833"/>
            <a:ext cx="297905" cy="2913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1" y="1268228"/>
            <a:ext cx="8719079" cy="4917586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3124990" y="2001123"/>
            <a:ext cx="326289" cy="3191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208213" y="3349000"/>
            <a:ext cx="296351" cy="2898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211217" y="3769392"/>
            <a:ext cx="290344" cy="2839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3207316" y="4207354"/>
            <a:ext cx="294245" cy="283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9246065" y="4142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813096" y="4037641"/>
            <a:ext cx="3271707" cy="9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신청한 회원의 신청을</a:t>
            </a:r>
            <a:br>
              <a:rPr lang="en-US" altLang="ko-KR" sz="1100" dirty="0"/>
            </a:br>
            <a:r>
              <a:rPr lang="ko-KR" altLang="en-US" sz="1100" dirty="0"/>
              <a:t>승인 또는 거절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승인 시 상태 </a:t>
            </a:r>
            <a:r>
              <a:rPr lang="ko-KR" altLang="en-US" sz="1050" dirty="0" err="1"/>
              <a:t>매칭완료</a:t>
            </a:r>
            <a:r>
              <a:rPr lang="en-US" altLang="ko-KR" sz="1050" dirty="0"/>
              <a:t>, </a:t>
            </a:r>
            <a:br>
              <a:rPr lang="en-US" altLang="ko-KR" sz="1050" dirty="0"/>
            </a:br>
            <a:r>
              <a:rPr lang="ko-KR" altLang="en-US" sz="1050" dirty="0"/>
              <a:t>결제 대기로 변경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거절 시 상태 실패로 변경 </a:t>
            </a:r>
            <a:endParaRPr lang="en-US" altLang="ko-KR" sz="1050" dirty="0"/>
          </a:p>
        </p:txBody>
      </p:sp>
      <p:sp>
        <p:nvSpPr>
          <p:cNvPr id="34" name="타원 33"/>
          <p:cNvSpPr/>
          <p:nvPr/>
        </p:nvSpPr>
        <p:spPr>
          <a:xfrm>
            <a:off x="6674316" y="1864029"/>
            <a:ext cx="307510" cy="300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사각형: 둥근 모서리 2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88134" y="3836041"/>
            <a:ext cx="4622653" cy="2200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207316" y="1963556"/>
            <a:ext cx="5042455" cy="1872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43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7"/>
          <p:cNvSpPr txBox="1">
            <a:spLocks/>
          </p:cNvSpPr>
          <p:nvPr/>
        </p:nvSpPr>
        <p:spPr>
          <a:xfrm>
            <a:off x="5181935" y="3620134"/>
            <a:ext cx="1826860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돌보미 탐색</a:t>
            </a:r>
          </a:p>
        </p:txBody>
      </p:sp>
      <p:pic>
        <p:nvPicPr>
          <p:cNvPr id="5" name="그래픽 4" descr="부모와 아기">
            <a:extLst>
              <a:ext uri="{FF2B5EF4-FFF2-40B4-BE49-F238E27FC236}">
                <a16:creationId xmlns:a16="http://schemas.microsoft.com/office/drawing/2014/main" id="{FF92183A-DF19-4DBB-AE94-391B251E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165" y="27724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168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1" y="1112675"/>
            <a:ext cx="8717823" cy="491490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9238220" y="275840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38220" y="370684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9238220" y="84676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802307" y="228370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640510" y="277968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407995" y="325320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802307" y="1908629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682720" y="828782"/>
            <a:ext cx="284674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돌보미 지역 선택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/>
              <a:t>지역를</a:t>
            </a:r>
            <a:r>
              <a:rPr lang="ko-KR" altLang="en-US" sz="1050" dirty="0"/>
              <a:t> 선택할 수 있는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/>
              <a:t>Default : </a:t>
            </a:r>
            <a:r>
              <a:rPr lang="ko-KR" altLang="en-US" sz="1050" dirty="0"/>
              <a:t>닫혀있는 상태</a:t>
            </a:r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9671069" y="2771632"/>
            <a:ext cx="252093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돌보미 날짜 선택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날짜를 선택할 수 있는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/>
              <a:t>Default : </a:t>
            </a:r>
            <a:r>
              <a:rPr lang="ko-KR" altLang="en-US" sz="1050" dirty="0"/>
              <a:t>닫혀있는 상태</a:t>
            </a:r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9671069" y="3701967"/>
            <a:ext cx="23983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</a:t>
            </a:r>
            <a:endParaRPr lang="en-US" altLang="ko-KR" sz="1050" dirty="0"/>
          </a:p>
          <a:p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선택된 조건에 해당하는 </a:t>
            </a:r>
            <a:endParaRPr lang="en-US" altLang="ko-KR" sz="1050" dirty="0"/>
          </a:p>
          <a:p>
            <a:r>
              <a:rPr lang="en-US" altLang="ko-KR" sz="1050" dirty="0"/>
              <a:t>   </a:t>
            </a:r>
            <a:r>
              <a:rPr lang="ko-KR" altLang="en-US" sz="1050" dirty="0" err="1"/>
              <a:t>돌보미</a:t>
            </a:r>
            <a:r>
              <a:rPr lang="ko-KR" altLang="en-US" sz="1050" dirty="0"/>
              <a:t> 정보를 하단에 보여준다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초기화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 선택된 조건들을 초기화 한다</a:t>
            </a:r>
            <a:r>
              <a:rPr lang="en-US" altLang="ko-KR" sz="1050" dirty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82721" y="5596689"/>
            <a:ext cx="2386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조건 선택 전 </a:t>
            </a:r>
            <a:r>
              <a:rPr lang="en-US" altLang="ko-KR" sz="1050" dirty="0"/>
              <a:t>– </a:t>
            </a:r>
            <a:r>
              <a:rPr lang="ko-KR" altLang="en-US" sz="1050" dirty="0"/>
              <a:t>전체 돌보미 정보를 보여준다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조건 선택 후 </a:t>
            </a:r>
            <a:r>
              <a:rPr lang="en-US" altLang="ko-KR" sz="1050" dirty="0"/>
              <a:t>– </a:t>
            </a:r>
            <a:r>
              <a:rPr lang="ko-KR" altLang="en-US" sz="1050" dirty="0"/>
              <a:t>조건에 맞는 돌보미 정보를 보여준다</a:t>
            </a:r>
            <a:r>
              <a:rPr lang="en-US" altLang="ko-KR" sz="1050" dirty="0"/>
              <a:t>.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9496699" y="1533267"/>
            <a:ext cx="2738528" cy="1234071"/>
            <a:chOff x="7681601" y="-1333165"/>
            <a:chExt cx="2738528" cy="1234071"/>
          </a:xfrm>
        </p:grpSpPr>
        <p:sp>
          <p:nvSpPr>
            <p:cNvPr id="25" name="직사각형 24"/>
            <p:cNvSpPr/>
            <p:nvPr/>
          </p:nvSpPr>
          <p:spPr>
            <a:xfrm>
              <a:off x="7681602" y="-1333164"/>
              <a:ext cx="2572751" cy="917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681602" y="-1059687"/>
              <a:ext cx="2572751" cy="8470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681601" y="-1333165"/>
              <a:ext cx="521600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서울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197003" y="-1333165"/>
              <a:ext cx="511529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경기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712406" y="-1333165"/>
              <a:ext cx="511529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인천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229901" y="-1333165"/>
              <a:ext cx="1024452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81601" y="-1016590"/>
              <a:ext cx="10194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서울전체</a:t>
              </a:r>
              <a:endParaRPr lang="en-US" altLang="ko-KR" sz="1050" dirty="0"/>
            </a:p>
            <a:p>
              <a:r>
                <a:rPr lang="ko-KR" altLang="en-US" sz="1050" dirty="0"/>
                <a:t>광진구</a:t>
              </a:r>
              <a:endParaRPr lang="en-US" altLang="ko-KR" sz="1050" dirty="0"/>
            </a:p>
            <a:p>
              <a:r>
                <a:rPr lang="ko-KR" altLang="en-US" sz="1050" dirty="0"/>
                <a:t>동작구</a:t>
              </a:r>
              <a:endParaRPr lang="en-US" altLang="ko-KR" sz="1050" dirty="0"/>
            </a:p>
            <a:p>
              <a:r>
                <a:rPr lang="ko-KR" altLang="en-US" sz="1050" dirty="0"/>
                <a:t>송파구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555057" y="-1016590"/>
              <a:ext cx="10194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강남구</a:t>
              </a:r>
              <a:endParaRPr lang="en-US" altLang="ko-KR" sz="1050" dirty="0"/>
            </a:p>
            <a:p>
              <a:r>
                <a:rPr lang="ko-KR" altLang="en-US" sz="1050" dirty="0"/>
                <a:t>구로구</a:t>
              </a:r>
              <a:endParaRPr lang="en-US" altLang="ko-KR" sz="1050" dirty="0"/>
            </a:p>
            <a:p>
              <a:r>
                <a:rPr lang="ko-KR" altLang="en-US" sz="1050" dirty="0"/>
                <a:t>마포구</a:t>
              </a:r>
              <a:endParaRPr lang="en-US" altLang="ko-KR" sz="1050" dirty="0"/>
            </a:p>
            <a:p>
              <a:r>
                <a:rPr lang="ko-KR" altLang="en-US" sz="1050" dirty="0"/>
                <a:t>양천구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400679" y="-999340"/>
              <a:ext cx="1019450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강동구</a:t>
              </a:r>
              <a:endParaRPr lang="en-US" altLang="ko-KR" sz="1050" dirty="0"/>
            </a:p>
            <a:p>
              <a:r>
                <a:rPr lang="ko-KR" altLang="en-US" sz="1050" dirty="0"/>
                <a:t>금천구</a:t>
              </a:r>
              <a:endParaRPr lang="en-US" altLang="ko-KR" sz="1050" dirty="0"/>
            </a:p>
            <a:p>
              <a:r>
                <a:rPr lang="ko-KR" altLang="en-US" sz="1050" dirty="0"/>
                <a:t>서대문구</a:t>
              </a:r>
              <a:endParaRPr lang="en-US" altLang="ko-KR" sz="1050" dirty="0"/>
            </a:p>
            <a:p>
              <a:r>
                <a:rPr lang="ko-KR" altLang="en-US" sz="1050" dirty="0"/>
                <a:t>영등포구</a:t>
              </a:r>
              <a:endParaRPr lang="en-US" altLang="ko-KR" sz="1050" dirty="0"/>
            </a:p>
            <a:p>
              <a:endParaRPr lang="ko-KR" altLang="en-US" sz="105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682720" y="4866692"/>
            <a:ext cx="251323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등록일순 </a:t>
            </a:r>
            <a:r>
              <a:rPr lang="en-US" altLang="ko-KR" sz="1050" dirty="0"/>
              <a:t>/ </a:t>
            </a:r>
            <a:r>
              <a:rPr lang="ko-KR" altLang="en-US" sz="1050" dirty="0" err="1"/>
              <a:t>등급순으로</a:t>
            </a:r>
            <a:r>
              <a:rPr lang="ko-KR" altLang="en-US" sz="1050" dirty="0"/>
              <a:t> 정렬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등록일 </a:t>
            </a:r>
            <a:r>
              <a:rPr lang="en-US" altLang="ko-KR" sz="1050" dirty="0"/>
              <a:t>– </a:t>
            </a:r>
            <a:r>
              <a:rPr lang="ko-KR" altLang="en-US" sz="1050" dirty="0"/>
              <a:t>최근 등록일 순으로 정렬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 err="1"/>
              <a:t>등급순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높은 등급 순으로 정렬</a:t>
            </a:r>
            <a:endParaRPr lang="en-US" altLang="ko-KR" sz="1050" dirty="0"/>
          </a:p>
        </p:txBody>
      </p:sp>
      <p:sp>
        <p:nvSpPr>
          <p:cNvPr id="39" name="타원 38"/>
          <p:cNvSpPr/>
          <p:nvPr/>
        </p:nvSpPr>
        <p:spPr>
          <a:xfrm>
            <a:off x="9259803" y="484528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9282103" y="552711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0" name="사각형: 둥근 모서리 29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820331" y="3680716"/>
            <a:ext cx="5216415" cy="182026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652388" y="343661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873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6372998" y="1978974"/>
            <a:ext cx="343949" cy="3348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625459" y="365932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640510" y="524827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25460" y="163502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639175" y="1401483"/>
            <a:ext cx="255282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선택한 </a:t>
            </a:r>
            <a:r>
              <a:rPr lang="ko-KR" altLang="en-US" sz="1050" dirty="0" err="1"/>
              <a:t>돌보미의</a:t>
            </a:r>
            <a:r>
              <a:rPr lang="ko-KR" altLang="en-US" sz="1050" dirty="0"/>
              <a:t> 기본 상세 정보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사진</a:t>
            </a:r>
            <a:r>
              <a:rPr lang="en-US" altLang="ko-KR" sz="1050" dirty="0"/>
              <a:t>, </a:t>
            </a:r>
            <a:r>
              <a:rPr lang="ko-KR" altLang="en-US" sz="1050" dirty="0"/>
              <a:t>이름</a:t>
            </a:r>
            <a:r>
              <a:rPr lang="en-US" altLang="ko-KR" sz="1050" dirty="0"/>
              <a:t>, </a:t>
            </a:r>
            <a:r>
              <a:rPr lang="ko-KR" altLang="en-US" sz="1050" dirty="0"/>
              <a:t>생년월일</a:t>
            </a:r>
            <a:r>
              <a:rPr lang="en-US" altLang="ko-KR" sz="1050" dirty="0"/>
              <a:t>, </a:t>
            </a:r>
            <a:r>
              <a:rPr lang="ko-KR" altLang="en-US" sz="1050" dirty="0"/>
              <a:t>연락처를 노출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9627525" y="2372783"/>
            <a:ext cx="22787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해당 </a:t>
            </a:r>
            <a:r>
              <a:rPr lang="ko-KR" altLang="en-US" sz="1050" dirty="0" err="1"/>
              <a:t>돌보미의</a:t>
            </a:r>
            <a:r>
              <a:rPr lang="ko-KR" altLang="en-US" sz="1050" dirty="0"/>
              <a:t> 과거 </a:t>
            </a:r>
            <a:r>
              <a:rPr lang="ko-KR" altLang="en-US" sz="1050" dirty="0" err="1"/>
              <a:t>매칭완료</a:t>
            </a:r>
            <a:r>
              <a:rPr lang="ko-KR" altLang="en-US" sz="1050" dirty="0"/>
              <a:t> 내역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날짜와 돌보미 신청자의 이름을 보여준다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9639175" y="3612795"/>
            <a:ext cx="25528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추가로 입력된 상세 정보</a:t>
            </a:r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sz="1050" dirty="0"/>
              <a:t>기타사항 </a:t>
            </a:r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sz="1050" dirty="0"/>
              <a:t>자기소개서 </a:t>
            </a:r>
            <a:endParaRPr lang="en-US" altLang="ko-KR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9695109" y="4666811"/>
            <a:ext cx="2552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돌보미 매칭 신청 버튼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돌보미 매칭 신청 페이지로 이동</a:t>
            </a:r>
            <a:endParaRPr lang="en-US" altLang="ko-KR" sz="1050" dirty="0"/>
          </a:p>
        </p:txBody>
      </p:sp>
      <p:sp>
        <p:nvSpPr>
          <p:cNvPr id="22" name="사각형: 둥근 모서리 21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7" name="타원 26"/>
          <p:cNvSpPr/>
          <p:nvPr/>
        </p:nvSpPr>
        <p:spPr>
          <a:xfrm>
            <a:off x="9246065" y="359189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/>
          </p:cNvPr>
          <p:cNvSpPr/>
          <p:nvPr/>
        </p:nvSpPr>
        <p:spPr>
          <a:xfrm>
            <a:off x="9233482" y="14108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/>
          </p:cNvPr>
          <p:cNvSpPr/>
          <p:nvPr/>
        </p:nvSpPr>
        <p:spPr>
          <a:xfrm>
            <a:off x="9233481" y="23177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>
            <a:extLst/>
          </p:cNvPr>
          <p:cNvSpPr/>
          <p:nvPr/>
        </p:nvSpPr>
        <p:spPr>
          <a:xfrm>
            <a:off x="9255852" y="470641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57225" y="2057399"/>
            <a:ext cx="7972425" cy="353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37936117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720373" y="2801038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720373" y="350896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720373" y="431982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640510" y="523152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720374" y="189497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579234" y="1112677"/>
            <a:ext cx="2488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신청하는 돌보미 정보 확인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 페이지의 돌보미 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날짜</a:t>
            </a:r>
            <a:r>
              <a:rPr lang="en-US" altLang="ko-KR" sz="1100" dirty="0"/>
              <a:t>, </a:t>
            </a:r>
            <a:r>
              <a:rPr lang="ko-KR" altLang="en-US" sz="1100" dirty="0"/>
              <a:t>지역 노출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9638404" y="2081344"/>
            <a:ext cx="24953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개인정보 확인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신청하는 사람의 이름</a:t>
            </a:r>
            <a:r>
              <a:rPr lang="en-US" altLang="ko-KR" sz="1100" dirty="0"/>
              <a:t>, </a:t>
            </a:r>
            <a:r>
              <a:rPr lang="ko-KR" altLang="en-US" sz="1100" dirty="0"/>
              <a:t>연락처 정보 노출</a:t>
            </a:r>
            <a:endParaRPr lang="en-US" altLang="ko-KR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9650054" y="3007037"/>
            <a:ext cx="24889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아기 정보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돌봄이 되는 아기의 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(</a:t>
            </a:r>
            <a:r>
              <a:rPr lang="ko-KR" altLang="en-US" sz="1100" dirty="0"/>
              <a:t>개월 수</a:t>
            </a:r>
            <a:r>
              <a:rPr lang="en-US" altLang="ko-KR" sz="1100" dirty="0"/>
              <a:t>), </a:t>
            </a:r>
            <a:r>
              <a:rPr lang="ko-KR" altLang="en-US" sz="1100" dirty="0"/>
              <a:t>성별을 입력</a:t>
            </a:r>
            <a:endParaRPr lang="en-US" altLang="ko-KR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9650055" y="4108438"/>
            <a:ext cx="25446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전달 메시지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돌봄 시 주의사항 및 추가로 전달할 메시지 입력</a:t>
            </a:r>
            <a:endParaRPr lang="en-US" altLang="ko-KR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9738955" y="5074993"/>
            <a:ext cx="2544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매칭 신청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모든 내용 확인</a:t>
            </a:r>
            <a:r>
              <a:rPr lang="en-US" altLang="ko-KR" sz="1100" dirty="0"/>
              <a:t>, </a:t>
            </a:r>
            <a:r>
              <a:rPr lang="ko-KR" altLang="en-US" sz="1100" dirty="0"/>
              <a:t>입력 후 제출</a:t>
            </a:r>
            <a:endParaRPr lang="en-US" altLang="ko-KR" sz="1100" dirty="0"/>
          </a:p>
        </p:txBody>
      </p:sp>
      <p:sp>
        <p:nvSpPr>
          <p:cNvPr id="28" name="사각형: 둥근 모서리 27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30" name="타원 29"/>
          <p:cNvSpPr/>
          <p:nvPr/>
        </p:nvSpPr>
        <p:spPr>
          <a:xfrm>
            <a:off x="9246065" y="298229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/>
          </p:cNvPr>
          <p:cNvSpPr/>
          <p:nvPr/>
        </p:nvSpPr>
        <p:spPr>
          <a:xfrm>
            <a:off x="9233482" y="113461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>
            <a:extLst/>
          </p:cNvPr>
          <p:cNvSpPr/>
          <p:nvPr/>
        </p:nvSpPr>
        <p:spPr>
          <a:xfrm>
            <a:off x="9233481" y="204150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>
            <a:extLst/>
          </p:cNvPr>
          <p:cNvSpPr/>
          <p:nvPr/>
        </p:nvSpPr>
        <p:spPr>
          <a:xfrm>
            <a:off x="9255852" y="409681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>
            <a:extLst/>
          </p:cNvPr>
          <p:cNvSpPr/>
          <p:nvPr/>
        </p:nvSpPr>
        <p:spPr>
          <a:xfrm>
            <a:off x="9276954" y="503430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7554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1" y="1115041"/>
            <a:ext cx="8712230" cy="4912535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92514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96530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633358" y="1010790"/>
            <a:ext cx="246339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매칭 내역 탭</a:t>
            </a:r>
            <a:endParaRPr lang="en-US" altLang="ko-KR" sz="1050" dirty="0"/>
          </a:p>
          <a:p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전체 과거 매칭 내역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매칭완료</a:t>
            </a:r>
            <a:r>
              <a:rPr lang="ko-KR" altLang="en-US" sz="1050" dirty="0"/>
              <a:t> 내역</a:t>
            </a:r>
            <a:r>
              <a:rPr lang="en-US" altLang="ko-KR" sz="1050" dirty="0"/>
              <a:t>, </a:t>
            </a:r>
            <a:r>
              <a:rPr lang="ko-KR" altLang="en-US" sz="1050" dirty="0"/>
              <a:t>매칭 취소 내역</a:t>
            </a:r>
            <a:r>
              <a:rPr lang="en-US" altLang="ko-KR" sz="1050" dirty="0"/>
              <a:t>, </a:t>
            </a:r>
            <a:r>
              <a:rPr lang="ko-KR" altLang="en-US" sz="1050" dirty="0"/>
              <a:t>승인실패 내역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매칭불가</a:t>
            </a:r>
            <a:endParaRPr lang="en-US" altLang="ko-KR" sz="1050" dirty="0"/>
          </a:p>
          <a:p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633357" y="2077507"/>
            <a:ext cx="24633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</a:t>
            </a:r>
            <a:endParaRPr lang="en-US" altLang="ko-KR" sz="1050" dirty="0"/>
          </a:p>
          <a:p>
            <a:r>
              <a:rPr lang="ko-KR" altLang="en-US" sz="1050" dirty="0"/>
              <a:t>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이름</a:t>
            </a:r>
            <a:r>
              <a:rPr lang="en-US" altLang="ko-KR" sz="1050" dirty="0"/>
              <a:t>, </a:t>
            </a:r>
            <a:r>
              <a:rPr lang="ko-KR" altLang="en-US" sz="1050" dirty="0"/>
              <a:t>지역별로 과거 </a:t>
            </a:r>
            <a:r>
              <a:rPr lang="ko-KR" altLang="en-US" sz="1050" dirty="0" err="1"/>
              <a:t>매칭내역을</a:t>
            </a:r>
            <a:r>
              <a:rPr lang="ko-KR" altLang="en-US" sz="1050" dirty="0"/>
              <a:t> 검색 가능함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AB30A-BC4D-454E-BC57-8A3EC1BB301B}"/>
              </a:ext>
            </a:extLst>
          </p:cNvPr>
          <p:cNvSpPr txBox="1"/>
          <p:nvPr/>
        </p:nvSpPr>
        <p:spPr>
          <a:xfrm>
            <a:off x="9633356" y="2925149"/>
            <a:ext cx="255540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과거 매칭 내역</a:t>
            </a:r>
            <a:endParaRPr lang="en-US" altLang="ko-KR" sz="1050" dirty="0"/>
          </a:p>
          <a:p>
            <a:r>
              <a:rPr lang="ko-KR" altLang="en-US" sz="1050" dirty="0"/>
              <a:t>과거 진행하였던 매칭 내역을 보여줌</a:t>
            </a:r>
            <a:endParaRPr lang="en-US" altLang="ko-KR" sz="1050" dirty="0"/>
          </a:p>
          <a:p>
            <a:r>
              <a:rPr lang="ko-KR" altLang="en-US" sz="1050" dirty="0"/>
              <a:t>최근 진행한 </a:t>
            </a:r>
            <a:r>
              <a:rPr lang="ko-KR" altLang="en-US" sz="1050" dirty="0" err="1"/>
              <a:t>매칭순서로</a:t>
            </a:r>
            <a:r>
              <a:rPr lang="ko-KR" altLang="en-US" sz="1050" dirty="0"/>
              <a:t> 목록을 보여줌</a:t>
            </a:r>
            <a:endParaRPr lang="en-US" altLang="ko-KR" sz="1050" dirty="0"/>
          </a:p>
          <a:p>
            <a:r>
              <a:rPr lang="ko-KR" altLang="en-US" sz="1050" dirty="0"/>
              <a:t>항목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매칭번호</a:t>
            </a:r>
            <a:r>
              <a:rPr lang="en-US" altLang="ko-KR" sz="1050" dirty="0"/>
              <a:t>, </a:t>
            </a:r>
            <a:r>
              <a:rPr lang="ko-KR" altLang="en-US" sz="1050" dirty="0"/>
              <a:t>지역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돌보미이름</a:t>
            </a:r>
            <a:r>
              <a:rPr lang="en-US" altLang="ko-KR" sz="1050" dirty="0"/>
              <a:t>, </a:t>
            </a:r>
            <a:r>
              <a:rPr lang="ko-KR" altLang="en-US" sz="1050" dirty="0"/>
              <a:t>등급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돌봄날짜</a:t>
            </a:r>
            <a:r>
              <a:rPr lang="en-US" altLang="ko-KR" sz="1050" dirty="0"/>
              <a:t>, </a:t>
            </a:r>
            <a:r>
              <a:rPr lang="ko-KR" altLang="en-US" sz="1050" dirty="0"/>
              <a:t>시간</a:t>
            </a:r>
            <a:r>
              <a:rPr lang="en-US" altLang="ko-KR" sz="1050" dirty="0"/>
              <a:t>, </a:t>
            </a:r>
            <a:r>
              <a:rPr lang="ko-KR" altLang="en-US" sz="1050" dirty="0"/>
              <a:t>신청일</a:t>
            </a:r>
            <a:r>
              <a:rPr lang="en-US" altLang="ko-KR" sz="1050" dirty="0"/>
              <a:t>, </a:t>
            </a:r>
            <a:r>
              <a:rPr lang="ko-KR" altLang="en-US" sz="1050" dirty="0"/>
              <a:t>진행단계</a:t>
            </a:r>
            <a:endParaRPr lang="en-US" altLang="ko-KR" sz="105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97A6FBB-71A2-4CC9-8564-972BC122BDF1}"/>
              </a:ext>
            </a:extLst>
          </p:cNvPr>
          <p:cNvSpPr/>
          <p:nvPr/>
        </p:nvSpPr>
        <p:spPr>
          <a:xfrm>
            <a:off x="9255852" y="418253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D6F13-CB85-4D63-9C8F-13878AC5A81D}"/>
              </a:ext>
            </a:extLst>
          </p:cNvPr>
          <p:cNvSpPr txBox="1"/>
          <p:nvPr/>
        </p:nvSpPr>
        <p:spPr>
          <a:xfrm>
            <a:off x="9643143" y="4182538"/>
            <a:ext cx="246339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후기작성</a:t>
            </a:r>
            <a:endParaRPr lang="en-US" altLang="ko-KR" sz="1050" dirty="0"/>
          </a:p>
          <a:p>
            <a:r>
              <a:rPr lang="ko-KR" altLang="en-US" sz="1050" dirty="0" err="1"/>
              <a:t>매칭진행</a:t>
            </a:r>
            <a:r>
              <a:rPr lang="ko-KR" altLang="en-US" sz="1050" dirty="0"/>
              <a:t> 후 후기작성단계로 넘어가서 후기작성버튼을 클릭하면 후기작성이 가능함</a:t>
            </a:r>
            <a:br>
              <a:rPr lang="en-US" altLang="ko-KR" sz="1050" dirty="0"/>
            </a:br>
            <a:r>
              <a:rPr lang="ko-KR" altLang="en-US" sz="1050" dirty="0"/>
              <a:t>후기작성을 </a:t>
            </a:r>
            <a:r>
              <a:rPr lang="ko-KR" altLang="en-US" sz="1050" dirty="0" err="1"/>
              <a:t>매칭완료후</a:t>
            </a:r>
            <a:r>
              <a:rPr lang="ko-KR" altLang="en-US" sz="1050" dirty="0"/>
              <a:t> </a:t>
            </a:r>
            <a:r>
              <a:rPr lang="en-US" altLang="ko-KR" sz="1050" dirty="0"/>
              <a:t>1</a:t>
            </a:r>
            <a:r>
              <a:rPr lang="ko-KR" altLang="en-US" sz="1050" dirty="0" err="1"/>
              <a:t>달이내</a:t>
            </a:r>
            <a:r>
              <a:rPr lang="ko-KR" altLang="en-US" sz="1050" dirty="0"/>
              <a:t> 가능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9D2A93-6D76-4B03-8A9F-DE49CD1EA49F}"/>
              </a:ext>
            </a:extLst>
          </p:cNvPr>
          <p:cNvSpPr/>
          <p:nvPr/>
        </p:nvSpPr>
        <p:spPr>
          <a:xfrm>
            <a:off x="2896177" y="2458596"/>
            <a:ext cx="5095037" cy="189529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2582856" y="233663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타원 26">
            <a:extLst/>
          </p:cNvPr>
          <p:cNvSpPr/>
          <p:nvPr/>
        </p:nvSpPr>
        <p:spPr>
          <a:xfrm>
            <a:off x="2783625" y="18927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/>
          </p:cNvPr>
          <p:cNvSpPr/>
          <p:nvPr/>
        </p:nvSpPr>
        <p:spPr>
          <a:xfrm>
            <a:off x="5778282" y="18952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>
            <a:extLst/>
          </p:cNvPr>
          <p:cNvSpPr/>
          <p:nvPr/>
        </p:nvSpPr>
        <p:spPr>
          <a:xfrm>
            <a:off x="7157905" y="25176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03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매칭 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5745019" y="2636912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매칭 신청 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8746029" y="2634372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입금 내역 관리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7662084" y="2915677"/>
            <a:ext cx="913130" cy="25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2846879" y="2695332"/>
            <a:ext cx="1753870" cy="6108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전체 매칭 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>
            <a:off x="4781724" y="2976002"/>
            <a:ext cx="791845" cy="1079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2838624" y="3973587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과거 매칭 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>
            <a:off x="3697779" y="3351287"/>
            <a:ext cx="1905" cy="58229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711624" y="1176655"/>
            <a:ext cx="7955855" cy="4638040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20"/>
          <p:cNvCxnSpPr/>
          <p:nvPr/>
        </p:nvCxnSpPr>
        <p:spPr>
          <a:xfrm>
            <a:off x="1810868" y="308039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텍스트 상자 8"/>
          <p:cNvSpPr txBox="1">
            <a:spLocks/>
          </p:cNvSpPr>
          <p:nvPr/>
        </p:nvSpPr>
        <p:spPr>
          <a:xfrm>
            <a:off x="767254" y="3698632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189" y="2695332"/>
            <a:ext cx="1144905" cy="903605"/>
          </a:xfrm>
          <a:prstGeom prst="rect">
            <a:avLst/>
          </a:prstGeom>
          <a:noFill/>
        </p:spPr>
      </p:pic>
      <p:sp>
        <p:nvSpPr>
          <p:cNvPr id="15" name="사각형: 둥근 모서리 14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906935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6" y="1112677"/>
            <a:ext cx="8717315" cy="49149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83190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204822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610986" y="1010790"/>
            <a:ext cx="2452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정보</a:t>
            </a:r>
            <a:endParaRPr lang="en-US" altLang="ko-KR" sz="1100" dirty="0"/>
          </a:p>
          <a:p>
            <a:r>
              <a:rPr lang="ko-KR" altLang="en-US" sz="1100" dirty="0"/>
              <a:t>과거 매칭 진행 하였던 </a:t>
            </a:r>
            <a:r>
              <a:rPr lang="ko-KR" altLang="en-US" sz="1100" dirty="0" err="1"/>
              <a:t>돌보미의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ko-KR" altLang="en-US" sz="1100" dirty="0"/>
              <a:t>기본정보를 간략히 보여줌</a:t>
            </a:r>
            <a:endParaRPr lang="en-US" altLang="ko-KR" sz="1100" dirty="0"/>
          </a:p>
          <a:p>
            <a:r>
              <a:rPr lang="ko-KR" altLang="en-US" sz="1100" dirty="0"/>
              <a:t>항목</a:t>
            </a:r>
            <a:r>
              <a:rPr lang="en-US" altLang="ko-KR" sz="1100" dirty="0"/>
              <a:t>: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: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  <a:r>
              <a:rPr lang="ko-KR" altLang="en-US" sz="1100" dirty="0"/>
              <a:t>거주지</a:t>
            </a:r>
            <a:r>
              <a:rPr lang="en-US" altLang="ko-KR" sz="1100" dirty="0"/>
              <a:t>,</a:t>
            </a:r>
            <a:r>
              <a:rPr lang="ko-KR" altLang="en-US" sz="1100" dirty="0"/>
              <a:t>등급</a:t>
            </a:r>
            <a:r>
              <a:rPr lang="en-US" altLang="ko-KR" sz="1100" dirty="0"/>
              <a:t>, </a:t>
            </a:r>
            <a:r>
              <a:rPr lang="ko-KR" altLang="en-US" sz="1100" dirty="0"/>
              <a:t>연락처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610985" y="2160436"/>
            <a:ext cx="2452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메세지</a:t>
            </a:r>
            <a:r>
              <a:rPr lang="ko-KR" altLang="en-US" sz="1100" dirty="0"/>
              <a:t> 보내기</a:t>
            </a:r>
            <a:endParaRPr lang="en-US" altLang="ko-KR" sz="1100" dirty="0"/>
          </a:p>
          <a:p>
            <a:r>
              <a:rPr lang="ko-KR" altLang="en-US" sz="1100" dirty="0"/>
              <a:t>메시지 창과 연결함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AB30A-BC4D-454E-BC57-8A3EC1BB301B}"/>
              </a:ext>
            </a:extLst>
          </p:cNvPr>
          <p:cNvSpPr txBox="1"/>
          <p:nvPr/>
        </p:nvSpPr>
        <p:spPr>
          <a:xfrm>
            <a:off x="9610984" y="2831909"/>
            <a:ext cx="2452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상세정보</a:t>
            </a:r>
            <a:endParaRPr lang="en-US" altLang="ko-KR" sz="1100" dirty="0"/>
          </a:p>
          <a:p>
            <a:r>
              <a:rPr lang="ko-KR" altLang="en-US" sz="1100" dirty="0"/>
              <a:t>돌보미 상세정보창으로 연결</a:t>
            </a:r>
            <a:endParaRPr lang="en-US" altLang="ko-KR" sz="11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97A6FBB-71A2-4CC9-8564-972BC122BDF1}"/>
              </a:ext>
            </a:extLst>
          </p:cNvPr>
          <p:cNvSpPr/>
          <p:nvPr/>
        </p:nvSpPr>
        <p:spPr>
          <a:xfrm>
            <a:off x="9255852" y="357922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D6F13-CB85-4D63-9C8F-13878AC5A81D}"/>
              </a:ext>
            </a:extLst>
          </p:cNvPr>
          <p:cNvSpPr txBox="1"/>
          <p:nvPr/>
        </p:nvSpPr>
        <p:spPr>
          <a:xfrm>
            <a:off x="9620771" y="3560179"/>
            <a:ext cx="24523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매칭 정보</a:t>
            </a:r>
            <a:endParaRPr lang="en-US" altLang="ko-KR" sz="1100" dirty="0"/>
          </a:p>
          <a:p>
            <a:r>
              <a:rPr lang="ko-KR" altLang="en-US" sz="1100" dirty="0"/>
              <a:t>과거 매칭 정보를 간략히 보여줌</a:t>
            </a:r>
            <a:endParaRPr lang="en-US" altLang="ko-KR" sz="1100" dirty="0"/>
          </a:p>
          <a:p>
            <a:r>
              <a:rPr lang="ko-KR" altLang="en-US" sz="1100" dirty="0"/>
              <a:t>항목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매칭신청일</a:t>
            </a:r>
            <a:r>
              <a:rPr lang="en-US" altLang="ko-KR" sz="1100" dirty="0"/>
              <a:t>, </a:t>
            </a:r>
            <a:r>
              <a:rPr lang="ko-KR" altLang="en-US" sz="1100" dirty="0"/>
              <a:t>돌보미 날짜</a:t>
            </a:r>
            <a:r>
              <a:rPr lang="en-US" altLang="ko-KR" sz="1100" dirty="0"/>
              <a:t>, </a:t>
            </a:r>
            <a:r>
              <a:rPr lang="ko-KR" altLang="en-US" sz="1100" dirty="0"/>
              <a:t>결제정보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4D0977-4779-44B5-B81F-3D84BDFFE576}"/>
              </a:ext>
            </a:extLst>
          </p:cNvPr>
          <p:cNvSpPr/>
          <p:nvPr/>
        </p:nvSpPr>
        <p:spPr>
          <a:xfrm>
            <a:off x="5146599" y="1973661"/>
            <a:ext cx="1656874" cy="148260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4195049-E31A-4976-80C6-A9478470427C}"/>
              </a:ext>
            </a:extLst>
          </p:cNvPr>
          <p:cNvSpPr/>
          <p:nvPr/>
        </p:nvSpPr>
        <p:spPr>
          <a:xfrm>
            <a:off x="9257250" y="443700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2FFDD7-7E39-414A-BD80-DE6E747CC363}"/>
              </a:ext>
            </a:extLst>
          </p:cNvPr>
          <p:cNvSpPr txBox="1"/>
          <p:nvPr/>
        </p:nvSpPr>
        <p:spPr>
          <a:xfrm>
            <a:off x="9622168" y="4437004"/>
            <a:ext cx="25698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만족도 결과 표시</a:t>
            </a:r>
            <a:endParaRPr lang="en-US" altLang="ko-KR" sz="1100" dirty="0"/>
          </a:p>
          <a:p>
            <a:r>
              <a:rPr lang="ko-KR" altLang="en-US" sz="1100" dirty="0" err="1"/>
              <a:t>매칭당시</a:t>
            </a:r>
            <a:r>
              <a:rPr lang="ko-KR" altLang="en-US" sz="1100" dirty="0"/>
              <a:t> 후기를 작성한 경우에 만족도 평가와 후기작성 내용을 보여줌</a:t>
            </a:r>
            <a:endParaRPr lang="en-US" altLang="ko-KR" sz="1100" dirty="0"/>
          </a:p>
        </p:txBody>
      </p:sp>
      <p:sp>
        <p:nvSpPr>
          <p:cNvPr id="30" name="타원 29"/>
          <p:cNvSpPr/>
          <p:nvPr/>
        </p:nvSpPr>
        <p:spPr>
          <a:xfrm>
            <a:off x="3719724" y="32627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/>
          </p:cNvPr>
          <p:cNvSpPr/>
          <p:nvPr/>
        </p:nvSpPr>
        <p:spPr>
          <a:xfrm>
            <a:off x="4893533" y="176678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>
            <a:extLst/>
          </p:cNvPr>
          <p:cNvSpPr/>
          <p:nvPr/>
        </p:nvSpPr>
        <p:spPr>
          <a:xfrm>
            <a:off x="3047859" y="32627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>
            <a:extLst/>
          </p:cNvPr>
          <p:cNvSpPr/>
          <p:nvPr/>
        </p:nvSpPr>
        <p:spPr>
          <a:xfrm>
            <a:off x="3047859" y="380007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>
            <a:extLst/>
          </p:cNvPr>
          <p:cNvSpPr/>
          <p:nvPr/>
        </p:nvSpPr>
        <p:spPr>
          <a:xfrm>
            <a:off x="5407149" y="366314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520018" y="3800070"/>
            <a:ext cx="2669241" cy="19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 </a:t>
            </a:r>
            <a:r>
              <a:rPr lang="ko-KR" altLang="en-US" dirty="0" err="1"/>
              <a:t>여기서바로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665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658630" y="242484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630496" y="3493213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296561" y="541594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737194" y="1930703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249670" y="187738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49670" y="320785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49670" y="108327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633971" y="1877386"/>
            <a:ext cx="24627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매칭</a:t>
            </a:r>
            <a:r>
              <a:rPr lang="ko-KR" altLang="en-US" sz="1050" dirty="0"/>
              <a:t> 진행 현황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신청자가 보는 화면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/>
              <a:t>매칭신청</a:t>
            </a:r>
            <a:r>
              <a:rPr lang="en-US" altLang="ko-KR" sz="1050" dirty="0"/>
              <a:t>, </a:t>
            </a:r>
            <a:r>
              <a:rPr lang="ko-KR" altLang="en-US" sz="1050" dirty="0"/>
              <a:t>결제확인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승인중</a:t>
            </a:r>
            <a:r>
              <a:rPr lang="en-US" altLang="ko-KR" sz="1050" dirty="0"/>
              <a:t>, </a:t>
            </a:r>
            <a:r>
              <a:rPr lang="ko-KR" altLang="en-US" sz="1050" dirty="0"/>
              <a:t>매칭 진행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매칭완료</a:t>
            </a:r>
            <a:r>
              <a:rPr lang="ko-KR" altLang="en-US" sz="1050" dirty="0"/>
              <a:t> </a:t>
            </a:r>
            <a:r>
              <a:rPr lang="en-US" altLang="ko-KR" sz="1050" dirty="0"/>
              <a:t>5</a:t>
            </a:r>
            <a:r>
              <a:rPr lang="ko-KR" altLang="en-US" sz="1050" dirty="0"/>
              <a:t>단계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단계 클릭 시 해당하는 현황이 </a:t>
            </a:r>
            <a:endParaRPr lang="en-US" altLang="ko-KR" sz="1050" dirty="0"/>
          </a:p>
          <a:p>
            <a:r>
              <a:rPr lang="en-US" altLang="ko-KR" sz="1050" dirty="0"/>
              <a:t>   </a:t>
            </a:r>
            <a:r>
              <a:rPr lang="ko-KR" altLang="en-US" sz="1050" dirty="0"/>
              <a:t>하단의 표에 표시</a:t>
            </a:r>
            <a:endParaRPr lang="en-US" altLang="ko-KR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9694170" y="3207856"/>
            <a:ext cx="240258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매칭</a:t>
            </a:r>
            <a:r>
              <a:rPr lang="ko-KR" altLang="en-US" sz="1050" dirty="0"/>
              <a:t> 진행 현황 표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/>
              <a:t>매칭</a:t>
            </a:r>
            <a:r>
              <a:rPr lang="ko-KR" altLang="en-US" sz="1050" dirty="0"/>
              <a:t> 진행 현황을 표로 노출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순번</a:t>
            </a:r>
            <a:r>
              <a:rPr lang="en-US" altLang="ko-KR" sz="1050" dirty="0"/>
              <a:t>, </a:t>
            </a:r>
            <a:r>
              <a:rPr lang="ko-KR" altLang="en-US" sz="1050" dirty="0"/>
              <a:t>신청 지역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이름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등급</a:t>
            </a:r>
            <a:r>
              <a:rPr lang="en-US" altLang="ko-KR" sz="1050" dirty="0"/>
              <a:t>, </a:t>
            </a:r>
            <a:r>
              <a:rPr lang="ko-KR" altLang="en-US" sz="1050" dirty="0"/>
              <a:t>날짜</a:t>
            </a:r>
            <a:r>
              <a:rPr lang="en-US" altLang="ko-KR" sz="1050" dirty="0"/>
              <a:t>, </a:t>
            </a:r>
            <a:r>
              <a:rPr lang="ko-KR" altLang="en-US" sz="1050" dirty="0"/>
              <a:t>시간</a:t>
            </a:r>
            <a:r>
              <a:rPr lang="en-US" altLang="ko-KR" sz="1050" dirty="0"/>
              <a:t>, </a:t>
            </a:r>
            <a:r>
              <a:rPr lang="ko-KR" altLang="en-US" sz="1050" dirty="0"/>
              <a:t>신청일</a:t>
            </a:r>
            <a:r>
              <a:rPr lang="en-US" altLang="ko-KR" sz="1050" dirty="0"/>
              <a:t>, </a:t>
            </a:r>
            <a:r>
              <a:rPr lang="ko-KR" altLang="en-US" sz="1050" dirty="0"/>
              <a:t>진행단계 </a:t>
            </a:r>
            <a:endParaRPr lang="en-US" altLang="ko-KR" sz="1050" dirty="0"/>
          </a:p>
        </p:txBody>
      </p:sp>
      <p:sp>
        <p:nvSpPr>
          <p:cNvPr id="37" name="타원 36"/>
          <p:cNvSpPr/>
          <p:nvPr/>
        </p:nvSpPr>
        <p:spPr>
          <a:xfrm>
            <a:off x="9271253" y="434629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638069" y="1103151"/>
            <a:ext cx="2553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 카테고리 펼침 메뉴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지역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이름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선택된 항목으로 검색 가능</a:t>
            </a:r>
            <a:endParaRPr lang="en-US" altLang="ko-KR" sz="1050" dirty="0"/>
          </a:p>
          <a:p>
            <a:r>
              <a:rPr lang="en-US" altLang="ko-KR" sz="1050" dirty="0"/>
              <a:t>-  Default : </a:t>
            </a:r>
            <a:r>
              <a:rPr lang="ko-KR" altLang="en-US" sz="1050" dirty="0"/>
              <a:t>닫혀있는 상태</a:t>
            </a:r>
            <a:endParaRPr lang="en-US" altLang="ko-KR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9694170" y="5115864"/>
            <a:ext cx="264070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/>
              <a:t>목록 페이지 이동</a:t>
            </a:r>
            <a:endParaRPr lang="en-US" altLang="ko-KR" sz="1050" dirty="0"/>
          </a:p>
          <a:p>
            <a:pPr algn="just"/>
            <a:r>
              <a:rPr lang="en-US" altLang="ko-KR" sz="1050" dirty="0"/>
              <a:t>- &lt;,&gt; : 10</a:t>
            </a:r>
            <a:r>
              <a:rPr lang="ko-KR" altLang="en-US" sz="1050" dirty="0"/>
              <a:t>페이지 단위로 이동</a:t>
            </a:r>
            <a:endParaRPr lang="en-US" altLang="ko-KR" sz="1050" dirty="0"/>
          </a:p>
          <a:p>
            <a:pPr algn="just"/>
            <a:r>
              <a:rPr lang="en-US" altLang="ko-KR" sz="1050" dirty="0"/>
              <a:t>- </a:t>
            </a:r>
            <a:r>
              <a:rPr lang="ko-KR" altLang="en-US" sz="1050" dirty="0"/>
              <a:t>현재 선택된 페이지는 강조하여 표시</a:t>
            </a:r>
            <a:endParaRPr lang="en-US" altLang="ko-KR" sz="1050" dirty="0"/>
          </a:p>
        </p:txBody>
      </p:sp>
      <p:sp>
        <p:nvSpPr>
          <p:cNvPr id="44" name="타원 43"/>
          <p:cNvSpPr/>
          <p:nvPr/>
        </p:nvSpPr>
        <p:spPr>
          <a:xfrm>
            <a:off x="9249669" y="512238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694171" y="4346297"/>
            <a:ext cx="21930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 err="1"/>
              <a:t>매칭</a:t>
            </a:r>
            <a:r>
              <a:rPr lang="ko-KR" altLang="en-US" sz="1050" dirty="0"/>
              <a:t> 진행 현황 상세정보</a:t>
            </a:r>
            <a:endParaRPr lang="en-US" altLang="ko-KR" sz="1050" dirty="0"/>
          </a:p>
          <a:p>
            <a:pPr algn="just"/>
            <a:r>
              <a:rPr lang="en-US" altLang="ko-KR" sz="1050" dirty="0"/>
              <a:t>- </a:t>
            </a:r>
            <a:r>
              <a:rPr lang="ko-KR" altLang="en-US" sz="1050" dirty="0"/>
              <a:t>클릭 시 </a:t>
            </a:r>
            <a:r>
              <a:rPr lang="ko-KR" altLang="en-US" sz="1050" dirty="0" err="1"/>
              <a:t>매칭</a:t>
            </a:r>
            <a:r>
              <a:rPr lang="ko-KR" altLang="en-US" sz="1050" dirty="0"/>
              <a:t> 진행 현황 상세 페이지로 이동</a:t>
            </a:r>
            <a:endParaRPr lang="en-US" altLang="ko-KR" sz="1050" dirty="0"/>
          </a:p>
        </p:txBody>
      </p:sp>
      <p:sp>
        <p:nvSpPr>
          <p:cNvPr id="22" name="사각형: 둥근 모서리 21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6" name="타원 25"/>
          <p:cNvSpPr/>
          <p:nvPr/>
        </p:nvSpPr>
        <p:spPr>
          <a:xfrm>
            <a:off x="2630495" y="397460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905126" y="4042855"/>
            <a:ext cx="5086350" cy="23759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6501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326884" y="996280"/>
            <a:ext cx="1800000" cy="1800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789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3" y="1112676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738307" y="3402252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33044" y="413139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417093" y="413139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89095" y="193534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277720" y="198903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77720" y="293747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54809" y="114586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770347" y="1112676"/>
            <a:ext cx="2164477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선택한 </a:t>
            </a:r>
            <a:r>
              <a:rPr lang="ko-KR" altLang="en-US" sz="1050" dirty="0" err="1"/>
              <a:t>매칭의</a:t>
            </a:r>
            <a:r>
              <a:rPr lang="ko-KR" altLang="en-US" sz="1050" dirty="0"/>
              <a:t> 상세 정보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돌보미 사진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</a:t>
            </a:r>
            <a:r>
              <a:rPr lang="ko-KR" altLang="en-US" sz="1050" dirty="0"/>
              <a:t> 현황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</a:t>
            </a:r>
            <a:r>
              <a:rPr lang="ko-KR" altLang="en-US" sz="1050" dirty="0"/>
              <a:t> 신청 날짜와 시간 노출</a:t>
            </a:r>
            <a:endParaRPr lang="en-US" altLang="ko-KR" sz="1050" dirty="0"/>
          </a:p>
          <a:p>
            <a:r>
              <a:rPr lang="ko-KR" altLang="en-US" sz="1050" dirty="0"/>
              <a:t> 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9710569" y="2002262"/>
            <a:ext cx="21700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메시지 전송 버튼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메시지 페이지로 이동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9722219" y="2937476"/>
            <a:ext cx="21644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돌보미 상세정보 버튼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해당 </a:t>
            </a:r>
            <a:r>
              <a:rPr lang="ko-KR" altLang="en-US" sz="1050" dirty="0" err="1"/>
              <a:t>돌보미의</a:t>
            </a:r>
            <a:r>
              <a:rPr lang="ko-KR" altLang="en-US" sz="1050" dirty="0"/>
              <a:t> 상세 정보 페이지로 이동</a:t>
            </a:r>
            <a:endParaRPr lang="en-US" altLang="ko-KR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9722220" y="4757745"/>
            <a:ext cx="2212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나의 아기 정보</a:t>
            </a:r>
            <a:endParaRPr lang="en-US" altLang="ko-KR" sz="1050" dirty="0"/>
          </a:p>
          <a:p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이름</a:t>
            </a:r>
            <a:r>
              <a:rPr lang="en-US" altLang="ko-KR" sz="1050" dirty="0"/>
              <a:t>, </a:t>
            </a:r>
            <a:r>
              <a:rPr lang="ko-KR" altLang="en-US" sz="1050" dirty="0"/>
              <a:t>나이</a:t>
            </a:r>
            <a:r>
              <a:rPr lang="en-US" altLang="ko-KR" sz="1050" dirty="0"/>
              <a:t>, </a:t>
            </a:r>
            <a:r>
              <a:rPr lang="ko-KR" altLang="en-US" sz="1050" dirty="0"/>
              <a:t>요청사항</a:t>
            </a:r>
            <a:endParaRPr lang="en-US" altLang="ko-KR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9722219" y="3799172"/>
            <a:ext cx="21644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결제 요청 정보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총 금액</a:t>
            </a:r>
            <a:r>
              <a:rPr lang="en-US" altLang="ko-KR" sz="1050" dirty="0"/>
              <a:t>, </a:t>
            </a:r>
            <a:r>
              <a:rPr lang="ko-KR" altLang="en-US" sz="1050" dirty="0"/>
              <a:t>결제방법</a:t>
            </a:r>
            <a:r>
              <a:rPr lang="en-US" altLang="ko-KR" sz="1050" dirty="0"/>
              <a:t>, </a:t>
            </a:r>
            <a:r>
              <a:rPr lang="ko-KR" altLang="en-US" sz="1050" dirty="0"/>
              <a:t>계좌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</p:txBody>
      </p:sp>
      <p:sp>
        <p:nvSpPr>
          <p:cNvPr id="37" name="타원 36"/>
          <p:cNvSpPr/>
          <p:nvPr/>
        </p:nvSpPr>
        <p:spPr>
          <a:xfrm>
            <a:off x="9315911" y="3809299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9315911" y="475774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3651621" y="3390589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사각형: 둥근 모서리 25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7729392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게시판 기능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콜 센터">
            <a:extLst>
              <a:ext uri="{FF2B5EF4-FFF2-40B4-BE49-F238E27FC236}">
                <a16:creationId xmlns:a16="http://schemas.microsoft.com/office/drawing/2014/main" id="{2AA4F3D3-68CE-4153-AB92-DC2D43B58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4180" y="28098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302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1" y="1109664"/>
            <a:ext cx="8714763" cy="4917912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5995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9655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64784" y="1039417"/>
            <a:ext cx="24272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지역별 </a:t>
            </a:r>
            <a:r>
              <a:rPr lang="en-US" altLang="ko-KR" sz="1050" dirty="0"/>
              <a:t>– </a:t>
            </a:r>
            <a:r>
              <a:rPr lang="ko-KR" altLang="en-US" sz="1050" dirty="0"/>
              <a:t>지역 게시판</a:t>
            </a:r>
            <a:endParaRPr lang="en-US" altLang="ko-KR" sz="1050" dirty="0"/>
          </a:p>
          <a:p>
            <a:r>
              <a:rPr lang="ko-KR" altLang="en-US" sz="1050" dirty="0" err="1"/>
              <a:t>회원별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 err="1"/>
              <a:t>회원용</a:t>
            </a:r>
            <a:r>
              <a:rPr lang="ko-KR" altLang="en-US" sz="1050" dirty="0"/>
              <a:t> 게시판</a:t>
            </a:r>
            <a:endParaRPr lang="en-US" altLang="ko-KR" sz="1050" dirty="0"/>
          </a:p>
          <a:p>
            <a:r>
              <a:rPr lang="ko-KR" altLang="en-US" sz="1050" dirty="0" err="1"/>
              <a:t>돌보미별</a:t>
            </a:r>
            <a:r>
              <a:rPr lang="ko-KR" altLang="en-US" sz="1050" dirty="0"/>
              <a:t> </a:t>
            </a:r>
            <a:r>
              <a:rPr lang="en-US" altLang="ko-KR" sz="1050" dirty="0"/>
              <a:t>-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돌보미용</a:t>
            </a:r>
            <a:r>
              <a:rPr lang="ko-KR" altLang="en-US" sz="1050" dirty="0"/>
              <a:t> 게시판</a:t>
            </a:r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6" name="타원 15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4783" y="1815341"/>
            <a:ext cx="2427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9764782" y="2559957"/>
            <a:ext cx="21509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  <a:r>
              <a:rPr lang="ko-KR" altLang="en-US" sz="1050" dirty="0"/>
              <a:t>내용 등으로 게시판 내 글 검색</a:t>
            </a:r>
          </a:p>
        </p:txBody>
      </p:sp>
    </p:spTree>
    <p:extLst>
      <p:ext uri="{BB962C8B-B14F-4D97-AF65-F5344CB8AC3E}">
        <p14:creationId xmlns:p14="http://schemas.microsoft.com/office/powerpoint/2010/main" val="40671604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48" y="1113565"/>
            <a:ext cx="8717036" cy="491401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24238" y="1061124"/>
            <a:ext cx="2322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 </a:t>
            </a:r>
            <a:r>
              <a:rPr lang="en-US" altLang="ko-KR" sz="1050" dirty="0"/>
              <a:t>- </a:t>
            </a:r>
            <a:r>
              <a:rPr lang="ko-KR" altLang="en-US" sz="1050" dirty="0"/>
              <a:t>제목과 본문 작성</a:t>
            </a:r>
          </a:p>
        </p:txBody>
      </p:sp>
      <p:sp>
        <p:nvSpPr>
          <p:cNvPr id="16" name="타원 15"/>
          <p:cNvSpPr/>
          <p:nvPr/>
        </p:nvSpPr>
        <p:spPr>
          <a:xfrm>
            <a:off x="2599188" y="17923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762772" y="523623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076425" y="518430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85082" y="1897268"/>
            <a:ext cx="4606955" cy="314451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27035" y="1846157"/>
            <a:ext cx="2202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화면에서 벗어나 글 목록 화면으로 </a:t>
            </a:r>
            <a:r>
              <a:rPr lang="ko-KR" altLang="en-US" sz="1050" dirty="0" err="1"/>
              <a:t>돌아감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9724238" y="2617211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후 글을 등록하거나 </a:t>
            </a:r>
            <a:endParaRPr lang="en-US" altLang="ko-KR" sz="1050" dirty="0"/>
          </a:p>
          <a:p>
            <a:r>
              <a:rPr lang="ko-KR" altLang="en-US" sz="1050" dirty="0"/>
              <a:t>작성 취소 가능</a:t>
            </a:r>
          </a:p>
        </p:txBody>
      </p:sp>
      <p:sp>
        <p:nvSpPr>
          <p:cNvPr id="17" name="사각형: 둥근 모서리 1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2707536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3" y="1112676"/>
            <a:ext cx="8715031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310524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234184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64785" y="1039417"/>
            <a:ext cx="24272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자주하는 질문 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자주 받는 질문들을 모아</a:t>
            </a:r>
            <a:r>
              <a:rPr lang="en-US" altLang="ko-KR" sz="1050" dirty="0"/>
              <a:t> </a:t>
            </a:r>
            <a:r>
              <a:rPr lang="ko-KR" altLang="en-US" sz="1050" dirty="0"/>
              <a:t>보여줌</a:t>
            </a:r>
            <a:r>
              <a:rPr lang="en-US" altLang="ko-KR" sz="1050" dirty="0"/>
              <a:t> </a:t>
            </a:r>
          </a:p>
          <a:p>
            <a:r>
              <a:rPr lang="ko-KR" altLang="en-US" sz="1050" dirty="0"/>
              <a:t>회원 문의 </a:t>
            </a:r>
            <a:endParaRPr lang="en-US" altLang="ko-KR" sz="1050" dirty="0"/>
          </a:p>
          <a:p>
            <a:r>
              <a:rPr lang="en-US" altLang="ko-KR" sz="1050" dirty="0"/>
              <a:t>–  </a:t>
            </a:r>
            <a:r>
              <a:rPr lang="ko-KR" altLang="en-US" sz="1050" dirty="0"/>
              <a:t>회원 </a:t>
            </a:r>
            <a:r>
              <a:rPr lang="ko-KR" altLang="en-US" sz="1050" dirty="0" err="1"/>
              <a:t>문의글을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모아봄</a:t>
            </a:r>
            <a:endParaRPr lang="en-US" altLang="ko-KR" sz="1050" dirty="0"/>
          </a:p>
          <a:p>
            <a:r>
              <a:rPr lang="ko-KR" altLang="en-US" sz="1050" dirty="0"/>
              <a:t>비회원 문의 </a:t>
            </a:r>
            <a:endParaRPr lang="en-US" altLang="ko-KR" sz="1050" dirty="0"/>
          </a:p>
          <a:p>
            <a:r>
              <a:rPr lang="en-US" altLang="ko-KR" sz="1050" dirty="0"/>
              <a:t>-  </a:t>
            </a:r>
            <a:r>
              <a:rPr lang="ko-KR" altLang="en-US" sz="1050" dirty="0"/>
              <a:t>비회원 </a:t>
            </a:r>
            <a:r>
              <a:rPr lang="ko-KR" altLang="en-US" sz="1050" dirty="0" err="1"/>
              <a:t>문의글을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모아봄</a:t>
            </a:r>
            <a:endParaRPr lang="ko-KR" alt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9764783" y="2410960"/>
            <a:ext cx="2274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9764782" y="3155576"/>
            <a:ext cx="2427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  <a:r>
              <a:rPr lang="ko-KR" altLang="en-US" sz="1050" dirty="0"/>
              <a:t>내용 등</a:t>
            </a:r>
            <a:endParaRPr lang="en-US" altLang="ko-KR" sz="1050" dirty="0"/>
          </a:p>
          <a:p>
            <a:r>
              <a:rPr lang="ko-KR" altLang="en-US" sz="1050" dirty="0" err="1"/>
              <a:t>으로</a:t>
            </a:r>
            <a:r>
              <a:rPr lang="ko-KR" altLang="en-US" sz="1050" dirty="0"/>
              <a:t> 게시판 내 글 검색</a:t>
            </a:r>
          </a:p>
        </p:txBody>
      </p:sp>
      <p:sp>
        <p:nvSpPr>
          <p:cNvPr id="19" name="타원 18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9121253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599188" y="17923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607576" y="456772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076425" y="518430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85082" y="1897269"/>
            <a:ext cx="4606955" cy="269151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24238" y="1061124"/>
            <a:ext cx="2322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 </a:t>
            </a:r>
            <a:r>
              <a:rPr lang="en-US" altLang="ko-KR" sz="1050" dirty="0"/>
              <a:t>- </a:t>
            </a:r>
            <a:r>
              <a:rPr lang="ko-KR" altLang="en-US" sz="1050" dirty="0"/>
              <a:t>제목과 본문 작성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27035" y="1762267"/>
            <a:ext cx="1841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문의글을</a:t>
            </a:r>
            <a:r>
              <a:rPr lang="ko-KR" altLang="en-US" sz="1050" dirty="0"/>
              <a:t> 공개하거나 </a:t>
            </a:r>
            <a:endParaRPr lang="en-US" altLang="ko-KR" sz="1050" dirty="0"/>
          </a:p>
          <a:p>
            <a:r>
              <a:rPr lang="ko-KR" altLang="en-US" sz="1050" dirty="0"/>
              <a:t>비공개 설정 가능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24238" y="2617211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후 글을 등록하거나 </a:t>
            </a:r>
            <a:endParaRPr lang="en-US" altLang="ko-KR" sz="1050" dirty="0"/>
          </a:p>
          <a:p>
            <a:r>
              <a:rPr lang="ko-KR" altLang="en-US" sz="1050" dirty="0"/>
              <a:t>작성 취소 가능</a:t>
            </a:r>
          </a:p>
        </p:txBody>
      </p:sp>
      <p:sp>
        <p:nvSpPr>
          <p:cNvPr id="23" name="사각형: 둥근 모서리 2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6648458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4784" y="1039417"/>
            <a:ext cx="32717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신고 글 목록 노출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64783" y="1815341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9764783" y="2559957"/>
            <a:ext cx="215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</a:p>
          <a:p>
            <a:r>
              <a:rPr lang="ko-KR" altLang="en-US" sz="1050" dirty="0"/>
              <a:t>내용 등으로 게시판 내 글 검색</a:t>
            </a:r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84364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게시판 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6376449" y="168084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후기 </a:t>
            </a:r>
            <a:r>
              <a:rPr lang="ko-KR" altLang="en-US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관리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6377084" y="3216275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문의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9435244" y="214249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불량 게시글 삭제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422544" y="3212465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문의글 답변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6373274" y="244729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자유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flipV="1">
            <a:off x="5443634" y="2689860"/>
            <a:ext cx="733425" cy="15684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5451254" y="3186430"/>
            <a:ext cx="671195" cy="3181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5461414" y="3658235"/>
            <a:ext cx="607060" cy="6070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3442749" y="2725420"/>
            <a:ext cx="1753870" cy="6108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전체 게시글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 flipV="1">
            <a:off x="5413154" y="1993265"/>
            <a:ext cx="745490" cy="4343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6366289" y="4039870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신고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>
            <a:off x="8365269" y="1933575"/>
            <a:ext cx="807085" cy="3225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flipV="1">
            <a:off x="8356379" y="2517775"/>
            <a:ext cx="797560" cy="33909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993706" y="1176655"/>
            <a:ext cx="8574902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flipV="1">
            <a:off x="8356379" y="3522345"/>
            <a:ext cx="761365" cy="133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flipV="1">
            <a:off x="8320184" y="4373245"/>
            <a:ext cx="761365" cy="133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9431434" y="4063365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경고 메일 발송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>
            <a:off x="9431434" y="4723765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블랙리스트 추가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>
            <a:off x="8346854" y="4648200"/>
            <a:ext cx="698500" cy="35877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도형 20"/>
          <p:cNvCxnSpPr/>
          <p:nvPr/>
        </p:nvCxnSpPr>
        <p:spPr>
          <a:xfrm>
            <a:off x="1824127" y="3278823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텍스트 상자 8"/>
          <p:cNvSpPr txBox="1">
            <a:spLocks/>
          </p:cNvSpPr>
          <p:nvPr/>
        </p:nvSpPr>
        <p:spPr>
          <a:xfrm>
            <a:off x="790048" y="3767772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0983" y="2764472"/>
            <a:ext cx="1144905" cy="903605"/>
          </a:xfrm>
          <a:prstGeom prst="rect">
            <a:avLst/>
          </a:prstGeom>
          <a:noFill/>
        </p:spPr>
      </p:pic>
      <p:sp>
        <p:nvSpPr>
          <p:cNvPr id="29" name="사각형: 둥근 모서리 28">
            <a:hlinkClick r:id="rId8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2381838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31" name="타원 30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2599188" y="17923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2607576" y="456772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076425" y="518430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985082" y="1897269"/>
            <a:ext cx="4606955" cy="269151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724238" y="1061124"/>
            <a:ext cx="2322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 </a:t>
            </a:r>
            <a:r>
              <a:rPr lang="en-US" altLang="ko-KR" sz="1050" dirty="0"/>
              <a:t>- </a:t>
            </a:r>
            <a:r>
              <a:rPr lang="ko-KR" altLang="en-US" sz="1050" dirty="0"/>
              <a:t>제목과 본문 작성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27035" y="1762267"/>
            <a:ext cx="1841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신고글</a:t>
            </a:r>
            <a:r>
              <a:rPr lang="en-US" altLang="ko-KR" sz="1050" dirty="0"/>
              <a:t> </a:t>
            </a:r>
            <a:r>
              <a:rPr lang="ko-KR" altLang="en-US" sz="1050" dirty="0"/>
              <a:t>비공개 설정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724238" y="2617211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후 글을 등록하거나 </a:t>
            </a:r>
            <a:endParaRPr lang="en-US" altLang="ko-KR" sz="1050" dirty="0"/>
          </a:p>
          <a:p>
            <a:r>
              <a:rPr lang="ko-KR" altLang="en-US" sz="1050" dirty="0"/>
              <a:t>작성 취소 가능</a:t>
            </a:r>
          </a:p>
        </p:txBody>
      </p:sp>
    </p:spTree>
    <p:extLst>
      <p:ext uri="{BB962C8B-B14F-4D97-AF65-F5344CB8AC3E}">
        <p14:creationId xmlns:p14="http://schemas.microsoft.com/office/powerpoint/2010/main" val="4949110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9" y="1112676"/>
            <a:ext cx="8715375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4784" y="1039417"/>
            <a:ext cx="32717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최신순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최신순으로 후기 정렬</a:t>
            </a:r>
            <a:endParaRPr lang="en-US" altLang="ko-KR" sz="1050" dirty="0"/>
          </a:p>
          <a:p>
            <a:r>
              <a:rPr lang="ko-KR" altLang="en-US" sz="1050" dirty="0" err="1"/>
              <a:t>평점순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평점순으로 후기 정렬</a:t>
            </a:r>
            <a:endParaRPr lang="en-US" altLang="ko-KR" sz="1050" dirty="0"/>
          </a:p>
          <a:p>
            <a:r>
              <a:rPr lang="ko-KR" altLang="en-US" sz="1050" dirty="0"/>
              <a:t>조회수순 </a:t>
            </a:r>
            <a:r>
              <a:rPr lang="en-US" altLang="ko-KR" sz="1050" dirty="0"/>
              <a:t>– </a:t>
            </a:r>
            <a:r>
              <a:rPr lang="ko-KR" altLang="en-US" sz="1050" dirty="0"/>
              <a:t>조회수순으로 후기 정렬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64783" y="1815341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9764783" y="2559957"/>
            <a:ext cx="215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</a:p>
          <a:p>
            <a:r>
              <a:rPr lang="ko-KR" altLang="en-US" sz="1050" dirty="0"/>
              <a:t>내용 등으로 게시판 내 글 검색</a:t>
            </a:r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1796403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봉투">
            <a:extLst>
              <a:ext uri="{FF2B5EF4-FFF2-40B4-BE49-F238E27FC236}">
                <a16:creationId xmlns:a16="http://schemas.microsoft.com/office/drawing/2014/main" id="{18E199EE-24EC-4003-AB3F-B69E9D4EA6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879521"/>
            <a:ext cx="914400" cy="914400"/>
          </a:xfrm>
          <a:prstGeom prst="rect">
            <a:avLst/>
          </a:prstGeom>
        </p:spPr>
      </p:pic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메시지 기능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396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2229" cy="49149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7060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715587" y="1010790"/>
            <a:ext cx="2204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메세지</a:t>
            </a:r>
            <a:r>
              <a:rPr lang="ko-KR" altLang="en-US" sz="1050" dirty="0"/>
              <a:t> 탭</a:t>
            </a:r>
            <a:endParaRPr lang="en-US" altLang="ko-KR" sz="1050" dirty="0"/>
          </a:p>
          <a:p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과거 대화한 메세지를 </a:t>
            </a:r>
            <a:r>
              <a:rPr lang="ko-KR" altLang="en-US" sz="1050" dirty="0" err="1"/>
              <a:t>전체메세지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중요메세지</a:t>
            </a:r>
            <a:r>
              <a:rPr lang="en-US" altLang="ko-KR" sz="1050" dirty="0"/>
              <a:t>, </a:t>
            </a:r>
            <a:r>
              <a:rPr lang="ko-KR" altLang="en-US" sz="1050" dirty="0"/>
              <a:t>읽은 </a:t>
            </a:r>
            <a:r>
              <a:rPr lang="ko-KR" altLang="en-US" sz="1050" dirty="0" err="1"/>
              <a:t>메세지</a:t>
            </a:r>
            <a:r>
              <a:rPr lang="en-US" altLang="ko-KR" sz="1050" dirty="0"/>
              <a:t>, </a:t>
            </a:r>
            <a:r>
              <a:rPr lang="ko-KR" altLang="en-US" sz="1050" dirty="0"/>
              <a:t>읽지 않은 </a:t>
            </a:r>
            <a:r>
              <a:rPr lang="ko-KR" altLang="en-US" sz="1050" dirty="0" err="1"/>
              <a:t>메세지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715586" y="1858432"/>
            <a:ext cx="2204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메세지</a:t>
            </a:r>
            <a:r>
              <a:rPr lang="ko-KR" altLang="en-US" sz="1050" dirty="0"/>
              <a:t> 목록</a:t>
            </a:r>
            <a:endParaRPr lang="en-US" altLang="ko-KR" sz="1050" dirty="0"/>
          </a:p>
          <a:p>
            <a:r>
              <a:rPr lang="ko-KR" altLang="en-US" sz="1050" dirty="0"/>
              <a:t>대화 목록 중 </a:t>
            </a:r>
            <a:r>
              <a:rPr lang="ko-KR" altLang="en-US" sz="1050" dirty="0" err="1"/>
              <a:t>메세지보기를</a:t>
            </a:r>
            <a:r>
              <a:rPr lang="ko-KR" altLang="en-US" sz="1050" dirty="0"/>
              <a:t> 클릭하여 메세지를 클릭하여 메세지를 확인할 수 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AB30A-BC4D-454E-BC57-8A3EC1BB301B}"/>
              </a:ext>
            </a:extLst>
          </p:cNvPr>
          <p:cNvSpPr txBox="1"/>
          <p:nvPr/>
        </p:nvSpPr>
        <p:spPr>
          <a:xfrm>
            <a:off x="9715585" y="2706074"/>
            <a:ext cx="22049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</a:t>
            </a:r>
            <a:endParaRPr lang="en-US" altLang="ko-KR" sz="1050" dirty="0"/>
          </a:p>
          <a:p>
            <a:r>
              <a:rPr lang="ko-KR" altLang="en-US" sz="1050" dirty="0"/>
              <a:t>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대화 내용을 통해 메세지를 </a:t>
            </a:r>
            <a:r>
              <a:rPr lang="ko-KR" altLang="en-US" sz="1050" dirty="0" err="1"/>
              <a:t>메세지</a:t>
            </a:r>
            <a:r>
              <a:rPr lang="ko-KR" altLang="en-US" sz="1050" dirty="0"/>
              <a:t> 검색이 가능하다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4" name="타원 13"/>
          <p:cNvSpPr/>
          <p:nvPr/>
        </p:nvSpPr>
        <p:spPr>
          <a:xfrm>
            <a:off x="5721815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>
            <a:extLst/>
          </p:cNvPr>
          <p:cNvSpPr/>
          <p:nvPr/>
        </p:nvSpPr>
        <p:spPr>
          <a:xfrm>
            <a:off x="2632657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/>
          </p:cNvPr>
          <p:cNvSpPr/>
          <p:nvPr/>
        </p:nvSpPr>
        <p:spPr>
          <a:xfrm>
            <a:off x="4640510" y="252147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1714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4F3A6C5-1241-4CBF-BF62-AE1CFB427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7821" cy="491490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716460" y="1010790"/>
            <a:ext cx="22049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메시지 보내기</a:t>
            </a:r>
            <a:endParaRPr lang="en-US" altLang="ko-KR" sz="1050" dirty="0"/>
          </a:p>
          <a:p>
            <a:r>
              <a:rPr lang="ko-KR" altLang="en-US" sz="1050" dirty="0"/>
              <a:t>메시지 창을 이용하여 메시지를 보낼 수 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734636" y="1858432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메시지 목록</a:t>
            </a:r>
            <a:endParaRPr lang="en-US" altLang="ko-KR" sz="1050" dirty="0"/>
          </a:p>
          <a:p>
            <a:r>
              <a:rPr lang="ko-KR" altLang="en-US" sz="1050" dirty="0"/>
              <a:t>이전 메세지를 확인할 수 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2" name="타원 11">
            <a:extLst/>
          </p:cNvPr>
          <p:cNvSpPr/>
          <p:nvPr/>
        </p:nvSpPr>
        <p:spPr>
          <a:xfrm>
            <a:off x="3604207" y="228931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2880306" y="383437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3195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725112" y="1010790"/>
            <a:ext cx="22049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메세지</a:t>
            </a:r>
            <a:r>
              <a:rPr lang="ko-KR" altLang="en-US" sz="1050" dirty="0"/>
              <a:t> 삭제 체크</a:t>
            </a:r>
            <a:endParaRPr lang="en-US" altLang="ko-KR" sz="1050" dirty="0"/>
          </a:p>
          <a:p>
            <a:r>
              <a:rPr lang="ko-KR" altLang="en-US" sz="1050" dirty="0"/>
              <a:t>삭제를 원하는 메세지를 체크하여 삭제 가능하다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7" name="사각형: 둥근 모서리 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9" name="타원 8">
            <a:extLst/>
          </p:cNvPr>
          <p:cNvSpPr/>
          <p:nvPr/>
        </p:nvSpPr>
        <p:spPr>
          <a:xfrm>
            <a:off x="2413582" y="24871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85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회원가입/로그인/마이페이지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585978" y="2236713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회원가입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4586613" y="3075548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로그인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179930" y="3114283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마이페이지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755490" y="3153018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회원탈퇴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2190943" y="2559293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로그인 화면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flipV="1">
            <a:off x="3852553" y="2539608"/>
            <a:ext cx="588645" cy="24511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3816358" y="2991728"/>
            <a:ext cx="606425" cy="28130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101411" y="1176655"/>
            <a:ext cx="9501944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flipV="1">
            <a:off x="6451112" y="3394319"/>
            <a:ext cx="595759" cy="1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9117950" y="3451468"/>
            <a:ext cx="516890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7176120" y="4221088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회원 정보 수정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>
            <a:off x="7973680" y="3828658"/>
            <a:ext cx="20320" cy="3225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도형 28"/>
          <p:cNvSpPr>
            <a:spLocks/>
          </p:cNvSpPr>
          <p:nvPr/>
        </p:nvSpPr>
        <p:spPr>
          <a:xfrm>
            <a:off x="7214855" y="2232268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회원가입</a:t>
            </a:r>
            <a:endParaRPr lang="ko-KR" altLang="en-US" sz="1800" b="0" cap="none" dirty="0">
              <a:latin typeface="맑은 고딕" charset="0"/>
              <a:ea typeface="맑은 고딕" charset="0"/>
              <a:hlinkClick r:id="rId6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정보입력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flipV="1">
            <a:off x="6487942" y="2506959"/>
            <a:ext cx="558929" cy="979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>
            <a:off x="9763480" y="2241158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회원가입</a:t>
            </a:r>
            <a:endParaRPr lang="ko-KR" altLang="en-US" sz="1800" b="0" cap="none" dirty="0">
              <a:latin typeface="맑은 고딕" charset="0"/>
              <a:ea typeface="맑은 고딕" charset="0"/>
              <a:hlinkClick r:id="rId7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완료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flipV="1">
            <a:off x="9118585" y="2555483"/>
            <a:ext cx="543560" cy="133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7534" y="2811903"/>
            <a:ext cx="1256665" cy="1247775"/>
          </a:xfrm>
          <a:prstGeom prst="rect">
            <a:avLst/>
          </a:prstGeom>
          <a:noFill/>
        </p:spPr>
      </p:pic>
      <p:cxnSp>
        <p:nvCxnSpPr>
          <p:cNvPr id="33" name="도형 20"/>
          <p:cNvCxnSpPr/>
          <p:nvPr/>
        </p:nvCxnSpPr>
        <p:spPr>
          <a:xfrm>
            <a:off x="1558834" y="2864410"/>
            <a:ext cx="47122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텍스트 상자 7"/>
          <p:cNvSpPr txBox="1">
            <a:spLocks/>
          </p:cNvSpPr>
          <p:nvPr/>
        </p:nvSpPr>
        <p:spPr>
          <a:xfrm>
            <a:off x="842787" y="4068210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8"/>
          <p:cNvSpPr txBox="1">
            <a:spLocks/>
          </p:cNvSpPr>
          <p:nvPr/>
        </p:nvSpPr>
        <p:spPr>
          <a:xfrm>
            <a:off x="-1129" y="4058281"/>
            <a:ext cx="947763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40194" y="2811903"/>
            <a:ext cx="1360881" cy="1216758"/>
          </a:xfrm>
          <a:prstGeom prst="rect">
            <a:avLst/>
          </a:prstGeom>
          <a:noFill/>
        </p:spPr>
      </p:pic>
      <p:sp>
        <p:nvSpPr>
          <p:cNvPr id="37" name="사각형: 둥근 모서리 36">
            <a:hlinkClick r:id="rId10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26876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자격검증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7319639" y="2918199"/>
            <a:ext cx="1663989" cy="579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2" action="ppaction://hlinksldjump"/>
              </a:rPr>
              <a:t>전화번호인증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2421471" y="2932534"/>
            <a:ext cx="1663989" cy="5622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3" action="ppaction://hlinksldjump"/>
              </a:rPr>
              <a:t>심사진행</a:t>
            </a:r>
            <a:endParaRPr lang="ko-KR" altLang="en-US" b="0" cap="none" dirty="0">
              <a:latin typeface="맑은 고딕" charset="0"/>
              <a:ea typeface="맑은 고딕" charset="0"/>
              <a:hlinkClick r:id="rId3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3" action="ppaction://hlinksldjump"/>
              </a:rPr>
              <a:t>상황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9767261" y="2917564"/>
            <a:ext cx="1663989" cy="579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4" action="ppaction://hlinksldjump"/>
              </a:rPr>
              <a:t>심사서류제출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802721" y="4077072"/>
            <a:ext cx="1663989" cy="54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</a:rPr>
              <a:t>제출서류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</a:rPr>
              <a:t>추가 및 수정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4851151" y="2921317"/>
            <a:ext cx="1663992" cy="5544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5" action="ppaction://hlinksldjump"/>
              </a:rPr>
              <a:t>자격심사신청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flipV="1">
            <a:off x="6659512" y="3219875"/>
            <a:ext cx="533981" cy="517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139098" y="1412776"/>
            <a:ext cx="9464257" cy="4402554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>
            <a:off x="9086424" y="3202452"/>
            <a:ext cx="568889" cy="6629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4175948" y="3429720"/>
            <a:ext cx="467677" cy="976336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>
            <a:off x="1501719" y="3198548"/>
            <a:ext cx="561833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도형 35"/>
          <p:cNvCxnSpPr/>
          <p:nvPr/>
        </p:nvCxnSpPr>
        <p:spPr>
          <a:xfrm flipV="1">
            <a:off x="6589987" y="3494831"/>
            <a:ext cx="3065326" cy="907317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307" y="2596504"/>
            <a:ext cx="1256665" cy="1247775"/>
          </a:xfrm>
          <a:prstGeom prst="rect">
            <a:avLst/>
          </a:prstGeom>
          <a:noFill/>
        </p:spPr>
      </p:pic>
      <p:sp>
        <p:nvSpPr>
          <p:cNvPr id="28" name="텍스트 상자 7"/>
          <p:cNvSpPr txBox="1">
            <a:spLocks/>
          </p:cNvSpPr>
          <p:nvPr/>
        </p:nvSpPr>
        <p:spPr>
          <a:xfrm>
            <a:off x="475559" y="3844279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1"/>
          <p:cNvCxnSpPr/>
          <p:nvPr/>
        </p:nvCxnSpPr>
        <p:spPr>
          <a:xfrm>
            <a:off x="4116021" y="3198548"/>
            <a:ext cx="587530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사각형: 둥근 모서리 16">
            <a:hlinkClick r:id="rId7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34182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2797</Words>
  <Application>Microsoft Office PowerPoint</Application>
  <PresentationFormat>와이드스크린</PresentationFormat>
  <Paragraphs>889</Paragraphs>
  <Slides>75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2" baseType="lpstr">
      <vt:lpstr>맑은 고딕</vt:lpstr>
      <vt:lpstr>문체부 궁체 정자체</vt:lpstr>
      <vt:lpstr>바탕</vt:lpstr>
      <vt:lpstr>바탕체</vt:lpstr>
      <vt:lpstr>한컴 윤고딕 240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김대승</dc:creator>
  <cp:lastModifiedBy>김대승</cp:lastModifiedBy>
  <cp:revision>92</cp:revision>
  <dcterms:created xsi:type="dcterms:W3CDTF">2017-07-19T04:47:07Z</dcterms:created>
  <dcterms:modified xsi:type="dcterms:W3CDTF">2017-08-29T10:36:26Z</dcterms:modified>
</cp:coreProperties>
</file>