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6" r:id="rId6"/>
    <p:sldId id="267" r:id="rId7"/>
    <p:sldId id="261" r:id="rId8"/>
    <p:sldId id="262" r:id="rId9"/>
    <p:sldId id="263" r:id="rId10"/>
    <p:sldId id="264" r:id="rId11"/>
    <p:sldId id="270" r:id="rId12"/>
    <p:sldId id="271" r:id="rId13"/>
    <p:sldId id="272" r:id="rId14"/>
    <p:sldId id="273" r:id="rId15"/>
    <p:sldId id="268" r:id="rId16"/>
    <p:sldId id="269"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2" d="100"/>
          <a:sy n="82" d="100"/>
        </p:scale>
        <p:origin x="720"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FAEF1B-51DB-FF1C-D131-EF55938A8B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05BFC20D-812C-FC1A-8E2E-07A98020203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6A075A1-7D49-32C9-3E3A-87FA06A05BE3}"/>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5" name="Footer Placeholder 4">
            <a:extLst>
              <a:ext uri="{FF2B5EF4-FFF2-40B4-BE49-F238E27FC236}">
                <a16:creationId xmlns:a16="http://schemas.microsoft.com/office/drawing/2014/main" id="{B0CCAE30-9801-CD15-0AAE-013A841C9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3DE5D21-5CD7-4CAE-709B-2C9F4ADB9B47}"/>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28462062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8A017-24A5-9377-71E9-A4FA455646C3}"/>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10FDC85-16E1-14EF-BC1B-7D82B1A453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1044CA8-A590-D653-006A-F13D0C6B68ED}"/>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5" name="Footer Placeholder 4">
            <a:extLst>
              <a:ext uri="{FF2B5EF4-FFF2-40B4-BE49-F238E27FC236}">
                <a16:creationId xmlns:a16="http://schemas.microsoft.com/office/drawing/2014/main" id="{DD6D2CB3-0799-A1E0-1A26-BDC10439C8B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912F311-6CC9-E623-06AD-EC485F4059CE}"/>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32638584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590D5C1-EA13-9AF3-AB09-6D2C4D663FE1}"/>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232D3D6-DD74-77E2-A0FE-B29BCB40186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52B0921-80EE-3C52-6E72-3D6F8AE538A6}"/>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5" name="Footer Placeholder 4">
            <a:extLst>
              <a:ext uri="{FF2B5EF4-FFF2-40B4-BE49-F238E27FC236}">
                <a16:creationId xmlns:a16="http://schemas.microsoft.com/office/drawing/2014/main" id="{3A68BEA1-BD87-6571-5080-5A82E3ADB0D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11A4A02-5EA3-3732-E1AA-FD4EE0C6F982}"/>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174565280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061215-0184-8A6A-8B74-AC072FEA34B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10C5D2E-0619-0AC3-3F76-4DE51417A3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B270988-C897-D29C-985C-07E24CE53EA7}"/>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5" name="Footer Placeholder 4">
            <a:extLst>
              <a:ext uri="{FF2B5EF4-FFF2-40B4-BE49-F238E27FC236}">
                <a16:creationId xmlns:a16="http://schemas.microsoft.com/office/drawing/2014/main" id="{AA52FD56-0C73-25A3-1891-2522D50F2EC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570A138-185C-0247-62CD-EB668A2D15B9}"/>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34491538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0BAEC-266F-6338-A4AD-D7CE620824C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53B86BE2-3987-D91D-9795-20C3DA6E80E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9C0228D-6B96-AA1C-66C6-0671E2C74719}"/>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5" name="Footer Placeholder 4">
            <a:extLst>
              <a:ext uri="{FF2B5EF4-FFF2-40B4-BE49-F238E27FC236}">
                <a16:creationId xmlns:a16="http://schemas.microsoft.com/office/drawing/2014/main" id="{AF3BEC30-FF6F-C2B2-EB84-77D3796E6C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0E19AE-1DE4-06D0-C15B-6D4EB6C3A1A2}"/>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5582124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B78908-37B4-7558-2E3F-E9F1707CE57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9C3F628-0513-6085-E041-6B59528FBE3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A8D055F-119C-1347-483E-BAF376B18B6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0693A2C1-DCB5-DC70-4C1C-BD844B3B3CB8}"/>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6" name="Footer Placeholder 5">
            <a:extLst>
              <a:ext uri="{FF2B5EF4-FFF2-40B4-BE49-F238E27FC236}">
                <a16:creationId xmlns:a16="http://schemas.microsoft.com/office/drawing/2014/main" id="{03CAE651-75FF-C73F-18D5-5DF4097458C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00AD981-44B9-15D1-AAEF-5F804E0CE032}"/>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19380364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7C8F51-744C-36D7-670A-8E9F106EEB1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0C8F3D3-9831-B189-3B2D-A291D76D5ED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7E46595-C98D-C745-9C8D-6960CF69577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6639A0B-562E-8599-A4BD-78C86B167C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DAB241E-61F0-A99A-6A52-6B77864F459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E960534-689B-F750-239B-38FAB13E40D6}"/>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8" name="Footer Placeholder 7">
            <a:extLst>
              <a:ext uri="{FF2B5EF4-FFF2-40B4-BE49-F238E27FC236}">
                <a16:creationId xmlns:a16="http://schemas.microsoft.com/office/drawing/2014/main" id="{9B7BC4B4-2247-961B-5D24-D19C5906185C}"/>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C8B2BDD9-ED67-4641-47C1-2A9C1FA138E6}"/>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232067309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D575B-D4EB-F135-F61A-0D61BF606B6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54C7D0B-0340-5959-F9CD-F66B2EDDE6B8}"/>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4" name="Footer Placeholder 3">
            <a:extLst>
              <a:ext uri="{FF2B5EF4-FFF2-40B4-BE49-F238E27FC236}">
                <a16:creationId xmlns:a16="http://schemas.microsoft.com/office/drawing/2014/main" id="{EB1A02AD-62E3-1F9C-088E-3A934DB19700}"/>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BDEF925-D5AF-9ADC-CA32-E9628C1AF302}"/>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18015188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9D7997-D525-FA25-5D12-60F15029D9DA}"/>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3" name="Footer Placeholder 2">
            <a:extLst>
              <a:ext uri="{FF2B5EF4-FFF2-40B4-BE49-F238E27FC236}">
                <a16:creationId xmlns:a16="http://schemas.microsoft.com/office/drawing/2014/main" id="{68F6C4E0-86E9-72D0-6F00-7E273A7FA7F5}"/>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9F1FC9F-74A9-7EA8-C6DE-11496E8AA3A6}"/>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8092407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07E87A-4711-F133-E810-E7A9D5A1BD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C668392-F45D-8575-E34A-D1E609BB0E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0E7A7226-AA8A-1EE0-AA74-87D7D1B23F0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AFA7060-0F5D-EC96-C763-161C706C2480}"/>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6" name="Footer Placeholder 5">
            <a:extLst>
              <a:ext uri="{FF2B5EF4-FFF2-40B4-BE49-F238E27FC236}">
                <a16:creationId xmlns:a16="http://schemas.microsoft.com/office/drawing/2014/main" id="{632BF60C-F43D-05C4-3CD5-B20B8D63F8B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529AEE5-1C1D-6682-7455-3A913246A881}"/>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185991068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82A37-EFA6-4BF6-CCAC-FE32F6697BC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4D43B8-A03F-D0BB-1776-A3D425F3F3C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178C4EA-5CDD-1A91-D945-BE6E881C3D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B9AAE2-137C-59F1-515C-6C208BCCFEBD}"/>
              </a:ext>
            </a:extLst>
          </p:cNvPr>
          <p:cNvSpPr>
            <a:spLocks noGrp="1"/>
          </p:cNvSpPr>
          <p:nvPr>
            <p:ph type="dt" sz="half" idx="10"/>
          </p:nvPr>
        </p:nvSpPr>
        <p:spPr/>
        <p:txBody>
          <a:bodyPr/>
          <a:lstStyle/>
          <a:p>
            <a:fld id="{D42318AE-8929-4D7F-BB8F-15253CB4682A}" type="datetimeFigureOut">
              <a:rPr lang="en-IN" smtClean="0"/>
              <a:t>24-11-2024</a:t>
            </a:fld>
            <a:endParaRPr lang="en-IN"/>
          </a:p>
        </p:txBody>
      </p:sp>
      <p:sp>
        <p:nvSpPr>
          <p:cNvPr id="6" name="Footer Placeholder 5">
            <a:extLst>
              <a:ext uri="{FF2B5EF4-FFF2-40B4-BE49-F238E27FC236}">
                <a16:creationId xmlns:a16="http://schemas.microsoft.com/office/drawing/2014/main" id="{14F2E2F4-0E18-724F-CA85-1AD3BF475E1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07DD49A-289E-C2BC-DF95-4577215974A4}"/>
              </a:ext>
            </a:extLst>
          </p:cNvPr>
          <p:cNvSpPr>
            <a:spLocks noGrp="1"/>
          </p:cNvSpPr>
          <p:nvPr>
            <p:ph type="sldNum" sz="quarter" idx="12"/>
          </p:nvPr>
        </p:nvSpPr>
        <p:spPr/>
        <p:txBody>
          <a:bodyPr/>
          <a:lstStyle/>
          <a:p>
            <a:fld id="{3BFA5279-E222-48BD-ABA3-C2E7FB7C0AF9}" type="slidenum">
              <a:rPr lang="en-IN" smtClean="0"/>
              <a:t>‹#›</a:t>
            </a:fld>
            <a:endParaRPr lang="en-IN"/>
          </a:p>
        </p:txBody>
      </p:sp>
    </p:spTree>
    <p:extLst>
      <p:ext uri="{BB962C8B-B14F-4D97-AF65-F5344CB8AC3E}">
        <p14:creationId xmlns:p14="http://schemas.microsoft.com/office/powerpoint/2010/main" val="11005634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55AED5-C245-F714-4257-7CC8E37F94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ED1E71A-7353-A338-2300-CAA67103369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E0DE93-6A67-514D-70FE-4982B2C275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42318AE-8929-4D7F-BB8F-15253CB4682A}" type="datetimeFigureOut">
              <a:rPr lang="en-IN" smtClean="0"/>
              <a:t>24-11-2024</a:t>
            </a:fld>
            <a:endParaRPr lang="en-IN"/>
          </a:p>
        </p:txBody>
      </p:sp>
      <p:sp>
        <p:nvSpPr>
          <p:cNvPr id="5" name="Footer Placeholder 4">
            <a:extLst>
              <a:ext uri="{FF2B5EF4-FFF2-40B4-BE49-F238E27FC236}">
                <a16:creationId xmlns:a16="http://schemas.microsoft.com/office/drawing/2014/main" id="{C2F1FB89-1B46-23C6-8598-B23DC253A1C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59CA61C8-7406-673D-9C25-B265FA0D0C0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BFA5279-E222-48BD-ABA3-C2E7FB7C0AF9}" type="slidenum">
              <a:rPr lang="en-IN" smtClean="0"/>
              <a:t>‹#›</a:t>
            </a:fld>
            <a:endParaRPr lang="en-IN"/>
          </a:p>
        </p:txBody>
      </p:sp>
    </p:spTree>
    <p:extLst>
      <p:ext uri="{BB962C8B-B14F-4D97-AF65-F5344CB8AC3E}">
        <p14:creationId xmlns:p14="http://schemas.microsoft.com/office/powerpoint/2010/main" val="23173638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image" Target="../media/image4.jpg"/><Relationship Id="rId1" Type="http://schemas.openxmlformats.org/officeDocument/2006/relationships/slideLayout" Target="../slideLayouts/slideLayout7.xml"/><Relationship Id="rId4" Type="http://schemas.openxmlformats.org/officeDocument/2006/relationships/image" Target="../media/image6.jpg"/></Relationships>
</file>

<file path=ppt/slides/_rels/slide14.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7.xml"/><Relationship Id="rId4" Type="http://schemas.openxmlformats.org/officeDocument/2006/relationships/image" Target="../media/image9.jpg"/></Relationships>
</file>

<file path=ppt/slides/_rels/slide15.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733BC-ECCC-6784-8053-33094B13E1C5}"/>
              </a:ext>
            </a:extLst>
          </p:cNvPr>
          <p:cNvSpPr>
            <a:spLocks noGrp="1"/>
          </p:cNvSpPr>
          <p:nvPr>
            <p:ph type="ctrTitle"/>
          </p:nvPr>
        </p:nvSpPr>
        <p:spPr>
          <a:xfrm>
            <a:off x="1524000" y="195943"/>
            <a:ext cx="9144000" cy="914400"/>
          </a:xfrm>
        </p:spPr>
        <p:txBody>
          <a:bodyPr>
            <a:normAutofit/>
          </a:bodyPr>
          <a:lstStyle/>
          <a:p>
            <a:pPr>
              <a:lnSpc>
                <a:spcPct val="100000"/>
              </a:lnSpc>
              <a:spcBef>
                <a:spcPts val="100"/>
              </a:spcBef>
            </a:pPr>
            <a:r>
              <a:rPr lang="en-IN" sz="2400" dirty="0">
                <a:latin typeface="Times New Roman" panose="02020603050405020304" pitchFamily="18" charset="0"/>
                <a:cs typeface="Times New Roman" panose="02020603050405020304" pitchFamily="18" charset="0"/>
              </a:rPr>
              <a:t>Community</a:t>
            </a:r>
            <a:r>
              <a:rPr lang="en-IN" sz="2400" spc="-4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Service</a:t>
            </a:r>
            <a:r>
              <a:rPr lang="en-IN" sz="2400" spc="-60" dirty="0">
                <a:latin typeface="Times New Roman" panose="02020603050405020304" pitchFamily="18" charset="0"/>
                <a:cs typeface="Times New Roman" panose="02020603050405020304" pitchFamily="18" charset="0"/>
              </a:rPr>
              <a:t> </a:t>
            </a:r>
            <a:r>
              <a:rPr lang="en-IN" sz="2400" dirty="0">
                <a:latin typeface="Times New Roman" panose="02020603050405020304" pitchFamily="18" charset="0"/>
                <a:cs typeface="Times New Roman" panose="02020603050405020304" pitchFamily="18" charset="0"/>
              </a:rPr>
              <a:t>Project on  </a:t>
            </a:r>
            <a:br>
              <a:rPr lang="en-IN" sz="2400" b="1" dirty="0">
                <a:latin typeface="Times New Roman" panose="02020603050405020304" pitchFamily="18" charset="0"/>
                <a:cs typeface="Times New Roman" panose="02020603050405020304" pitchFamily="18" charset="0"/>
              </a:rPr>
            </a:br>
            <a:r>
              <a:rPr lang="en-US" sz="2400" b="1" dirty="0">
                <a:latin typeface="Times New Roman" panose="02020603050405020304" pitchFamily="18" charset="0"/>
                <a:cs typeface="Times New Roman" panose="02020603050405020304" pitchFamily="18" charset="0"/>
              </a:rPr>
              <a:t>Flood Guard: Safeguarding Communities Against Flooding</a:t>
            </a:r>
            <a:endParaRPr lang="en-IN" sz="2400" b="1"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id="{70104E47-9DD5-9CD1-67BB-B8B75FD358A1}"/>
              </a:ext>
            </a:extLst>
          </p:cNvPr>
          <p:cNvSpPr>
            <a:spLocks noGrp="1"/>
          </p:cNvSpPr>
          <p:nvPr>
            <p:ph type="subTitle" idx="1"/>
          </p:nvPr>
        </p:nvSpPr>
        <p:spPr>
          <a:xfrm>
            <a:off x="1524000" y="2743200"/>
            <a:ext cx="9144000" cy="4040155"/>
          </a:xfrm>
        </p:spPr>
        <p:txBody>
          <a:bodyPr>
            <a:normAutofit fontScale="92500" lnSpcReduction="20000"/>
          </a:bodyPr>
          <a:lstStyle/>
          <a:p>
            <a:r>
              <a:rPr lang="en-US" sz="1800" dirty="0"/>
              <a:t>Presented by </a:t>
            </a:r>
            <a:r>
              <a:rPr lang="en-US" sz="1800" b="1" dirty="0"/>
              <a:t>Batch B2</a:t>
            </a:r>
          </a:p>
          <a:p>
            <a:endParaRPr lang="en-US" sz="1800" b="1" dirty="0"/>
          </a:p>
          <a:p>
            <a:pPr algn="l"/>
            <a:r>
              <a:rPr lang="en-US" sz="1800" dirty="0"/>
              <a:t>      1. K. Mounika(22481A1288)                                                    2. M. Leela Devi(23485A1213)</a:t>
            </a:r>
          </a:p>
          <a:p>
            <a:pPr algn="l"/>
            <a:r>
              <a:rPr lang="en-US" sz="1800" dirty="0"/>
              <a:t>      3. K. Geethika(22481A1281)                                                    4. J. Love Kumar(23485A1211)</a:t>
            </a:r>
          </a:p>
          <a:p>
            <a:pPr algn="l"/>
            <a:r>
              <a:rPr lang="en-US" sz="1800" dirty="0"/>
              <a:t>                                                </a:t>
            </a:r>
          </a:p>
          <a:p>
            <a:pPr algn="l"/>
            <a:r>
              <a:rPr lang="en-US" sz="1800" dirty="0"/>
              <a:t>                                                          Under the Guidance of </a:t>
            </a:r>
          </a:p>
          <a:p>
            <a:pPr algn="l"/>
            <a:r>
              <a:rPr lang="en-US" sz="1800" dirty="0"/>
              <a:t>                                                         Dr. D. N. V. S. L. S. Indira</a:t>
            </a:r>
          </a:p>
          <a:p>
            <a:pPr algn="l"/>
            <a:r>
              <a:rPr lang="en-US" sz="1800" b="1" dirty="0"/>
              <a:t>                                                             </a:t>
            </a:r>
            <a:r>
              <a:rPr lang="en-IN" sz="1800" dirty="0"/>
              <a:t> Professor &amp; HOD</a:t>
            </a:r>
          </a:p>
          <a:p>
            <a:pPr algn="l"/>
            <a:r>
              <a:rPr lang="en-IN" sz="1800" dirty="0"/>
              <a:t>                                             </a:t>
            </a:r>
            <a:r>
              <a:rPr lang="en-IN" sz="1800" b="1" dirty="0">
                <a:latin typeface="Times New Roman"/>
                <a:cs typeface="Times New Roman"/>
              </a:rPr>
              <a:t>Department</a:t>
            </a:r>
            <a:r>
              <a:rPr lang="en-IN" sz="1800" b="1" spc="-35" dirty="0">
                <a:latin typeface="Times New Roman"/>
                <a:cs typeface="Times New Roman"/>
              </a:rPr>
              <a:t> </a:t>
            </a:r>
            <a:r>
              <a:rPr lang="en-IN" sz="1800" b="1" dirty="0">
                <a:latin typeface="Times New Roman"/>
                <a:cs typeface="Times New Roman"/>
              </a:rPr>
              <a:t>of</a:t>
            </a:r>
            <a:r>
              <a:rPr lang="en-IN" sz="1800" b="1" spc="-20" dirty="0">
                <a:latin typeface="Times New Roman"/>
                <a:cs typeface="Times New Roman"/>
              </a:rPr>
              <a:t> </a:t>
            </a:r>
            <a:r>
              <a:rPr lang="en-IN" sz="1800" b="1" dirty="0">
                <a:latin typeface="Times New Roman"/>
                <a:cs typeface="Times New Roman"/>
              </a:rPr>
              <a:t>Information</a:t>
            </a:r>
            <a:r>
              <a:rPr lang="en-IN" sz="1800" b="1" spc="-85" dirty="0">
                <a:latin typeface="Times New Roman"/>
                <a:cs typeface="Times New Roman"/>
              </a:rPr>
              <a:t> </a:t>
            </a:r>
            <a:r>
              <a:rPr lang="en-IN" sz="1800" b="1" spc="-20" dirty="0">
                <a:latin typeface="Times New Roman"/>
                <a:cs typeface="Times New Roman"/>
              </a:rPr>
              <a:t>Technology</a:t>
            </a:r>
          </a:p>
          <a:p>
            <a:pPr marR="13970" algn="l">
              <a:lnSpc>
                <a:spcPts val="2135"/>
              </a:lnSpc>
            </a:pPr>
            <a:r>
              <a:rPr lang="en-IN" sz="1800" b="1" spc="-20" dirty="0">
                <a:latin typeface="Times New Roman"/>
                <a:cs typeface="Times New Roman"/>
              </a:rPr>
              <a:t>                                  </a:t>
            </a:r>
            <a:r>
              <a:rPr lang="en-IN" sz="1800" dirty="0"/>
              <a:t>SESHADRI</a:t>
            </a:r>
            <a:r>
              <a:rPr lang="en-IN" sz="1800" spc="-20" dirty="0"/>
              <a:t> </a:t>
            </a:r>
            <a:r>
              <a:rPr lang="en-IN" sz="1800" dirty="0"/>
              <a:t>RAO</a:t>
            </a:r>
            <a:r>
              <a:rPr lang="en-IN" sz="1800" spc="5" dirty="0"/>
              <a:t> </a:t>
            </a:r>
            <a:r>
              <a:rPr lang="en-IN" sz="1800" spc="-40" dirty="0"/>
              <a:t>GUDLAVALLERU</a:t>
            </a:r>
            <a:r>
              <a:rPr lang="en-IN" sz="1800" spc="-10" dirty="0"/>
              <a:t> </a:t>
            </a:r>
            <a:r>
              <a:rPr lang="en-IN" sz="1800" dirty="0"/>
              <a:t>ENGINEERING</a:t>
            </a:r>
            <a:r>
              <a:rPr lang="en-IN" sz="1800" spc="-15" dirty="0"/>
              <a:t> </a:t>
            </a:r>
            <a:r>
              <a:rPr lang="en-IN" sz="1800" dirty="0"/>
              <a:t>COLLEGE</a:t>
            </a:r>
          </a:p>
          <a:p>
            <a:pPr marR="13970">
              <a:lnSpc>
                <a:spcPts val="2135"/>
              </a:lnSpc>
            </a:pPr>
            <a:r>
              <a:rPr lang="en-IN" sz="2000" spc="-5" dirty="0">
                <a:latin typeface="Times New Roman"/>
                <a:cs typeface="Times New Roman"/>
              </a:rPr>
              <a:t>(</a:t>
            </a:r>
            <a:r>
              <a:rPr lang="en-IN" sz="1800" spc="-5" dirty="0">
                <a:latin typeface="Times New Roman"/>
                <a:cs typeface="Times New Roman"/>
              </a:rPr>
              <a:t>An</a:t>
            </a:r>
            <a:r>
              <a:rPr lang="en-IN" sz="1800" spc="-80" dirty="0">
                <a:latin typeface="Times New Roman"/>
                <a:cs typeface="Times New Roman"/>
              </a:rPr>
              <a:t> </a:t>
            </a:r>
            <a:r>
              <a:rPr lang="en-IN" sz="1800" spc="-10" dirty="0">
                <a:latin typeface="Times New Roman"/>
                <a:cs typeface="Times New Roman"/>
              </a:rPr>
              <a:t>Autonomous</a:t>
            </a:r>
            <a:r>
              <a:rPr lang="en-IN" sz="1800" spc="35" dirty="0">
                <a:latin typeface="Times New Roman"/>
                <a:cs typeface="Times New Roman"/>
              </a:rPr>
              <a:t> </a:t>
            </a:r>
            <a:r>
              <a:rPr lang="en-IN" sz="1800" spc="-5" dirty="0">
                <a:latin typeface="Times New Roman"/>
                <a:cs typeface="Times New Roman"/>
              </a:rPr>
              <a:t>Institute</a:t>
            </a:r>
            <a:r>
              <a:rPr lang="en-IN" sz="1800" spc="35" dirty="0">
                <a:latin typeface="Times New Roman"/>
                <a:cs typeface="Times New Roman"/>
              </a:rPr>
              <a:t> </a:t>
            </a:r>
            <a:r>
              <a:rPr lang="en-IN" sz="1800" spc="-5" dirty="0">
                <a:latin typeface="Times New Roman"/>
                <a:cs typeface="Times New Roman"/>
              </a:rPr>
              <a:t>with</a:t>
            </a:r>
            <a:r>
              <a:rPr lang="en-IN" sz="1800" spc="25" dirty="0">
                <a:latin typeface="Times New Roman"/>
                <a:cs typeface="Times New Roman"/>
              </a:rPr>
              <a:t> </a:t>
            </a:r>
            <a:r>
              <a:rPr lang="en-IN" sz="1800" spc="-10" dirty="0">
                <a:latin typeface="Times New Roman"/>
                <a:cs typeface="Times New Roman"/>
              </a:rPr>
              <a:t>Permanent</a:t>
            </a:r>
            <a:r>
              <a:rPr lang="en-IN" sz="1800" spc="-30" dirty="0">
                <a:latin typeface="Times New Roman"/>
                <a:cs typeface="Times New Roman"/>
              </a:rPr>
              <a:t> </a:t>
            </a:r>
            <a:r>
              <a:rPr lang="en-IN" sz="1800" spc="-5" dirty="0">
                <a:latin typeface="Times New Roman"/>
                <a:cs typeface="Times New Roman"/>
              </a:rPr>
              <a:t>Affiliation</a:t>
            </a:r>
            <a:r>
              <a:rPr lang="en-IN" sz="1800" spc="30" dirty="0">
                <a:latin typeface="Times New Roman"/>
                <a:cs typeface="Times New Roman"/>
              </a:rPr>
              <a:t> </a:t>
            </a:r>
            <a:r>
              <a:rPr lang="en-IN" sz="1800" spc="-5" dirty="0">
                <a:latin typeface="Times New Roman"/>
                <a:cs typeface="Times New Roman"/>
              </a:rPr>
              <a:t>to</a:t>
            </a:r>
            <a:r>
              <a:rPr lang="en-IN" sz="1800" spc="20" dirty="0">
                <a:latin typeface="Times New Roman"/>
                <a:cs typeface="Times New Roman"/>
              </a:rPr>
              <a:t> </a:t>
            </a:r>
            <a:r>
              <a:rPr lang="en-IN" sz="1800" spc="-5" dirty="0">
                <a:latin typeface="Times New Roman"/>
                <a:cs typeface="Times New Roman"/>
              </a:rPr>
              <a:t>JNTUK,</a:t>
            </a:r>
            <a:r>
              <a:rPr lang="en-IN" sz="1800" spc="5" dirty="0">
                <a:latin typeface="Times New Roman"/>
                <a:cs typeface="Times New Roman"/>
              </a:rPr>
              <a:t> </a:t>
            </a:r>
            <a:r>
              <a:rPr lang="en-IN" sz="1800" spc="-5" dirty="0">
                <a:latin typeface="Times New Roman"/>
                <a:cs typeface="Times New Roman"/>
              </a:rPr>
              <a:t>Kakinada)</a:t>
            </a:r>
            <a:endParaRPr lang="en-IN" sz="1800" dirty="0">
              <a:latin typeface="Times New Roman"/>
              <a:cs typeface="Times New Roman"/>
            </a:endParaRPr>
          </a:p>
          <a:p>
            <a:pPr marR="56515">
              <a:lnSpc>
                <a:spcPts val="2135"/>
              </a:lnSpc>
            </a:pPr>
            <a:r>
              <a:rPr lang="en-IN" sz="2000" spc="-5" dirty="0">
                <a:latin typeface="Times New Roman"/>
                <a:cs typeface="Times New Roman"/>
              </a:rPr>
              <a:t>Seshadri</a:t>
            </a:r>
            <a:r>
              <a:rPr lang="en-IN" sz="2000" dirty="0">
                <a:latin typeface="Times New Roman"/>
                <a:cs typeface="Times New Roman"/>
              </a:rPr>
              <a:t> </a:t>
            </a:r>
            <a:r>
              <a:rPr lang="en-IN" sz="2000" spc="-5" dirty="0">
                <a:latin typeface="Times New Roman"/>
                <a:cs typeface="Times New Roman"/>
              </a:rPr>
              <a:t>Rao</a:t>
            </a:r>
            <a:r>
              <a:rPr lang="en-IN" sz="2000" spc="5" dirty="0">
                <a:latin typeface="Times New Roman"/>
                <a:cs typeface="Times New Roman"/>
              </a:rPr>
              <a:t> </a:t>
            </a:r>
            <a:r>
              <a:rPr lang="en-IN" sz="2000" spc="-5" dirty="0">
                <a:latin typeface="Times New Roman"/>
                <a:cs typeface="Times New Roman"/>
              </a:rPr>
              <a:t>Knowledge</a:t>
            </a:r>
            <a:r>
              <a:rPr lang="en-IN" sz="2000" spc="-10" dirty="0">
                <a:latin typeface="Times New Roman"/>
                <a:cs typeface="Times New Roman"/>
              </a:rPr>
              <a:t> </a:t>
            </a:r>
            <a:r>
              <a:rPr lang="en-IN" sz="2000" spc="-15" dirty="0">
                <a:latin typeface="Times New Roman"/>
                <a:cs typeface="Times New Roman"/>
              </a:rPr>
              <a:t>Village, </a:t>
            </a:r>
            <a:r>
              <a:rPr lang="en-IN" sz="2000" dirty="0">
                <a:latin typeface="Times New Roman"/>
                <a:cs typeface="Times New Roman"/>
              </a:rPr>
              <a:t>Gudlavalleru</a:t>
            </a:r>
            <a:r>
              <a:rPr lang="en-IN" sz="2000" spc="-5" dirty="0">
                <a:latin typeface="Times New Roman"/>
                <a:cs typeface="Times New Roman"/>
              </a:rPr>
              <a:t> </a:t>
            </a:r>
            <a:r>
              <a:rPr lang="en-IN" sz="2000" dirty="0">
                <a:latin typeface="Times New Roman"/>
                <a:cs typeface="Times New Roman"/>
              </a:rPr>
              <a:t>–</a:t>
            </a:r>
            <a:r>
              <a:rPr lang="en-IN" sz="2000" spc="10" dirty="0">
                <a:latin typeface="Times New Roman"/>
                <a:cs typeface="Times New Roman"/>
              </a:rPr>
              <a:t> </a:t>
            </a:r>
            <a:r>
              <a:rPr lang="en-IN" sz="2000" dirty="0">
                <a:latin typeface="Times New Roman"/>
                <a:cs typeface="Times New Roman"/>
              </a:rPr>
              <a:t>521356,</a:t>
            </a:r>
            <a:r>
              <a:rPr lang="en-IN" sz="2000" spc="-95" dirty="0">
                <a:latin typeface="Times New Roman"/>
                <a:cs typeface="Times New Roman"/>
              </a:rPr>
              <a:t> </a:t>
            </a:r>
            <a:r>
              <a:rPr lang="en-IN" sz="2000" dirty="0">
                <a:latin typeface="Times New Roman"/>
                <a:cs typeface="Times New Roman"/>
              </a:rPr>
              <a:t>Andhra</a:t>
            </a:r>
            <a:r>
              <a:rPr lang="en-IN" sz="2000" spc="5" dirty="0">
                <a:latin typeface="Times New Roman"/>
                <a:cs typeface="Times New Roman"/>
              </a:rPr>
              <a:t> </a:t>
            </a:r>
            <a:r>
              <a:rPr lang="en-IN" sz="2000" spc="-5" dirty="0">
                <a:latin typeface="Times New Roman"/>
                <a:cs typeface="Times New Roman"/>
              </a:rPr>
              <a:t>Pradesh</a:t>
            </a:r>
            <a:endParaRPr lang="en-IN" sz="2000" dirty="0">
              <a:latin typeface="Times New Roman"/>
              <a:cs typeface="Times New Roman"/>
            </a:endParaRPr>
          </a:p>
          <a:p>
            <a:pPr algn="l"/>
            <a:endParaRPr lang="en-IN" sz="1800" dirty="0"/>
          </a:p>
          <a:p>
            <a:pPr algn="l"/>
            <a:endParaRPr lang="en-IN" sz="1800" dirty="0">
              <a:latin typeface="Times New Roman"/>
              <a:cs typeface="Times New Roman"/>
            </a:endParaRPr>
          </a:p>
          <a:p>
            <a:pPr algn="l"/>
            <a:endParaRPr lang="en-IN" sz="1800" dirty="0"/>
          </a:p>
        </p:txBody>
      </p:sp>
      <p:pic>
        <p:nvPicPr>
          <p:cNvPr id="5" name="Picture 4">
            <a:extLst>
              <a:ext uri="{FF2B5EF4-FFF2-40B4-BE49-F238E27FC236}">
                <a16:creationId xmlns:a16="http://schemas.microsoft.com/office/drawing/2014/main" id="{0847C9EA-4855-42A5-5B49-4B6834C280D4}"/>
              </a:ext>
            </a:extLst>
          </p:cNvPr>
          <p:cNvPicPr>
            <a:picLocks noChangeAspect="1"/>
          </p:cNvPicPr>
          <p:nvPr/>
        </p:nvPicPr>
        <p:blipFill>
          <a:blip r:embed="rId2"/>
          <a:stretch>
            <a:fillRect/>
          </a:stretch>
        </p:blipFill>
        <p:spPr>
          <a:xfrm>
            <a:off x="5383763" y="1186543"/>
            <a:ext cx="1343608" cy="1404257"/>
          </a:xfrm>
          <a:prstGeom prst="rect">
            <a:avLst/>
          </a:prstGeom>
        </p:spPr>
      </p:pic>
    </p:spTree>
    <p:extLst>
      <p:ext uri="{BB962C8B-B14F-4D97-AF65-F5344CB8AC3E}">
        <p14:creationId xmlns:p14="http://schemas.microsoft.com/office/powerpoint/2010/main" val="96847734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EC690-D827-69E7-D815-90096D4ECCE6}"/>
              </a:ext>
            </a:extLst>
          </p:cNvPr>
          <p:cNvSpPr>
            <a:spLocks noGrp="1"/>
          </p:cNvSpPr>
          <p:nvPr>
            <p:ph type="title"/>
          </p:nvPr>
        </p:nvSpPr>
        <p:spPr/>
        <p:txBody>
          <a:bodyPr>
            <a:normAutofit/>
          </a:bodyPr>
          <a:lstStyle/>
          <a:p>
            <a:r>
              <a:rPr lang="en-US" sz="3600" b="1" dirty="0">
                <a:latin typeface="Times New Roman" panose="02020603050405020304" pitchFamily="18" charset="0"/>
                <a:cs typeface="Times New Roman" panose="02020603050405020304" pitchFamily="18" charset="0"/>
              </a:rPr>
              <a:t>b) Implementation Process:</a:t>
            </a:r>
            <a:endParaRPr lang="en-IN" sz="36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78B2B4C1-9324-9C0F-27C4-8F923DAF6156}"/>
              </a:ext>
            </a:extLst>
          </p:cNvPr>
          <p:cNvSpPr>
            <a:spLocks noGrp="1"/>
          </p:cNvSpPr>
          <p:nvPr>
            <p:ph idx="1"/>
          </p:nvPr>
        </p:nvSpPr>
        <p:spPr>
          <a:xfrm>
            <a:off x="838200" y="1690688"/>
            <a:ext cx="10515600" cy="4525054"/>
          </a:xfrm>
        </p:spPr>
        <p:txBody>
          <a:bodyPr/>
          <a:lstStyle/>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Defining specific app needs.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Planning app’s look and structure.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Designing an user-friendly interface.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Building app using flutter environment using dart language.</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Collecting and adding the resources.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Making sure that app works well on Android phones.</a:t>
            </a:r>
          </a:p>
          <a:p>
            <a:pPr>
              <a:buFont typeface="Wingdings" panose="05000000000000000000" pitchFamily="2" charset="2"/>
              <a:buChar char="§"/>
            </a:pPr>
            <a:r>
              <a:rPr lang="en-US" dirty="0">
                <a:latin typeface="Times New Roman" panose="02020603050405020304" pitchFamily="18" charset="0"/>
                <a:cs typeface="Times New Roman" panose="02020603050405020304" pitchFamily="18" charset="0"/>
              </a:rPr>
              <a:t> Promoting for the app through live interaction with community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4582100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419A281-F74F-A621-3EFB-66A90196D5AD}"/>
              </a:ext>
            </a:extLst>
          </p:cNvPr>
          <p:cNvSpPr txBox="1"/>
          <p:nvPr/>
        </p:nvSpPr>
        <p:spPr>
          <a:xfrm>
            <a:off x="214604" y="447869"/>
            <a:ext cx="11607281" cy="5450851"/>
          </a:xfrm>
          <a:prstGeom prst="rect">
            <a:avLst/>
          </a:prstGeom>
          <a:noFill/>
        </p:spPr>
        <p:txBody>
          <a:bodyPr wrap="square" rtlCol="0">
            <a:spAutoFit/>
          </a:bodyPr>
          <a:lstStyle/>
          <a:p>
            <a:pPr algn="just">
              <a:lnSpc>
                <a:spcPct val="150000"/>
              </a:lnSpc>
            </a:pPr>
            <a:r>
              <a:rPr lang="en-US" dirty="0"/>
              <a:t> </a:t>
            </a:r>
          </a:p>
          <a:p>
            <a:pPr marL="342900" indent="-342900" algn="just">
              <a:lnSpc>
                <a:spcPct val="150000"/>
              </a:lnSpc>
              <a:buFont typeface="+mj-lt"/>
              <a:buAutoNum type="arabicPeriod"/>
            </a:pPr>
            <a:r>
              <a:rPr lang="en-US" b="1" dirty="0"/>
              <a:t>Setting Up the Development Environment Install Flutter SDK:   </a:t>
            </a:r>
            <a:r>
              <a:rPr lang="en-US" dirty="0"/>
              <a:t>Download, extract, and configure the Flutter SDK.</a:t>
            </a:r>
          </a:p>
          <a:p>
            <a:pPr marL="342900" indent="-342900" algn="just">
              <a:lnSpc>
                <a:spcPct val="150000"/>
              </a:lnSpc>
              <a:buFont typeface="+mj-lt"/>
              <a:buAutoNum type="arabicPeriod"/>
            </a:pPr>
            <a:r>
              <a:rPr lang="en-US" b="1" dirty="0"/>
              <a:t>Install Android Command-Line Tools:   </a:t>
            </a:r>
            <a:r>
              <a:rPr lang="en-US" dirty="0"/>
              <a:t>Set up Android Studio and SDK components.</a:t>
            </a:r>
          </a:p>
          <a:p>
            <a:pPr marL="342900" indent="-342900" algn="just">
              <a:lnSpc>
                <a:spcPct val="150000"/>
              </a:lnSpc>
              <a:buFont typeface="+mj-lt"/>
              <a:buAutoNum type="arabicPeriod"/>
            </a:pPr>
            <a:r>
              <a:rPr lang="en-US" b="1" dirty="0"/>
              <a:t>Configure Android Emulator:   </a:t>
            </a:r>
            <a:r>
              <a:rPr lang="en-US" dirty="0"/>
              <a:t>Install emulator tools, create an AVD, and run the emulator.</a:t>
            </a:r>
          </a:p>
          <a:p>
            <a:pPr marL="342900" indent="-342900" algn="just">
              <a:lnSpc>
                <a:spcPct val="150000"/>
              </a:lnSpc>
              <a:buFont typeface="+mj-lt"/>
              <a:buAutoNum type="arabicPeriod"/>
            </a:pPr>
            <a:r>
              <a:rPr lang="en-US" b="1" dirty="0"/>
              <a:t>Verify Setup:    </a:t>
            </a:r>
            <a:r>
              <a:rPr lang="en-US" dirty="0"/>
              <a:t>Use flutter doctor to confirm all tools are installed correctly.</a:t>
            </a:r>
          </a:p>
          <a:p>
            <a:pPr marL="342900" indent="-342900" algn="just">
              <a:lnSpc>
                <a:spcPct val="150000"/>
              </a:lnSpc>
              <a:buFont typeface="+mj-lt"/>
              <a:buAutoNum type="arabicPeriod"/>
            </a:pPr>
            <a:r>
              <a:rPr lang="en-US" b="1" dirty="0"/>
              <a:t>Creating the Flutter Project Initialize Project: </a:t>
            </a:r>
          </a:p>
          <a:p>
            <a:pPr marL="720000" indent="-285750" algn="just">
              <a:lnSpc>
                <a:spcPct val="150000"/>
              </a:lnSpc>
              <a:buFont typeface="Wingdings" panose="05000000000000000000" pitchFamily="2" charset="2"/>
              <a:buChar char="v"/>
            </a:pPr>
            <a:r>
              <a:rPr lang="en-US" dirty="0"/>
              <a:t>Create a new Flutter project (flutter create </a:t>
            </a:r>
            <a:r>
              <a:rPr lang="en-US" dirty="0" err="1"/>
              <a:t>floodguard</a:t>
            </a:r>
            <a:r>
              <a:rPr lang="en-US" dirty="0"/>
              <a:t>).</a:t>
            </a:r>
          </a:p>
          <a:p>
            <a:pPr marL="720000" indent="-285750" algn="just">
              <a:lnSpc>
                <a:spcPct val="150000"/>
              </a:lnSpc>
              <a:buFont typeface="Wingdings" panose="05000000000000000000" pitchFamily="2" charset="2"/>
              <a:buChar char="v"/>
            </a:pPr>
            <a:r>
              <a:rPr lang="en-US" b="1" dirty="0"/>
              <a:t>Add Dependencies: </a:t>
            </a:r>
            <a:r>
              <a:rPr lang="en-US" dirty="0"/>
              <a:t>Include packages like http, geolocator, and provider.</a:t>
            </a:r>
          </a:p>
          <a:p>
            <a:pPr marL="720000" indent="-285750" algn="just">
              <a:lnSpc>
                <a:spcPct val="150000"/>
              </a:lnSpc>
              <a:buFont typeface="Wingdings" panose="05000000000000000000" pitchFamily="2" charset="2"/>
              <a:buChar char="v"/>
            </a:pPr>
            <a:r>
              <a:rPr lang="en-US" b="1" dirty="0"/>
              <a:t>Set Up API Access: </a:t>
            </a:r>
            <a:r>
              <a:rPr lang="en-US" dirty="0"/>
              <a:t>Register with </a:t>
            </a:r>
            <a:r>
              <a:rPr lang="en-US" dirty="0" err="1"/>
              <a:t>OpenWeatherMap</a:t>
            </a:r>
            <a:r>
              <a:rPr lang="en-US" dirty="0"/>
              <a:t>, obtain an API key, and configure it for real-time data.</a:t>
            </a:r>
          </a:p>
          <a:p>
            <a:pPr marL="720000" indent="-285750" algn="just">
              <a:lnSpc>
                <a:spcPct val="150000"/>
              </a:lnSpc>
              <a:buFont typeface="Wingdings" panose="05000000000000000000" pitchFamily="2" charset="2"/>
              <a:buChar char="v"/>
            </a:pPr>
            <a:r>
              <a:rPr lang="en-US" b="1" dirty="0"/>
              <a:t>Developing the App's UI Design Key Screens: </a:t>
            </a:r>
            <a:r>
              <a:rPr lang="en-US" dirty="0"/>
              <a:t>Build pages for Welcome, Flood Detection, Precautions, and Prevention.</a:t>
            </a:r>
          </a:p>
          <a:p>
            <a:pPr marL="720000" indent="-285750" algn="just">
              <a:lnSpc>
                <a:spcPct val="150000"/>
              </a:lnSpc>
              <a:buFont typeface="Wingdings" panose="05000000000000000000" pitchFamily="2" charset="2"/>
              <a:buChar char="v"/>
            </a:pPr>
            <a:r>
              <a:rPr lang="en-US" b="1" dirty="0"/>
              <a:t>Enhance Visual Appeal: </a:t>
            </a:r>
            <a:r>
              <a:rPr lang="en-US" dirty="0"/>
              <a:t>Add logos, icons, background images, and consistent styling themes.</a:t>
            </a:r>
          </a:p>
          <a:p>
            <a:pPr algn="just">
              <a:lnSpc>
                <a:spcPct val="150000"/>
              </a:lnSpc>
            </a:pPr>
            <a:endParaRPr lang="en-US" dirty="0"/>
          </a:p>
        </p:txBody>
      </p:sp>
    </p:spTree>
    <p:extLst>
      <p:ext uri="{BB962C8B-B14F-4D97-AF65-F5344CB8AC3E}">
        <p14:creationId xmlns:p14="http://schemas.microsoft.com/office/powerpoint/2010/main" val="19842327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F706E360-F991-6C9E-8622-646C0662ED2A}"/>
              </a:ext>
            </a:extLst>
          </p:cNvPr>
          <p:cNvSpPr txBox="1"/>
          <p:nvPr/>
        </p:nvSpPr>
        <p:spPr>
          <a:xfrm>
            <a:off x="269033" y="475862"/>
            <a:ext cx="7139474" cy="5450851"/>
          </a:xfrm>
          <a:prstGeom prst="rect">
            <a:avLst/>
          </a:prstGeom>
          <a:noFill/>
        </p:spPr>
        <p:txBody>
          <a:bodyPr wrap="square" rtlCol="0">
            <a:spAutoFit/>
          </a:bodyPr>
          <a:lstStyle/>
          <a:p>
            <a:pPr marL="1005750" indent="-285750" algn="just">
              <a:lnSpc>
                <a:spcPct val="150000"/>
              </a:lnSpc>
              <a:buFont typeface="Wingdings" panose="05000000000000000000" pitchFamily="2" charset="2"/>
              <a:buChar char="v"/>
            </a:pPr>
            <a:r>
              <a:rPr lang="en-US" b="1" dirty="0"/>
              <a:t>Implement Features: </a:t>
            </a:r>
            <a:r>
              <a:rPr lang="en-US" dirty="0"/>
              <a:t>Display real-time weather </a:t>
            </a:r>
            <a:r>
              <a:rPr lang="en-US" dirty="0" err="1"/>
              <a:t>data.Predict</a:t>
            </a:r>
            <a:r>
              <a:rPr lang="en-US" dirty="0"/>
              <a:t> flood risks using historical and climatic data.</a:t>
            </a:r>
          </a:p>
          <a:p>
            <a:pPr marL="1005750" indent="-285750" algn="just">
              <a:lnSpc>
                <a:spcPct val="150000"/>
              </a:lnSpc>
              <a:buFont typeface="Wingdings" panose="05000000000000000000" pitchFamily="2" charset="2"/>
              <a:buChar char="v"/>
            </a:pPr>
            <a:r>
              <a:rPr lang="en-US" dirty="0"/>
              <a:t>Provide safety tips for flood preparedness.</a:t>
            </a:r>
          </a:p>
          <a:p>
            <a:pPr marL="1005750" indent="-285750" algn="just">
              <a:lnSpc>
                <a:spcPct val="150000"/>
              </a:lnSpc>
              <a:buFont typeface="Wingdings" panose="05000000000000000000" pitchFamily="2" charset="2"/>
              <a:buChar char="v"/>
            </a:pPr>
            <a:r>
              <a:rPr lang="en-US" b="1" dirty="0"/>
              <a:t>Testing on Emulator Run and Test: </a:t>
            </a:r>
            <a:r>
              <a:rPr lang="en-US" dirty="0"/>
              <a:t>Use flutter run to test app functionality on an emulator.</a:t>
            </a:r>
          </a:p>
          <a:p>
            <a:pPr marL="1005750" indent="-285750" algn="just">
              <a:lnSpc>
                <a:spcPct val="150000"/>
              </a:lnSpc>
              <a:buFont typeface="Wingdings" panose="05000000000000000000" pitchFamily="2" charset="2"/>
              <a:buChar char="v"/>
            </a:pPr>
            <a:r>
              <a:rPr lang="en-US" b="1" dirty="0"/>
              <a:t>Fix Bugs: </a:t>
            </a:r>
            <a:r>
              <a:rPr lang="en-US" dirty="0"/>
              <a:t>Resolve UI issues, crashes, and optimize performance for various screen sizes.</a:t>
            </a:r>
          </a:p>
          <a:p>
            <a:pPr marL="1005750" indent="-285750" algn="just">
              <a:lnSpc>
                <a:spcPct val="150000"/>
              </a:lnSpc>
              <a:buFont typeface="Wingdings" panose="05000000000000000000" pitchFamily="2" charset="2"/>
              <a:buChar char="v"/>
            </a:pPr>
            <a:r>
              <a:rPr lang="en-US" b="1" dirty="0"/>
              <a:t>Deploying to a Physical Device Enable Developer Mode: </a:t>
            </a:r>
            <a:r>
              <a:rPr lang="en-US" dirty="0"/>
              <a:t>Activate USB debugging on the Android device.</a:t>
            </a:r>
          </a:p>
          <a:p>
            <a:pPr marL="1005750" indent="-285750" algn="just">
              <a:lnSpc>
                <a:spcPct val="150000"/>
              </a:lnSpc>
              <a:buFont typeface="Wingdings" panose="05000000000000000000" pitchFamily="2" charset="2"/>
              <a:buChar char="v"/>
            </a:pPr>
            <a:r>
              <a:rPr lang="en-US" b="1" dirty="0"/>
              <a:t>Install the App</a:t>
            </a:r>
            <a:r>
              <a:rPr lang="en-US" dirty="0"/>
              <a:t>: Connect the device, use flutter install to deploy, and perform final tests.</a:t>
            </a:r>
          </a:p>
          <a:p>
            <a:pPr marL="1005750" indent="-285750" algn="just">
              <a:lnSpc>
                <a:spcPct val="150000"/>
              </a:lnSpc>
              <a:buFont typeface="Wingdings" panose="05000000000000000000" pitchFamily="2" charset="2"/>
              <a:buChar char="v"/>
            </a:pPr>
            <a:r>
              <a:rPr lang="en-US" b="1" dirty="0"/>
              <a:t>Final Verification: </a:t>
            </a:r>
            <a:r>
              <a:rPr lang="en-US" dirty="0"/>
              <a:t>Ensure smooth navigation, accurate data, and real-time updates.</a:t>
            </a:r>
            <a:endParaRPr lang="en-IN" dirty="0"/>
          </a:p>
        </p:txBody>
      </p:sp>
      <p:pic>
        <p:nvPicPr>
          <p:cNvPr id="5" name="Picture 4">
            <a:extLst>
              <a:ext uri="{FF2B5EF4-FFF2-40B4-BE49-F238E27FC236}">
                <a16:creationId xmlns:a16="http://schemas.microsoft.com/office/drawing/2014/main" id="{7DA2796E-85BE-693D-C5EE-3B2CFC0AFE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164287" y="0"/>
            <a:ext cx="3481800" cy="6858000"/>
          </a:xfrm>
          <a:prstGeom prst="rect">
            <a:avLst/>
          </a:prstGeom>
        </p:spPr>
      </p:pic>
    </p:spTree>
    <p:extLst>
      <p:ext uri="{BB962C8B-B14F-4D97-AF65-F5344CB8AC3E}">
        <p14:creationId xmlns:p14="http://schemas.microsoft.com/office/powerpoint/2010/main" val="35948302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865B94B-34C3-D168-E9E3-6FB14F4F6E6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11226" y="0"/>
            <a:ext cx="3344953" cy="6858000"/>
          </a:xfrm>
          <a:prstGeom prst="rect">
            <a:avLst/>
          </a:prstGeom>
        </p:spPr>
      </p:pic>
      <p:pic>
        <p:nvPicPr>
          <p:cNvPr id="5" name="Picture 4">
            <a:extLst>
              <a:ext uri="{FF2B5EF4-FFF2-40B4-BE49-F238E27FC236}">
                <a16:creationId xmlns:a16="http://schemas.microsoft.com/office/drawing/2014/main" id="{C22CD5D7-BA5A-586A-A578-81B6F190ED9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55099" y="0"/>
            <a:ext cx="3481801" cy="6858000"/>
          </a:xfrm>
          <a:prstGeom prst="rect">
            <a:avLst/>
          </a:prstGeom>
        </p:spPr>
      </p:pic>
      <p:pic>
        <p:nvPicPr>
          <p:cNvPr id="7" name="Picture 6">
            <a:extLst>
              <a:ext uri="{FF2B5EF4-FFF2-40B4-BE49-F238E27FC236}">
                <a16:creationId xmlns:a16="http://schemas.microsoft.com/office/drawing/2014/main" id="{81197219-4B7F-AF32-2E5D-FC1C5D28541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098973" y="0"/>
            <a:ext cx="3481801" cy="6858000"/>
          </a:xfrm>
          <a:prstGeom prst="rect">
            <a:avLst/>
          </a:prstGeom>
        </p:spPr>
      </p:pic>
    </p:spTree>
    <p:extLst>
      <p:ext uri="{BB962C8B-B14F-4D97-AF65-F5344CB8AC3E}">
        <p14:creationId xmlns:p14="http://schemas.microsoft.com/office/powerpoint/2010/main" val="202626949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05C44D2-CE25-00F6-B800-D8E0B878586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4759" y="0"/>
            <a:ext cx="3470986" cy="6858000"/>
          </a:xfrm>
          <a:prstGeom prst="rect">
            <a:avLst/>
          </a:prstGeom>
        </p:spPr>
      </p:pic>
      <p:pic>
        <p:nvPicPr>
          <p:cNvPr id="5" name="Picture 4">
            <a:extLst>
              <a:ext uri="{FF2B5EF4-FFF2-40B4-BE49-F238E27FC236}">
                <a16:creationId xmlns:a16="http://schemas.microsoft.com/office/drawing/2014/main" id="{C743E6F6-F425-6AD3-FE5D-AC20643824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94182" y="0"/>
            <a:ext cx="3578218" cy="6858000"/>
          </a:xfrm>
          <a:prstGeom prst="rect">
            <a:avLst/>
          </a:prstGeom>
        </p:spPr>
      </p:pic>
      <p:pic>
        <p:nvPicPr>
          <p:cNvPr id="7" name="Picture 6">
            <a:extLst>
              <a:ext uri="{FF2B5EF4-FFF2-40B4-BE49-F238E27FC236}">
                <a16:creationId xmlns:a16="http://schemas.microsoft.com/office/drawing/2014/main" id="{352E2D84-E002-2B7D-C4BF-E73A7E57E5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169022" y="0"/>
            <a:ext cx="3578219" cy="6858000"/>
          </a:xfrm>
          <a:prstGeom prst="rect">
            <a:avLst/>
          </a:prstGeom>
        </p:spPr>
      </p:pic>
    </p:spTree>
    <p:extLst>
      <p:ext uri="{BB962C8B-B14F-4D97-AF65-F5344CB8AC3E}">
        <p14:creationId xmlns:p14="http://schemas.microsoft.com/office/powerpoint/2010/main" val="35238746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BDB6D8-2DF2-570B-E8F5-B20A63DCAD2D}"/>
              </a:ext>
            </a:extLst>
          </p:cNvPr>
          <p:cNvSpPr>
            <a:spLocks noGrp="1"/>
          </p:cNvSpPr>
          <p:nvPr>
            <p:ph type="title"/>
          </p:nvPr>
        </p:nvSpPr>
        <p:spPr>
          <a:xfrm>
            <a:off x="0" y="83976"/>
            <a:ext cx="12192000" cy="6858000"/>
          </a:xfrm>
        </p:spPr>
        <p:txBody>
          <a:bodyPr/>
          <a:lstStyle/>
          <a:p>
            <a:br>
              <a:rPr lang="en-US" dirty="0"/>
            </a:br>
            <a:br>
              <a:rPr lang="en-US" dirty="0"/>
            </a:br>
            <a:br>
              <a:rPr lang="en-US" dirty="0"/>
            </a:br>
            <a:br>
              <a:rPr lang="en-US" dirty="0"/>
            </a:br>
            <a:br>
              <a:rPr lang="en-US" dirty="0"/>
            </a:br>
            <a:br>
              <a:rPr lang="en-US" dirty="0"/>
            </a:br>
            <a:br>
              <a:rPr lang="en-US" sz="4000" b="1" dirty="0">
                <a:latin typeface="Times New Roman" panose="02020603050405020304" pitchFamily="18" charset="0"/>
                <a:cs typeface="Times New Roman" panose="02020603050405020304" pitchFamily="18" charset="0"/>
              </a:rPr>
            </a:br>
            <a:endParaRPr lang="en-IN" sz="3600" b="1" dirty="0">
              <a:latin typeface="Times New Roman" panose="02020603050405020304" pitchFamily="18" charset="0"/>
              <a:cs typeface="Times New Roman" panose="02020603050405020304" pitchFamily="18" charset="0"/>
            </a:endParaRPr>
          </a:p>
        </p:txBody>
      </p:sp>
      <p:pic>
        <p:nvPicPr>
          <p:cNvPr id="5" name="Content Placeholder 4">
            <a:extLst>
              <a:ext uri="{FF2B5EF4-FFF2-40B4-BE49-F238E27FC236}">
                <a16:creationId xmlns:a16="http://schemas.microsoft.com/office/drawing/2014/main" id="{7D9F9332-0F94-78EE-1F6F-033935882CE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090904" y="559836"/>
            <a:ext cx="4526902" cy="5542386"/>
          </a:xfrm>
        </p:spPr>
      </p:pic>
      <p:pic>
        <p:nvPicPr>
          <p:cNvPr id="7" name="Picture 6">
            <a:extLst>
              <a:ext uri="{FF2B5EF4-FFF2-40B4-BE49-F238E27FC236}">
                <a16:creationId xmlns:a16="http://schemas.microsoft.com/office/drawing/2014/main" id="{6517D9A1-D6CE-0D33-82BB-2D926768BE7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176088" y="1007706"/>
            <a:ext cx="4925008" cy="4404048"/>
          </a:xfrm>
          <a:prstGeom prst="rect">
            <a:avLst/>
          </a:prstGeom>
        </p:spPr>
      </p:pic>
    </p:spTree>
    <p:extLst>
      <p:ext uri="{BB962C8B-B14F-4D97-AF65-F5344CB8AC3E}">
        <p14:creationId xmlns:p14="http://schemas.microsoft.com/office/powerpoint/2010/main" val="11289206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107923F6-BC94-C1A7-3D90-08F0A06DEA8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73019" y="74646"/>
            <a:ext cx="9077131" cy="6858000"/>
          </a:xfrm>
          <a:prstGeom prst="rect">
            <a:avLst/>
          </a:prstGeom>
        </p:spPr>
      </p:pic>
    </p:spTree>
    <p:extLst>
      <p:ext uri="{BB962C8B-B14F-4D97-AF65-F5344CB8AC3E}">
        <p14:creationId xmlns:p14="http://schemas.microsoft.com/office/powerpoint/2010/main" val="419722169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265045-3DC7-60BF-7BA4-2D47709F9CC7}"/>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                                </a:t>
            </a:r>
            <a:r>
              <a:rPr lang="en-US" sz="3200" b="1" u="sng" dirty="0">
                <a:latin typeface="Times New Roman" panose="02020603050405020304" pitchFamily="18" charset="0"/>
                <a:cs typeface="Times New Roman" panose="02020603050405020304" pitchFamily="18" charset="0"/>
              </a:rPr>
              <a:t>OUTLINE</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EF948625-5AE4-77D8-8140-36FACBD7A3A5}"/>
              </a:ext>
            </a:extLst>
          </p:cNvPr>
          <p:cNvSpPr>
            <a:spLocks noGrp="1"/>
          </p:cNvSpPr>
          <p:nvPr>
            <p:ph idx="1"/>
          </p:nvPr>
        </p:nvSpPr>
        <p:spPr/>
        <p:txBody>
          <a:bodyPr>
            <a:normAutofit/>
          </a:bodyPr>
          <a:lstStyle/>
          <a:p>
            <a:pPr marL="457200" indent="-457200">
              <a:buAutoNum type="arabicPeriod"/>
            </a:pPr>
            <a:r>
              <a:rPr lang="en-US" dirty="0">
                <a:latin typeface="Times New Roman" panose="02020603050405020304" pitchFamily="18" charset="0"/>
                <a:cs typeface="Times New Roman" panose="02020603050405020304" pitchFamily="18" charset="0"/>
              </a:rPr>
              <a:t>Abstract</a:t>
            </a:r>
          </a:p>
          <a:p>
            <a:pPr marL="457200" indent="-457200">
              <a:buAutoNum type="arabicPeriod"/>
            </a:pPr>
            <a:r>
              <a:rPr lang="en-IN" dirty="0">
                <a:latin typeface="Times New Roman" panose="02020603050405020304" pitchFamily="18" charset="0"/>
                <a:cs typeface="Times New Roman" panose="02020603050405020304" pitchFamily="18" charset="0"/>
              </a:rPr>
              <a:t>Introduction</a:t>
            </a:r>
          </a:p>
          <a:p>
            <a:pPr marL="457200" indent="-457200">
              <a:buAutoNum type="arabicPeriod"/>
            </a:pPr>
            <a:r>
              <a:rPr lang="en-IN" dirty="0">
                <a:latin typeface="Times New Roman" panose="02020603050405020304" pitchFamily="18" charset="0"/>
                <a:cs typeface="Times New Roman" panose="02020603050405020304" pitchFamily="18" charset="0"/>
              </a:rPr>
              <a:t>Problem statement &amp; Objectives</a:t>
            </a:r>
          </a:p>
          <a:p>
            <a:pPr marL="457200" indent="-457200">
              <a:buAutoNum type="arabicPeriod"/>
            </a:pPr>
            <a:r>
              <a:rPr lang="en-IN" dirty="0">
                <a:latin typeface="Times New Roman" panose="02020603050405020304" pitchFamily="18" charset="0"/>
                <a:cs typeface="Times New Roman" panose="02020603050405020304" pitchFamily="18" charset="0"/>
              </a:rPr>
              <a:t>Existing System</a:t>
            </a:r>
          </a:p>
          <a:p>
            <a:pPr lvl="1">
              <a:buFont typeface="Wingdings" panose="05000000000000000000" pitchFamily="2" charset="2"/>
              <a:buChar char="ü"/>
            </a:pPr>
            <a:r>
              <a:rPr lang="en-IN" sz="2800" dirty="0">
                <a:latin typeface="Times New Roman" panose="02020603050405020304" pitchFamily="18" charset="0"/>
                <a:cs typeface="Times New Roman" panose="02020603050405020304" pitchFamily="18" charset="0"/>
              </a:rPr>
              <a:t> Limitations</a:t>
            </a:r>
          </a:p>
          <a:p>
            <a:pPr marL="457200" indent="-457200">
              <a:buAutoNum type="arabicPeriod" startAt="5"/>
            </a:pPr>
            <a:r>
              <a:rPr lang="en-US" dirty="0">
                <a:latin typeface="Times New Roman" panose="02020603050405020304" pitchFamily="18" charset="0"/>
                <a:cs typeface="Times New Roman" panose="02020603050405020304" pitchFamily="18" charset="0"/>
              </a:rPr>
              <a:t>Proposed System</a:t>
            </a:r>
          </a:p>
          <a:p>
            <a:pPr lvl="1">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a:t>
            </a:r>
            <a:r>
              <a:rPr lang="en-US" dirty="0">
                <a:latin typeface="Times New Roman"/>
                <a:cs typeface="Times New Roman"/>
              </a:rPr>
              <a:t>List</a:t>
            </a:r>
            <a:r>
              <a:rPr lang="en-US" spc="-35" dirty="0">
                <a:latin typeface="Times New Roman"/>
                <a:cs typeface="Times New Roman"/>
              </a:rPr>
              <a:t> </a:t>
            </a:r>
            <a:r>
              <a:rPr lang="en-US" dirty="0">
                <a:latin typeface="Times New Roman"/>
                <a:cs typeface="Times New Roman"/>
              </a:rPr>
              <a:t>the</a:t>
            </a:r>
            <a:r>
              <a:rPr lang="en-US" spc="-10" dirty="0">
                <a:latin typeface="Times New Roman"/>
                <a:cs typeface="Times New Roman"/>
              </a:rPr>
              <a:t> </a:t>
            </a:r>
            <a:r>
              <a:rPr lang="en-US" spc="-5" dirty="0">
                <a:latin typeface="Times New Roman"/>
                <a:cs typeface="Times New Roman"/>
              </a:rPr>
              <a:t>problems</a:t>
            </a:r>
            <a:r>
              <a:rPr lang="en-US" spc="-15" dirty="0">
                <a:latin typeface="Times New Roman"/>
                <a:cs typeface="Times New Roman"/>
              </a:rPr>
              <a:t> </a:t>
            </a:r>
            <a:r>
              <a:rPr lang="en-US" dirty="0">
                <a:latin typeface="Times New Roman"/>
                <a:cs typeface="Times New Roman"/>
              </a:rPr>
              <a:t>to</a:t>
            </a:r>
            <a:r>
              <a:rPr lang="en-US" spc="-10" dirty="0">
                <a:latin typeface="Times New Roman"/>
                <a:cs typeface="Times New Roman"/>
              </a:rPr>
              <a:t> </a:t>
            </a:r>
            <a:r>
              <a:rPr lang="en-US" dirty="0">
                <a:latin typeface="Times New Roman"/>
                <a:cs typeface="Times New Roman"/>
              </a:rPr>
              <a:t>be</a:t>
            </a:r>
            <a:r>
              <a:rPr lang="en-US" spc="-10" dirty="0">
                <a:latin typeface="Times New Roman"/>
                <a:cs typeface="Times New Roman"/>
              </a:rPr>
              <a:t> </a:t>
            </a:r>
            <a:r>
              <a:rPr lang="en-US" dirty="0">
                <a:latin typeface="Times New Roman"/>
                <a:cs typeface="Times New Roman"/>
              </a:rPr>
              <a:t>solved</a:t>
            </a:r>
          </a:p>
          <a:p>
            <a:pPr lvl="1">
              <a:buFont typeface="Wingdings" panose="05000000000000000000" pitchFamily="2" charset="2"/>
              <a:buChar char="ü"/>
            </a:pPr>
            <a:r>
              <a:rPr lang="en-US" dirty="0">
                <a:latin typeface="Times New Roman"/>
                <a:cs typeface="Times New Roman"/>
              </a:rPr>
              <a:t>  </a:t>
            </a:r>
            <a:r>
              <a:rPr lang="en-US" spc="-5" dirty="0">
                <a:latin typeface="Times New Roman"/>
                <a:cs typeface="Times New Roman"/>
              </a:rPr>
              <a:t>Complete</a:t>
            </a:r>
            <a:r>
              <a:rPr lang="en-US" spc="-20" dirty="0">
                <a:latin typeface="Times New Roman"/>
                <a:cs typeface="Times New Roman"/>
              </a:rPr>
              <a:t> </a:t>
            </a:r>
            <a:r>
              <a:rPr lang="en-US" dirty="0">
                <a:latin typeface="Times New Roman"/>
                <a:cs typeface="Times New Roman"/>
              </a:rPr>
              <a:t>action</a:t>
            </a:r>
            <a:r>
              <a:rPr lang="en-US" spc="-30" dirty="0">
                <a:latin typeface="Times New Roman"/>
                <a:cs typeface="Times New Roman"/>
              </a:rPr>
              <a:t> </a:t>
            </a:r>
            <a:r>
              <a:rPr lang="en-US" dirty="0">
                <a:latin typeface="Times New Roman"/>
                <a:cs typeface="Times New Roman"/>
              </a:rPr>
              <a:t>plan</a:t>
            </a:r>
            <a:r>
              <a:rPr lang="en-US" spc="-15" dirty="0">
                <a:latin typeface="Times New Roman"/>
                <a:cs typeface="Times New Roman"/>
              </a:rPr>
              <a:t> </a:t>
            </a:r>
            <a:r>
              <a:rPr lang="en-US" spc="-5" dirty="0">
                <a:latin typeface="Times New Roman"/>
                <a:cs typeface="Times New Roman"/>
              </a:rPr>
              <a:t>for</a:t>
            </a:r>
            <a:r>
              <a:rPr lang="en-US" dirty="0">
                <a:latin typeface="Times New Roman"/>
                <a:cs typeface="Times New Roman"/>
              </a:rPr>
              <a:t> the</a:t>
            </a:r>
            <a:r>
              <a:rPr lang="en-US" spc="-5" dirty="0">
                <a:latin typeface="Times New Roman"/>
                <a:cs typeface="Times New Roman"/>
              </a:rPr>
              <a:t> implementation</a:t>
            </a:r>
            <a:r>
              <a:rPr lang="en-US" spc="-35" dirty="0">
                <a:latin typeface="Times New Roman"/>
                <a:cs typeface="Times New Roman"/>
              </a:rPr>
              <a:t> </a:t>
            </a:r>
            <a:r>
              <a:rPr lang="en-US" dirty="0">
                <a:latin typeface="Times New Roman"/>
                <a:cs typeface="Times New Roman"/>
              </a:rPr>
              <a:t>of</a:t>
            </a:r>
            <a:r>
              <a:rPr lang="en-US" spc="-10" dirty="0">
                <a:latin typeface="Times New Roman"/>
                <a:cs typeface="Times New Roman"/>
              </a:rPr>
              <a:t> </a:t>
            </a:r>
            <a:r>
              <a:rPr lang="en-US" dirty="0">
                <a:latin typeface="Times New Roman"/>
                <a:cs typeface="Times New Roman"/>
              </a:rPr>
              <a:t>the </a:t>
            </a:r>
            <a:r>
              <a:rPr lang="en-US" spc="-5" dirty="0">
                <a:latin typeface="Times New Roman"/>
                <a:cs typeface="Times New Roman"/>
              </a:rPr>
              <a:t>proposed</a:t>
            </a:r>
            <a:r>
              <a:rPr lang="en-US" sz="2200" spc="-5" dirty="0">
                <a:latin typeface="Times New Roman"/>
                <a:cs typeface="Times New Roman"/>
              </a:rPr>
              <a:t> </a:t>
            </a:r>
            <a:r>
              <a:rPr lang="en-US" spc="-5" dirty="0">
                <a:latin typeface="Times New Roman"/>
                <a:cs typeface="Times New Roman"/>
              </a:rPr>
              <a:t>method.</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51812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5DA3A9-4A9C-64FA-EBCD-D3EE9BD2F0BD}"/>
              </a:ext>
            </a:extLst>
          </p:cNvPr>
          <p:cNvSpPr>
            <a:spLocks noGrp="1"/>
          </p:cNvSpPr>
          <p:nvPr>
            <p:ph type="title"/>
          </p:nvPr>
        </p:nvSpPr>
        <p:spPr/>
        <p:txBody>
          <a:bodyPr>
            <a:normAutofit/>
          </a:bodyPr>
          <a:lstStyle/>
          <a:p>
            <a:r>
              <a:rPr lang="en-US" sz="3200" b="1" u="sng" dirty="0">
                <a:latin typeface="Times New Roman" panose="02020603050405020304" pitchFamily="18" charset="0"/>
                <a:cs typeface="Times New Roman" panose="02020603050405020304" pitchFamily="18" charset="0"/>
              </a:rPr>
              <a:t>Abstract</a:t>
            </a:r>
            <a:r>
              <a:rPr lang="en-US" sz="3200" b="1" dirty="0">
                <a:latin typeface="Times New Roman" panose="02020603050405020304" pitchFamily="18" charset="0"/>
                <a:cs typeface="Times New Roman" panose="02020603050405020304" pitchFamily="18" charset="0"/>
              </a:rPr>
              <a:t> :</a:t>
            </a:r>
            <a:endParaRPr lang="en-IN" sz="32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7CF0892-D223-E8E4-150E-42D56A770489}"/>
              </a:ext>
            </a:extLst>
          </p:cNvPr>
          <p:cNvSpPr>
            <a:spLocks noGrp="1"/>
          </p:cNvSpPr>
          <p:nvPr>
            <p:ph idx="1"/>
          </p:nvPr>
        </p:nvSpPr>
        <p:spPr>
          <a:xfrm>
            <a:off x="838200" y="1427584"/>
            <a:ext cx="10515600" cy="4749379"/>
          </a:xfrm>
        </p:spPr>
        <p:txBody>
          <a:bodyPr/>
          <a:lstStyle/>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project "Flood Guard: Safeguarding Communities Against          Flooding" utilizes a combination of climatic data and geographic              information to predict and prevent users from flood events.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Flood Guard aims to provide an effective and efficient solution for flood detection and prevention. </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ultimate goal of this project is to enhance flood preparedness and response, reducing the potential damage and saving lives.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77665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E4BEB9-159E-20E8-BE6E-CD946312D16E}"/>
              </a:ext>
            </a:extLst>
          </p:cNvPr>
          <p:cNvSpPr>
            <a:spLocks noGrp="1"/>
          </p:cNvSpPr>
          <p:nvPr>
            <p:ph type="title"/>
          </p:nvPr>
        </p:nvSpPr>
        <p:spPr>
          <a:xfrm>
            <a:off x="838200" y="318473"/>
            <a:ext cx="10515600" cy="557827"/>
          </a:xfrm>
        </p:spPr>
        <p:txBody>
          <a:bodyPr>
            <a:normAutofit fontScale="90000"/>
          </a:bodyPr>
          <a:lstStyle/>
          <a:p>
            <a:r>
              <a:rPr lang="en-US" sz="3200" b="1" u="sng" dirty="0">
                <a:latin typeface="Times New Roman" panose="02020603050405020304" pitchFamily="18" charset="0"/>
                <a:cs typeface="Times New Roman" panose="02020603050405020304" pitchFamily="18" charset="0"/>
              </a:rPr>
              <a:t>Introduction</a:t>
            </a:r>
            <a:r>
              <a:rPr lang="en-US" sz="3200" b="1" dirty="0">
                <a:latin typeface="Times New Roman" panose="02020603050405020304" pitchFamily="18" charset="0"/>
                <a:cs typeface="Times New Roman" panose="02020603050405020304" pitchFamily="18" charset="0"/>
              </a:rPr>
              <a:t>:</a:t>
            </a:r>
            <a:r>
              <a:rPr lang="en-US" dirty="0">
                <a:latin typeface="Times New Roman" panose="02020603050405020304" pitchFamily="18" charset="0"/>
                <a:cs typeface="Times New Roman" panose="02020603050405020304" pitchFamily="18" charset="0"/>
              </a:rPr>
              <a:t> </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863FFB8C-E791-4CAB-1B10-B353CCCBF2A7}"/>
              </a:ext>
            </a:extLst>
          </p:cNvPr>
          <p:cNvSpPr>
            <a:spLocks noGrp="1"/>
          </p:cNvSpPr>
          <p:nvPr>
            <p:ph idx="1"/>
          </p:nvPr>
        </p:nvSpPr>
        <p:spPr>
          <a:xfrm>
            <a:off x="771525" y="1110343"/>
            <a:ext cx="10515600" cy="5355770"/>
          </a:xfrm>
        </p:spPr>
        <p:txBody>
          <a:bodyPr>
            <a:normAutofit/>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Natural disasters such as earthquakes, floods, drought, cyclones and tsunami are the various threats to human life and property.</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 Floods are among the most recurring natural disasters and damaging natural disasters, causing huge destruction to infrastructure, leading to various losses</a:t>
            </a:r>
          </a:p>
          <a:p>
            <a:pPr marL="0" indent="0">
              <a:buNone/>
            </a:pPr>
            <a:endParaRPr lang="en-US" dirty="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As we know, stopping of natural disaster occurrences can't be done, but we can prevent and predict whether a flood may occur or not, so people can overcome the problems that will occur during a flood</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863712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4B5BBD-6BE5-D054-5BB0-2CF9F27811C7}"/>
              </a:ext>
            </a:extLst>
          </p:cNvPr>
          <p:cNvSpPr>
            <a:spLocks noGrp="1"/>
          </p:cNvSpPr>
          <p:nvPr>
            <p:ph type="title"/>
          </p:nvPr>
        </p:nvSpPr>
        <p:spPr>
          <a:xfrm>
            <a:off x="838200" y="365125"/>
            <a:ext cx="10515600" cy="493291"/>
          </a:xfrm>
        </p:spPr>
        <p:txBody>
          <a:bodyPr>
            <a:normAutofit/>
          </a:bodyPr>
          <a:lstStyle/>
          <a:p>
            <a:r>
              <a:rPr lang="en-US" sz="2900" b="1" u="sng" dirty="0">
                <a:latin typeface="Times New Roman" panose="02020603050405020304" pitchFamily="18" charset="0"/>
                <a:cs typeface="Times New Roman" panose="02020603050405020304" pitchFamily="18" charset="0"/>
              </a:rPr>
              <a:t>Introduction</a:t>
            </a:r>
            <a:r>
              <a:rPr lang="en-US" sz="2900" b="1" dirty="0">
                <a:latin typeface="Times New Roman" panose="02020603050405020304" pitchFamily="18" charset="0"/>
                <a:cs typeface="Times New Roman" panose="02020603050405020304" pitchFamily="18" charset="0"/>
              </a:rPr>
              <a:t>:</a:t>
            </a:r>
            <a:r>
              <a:rPr lang="en-US" sz="2900" dirty="0"/>
              <a:t> </a:t>
            </a:r>
            <a:endParaRPr lang="en-IN" sz="2900" dirty="0"/>
          </a:p>
        </p:txBody>
      </p:sp>
      <p:sp>
        <p:nvSpPr>
          <p:cNvPr id="3" name="Content Placeholder 2">
            <a:extLst>
              <a:ext uri="{FF2B5EF4-FFF2-40B4-BE49-F238E27FC236}">
                <a16:creationId xmlns:a16="http://schemas.microsoft.com/office/drawing/2014/main" id="{29632AA0-CB5E-38C6-4BDA-1647AE3CB824}"/>
              </a:ext>
            </a:extLst>
          </p:cNvPr>
          <p:cNvSpPr>
            <a:spLocks noGrp="1"/>
          </p:cNvSpPr>
          <p:nvPr>
            <p:ph idx="1"/>
          </p:nvPr>
        </p:nvSpPr>
        <p:spPr>
          <a:xfrm>
            <a:off x="838200" y="1017037"/>
            <a:ext cx="10515600" cy="5159926"/>
          </a:xfrm>
        </p:spPr>
        <p:txBody>
          <a:bodyPr/>
          <a:lstStyle/>
          <a:p>
            <a:pPr>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According to research, the major point is that most people don't know when the floods will occur to take the basic precautions to overcome huge infrastructure loss and human loss. </a:t>
            </a:r>
          </a:p>
          <a:p>
            <a:pPr marL="0" indent="0">
              <a:buNone/>
            </a:pPr>
            <a:endParaRPr lang="en-IN" dirty="0">
              <a:latin typeface="Times New Roman" panose="02020603050405020304" pitchFamily="18" charset="0"/>
              <a:cs typeface="Times New Roman" panose="02020603050405020304" pitchFamily="18" charset="0"/>
            </a:endParaRPr>
          </a:p>
        </p:txBody>
      </p:sp>
      <p:sp>
        <p:nvSpPr>
          <p:cNvPr id="6" name="AutoShape 2" descr="Vijayawada: Heavy rain lashes city">
            <a:extLst>
              <a:ext uri="{FF2B5EF4-FFF2-40B4-BE49-F238E27FC236}">
                <a16:creationId xmlns:a16="http://schemas.microsoft.com/office/drawing/2014/main" id="{B65003BD-E86C-DC2E-01DC-DDC41426BEB0}"/>
              </a:ext>
            </a:extLst>
          </p:cNvPr>
          <p:cNvSpPr>
            <a:spLocks noChangeAspect="1" noChangeArrowheads="1"/>
          </p:cNvSpPr>
          <p:nvPr/>
        </p:nvSpPr>
        <p:spPr bwMode="auto">
          <a:xfrm>
            <a:off x="2099388" y="3276600"/>
            <a:ext cx="4149012" cy="3058984"/>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sp>
        <p:nvSpPr>
          <p:cNvPr id="8" name="AutoShape 6" descr="Vijayawada: Heavy rain lashes city">
            <a:extLst>
              <a:ext uri="{FF2B5EF4-FFF2-40B4-BE49-F238E27FC236}">
                <a16:creationId xmlns:a16="http://schemas.microsoft.com/office/drawing/2014/main" id="{C0ADDEC8-404C-AEB7-E45D-37B8D6951130}"/>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10" name="Picture 9">
            <a:extLst>
              <a:ext uri="{FF2B5EF4-FFF2-40B4-BE49-F238E27FC236}">
                <a16:creationId xmlns:a16="http://schemas.microsoft.com/office/drawing/2014/main" id="{2CAB2339-77A3-F9A3-F79E-D9C5A497FCC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00604" y="2416628"/>
            <a:ext cx="7725747" cy="3869871"/>
          </a:xfrm>
          <a:prstGeom prst="rect">
            <a:avLst/>
          </a:prstGeom>
        </p:spPr>
      </p:pic>
    </p:spTree>
    <p:extLst>
      <p:ext uri="{BB962C8B-B14F-4D97-AF65-F5344CB8AC3E}">
        <p14:creationId xmlns:p14="http://schemas.microsoft.com/office/powerpoint/2010/main" val="3788407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BA5AD-6E8D-CE61-FDF5-58A967F68060}"/>
              </a:ext>
            </a:extLst>
          </p:cNvPr>
          <p:cNvSpPr>
            <a:spLocks noGrp="1"/>
          </p:cNvSpPr>
          <p:nvPr>
            <p:ph type="title"/>
          </p:nvPr>
        </p:nvSpPr>
        <p:spPr>
          <a:xfrm>
            <a:off x="838200" y="365126"/>
            <a:ext cx="10515600" cy="558606"/>
          </a:xfrm>
        </p:spPr>
        <p:txBody>
          <a:bodyPr>
            <a:normAutofit/>
          </a:bodyPr>
          <a:lstStyle/>
          <a:p>
            <a:r>
              <a:rPr lang="en-US" sz="2900" b="1" u="sng" dirty="0">
                <a:latin typeface="Times New Roman" panose="02020603050405020304" pitchFamily="18" charset="0"/>
                <a:cs typeface="Times New Roman" panose="02020603050405020304" pitchFamily="18" charset="0"/>
              </a:rPr>
              <a:t>Problem</a:t>
            </a:r>
            <a:r>
              <a:rPr lang="en-US" sz="2900" b="1" u="sng" dirty="0"/>
              <a:t> </a:t>
            </a:r>
            <a:r>
              <a:rPr lang="en-US" sz="2900" b="1" u="sng" dirty="0">
                <a:latin typeface="Times New Roman" panose="02020603050405020304" pitchFamily="18" charset="0"/>
                <a:cs typeface="Times New Roman" panose="02020603050405020304" pitchFamily="18" charset="0"/>
              </a:rPr>
              <a:t>Statement</a:t>
            </a:r>
            <a:r>
              <a:rPr lang="en-US" sz="2900" b="1" dirty="0">
                <a:latin typeface="Times New Roman" panose="02020603050405020304" pitchFamily="18" charset="0"/>
                <a:cs typeface="Times New Roman" panose="02020603050405020304" pitchFamily="18" charset="0"/>
              </a:rPr>
              <a:t>:</a:t>
            </a:r>
            <a:endParaRPr lang="en-IN" sz="29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C54FA8A6-A0D2-4143-F074-43456603D190}"/>
              </a:ext>
            </a:extLst>
          </p:cNvPr>
          <p:cNvSpPr>
            <a:spLocks noGrp="1"/>
          </p:cNvSpPr>
          <p:nvPr>
            <p:ph idx="1"/>
          </p:nvPr>
        </p:nvSpPr>
        <p:spPr>
          <a:xfrm>
            <a:off x="838200" y="923732"/>
            <a:ext cx="10515600" cy="5569142"/>
          </a:xfrm>
        </p:spPr>
        <p:txBody>
          <a:bodyPr>
            <a:normAutofit/>
          </a:bodyPr>
          <a:lstStyle/>
          <a:p>
            <a:pPr marL="0" indent="0">
              <a:buNone/>
            </a:pPr>
            <a:r>
              <a:rPr lang="en-US" sz="2400" dirty="0">
                <a:latin typeface="Times New Roman" panose="02020603050405020304" pitchFamily="18" charset="0"/>
                <a:cs typeface="Times New Roman" panose="02020603050405020304" pitchFamily="18" charset="0"/>
              </a:rPr>
              <a:t>The primary challenge is the lack of accessible, localized, timely flood detection systems that can inform and educate communities about potential flood risks .The system should be easy to use, visually appealing, accessible to both authorities and the general public.</a:t>
            </a:r>
          </a:p>
          <a:p>
            <a:pPr marL="0" indent="0">
              <a:buNone/>
            </a:pPr>
            <a:endParaRPr lang="en-US" sz="2400" dirty="0">
              <a:latin typeface="Times New Roman" panose="02020603050405020304" pitchFamily="18" charset="0"/>
              <a:cs typeface="Times New Roman" panose="02020603050405020304" pitchFamily="18" charset="0"/>
            </a:endParaRPr>
          </a:p>
          <a:p>
            <a:pPr marL="0" indent="0">
              <a:buNone/>
            </a:pPr>
            <a:r>
              <a:rPr lang="en-IN" sz="2400" b="1" u="sng" dirty="0">
                <a:latin typeface="Times New Roman" panose="02020603050405020304" pitchFamily="18" charset="0"/>
                <a:cs typeface="Times New Roman" panose="02020603050405020304" pitchFamily="18" charset="0"/>
              </a:rPr>
              <a:t>Objectives</a:t>
            </a:r>
            <a:r>
              <a:rPr lang="en-IN" sz="2400" b="1" dirty="0">
                <a:latin typeface="Times New Roman" panose="02020603050405020304" pitchFamily="18" charset="0"/>
                <a:cs typeface="Times New Roman" panose="02020603050405020304" pitchFamily="18" charset="0"/>
              </a:rPr>
              <a:t> :</a:t>
            </a:r>
          </a:p>
          <a:p>
            <a:pPr marL="0" indent="0">
              <a:buNone/>
            </a:pPr>
            <a:r>
              <a:rPr lang="en-IN" sz="2400" dirty="0">
                <a:latin typeface="Times New Roman" panose="02020603050405020304" pitchFamily="18" charset="0"/>
                <a:cs typeface="Times New Roman" panose="02020603050405020304" pitchFamily="18" charset="0"/>
              </a:rPr>
              <a:t> The  main objectives to be fulfilled are:</a:t>
            </a:r>
          </a:p>
          <a:p>
            <a:pPr algn="l">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To predict, prevent, and increase awareness about floods using climatic and geographic data, enhancing preparedness and response to flood events..</a:t>
            </a:r>
          </a:p>
          <a:p>
            <a:pPr algn="l">
              <a:buFont typeface="Arial" panose="020B0604020202020204" pitchFamily="34" charset="0"/>
              <a:buChar char="•"/>
            </a:pPr>
            <a:r>
              <a:rPr lang="en-US" sz="2400" b="0" i="0" dirty="0">
                <a:solidFill>
                  <a:srgbClr val="111111"/>
                </a:solidFill>
                <a:effectLst/>
                <a:latin typeface="Times New Roman" panose="02020603050405020304" pitchFamily="18" charset="0"/>
                <a:cs typeface="Times New Roman" panose="02020603050405020304" pitchFamily="18" charset="0"/>
              </a:rPr>
              <a:t>To educate communities on effective flood prevention measures.</a:t>
            </a:r>
          </a:p>
          <a:p>
            <a:r>
              <a:rPr lang="en-US" sz="2400" dirty="0">
                <a:latin typeface="Times New Roman" panose="02020603050405020304" pitchFamily="18" charset="0"/>
                <a:cs typeface="Times New Roman" panose="02020603050405020304" pitchFamily="18" charset="0"/>
              </a:rPr>
              <a:t>Enhanced community preparedness and awareness for flood events through localized detection.</a:t>
            </a:r>
            <a:endParaRPr lang="en-IN" sz="2400"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278295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01D7E-FF50-BE66-6B67-DF43694456AE}"/>
              </a:ext>
            </a:extLst>
          </p:cNvPr>
          <p:cNvSpPr>
            <a:spLocks noGrp="1"/>
          </p:cNvSpPr>
          <p:nvPr>
            <p:ph type="title"/>
          </p:nvPr>
        </p:nvSpPr>
        <p:spPr>
          <a:xfrm>
            <a:off x="838200" y="121298"/>
            <a:ext cx="10515600" cy="643812"/>
          </a:xfrm>
        </p:spPr>
        <p:txBody>
          <a:bodyPr>
            <a:normAutofit/>
          </a:bodyPr>
          <a:lstStyle/>
          <a:p>
            <a:r>
              <a:rPr lang="en-US" sz="3200" b="1" u="sng" dirty="0">
                <a:latin typeface="Times New Roman" panose="02020603050405020304" pitchFamily="18" charset="0"/>
                <a:cs typeface="Times New Roman" panose="02020603050405020304" pitchFamily="18" charset="0"/>
              </a:rPr>
              <a:t>Existing System</a:t>
            </a:r>
            <a:endParaRPr lang="en-IN" sz="3200" b="1" u="sng"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91804BFF-AD6A-7F49-14C2-35BF55CF98DF}"/>
              </a:ext>
            </a:extLst>
          </p:cNvPr>
          <p:cNvSpPr>
            <a:spLocks noGrp="1"/>
          </p:cNvSpPr>
          <p:nvPr>
            <p:ph idx="1"/>
          </p:nvPr>
        </p:nvSpPr>
        <p:spPr>
          <a:xfrm>
            <a:off x="762000" y="765111"/>
            <a:ext cx="10515600" cy="5692840"/>
          </a:xfrm>
        </p:spPr>
        <p:txBody>
          <a:bodyPr>
            <a:normAutofit fontScale="92500" lnSpcReduction="10000"/>
          </a:bodyPr>
          <a:lstStyle/>
          <a:p>
            <a:pPr marL="0" indent="0">
              <a:buNone/>
            </a:pPr>
            <a:r>
              <a:rPr lang="en-US" dirty="0">
                <a:latin typeface="Times New Roman" panose="02020603050405020304" pitchFamily="18" charset="0"/>
                <a:cs typeface="Times New Roman" panose="02020603050405020304" pitchFamily="18" charset="0"/>
              </a:rPr>
              <a:t>T</a:t>
            </a:r>
            <a:r>
              <a:rPr lang="en-US" b="0" i="0" dirty="0">
                <a:effectLst/>
                <a:latin typeface="Times New Roman" panose="02020603050405020304" pitchFamily="18" charset="0"/>
                <a:cs typeface="Times New Roman" panose="02020603050405020304" pitchFamily="18" charset="0"/>
              </a:rPr>
              <a:t>he present system scenario is as follows:</a:t>
            </a:r>
          </a:p>
          <a:p>
            <a:pPr marL="0" indent="0">
              <a:buNone/>
            </a:pPr>
            <a:endParaRPr lang="en-US" b="0" i="0" dirty="0">
              <a:effectLst/>
              <a:latin typeface="Times New Roman" panose="02020603050405020304" pitchFamily="18" charset="0"/>
              <a:cs typeface="Times New Roman" panose="02020603050405020304" pitchFamily="18" charset="0"/>
            </a:endParaRPr>
          </a:p>
          <a:p>
            <a:pPr marL="0" indent="0" algn="l">
              <a:buNone/>
            </a:pPr>
            <a:r>
              <a:rPr lang="en-US" b="1" i="0" dirty="0">
                <a:solidFill>
                  <a:srgbClr val="111111"/>
                </a:solidFill>
                <a:effectLst/>
                <a:latin typeface="Times New Roman" panose="02020603050405020304" pitchFamily="18" charset="0"/>
                <a:cs typeface="Times New Roman" panose="02020603050405020304" pitchFamily="18" charset="0"/>
              </a:rPr>
              <a:t>1.Flood Monitoring Systems : </a:t>
            </a:r>
            <a:r>
              <a:rPr lang="en-US" b="0" i="0" dirty="0">
                <a:solidFill>
                  <a:srgbClr val="111111"/>
                </a:solidFill>
                <a:effectLst/>
                <a:latin typeface="Times New Roman" panose="02020603050405020304" pitchFamily="18" charset="0"/>
                <a:cs typeface="Times New Roman" panose="02020603050405020304" pitchFamily="18" charset="0"/>
              </a:rPr>
              <a:t>These systems use sensors placed in rivers, streams, and other water bodies to monitor water levels, flow rates, and rainfall.</a:t>
            </a:r>
          </a:p>
          <a:p>
            <a:pPr marL="0" indent="0" algn="l">
              <a:buNone/>
            </a:pPr>
            <a:endParaRPr lang="en-US" b="0" i="0" dirty="0">
              <a:solidFill>
                <a:srgbClr val="111111"/>
              </a:solidFill>
              <a:effectLst/>
              <a:highlight>
                <a:srgbClr val="F7F7F7"/>
              </a:highlight>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2. Mobile-Based Alert Systems : </a:t>
            </a:r>
            <a:r>
              <a:rPr lang="en-US" dirty="0">
                <a:latin typeface="Times New Roman" panose="02020603050405020304" pitchFamily="18" charset="0"/>
                <a:cs typeface="Times New Roman" panose="02020603050405020304" pitchFamily="18" charset="0"/>
              </a:rPr>
              <a:t>Mobile alert systems use SMS, apps, or other communication technologies to deliver flood warnings to individuals in real-time</a:t>
            </a:r>
          </a:p>
          <a:p>
            <a:pPr marL="0" indent="0">
              <a:buNone/>
            </a:pPr>
            <a:endParaRPr lang="en-US" dirty="0">
              <a:latin typeface="Times New Roman" panose="02020603050405020304" pitchFamily="18" charset="0"/>
              <a:cs typeface="Times New Roman" panose="02020603050405020304" pitchFamily="18" charset="0"/>
            </a:endParaRPr>
          </a:p>
          <a:p>
            <a:pPr marL="0" indent="0">
              <a:buNone/>
            </a:pPr>
            <a:r>
              <a:rPr lang="en-US" b="1" dirty="0">
                <a:latin typeface="Times New Roman" panose="02020603050405020304" pitchFamily="18" charset="0"/>
                <a:cs typeface="Times New Roman" panose="02020603050405020304" pitchFamily="18" charset="0"/>
              </a:rPr>
              <a:t>3. Satellite and Remote Sensing Systems : </a:t>
            </a:r>
            <a:r>
              <a:rPr lang="en-US" dirty="0">
                <a:latin typeface="Times New Roman" panose="02020603050405020304" pitchFamily="18" charset="0"/>
                <a:cs typeface="Times New Roman" panose="02020603050405020304" pitchFamily="18" charset="0"/>
              </a:rPr>
              <a:t>Satellite-based flood monitoring systems use remote sensing technology to detect and predict floods. These systems analyze data on rainfall, soil moisture, and water levels to provide flood forecasts.</a:t>
            </a:r>
          </a:p>
          <a:p>
            <a:pPr marL="0" indent="0">
              <a:buNone/>
            </a:pPr>
            <a:endParaRPr lang="en-US" dirty="0">
              <a:latin typeface="Times New Roman" panose="02020603050405020304" pitchFamily="18" charset="0"/>
              <a:cs typeface="Times New Roman" panose="02020603050405020304" pitchFamily="18" charset="0"/>
            </a:endParaRPr>
          </a:p>
          <a:p>
            <a:pPr marL="0" indent="0" algn="l">
              <a:buNone/>
            </a:pPr>
            <a:endParaRPr lang="en-US" b="0" i="0"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930336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77235A-408C-F5BB-54E5-FFEE1788022A}"/>
              </a:ext>
            </a:extLst>
          </p:cNvPr>
          <p:cNvSpPr>
            <a:spLocks noGrp="1"/>
          </p:cNvSpPr>
          <p:nvPr>
            <p:ph type="title"/>
          </p:nvPr>
        </p:nvSpPr>
        <p:spPr>
          <a:xfrm>
            <a:off x="838200" y="222251"/>
            <a:ext cx="10515600" cy="878761"/>
          </a:xfrm>
        </p:spPr>
        <p:txBody>
          <a:bodyPr>
            <a:normAutofit/>
          </a:bodyPr>
          <a:lstStyle/>
          <a:p>
            <a:r>
              <a:rPr lang="en-US" sz="4000" b="1" u="sng" dirty="0">
                <a:latin typeface="Times New Roman" panose="02020603050405020304" pitchFamily="18" charset="0"/>
                <a:cs typeface="Times New Roman" panose="02020603050405020304" pitchFamily="18" charset="0"/>
              </a:rPr>
              <a:t>Limitations</a:t>
            </a:r>
            <a:r>
              <a:rPr lang="en-US" sz="4000" b="1" dirty="0">
                <a:latin typeface="Times New Roman" panose="02020603050405020304" pitchFamily="18" charset="0"/>
                <a:cs typeface="Times New Roman" panose="02020603050405020304" pitchFamily="18" charset="0"/>
              </a:rPr>
              <a:t>:</a:t>
            </a:r>
            <a:endParaRPr lang="en-IN" sz="40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1684C851-4552-5D7A-249A-52513E34C6B0}"/>
              </a:ext>
            </a:extLst>
          </p:cNvPr>
          <p:cNvSpPr>
            <a:spLocks noGrp="1"/>
          </p:cNvSpPr>
          <p:nvPr>
            <p:ph idx="1"/>
          </p:nvPr>
        </p:nvSpPr>
        <p:spPr>
          <a:xfrm>
            <a:off x="838200" y="1166327"/>
            <a:ext cx="10515600" cy="5110647"/>
          </a:xfrm>
        </p:spPr>
        <p:txBody>
          <a:bodyPr>
            <a:normAutofit/>
          </a:bodyPr>
          <a:lstStyle/>
          <a:p>
            <a:pPr algn="l"/>
            <a:r>
              <a:rPr lang="en-US" b="1" dirty="0">
                <a:solidFill>
                  <a:srgbClr val="111111"/>
                </a:solidFill>
                <a:latin typeface="Times New Roman" panose="02020603050405020304" pitchFamily="18" charset="0"/>
                <a:cs typeface="Times New Roman" panose="02020603050405020304" pitchFamily="18" charset="0"/>
              </a:rPr>
              <a:t>Manual Data Collection:</a:t>
            </a:r>
            <a:r>
              <a:rPr lang="en-US" dirty="0">
                <a:solidFill>
                  <a:srgbClr val="111111"/>
                </a:solidFill>
                <a:latin typeface="Times New Roman" panose="02020603050405020304" pitchFamily="18" charset="0"/>
                <a:cs typeface="Times New Roman" panose="02020603050405020304" pitchFamily="18" charset="0"/>
              </a:rPr>
              <a:t> Some systems rely on manual data collection, which can delay detection and response</a:t>
            </a:r>
            <a:r>
              <a:rPr lang="en-US" b="0" i="0" dirty="0">
                <a:solidFill>
                  <a:srgbClr val="111111"/>
                </a:solidFill>
                <a:effectLst/>
                <a:latin typeface="Times New Roman" panose="02020603050405020304" pitchFamily="18" charset="0"/>
                <a:cs typeface="Times New Roman" panose="02020603050405020304" pitchFamily="18" charset="0"/>
              </a:rPr>
              <a:t>.</a:t>
            </a:r>
          </a:p>
          <a:p>
            <a:pPr marL="0" indent="0" algn="l">
              <a:buNone/>
            </a:pPr>
            <a:endParaRPr lang="en-US" b="0" i="0" dirty="0">
              <a:solidFill>
                <a:srgbClr val="111111"/>
              </a:solidFill>
              <a:effectLst/>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Generic Alerts:</a:t>
            </a:r>
            <a:r>
              <a:rPr lang="en-US" dirty="0">
                <a:latin typeface="Times New Roman" panose="02020603050405020304" pitchFamily="18" charset="0"/>
                <a:cs typeface="Times New Roman" panose="02020603050405020304" pitchFamily="18" charset="0"/>
              </a:rPr>
              <a:t> These systems often provide generalized alerts that may not be specific to the user's location, leading to either over-warning or under-warning.</a:t>
            </a:r>
          </a:p>
          <a:p>
            <a:pPr marL="0" indent="0">
              <a:buNone/>
            </a:pPr>
            <a:endParaRPr lang="en-US" dirty="0">
              <a:latin typeface="Times New Roman" panose="02020603050405020304" pitchFamily="18" charset="0"/>
              <a:cs typeface="Times New Roman" panose="02020603050405020304" pitchFamily="18" charset="0"/>
            </a:endParaRPr>
          </a:p>
          <a:p>
            <a:r>
              <a:rPr lang="en-US" b="1" dirty="0">
                <a:latin typeface="Times New Roman" panose="02020603050405020304" pitchFamily="18" charset="0"/>
                <a:cs typeface="Times New Roman" panose="02020603050405020304" pitchFamily="18" charset="0"/>
              </a:rPr>
              <a:t>Delay in Data Processing and high cost:</a:t>
            </a:r>
            <a:r>
              <a:rPr lang="en-US" dirty="0">
                <a:latin typeface="Times New Roman" panose="02020603050405020304" pitchFamily="18" charset="0"/>
                <a:cs typeface="Times New Roman" panose="02020603050405020304" pitchFamily="18" charset="0"/>
              </a:rPr>
              <a:t> Processing satellite data to provide real-time information can be slow, which is critical in fast-developing flood situations.</a:t>
            </a:r>
          </a:p>
          <a:p>
            <a:pPr marL="0" indent="0" algn="l">
              <a:buNone/>
            </a:pPr>
            <a:r>
              <a:rPr lang="en-US" dirty="0">
                <a:latin typeface="Times New Roman" panose="02020603050405020304" pitchFamily="18" charset="0"/>
                <a:cs typeface="Times New Roman" panose="02020603050405020304" pitchFamily="18" charset="0"/>
              </a:rPr>
              <a:t> Implementing and maintaining satellite-based systems can be expensive</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291472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8B1B0-C916-9211-82A8-D0600DB543BD}"/>
              </a:ext>
            </a:extLst>
          </p:cNvPr>
          <p:cNvSpPr>
            <a:spLocks noGrp="1"/>
          </p:cNvSpPr>
          <p:nvPr>
            <p:ph type="title"/>
          </p:nvPr>
        </p:nvSpPr>
        <p:spPr>
          <a:xfrm>
            <a:off x="838200" y="102638"/>
            <a:ext cx="10515600" cy="1035698"/>
          </a:xfrm>
        </p:spPr>
        <p:txBody>
          <a:bodyPr>
            <a:normAutofit fontScale="90000"/>
          </a:bodyPr>
          <a:lstStyle/>
          <a:p>
            <a:pPr>
              <a:lnSpc>
                <a:spcPct val="150000"/>
              </a:lnSpc>
            </a:pPr>
            <a:r>
              <a:rPr lang="en-US" sz="3200" b="1" u="sng" dirty="0">
                <a:latin typeface="Times New Roman" panose="02020603050405020304" pitchFamily="18" charset="0"/>
                <a:cs typeface="Times New Roman" panose="02020603050405020304" pitchFamily="18" charset="0"/>
              </a:rPr>
              <a:t>Proposed System:</a:t>
            </a:r>
            <a:br>
              <a:rPr lang="en-US" sz="2800" b="1" dirty="0">
                <a:latin typeface="Times New Roman" panose="02020603050405020304" pitchFamily="18" charset="0"/>
                <a:cs typeface="Times New Roman" panose="02020603050405020304" pitchFamily="18" charset="0"/>
              </a:rPr>
            </a:br>
            <a:r>
              <a:rPr lang="en-US" sz="2700" b="1" dirty="0">
                <a:latin typeface="Times New Roman" panose="02020603050405020304" pitchFamily="18" charset="0"/>
                <a:cs typeface="Times New Roman" panose="02020603050405020304" pitchFamily="18" charset="0"/>
              </a:rPr>
              <a:t>a) Problems to be solved:</a:t>
            </a:r>
            <a:endParaRPr lang="en-IN" sz="2700" b="1"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B1EDBBFD-8EC8-9B5A-5758-90B9FDF00460}"/>
              </a:ext>
            </a:extLst>
          </p:cNvPr>
          <p:cNvSpPr>
            <a:spLocks noGrp="1"/>
          </p:cNvSpPr>
          <p:nvPr>
            <p:ph idx="1"/>
          </p:nvPr>
        </p:nvSpPr>
        <p:spPr>
          <a:xfrm>
            <a:off x="729343" y="1390262"/>
            <a:ext cx="10896600" cy="5043196"/>
          </a:xfrm>
        </p:spPr>
        <p:txBody>
          <a:bodyPr>
            <a:normAutofit lnSpcReduction="10000"/>
          </a:bodyPr>
          <a:lstStyle/>
          <a:p>
            <a:pPr algn="l">
              <a:buFont typeface="Wingdings" panose="05000000000000000000" pitchFamily="2" charset="2"/>
              <a:buChar char="§"/>
            </a:pPr>
            <a:r>
              <a:rPr lang="en-US" b="1" i="0" dirty="0">
                <a:solidFill>
                  <a:srgbClr val="111111"/>
                </a:solidFill>
                <a:effectLst/>
                <a:latin typeface="Times New Roman" panose="02020603050405020304" pitchFamily="18" charset="0"/>
                <a:cs typeface="Times New Roman" panose="02020603050405020304" pitchFamily="18" charset="0"/>
              </a:rPr>
              <a:t>Community Awareness and Education : </a:t>
            </a:r>
            <a:r>
              <a:rPr lang="en-US" b="0" i="0" dirty="0">
                <a:solidFill>
                  <a:srgbClr val="111111"/>
                </a:solidFill>
                <a:effectLst/>
                <a:latin typeface="Times New Roman" panose="02020603050405020304" pitchFamily="18" charset="0"/>
                <a:cs typeface="Times New Roman" panose="02020603050405020304" pitchFamily="18" charset="0"/>
              </a:rPr>
              <a:t>Create informative content, including images, videos, and articles, to raise awareness about floods and their impact. Use the About page to share this information.</a:t>
            </a:r>
          </a:p>
          <a:p>
            <a:pPr marL="0" indent="0" algn="l">
              <a:buNone/>
            </a:pPr>
            <a:endParaRPr lang="en-US" dirty="0">
              <a:solidFill>
                <a:srgbClr val="111111"/>
              </a:solidFill>
              <a:latin typeface="Times New Roman" panose="02020603050405020304" pitchFamily="18" charset="0"/>
              <a:cs typeface="Times New Roman" panose="02020603050405020304" pitchFamily="18" charset="0"/>
            </a:endParaRPr>
          </a:p>
          <a:p>
            <a:pPr algn="l">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Localized Flood Warnings:</a:t>
            </a:r>
            <a:r>
              <a:rPr lang="en-US" dirty="0">
                <a:latin typeface="Times New Roman" panose="02020603050405020304" pitchFamily="18" charset="0"/>
                <a:cs typeface="Times New Roman" panose="02020603050405020304" pitchFamily="18" charset="0"/>
              </a:rPr>
              <a:t> The system will provide real-time flood risk assessments based on climatic conditions linked to the user’s specific location (village and pin code). This will allow for quicker and more accurate warnings.</a:t>
            </a:r>
          </a:p>
          <a:p>
            <a:pPr marL="0" indent="0" algn="l">
              <a:buNone/>
            </a:pPr>
            <a:endParaRPr lang="en-US" b="0" i="0" dirty="0">
              <a:solidFill>
                <a:srgbClr val="111111"/>
              </a:solidFill>
              <a:effectLst/>
              <a:latin typeface="Times New Roman" panose="02020603050405020304" pitchFamily="18" charset="0"/>
              <a:cs typeface="Times New Roman" panose="02020603050405020304" pitchFamily="18" charset="0"/>
            </a:endParaRPr>
          </a:p>
          <a:p>
            <a:pPr>
              <a:buFont typeface="Wingdings" panose="05000000000000000000" pitchFamily="2" charset="2"/>
              <a:buChar char="§"/>
            </a:pPr>
            <a:r>
              <a:rPr lang="en-IN" b="1" dirty="0">
                <a:latin typeface="Times New Roman" panose="02020603050405020304" pitchFamily="18" charset="0"/>
                <a:cs typeface="Times New Roman" panose="02020603050405020304" pitchFamily="18" charset="0"/>
              </a:rPr>
              <a:t>Emergency Response: </a:t>
            </a:r>
            <a:r>
              <a:rPr lang="en-US" dirty="0">
                <a:latin typeface="Times New Roman" panose="02020603050405020304" pitchFamily="18" charset="0"/>
                <a:cs typeface="Times New Roman" panose="02020603050405020304" pitchFamily="18" charset="0"/>
              </a:rPr>
              <a:t>The system will enable quicker decision-making by providing timely alerts, allowing emergency services and residents to take swift action.</a:t>
            </a:r>
            <a:endParaRPr lang="en-US" b="0" i="0" dirty="0">
              <a:solidFill>
                <a:srgbClr val="111111"/>
              </a:solidFill>
              <a:effectLst/>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b="1" i="0" dirty="0">
              <a:solidFill>
                <a:srgbClr val="111111"/>
              </a:solidFill>
              <a:effectLst/>
              <a:latin typeface="Times New Roman" panose="02020603050405020304" pitchFamily="18" charset="0"/>
              <a:cs typeface="Times New Roman" panose="02020603050405020304" pitchFamily="18" charset="0"/>
            </a:endParaRPr>
          </a:p>
          <a:p>
            <a:pPr>
              <a:lnSpc>
                <a:spcPct val="110000"/>
              </a:lnSpc>
              <a:buFont typeface="Wingdings" panose="05000000000000000000" pitchFamily="2" charset="2"/>
              <a:buChar char="Ø"/>
            </a:pP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5820233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641</TotalTime>
  <Words>1070</Words>
  <Application>Microsoft Office PowerPoint</Application>
  <PresentationFormat>Widescreen</PresentationFormat>
  <Paragraphs>93</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Community Service Project on   Flood Guard: Safeguarding Communities Against Flooding</vt:lpstr>
      <vt:lpstr>                                OUTLINE</vt:lpstr>
      <vt:lpstr>Abstract :</vt:lpstr>
      <vt:lpstr>Introduction: </vt:lpstr>
      <vt:lpstr>Introduction: </vt:lpstr>
      <vt:lpstr>Problem Statement:</vt:lpstr>
      <vt:lpstr>Existing System</vt:lpstr>
      <vt:lpstr>Limitations:</vt:lpstr>
      <vt:lpstr>Proposed System: a) Problems to be solved:</vt:lpstr>
      <vt:lpstr>b) Implementation Process:</vt:lpstr>
      <vt:lpstr>PowerPoint Presentation</vt:lpstr>
      <vt:lpstr>PowerPoint Presentation</vt:lpstr>
      <vt:lpstr>PowerPoint Presentation</vt:lpstr>
      <vt:lpstr>PowerPoint Presentation</vt:lpstr>
      <vt:lpstr>       </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Community Service Project on Education System</dc:title>
  <dc:creator>Yochana Tupakula</dc:creator>
  <cp:lastModifiedBy>kolli mounika</cp:lastModifiedBy>
  <cp:revision>15</cp:revision>
  <dcterms:created xsi:type="dcterms:W3CDTF">2023-09-27T14:54:10Z</dcterms:created>
  <dcterms:modified xsi:type="dcterms:W3CDTF">2024-11-24T13:53:58Z</dcterms:modified>
</cp:coreProperties>
</file>