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306" r:id="rId20"/>
    <p:sldId id="1307" r:id="rId21"/>
    <p:sldId id="1308"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45219"/>
            <a:ext cx="6959355" cy="348444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Leelavathi</a:t>
            </a:r>
            <a:r>
              <a:rPr lang="en-US" sz="1100" dirty="0">
                <a:solidFill>
                  <a:schemeClr val="tx1"/>
                </a:solidFill>
              </a:rPr>
              <a:t> N.V</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:110321104025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GRT </a:t>
            </a:r>
            <a:r>
              <a:rPr lang="en-US" sz="1100" dirty="0" err="1">
                <a:solidFill>
                  <a:schemeClr val="tx1"/>
                </a:solidFill>
              </a:rPr>
              <a:t>Institue</a:t>
            </a:r>
            <a:r>
              <a:rPr lang="en-US" sz="1100" dirty="0">
                <a:solidFill>
                  <a:schemeClr val="tx1"/>
                </a:solidFill>
              </a:rPr>
              <a:t> of engineering and technology- </a:t>
            </a:r>
            <a:r>
              <a:rPr lang="en-US" sz="1100" dirty="0" err="1">
                <a:solidFill>
                  <a:schemeClr val="tx1"/>
                </a:solidFill>
              </a:rPr>
              <a:t>Thiruthani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2BFDAD90-94D0-409C-962F-260A227BB45A}"/>
              </a:ext>
            </a:extLst>
          </p:cNvPr>
          <p:cNvSpPr txBox="1"/>
          <p:nvPr/>
        </p:nvSpPr>
        <p:spPr>
          <a:xfrm flipH="1">
            <a:off x="1206858" y="3573201"/>
            <a:ext cx="1502872" cy="276999"/>
          </a:xfrm>
          <a:prstGeom prst="rect">
            <a:avLst/>
          </a:prstGeom>
          <a:noFill/>
        </p:spPr>
        <p:txBody>
          <a:bodyPr wrap="square" rtlCol="0">
            <a:spAutoFit/>
          </a:bodyPr>
          <a:lstStyle/>
          <a:p>
            <a:r>
              <a:rPr lang="en-US" sz="1200" dirty="0"/>
              <a:t>Student details</a:t>
            </a:r>
            <a:endParaRPr lang="en-IN" sz="1200"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77237" cy="3804144"/>
          </a:xfrm>
          <a:prstGeom prst="rect">
            <a:avLst/>
          </a:prstGeom>
          <a:noFill/>
          <a:ln>
            <a:noFill/>
          </a:ln>
        </p:spPr>
        <p:txBody>
          <a:bodyPr spcFirstLastPara="1" wrap="square" lIns="91425" tIns="91425" rIns="91425" bIns="91425" anchor="t" anchorCtr="0">
            <a:noAutofit/>
          </a:bodyPr>
          <a:lstStyle/>
          <a:p>
            <a:r>
              <a:rPr lang="en-IN" sz="2400" b="1" dirty="0">
                <a:solidFill>
                  <a:srgbClr val="213163"/>
                </a:solidFill>
              </a:rPr>
              <a:t>Modelling &amp; Results:</a:t>
            </a:r>
            <a:br>
              <a:rPr lang="en-IN" sz="1600" b="1" dirty="0">
                <a:solidFill>
                  <a:srgbClr val="213163"/>
                </a:solidFill>
              </a:rPr>
            </a:br>
            <a:br>
              <a:rPr lang="en-US" sz="2000" b="1" dirty="0">
                <a:solidFill>
                  <a:srgbClr val="213163"/>
                </a:solidFill>
              </a:rPr>
            </a:br>
            <a:r>
              <a:rPr lang="en-US" sz="2000" dirty="0"/>
              <a:t>The application's data model includes entities such as Users, Songs, Playlists, Artists, and Interactions. We implement recommendation algorithms based on collaborative filtering and content-based filtering techniques to provide personalized music suggestions. User engagement metrics, such as time spent on the platform, number of interactions, and playlist creation frequency, are tracked to evaluate the effectiveness of the recommendation system and overall user satisfaction.</a:t>
            </a:r>
            <a:br>
              <a:rPr lang="en-US" sz="2000" dirty="0"/>
            </a:br>
            <a:br>
              <a:rPr lang="en-US" sz="2000" dirty="0"/>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   (carousel-1)</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pPr marL="152396" indent="0">
              <a:buNone/>
            </a:pPr>
            <a:endParaRPr lang="en-US" dirty="0"/>
          </a:p>
        </p:txBody>
      </p:sp>
      <p:pic>
        <p:nvPicPr>
          <p:cNvPr id="5" name="Picture 4">
            <a:extLst>
              <a:ext uri="{FF2B5EF4-FFF2-40B4-BE49-F238E27FC236}">
                <a16:creationId xmlns:a16="http://schemas.microsoft.com/office/drawing/2014/main" id="{68B16140-CC7F-45AC-903D-5BDC5E70A3E9}"/>
              </a:ext>
            </a:extLst>
          </p:cNvPr>
          <p:cNvPicPr>
            <a:picLocks noChangeAspect="1"/>
          </p:cNvPicPr>
          <p:nvPr/>
        </p:nvPicPr>
        <p:blipFill>
          <a:blip r:embed="rId2"/>
          <a:stretch>
            <a:fillRect/>
          </a:stretch>
        </p:blipFill>
        <p:spPr>
          <a:xfrm>
            <a:off x="261693" y="1185013"/>
            <a:ext cx="7565231" cy="370287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Home page(carousel)-2</a:t>
            </a:r>
          </a:p>
        </p:txBody>
      </p:sp>
      <p:pic>
        <p:nvPicPr>
          <p:cNvPr id="4" name="Picture 3">
            <a:extLst>
              <a:ext uri="{FF2B5EF4-FFF2-40B4-BE49-F238E27FC236}">
                <a16:creationId xmlns:a16="http://schemas.microsoft.com/office/drawing/2014/main" id="{FABA828B-32ED-4DB1-9368-1C7E5AB77CA2}"/>
              </a:ext>
            </a:extLst>
          </p:cNvPr>
          <p:cNvPicPr>
            <a:picLocks noChangeAspect="1"/>
          </p:cNvPicPr>
          <p:nvPr/>
        </p:nvPicPr>
        <p:blipFill>
          <a:blip r:embed="rId2"/>
          <a:stretch>
            <a:fillRect/>
          </a:stretch>
        </p:blipFill>
        <p:spPr>
          <a:xfrm>
            <a:off x="1671638" y="1267649"/>
            <a:ext cx="6279356" cy="353041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Homepage (carousel-3)</a:t>
            </a:r>
          </a:p>
        </p:txBody>
      </p:sp>
      <p:pic>
        <p:nvPicPr>
          <p:cNvPr id="4" name="Picture 3">
            <a:extLst>
              <a:ext uri="{FF2B5EF4-FFF2-40B4-BE49-F238E27FC236}">
                <a16:creationId xmlns:a16="http://schemas.microsoft.com/office/drawing/2014/main" id="{1F23D4BC-0418-4601-9051-E25706F4DE45}"/>
              </a:ext>
            </a:extLst>
          </p:cNvPr>
          <p:cNvPicPr>
            <a:picLocks noChangeAspect="1"/>
          </p:cNvPicPr>
          <p:nvPr/>
        </p:nvPicPr>
        <p:blipFill>
          <a:blip r:embed="rId2"/>
          <a:stretch>
            <a:fillRect/>
          </a:stretch>
        </p:blipFill>
        <p:spPr>
          <a:xfrm>
            <a:off x="1714500" y="1267649"/>
            <a:ext cx="6222206" cy="349828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Main-page</a:t>
            </a:r>
            <a:br>
              <a:rPr lang="en-US" b="1" dirty="0"/>
            </a:br>
            <a:r>
              <a:rPr lang="en-US" b="1" dirty="0"/>
              <a:t>(songs set)</a:t>
            </a:r>
          </a:p>
        </p:txBody>
      </p:sp>
      <p:pic>
        <p:nvPicPr>
          <p:cNvPr id="4" name="Picture 3">
            <a:extLst>
              <a:ext uri="{FF2B5EF4-FFF2-40B4-BE49-F238E27FC236}">
                <a16:creationId xmlns:a16="http://schemas.microsoft.com/office/drawing/2014/main" id="{542D08DB-10A6-4200-9124-2EBAD1E226C9}"/>
              </a:ext>
            </a:extLst>
          </p:cNvPr>
          <p:cNvPicPr>
            <a:picLocks noChangeAspect="1"/>
          </p:cNvPicPr>
          <p:nvPr/>
        </p:nvPicPr>
        <p:blipFill>
          <a:blip r:embed="rId2"/>
          <a:stretch>
            <a:fillRect/>
          </a:stretch>
        </p:blipFill>
        <p:spPr>
          <a:xfrm>
            <a:off x="1685925" y="1325161"/>
            <a:ext cx="6179343" cy="347418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Login-Page</a:t>
            </a:r>
          </a:p>
        </p:txBody>
      </p:sp>
      <p:pic>
        <p:nvPicPr>
          <p:cNvPr id="4" name="Picture 3">
            <a:extLst>
              <a:ext uri="{FF2B5EF4-FFF2-40B4-BE49-F238E27FC236}">
                <a16:creationId xmlns:a16="http://schemas.microsoft.com/office/drawing/2014/main" id="{668C1C51-B925-4383-9E8A-9104DB868211}"/>
              </a:ext>
            </a:extLst>
          </p:cNvPr>
          <p:cNvPicPr>
            <a:picLocks noChangeAspect="1"/>
          </p:cNvPicPr>
          <p:nvPr/>
        </p:nvPicPr>
        <p:blipFill>
          <a:blip r:embed="rId2"/>
          <a:stretch>
            <a:fillRect/>
          </a:stretch>
        </p:blipFill>
        <p:spPr>
          <a:xfrm>
            <a:off x="1657350" y="1186824"/>
            <a:ext cx="6450806" cy="362680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Sign.in-Page</a:t>
            </a:r>
          </a:p>
        </p:txBody>
      </p:sp>
      <p:pic>
        <p:nvPicPr>
          <p:cNvPr id="5" name="Picture 4">
            <a:extLst>
              <a:ext uri="{FF2B5EF4-FFF2-40B4-BE49-F238E27FC236}">
                <a16:creationId xmlns:a16="http://schemas.microsoft.com/office/drawing/2014/main" id="{99486304-52BE-4281-9B2B-871001D13DEF}"/>
              </a:ext>
            </a:extLst>
          </p:cNvPr>
          <p:cNvPicPr>
            <a:picLocks noChangeAspect="1"/>
          </p:cNvPicPr>
          <p:nvPr/>
        </p:nvPicPr>
        <p:blipFill>
          <a:blip r:embed="rId2"/>
          <a:stretch>
            <a:fillRect/>
          </a:stretch>
        </p:blipFill>
        <p:spPr>
          <a:xfrm>
            <a:off x="1771650" y="1205096"/>
            <a:ext cx="6329362" cy="3558529"/>
          </a:xfrm>
          <a:prstGeom prst="rect">
            <a:avLst/>
          </a:prstGeom>
        </p:spPr>
      </p:pic>
    </p:spTree>
    <p:extLst>
      <p:ext uri="{BB962C8B-B14F-4D97-AF65-F5344CB8AC3E}">
        <p14:creationId xmlns:p14="http://schemas.microsoft.com/office/powerpoint/2010/main" val="2608258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search-Page</a:t>
            </a:r>
          </a:p>
        </p:txBody>
      </p:sp>
      <p:pic>
        <p:nvPicPr>
          <p:cNvPr id="4" name="Picture 3">
            <a:extLst>
              <a:ext uri="{FF2B5EF4-FFF2-40B4-BE49-F238E27FC236}">
                <a16:creationId xmlns:a16="http://schemas.microsoft.com/office/drawing/2014/main" id="{6E1314DA-0DA4-425D-95AC-B5FDFED8A08D}"/>
              </a:ext>
            </a:extLst>
          </p:cNvPr>
          <p:cNvPicPr>
            <a:picLocks noChangeAspect="1"/>
          </p:cNvPicPr>
          <p:nvPr/>
        </p:nvPicPr>
        <p:blipFill>
          <a:blip r:embed="rId2"/>
          <a:stretch>
            <a:fillRect/>
          </a:stretch>
        </p:blipFill>
        <p:spPr>
          <a:xfrm>
            <a:off x="1210136" y="1130543"/>
            <a:ext cx="6723278" cy="4012957"/>
          </a:xfrm>
          <a:prstGeom prst="rect">
            <a:avLst/>
          </a:prstGeom>
        </p:spPr>
      </p:pic>
    </p:spTree>
    <p:extLst>
      <p:ext uri="{BB962C8B-B14F-4D97-AF65-F5344CB8AC3E}">
        <p14:creationId xmlns:p14="http://schemas.microsoft.com/office/powerpoint/2010/main" val="3085578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Song page (playing)</a:t>
            </a:r>
          </a:p>
        </p:txBody>
      </p:sp>
      <p:pic>
        <p:nvPicPr>
          <p:cNvPr id="5" name="Picture 4">
            <a:extLst>
              <a:ext uri="{FF2B5EF4-FFF2-40B4-BE49-F238E27FC236}">
                <a16:creationId xmlns:a16="http://schemas.microsoft.com/office/drawing/2014/main" id="{BE397846-1CB6-49D4-A149-3E4BC157AFBD}"/>
              </a:ext>
            </a:extLst>
          </p:cNvPr>
          <p:cNvPicPr>
            <a:picLocks noChangeAspect="1"/>
          </p:cNvPicPr>
          <p:nvPr/>
        </p:nvPicPr>
        <p:blipFill>
          <a:blip r:embed="rId2"/>
          <a:stretch>
            <a:fillRect/>
          </a:stretch>
        </p:blipFill>
        <p:spPr>
          <a:xfrm>
            <a:off x="1657349" y="1149391"/>
            <a:ext cx="6707981" cy="3771398"/>
          </a:xfrm>
          <a:prstGeom prst="rect">
            <a:avLst/>
          </a:prstGeom>
        </p:spPr>
      </p:pic>
    </p:spTree>
    <p:extLst>
      <p:ext uri="{BB962C8B-B14F-4D97-AF65-F5344CB8AC3E}">
        <p14:creationId xmlns:p14="http://schemas.microsoft.com/office/powerpoint/2010/main" val="95358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1523471"/>
          </a:xfrm>
        </p:spPr>
        <p:txBody>
          <a:bodyPr/>
          <a:lstStyle/>
          <a:p>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&gt;personalized playlist</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&gt;live streaming and events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&gt;integrations with music API’s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&gt;podcasts and audio content</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&gt;Localized content and languages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&gt;enhanced social features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&gt;gamification and rewards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a:t>
            </a:r>
            <a:r>
              <a:rPr lang="en-US" sz="1600" b="1" dirty="0" err="1">
                <a:solidFill>
                  <a:srgbClr val="374151"/>
                </a:solidFill>
                <a:latin typeface="+mj-lt"/>
                <a:cs typeface="Times New Roman" panose="02020603050405020304" pitchFamily="18" charset="0"/>
              </a:rPr>
              <a:t>Accesibility</a:t>
            </a:r>
            <a:r>
              <a:rPr lang="en-US" sz="1600" b="1" dirty="0">
                <a:solidFill>
                  <a:srgbClr val="374151"/>
                </a:solidFill>
                <a:latin typeface="+mj-lt"/>
                <a:cs typeface="Times New Roman" panose="02020603050405020304" pitchFamily="18" charset="0"/>
              </a:rPr>
              <a:t> improvements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&gt;monetization </a:t>
            </a:r>
            <a:r>
              <a:rPr lang="en-US" sz="1600" b="1" dirty="0" err="1">
                <a:solidFill>
                  <a:srgbClr val="374151"/>
                </a:solidFill>
                <a:latin typeface="+mj-lt"/>
                <a:cs typeface="Times New Roman" panose="02020603050405020304" pitchFamily="18" charset="0"/>
              </a:rPr>
              <a:t>stratergies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&gt;continuous performance optimizations</a:t>
            </a: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70081" cy="38398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Conclusion</a:t>
            </a:r>
            <a:r>
              <a:rPr lang="en-IN" sz="1600" b="1" dirty="0">
                <a:solidFill>
                  <a:srgbClr val="213163"/>
                </a:solidFill>
              </a:rPr>
              <a:t>:</a:t>
            </a:r>
            <a:r>
              <a:rPr lang="en-US" sz="2000" b="0" i="0" dirty="0">
                <a:solidFill>
                  <a:srgbClr val="222222"/>
                </a:solidFill>
                <a:effectLst/>
                <a:latin typeface="Arial" panose="020B0604020202020204" pitchFamily="34" charset="0"/>
              </a:rPr>
              <a:t> </a:t>
            </a:r>
            <a:br>
              <a:rPr lang="en-US" sz="2000" b="0" i="0" dirty="0">
                <a:solidFill>
                  <a:srgbClr val="222222"/>
                </a:solidFill>
                <a:effectLst/>
                <a:latin typeface="Arial" panose="020B0604020202020204" pitchFamily="34" charset="0"/>
              </a:rPr>
            </a:br>
            <a:br>
              <a:rPr lang="en-US" sz="2000" b="0" i="0" dirty="0">
                <a:solidFill>
                  <a:srgbClr val="222222"/>
                </a:solidFill>
                <a:effectLst/>
                <a:latin typeface="Arial" panose="020B0604020202020204" pitchFamily="34" charset="0"/>
              </a:rPr>
            </a:br>
            <a:r>
              <a:rPr lang="en-US" sz="2000" b="0" i="0" dirty="0">
                <a:solidFill>
                  <a:srgbClr val="222222"/>
                </a:solidFill>
                <a:effectLst/>
                <a:latin typeface="Arial" panose="020B0604020202020204" pitchFamily="34" charset="0"/>
              </a:rPr>
              <a:t>In conclusion, this capstone project demonstrates the development of a comprehensive music web application using the Django framework. By addressing the shortcomings of existing platforms and incorporating innovative features, we aim to provide users with a satisfying and enriching music discovery experience. The project underscores the versatility and capabilities of Django for building modern web applications and lays the foundation for future enhancements and iterations.</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29"/>
            <a:ext cx="8955818" cy="3918446"/>
          </a:xfrm>
          <a:prstGeom prst="rect">
            <a:avLst/>
          </a:prstGeom>
          <a:noFill/>
          <a:ln>
            <a:noFill/>
          </a:ln>
        </p:spPr>
        <p:txBody>
          <a:bodyPr spcFirstLastPara="1" wrap="square" lIns="91425" tIns="91425" rIns="91425" bIns="91425" anchor="t" anchorCtr="0">
            <a:noAutofit/>
          </a:bodyPr>
          <a:lstStyle/>
          <a:p>
            <a:r>
              <a:rPr lang="en-IN" sz="2400" b="1" dirty="0">
                <a:solidFill>
                  <a:srgbClr val="213163"/>
                </a:solidFill>
                <a:latin typeface="Arial Black" panose="020B0A04020102020204" pitchFamily="34" charset="0"/>
              </a:rPr>
              <a:t>Abstract:</a:t>
            </a:r>
            <a:r>
              <a:rPr lang="en-IN" sz="1600" b="1" dirty="0">
                <a:solidFill>
                  <a:srgbClr val="213163"/>
                </a:solidFill>
              </a:rPr>
              <a:t> </a:t>
            </a:r>
            <a:br>
              <a:rPr lang="en-IN" sz="1600" b="1" dirty="0">
                <a:solidFill>
                  <a:srgbClr val="213163"/>
                </a:solidFill>
              </a:rPr>
            </a:br>
            <a:br>
              <a:rPr lang="en-IN" sz="1600" b="1" dirty="0">
                <a:solidFill>
                  <a:srgbClr val="213163"/>
                </a:solidFill>
              </a:rPr>
            </a:br>
            <a:br>
              <a:rPr lang="en-IN" sz="1600" b="1" dirty="0">
                <a:solidFill>
                  <a:srgbClr val="213163"/>
                </a:solidFill>
              </a:rPr>
            </a:br>
            <a:br>
              <a:rPr lang="en-IN" sz="1600" b="1" dirty="0">
                <a:solidFill>
                  <a:srgbClr val="213163"/>
                </a:solidFill>
              </a:rPr>
            </a:br>
            <a:r>
              <a:rPr lang="en-US" sz="2000" dirty="0"/>
              <a:t>This capstone project revolves around the development of a music web application using the Django framework. The aim is to create a platform that enables users to discover, stream, and interact with music content seamlessly. Through this project, we address the need for a user-friendly and feature-rich music platform that caters to the diverse preferences of music enthusiasts.</a:t>
            </a:r>
            <a:br>
              <a:rPr lang="en-US" sz="2000" dirty="0"/>
            </a:br>
            <a:br>
              <a:rPr lang="en-US" sz="2000" dirty="0"/>
            </a:br>
            <a:br>
              <a:rPr lang="en-US" sz="2000" dirty="0"/>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103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29"/>
            <a:ext cx="8898669" cy="395658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latin typeface="+mn-lt"/>
              </a:rPr>
              <a:t>Problem Statement:</a:t>
            </a:r>
            <a:r>
              <a:rPr lang="en-IN" sz="2000" b="1" dirty="0">
                <a:solidFill>
                  <a:srgbClr val="213163"/>
                </a:solidFill>
                <a:latin typeface="+mn-lt"/>
              </a:rPr>
              <a:t> </a:t>
            </a:r>
            <a:br>
              <a:rPr lang="en-IN" sz="2000" b="1" dirty="0">
                <a:solidFill>
                  <a:srgbClr val="213163"/>
                </a:solidFill>
                <a:latin typeface="+mn-lt"/>
              </a:rPr>
            </a:br>
            <a:br>
              <a:rPr lang="en-IN" sz="2000" b="1" dirty="0">
                <a:solidFill>
                  <a:srgbClr val="213163"/>
                </a:solidFill>
                <a:latin typeface="+mn-lt"/>
              </a:rPr>
            </a:br>
            <a:r>
              <a:rPr lang="en-US" sz="2400" b="0" i="0" dirty="0">
                <a:solidFill>
                  <a:srgbClr val="222222"/>
                </a:solidFill>
                <a:effectLst/>
                <a:latin typeface="Arial" panose="020B0604020202020204" pitchFamily="34" charset="0"/>
              </a:rPr>
              <a:t>The current music streaming platforms often lack certain features or have cumbersome interfaces, making the user experience less than optimal. Moreover, some users may face difficulties in discovering new music tailored to their tastes. This project aims to tackle these issues by providing a solution that offers an intuitive interface and robust features for music exploration and consumption</a:t>
            </a:r>
            <a:endParaRPr lang="en-IN" sz="2400" dirty="0">
              <a:latin typeface="+mn-lt"/>
            </a:endParaRPr>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84381" cy="395658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Project Overview: </a:t>
            </a:r>
            <a:br>
              <a:rPr lang="en-IN" sz="2400" b="1" dirty="0">
                <a:solidFill>
                  <a:srgbClr val="213163"/>
                </a:solidFill>
              </a:rPr>
            </a:br>
            <a:br>
              <a:rPr lang="en-IN" sz="2400" b="1" dirty="0">
                <a:solidFill>
                  <a:srgbClr val="213163"/>
                </a:solidFill>
              </a:rPr>
            </a:br>
            <a:br>
              <a:rPr lang="en-IN" sz="2400" b="1" dirty="0">
                <a:solidFill>
                  <a:srgbClr val="213163"/>
                </a:solidFill>
              </a:rPr>
            </a:br>
            <a:r>
              <a:rPr lang="en-US" sz="2000" b="0" i="0" dirty="0">
                <a:solidFill>
                  <a:srgbClr val="222222"/>
                </a:solidFill>
                <a:effectLst/>
                <a:latin typeface="Arial" panose="020B0604020202020204" pitchFamily="34" charset="0"/>
              </a:rPr>
              <a:t>The music web application developed in this capstone project utilizes the Django framework to create a dynamic and responsive platform. Users can register, search for songs, create playlists, follow artists, and interact with other users through comments and likes. The application integrates various functionalities to enhance the user experience, including recommendation algorithms, social features, and a polished user interface.</a:t>
            </a: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66934" cy="3956576"/>
          </a:xfrm>
          <a:prstGeom prst="rect">
            <a:avLst/>
          </a:prstGeom>
          <a:noFill/>
          <a:ln>
            <a:noFill/>
          </a:ln>
        </p:spPr>
        <p:txBody>
          <a:bodyPr spcFirstLastPara="1" wrap="square" lIns="91425" tIns="91425" rIns="91425" bIns="91425" anchor="t" anchorCtr="0">
            <a:noAutofit/>
          </a:bodyPr>
          <a:lstStyle/>
          <a:p>
            <a:pPr algn="l"/>
            <a:r>
              <a:rPr lang="en-IN" sz="2000" b="1" dirty="0">
                <a:solidFill>
                  <a:srgbClr val="213163"/>
                </a:solidFill>
              </a:rPr>
              <a:t>Proposed Solution:</a:t>
            </a:r>
            <a:br>
              <a:rPr lang="en-IN" sz="1600" b="1" dirty="0">
                <a:solidFill>
                  <a:srgbClr val="213163"/>
                </a:solidFill>
              </a:rPr>
            </a:br>
            <a:br>
              <a:rPr lang="en-IN" sz="1600" b="1" dirty="0">
                <a:solidFill>
                  <a:srgbClr val="213163"/>
                </a:solidFill>
              </a:rPr>
            </a:br>
            <a:r>
              <a:rPr lang="en-US" sz="1800" b="0" i="0" dirty="0">
                <a:solidFill>
                  <a:srgbClr val="222222"/>
                </a:solidFill>
                <a:effectLst/>
                <a:latin typeface="Arial" panose="020B0604020202020204" pitchFamily="34" charset="0"/>
              </a:rPr>
              <a:t>To address the challenges outlined in the problem statement, our project proposes several solutions:</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1. Intuitive User Interface: Designing a user-friendly interface that facilitates easy navigation and seamless interaction with music content.</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2. Advanced Recommendation System: Implementing algorithms to suggest personalized music recommendations based on user preferences and listening history.</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3. Social Integration: Allowing users to connect with friends, share playlists, and discover new music through social interactions.</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4. Robust Backend Infrastructure: Utilizing Django's powerful backend capabilities to ensure scalability, security, and efficient data management.</a:t>
            </a:r>
            <a:br>
              <a:rPr lang="en-US" sz="1800" b="0" i="0" dirty="0">
                <a:solidFill>
                  <a:srgbClr val="222222"/>
                </a:solidFill>
                <a:effectLst/>
                <a:latin typeface="Arial" panose="020B0604020202020204" pitchFamily="34" charset="0"/>
              </a:rPr>
            </a:br>
            <a:endParaRPr lang="en-IN" sz="18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557213"/>
            <a:ext cx="8541005" cy="3550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2400" b="1" dirty="0">
                <a:solidFill>
                  <a:srgbClr val="213163"/>
                </a:solidFill>
              </a:rPr>
              <a:t>Proposed Solution key points:</a:t>
            </a:r>
          </a:p>
          <a:p>
            <a:pPr>
              <a:buSzPts val="2800"/>
            </a:pPr>
            <a:endParaRPr lang="en-IN" sz="2000" b="1" i="1" dirty="0">
              <a:solidFill>
                <a:srgbClr val="213163"/>
              </a:solidFill>
              <a:effectLst>
                <a:outerShdw blurRad="38100" dist="38100" dir="2700000" algn="tl">
                  <a:srgbClr val="000000">
                    <a:alpha val="43137"/>
                  </a:srgbClr>
                </a:outerShdw>
              </a:effectLst>
              <a:latin typeface="+mn-lt"/>
            </a:endParaRPr>
          </a:p>
          <a:p>
            <a:pPr>
              <a:buSzPts val="2800"/>
            </a:pPr>
            <a:r>
              <a:rPr lang="en-US" sz="2400" dirty="0">
                <a:solidFill>
                  <a:srgbClr val="222222"/>
                </a:solidFill>
                <a:latin typeface="Arial" panose="020B0604020202020204" pitchFamily="34" charset="0"/>
              </a:rPr>
              <a:t>&gt;I</a:t>
            </a:r>
            <a:r>
              <a:rPr lang="en-US" sz="2400" b="0" i="0" dirty="0">
                <a:solidFill>
                  <a:srgbClr val="222222"/>
                </a:solidFill>
                <a:effectLst/>
                <a:latin typeface="Arial" panose="020B0604020202020204" pitchFamily="34" charset="0"/>
              </a:rPr>
              <a:t>ntuitive user interface</a:t>
            </a:r>
          </a:p>
          <a:p>
            <a:pPr>
              <a:buSzPts val="2800"/>
            </a:pPr>
            <a:r>
              <a:rPr lang="en-US" sz="2400" b="0" i="0" dirty="0">
                <a:solidFill>
                  <a:srgbClr val="222222"/>
                </a:solidFill>
                <a:effectLst/>
                <a:latin typeface="Arial" panose="020B0604020202020204" pitchFamily="34" charset="0"/>
              </a:rPr>
              <a:t>&gt;advanced recommendation system</a:t>
            </a:r>
          </a:p>
          <a:p>
            <a:pPr>
              <a:buSzPts val="2800"/>
            </a:pPr>
            <a:r>
              <a:rPr lang="en-US" sz="2400" dirty="0">
                <a:solidFill>
                  <a:srgbClr val="222222"/>
                </a:solidFill>
                <a:latin typeface="Arial" panose="020B0604020202020204" pitchFamily="34" charset="0"/>
              </a:rPr>
              <a:t>&gt;social integration</a:t>
            </a:r>
          </a:p>
          <a:p>
            <a:pPr>
              <a:buSzPts val="2800"/>
            </a:pPr>
            <a:r>
              <a:rPr lang="en-US" sz="2400" b="0" i="0" dirty="0">
                <a:solidFill>
                  <a:srgbClr val="222222"/>
                </a:solidFill>
                <a:effectLst/>
                <a:latin typeface="Arial" panose="020B0604020202020204" pitchFamily="34" charset="0"/>
              </a:rPr>
              <a:t>&gt;robust backend infrastructure</a:t>
            </a:r>
          </a:p>
          <a:p>
            <a:pPr>
              <a:buSzPts val="2800"/>
            </a:pPr>
            <a:r>
              <a:rPr lang="en-US" sz="2400" dirty="0">
                <a:solidFill>
                  <a:srgbClr val="222222"/>
                </a:solidFill>
                <a:latin typeface="Arial" panose="020B0604020202020204" pitchFamily="34" charset="0"/>
              </a:rPr>
              <a:t>&gt;</a:t>
            </a:r>
            <a:r>
              <a:rPr lang="en-US" sz="2400" dirty="0" err="1">
                <a:solidFill>
                  <a:srgbClr val="222222"/>
                </a:solidFill>
                <a:latin typeface="Arial" panose="020B0604020202020204" pitchFamily="34" charset="0"/>
              </a:rPr>
              <a:t>continuos</a:t>
            </a:r>
            <a:r>
              <a:rPr lang="en-US" sz="2400" dirty="0">
                <a:solidFill>
                  <a:srgbClr val="222222"/>
                </a:solidFill>
                <a:latin typeface="Arial" panose="020B0604020202020204" pitchFamily="34" charset="0"/>
              </a:rPr>
              <a:t> improvement and feedback mechanisms</a:t>
            </a:r>
            <a:endParaRPr lang="en-US" sz="2400" b="0" i="0" dirty="0">
              <a:solidFill>
                <a:srgbClr val="222222"/>
              </a:solidFill>
              <a:effectLst/>
              <a:latin typeface="Arial" panose="020B0604020202020204" pitchFamily="34" charset="0"/>
            </a:endParaRPr>
          </a:p>
          <a:p>
            <a:pPr>
              <a:buSzPts val="2800"/>
            </a:pPr>
            <a:endParaRPr lang="en-IN" sz="2400" dirty="0">
              <a:solidFill>
                <a:srgbClr val="213163"/>
              </a:solidFill>
              <a:effectLst>
                <a:outerShdw blurRad="38100" dist="38100" dir="2700000" algn="tl">
                  <a:srgbClr val="000000">
                    <a:alpha val="43137"/>
                  </a:srgbClr>
                </a:outerShdw>
              </a:effectLst>
              <a:latin typeface="+mn-lt"/>
            </a:endParaRPr>
          </a:p>
          <a:p>
            <a:pPr>
              <a:buSzPts val="2800"/>
            </a:pPr>
            <a:endParaRPr lang="en-IN" sz="2400" dirty="0">
              <a:solidFill>
                <a:srgbClr val="213163"/>
              </a:solidFill>
              <a:highlight>
                <a:srgbClr val="000000"/>
              </a:highlight>
            </a:endParaRPr>
          </a:p>
          <a:p>
            <a:pPr>
              <a:buSzPts val="2800"/>
            </a:pPr>
            <a:endParaRPr lang="en-IN" sz="2000" dirty="0">
              <a:solidFill>
                <a:srgbClr val="213163"/>
              </a:solidFill>
              <a:highlight>
                <a:srgbClr val="000000"/>
              </a:highlight>
              <a:latin typeface="+mn-lt"/>
            </a:endParaRPr>
          </a:p>
          <a:p>
            <a:pPr algn="l"/>
            <a:endParaRPr lang="en-US" sz="2000" b="1" i="0" dirty="0">
              <a:solidFill>
                <a:srgbClr val="222222"/>
              </a:solidFill>
              <a:effectLst/>
              <a:highlight>
                <a:srgbClr val="000000"/>
              </a:highlight>
              <a:latin typeface="+mn-lt"/>
            </a:endParaRPr>
          </a:p>
          <a:p>
            <a:pPr algn="l"/>
            <a:endParaRPr lang="en-US" sz="16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0" y="859986"/>
            <a:ext cx="8986838" cy="4377930"/>
          </a:xfrm>
          <a:prstGeom prst="rect">
            <a:avLst/>
          </a:prstGeom>
          <a:noFill/>
        </p:spPr>
        <p:txBody>
          <a:bodyPr wrap="square">
            <a:spAutoFit/>
          </a:bodyPr>
          <a:lstStyle/>
          <a:p>
            <a:r>
              <a:rPr lang="en-IN" sz="2000" b="1" dirty="0">
                <a:solidFill>
                  <a:srgbClr val="213163"/>
                </a:solidFill>
                <a:latin typeface="Arial Black" panose="020B0A04020102020204" pitchFamily="34" charset="0"/>
              </a:rPr>
              <a:t>TECHNOLOGIES USED:</a:t>
            </a:r>
            <a:r>
              <a:rPr lang="en-IN" sz="1400" b="1" dirty="0">
                <a:solidFill>
                  <a:srgbClr val="213163"/>
                </a:solidFill>
              </a:rPr>
              <a:t> </a:t>
            </a:r>
            <a:endParaRPr lang="en-IN" sz="2000" dirty="0"/>
          </a:p>
          <a:p>
            <a:r>
              <a:rPr lang="en-IN" sz="2000" dirty="0"/>
              <a:t>- Django Framework: For </a:t>
            </a:r>
            <a:r>
              <a:rPr lang="en-IN" dirty="0"/>
              <a:t>backend</a:t>
            </a:r>
            <a:r>
              <a:rPr lang="en-IN" sz="2000" dirty="0"/>
              <a:t> development, routing, and database management.</a:t>
            </a:r>
          </a:p>
          <a:p>
            <a:r>
              <a:rPr lang="en-IN" sz="2000" dirty="0"/>
              <a:t>- HTML, CSS, JavaScript: For frontend development and creating a responsive user interface.</a:t>
            </a:r>
          </a:p>
          <a:p>
            <a:r>
              <a:rPr lang="en-IN" sz="2000" dirty="0"/>
              <a:t>- SQLite or PostgreSQL: For database management, depending on project requirements.</a:t>
            </a:r>
          </a:p>
          <a:p>
            <a:r>
              <a:rPr lang="en-IN" sz="2000" dirty="0"/>
              <a:t>- Django REST Framework: For building RESTful APIs to enable interaction with frontend components.</a:t>
            </a:r>
          </a:p>
          <a:p>
            <a:r>
              <a:rPr lang="en-IN" sz="2000" dirty="0"/>
              <a:t>- Third-party APIs: Integration with music databases or services for fetching song information and metadata.</a:t>
            </a:r>
          </a:p>
          <a:p>
            <a:br>
              <a:rPr lang="en-IN" sz="2000" dirty="0"/>
            </a:b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238</TotalTime>
  <Words>768</Words>
  <Application>Microsoft Office PowerPoint</Application>
  <PresentationFormat>On-screen Show (16:9)</PresentationFormat>
  <Paragraphs>52</Paragraphs>
  <Slides>21</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9" baseType="lpstr">
      <vt:lpstr>Arial</vt:lpstr>
      <vt:lpstr>Arial Black</vt:lpstr>
      <vt:lpstr>Arial MT</vt:lpstr>
      <vt:lpstr>Calibri</vt:lpstr>
      <vt:lpstr>Söhne</vt:lpstr>
      <vt:lpstr>Times New Roman</vt:lpstr>
      <vt:lpstr>Simple Light</vt:lpstr>
      <vt:lpstr>PowerPoint Presentation</vt:lpstr>
      <vt:lpstr>PowerPoint Presentation</vt:lpstr>
      <vt:lpstr>Abstract:     This capstone project revolves around the development of a music web application using the Django framework. The aim is to create a platform that enables users to discover, stream, and interact with music content seamlessly. Through this project, we address the need for a user-friendly and feature-rich music platform that caters to the diverse preferences of music enthusiasts.   </vt:lpstr>
      <vt:lpstr>Problem Statement:   The current music streaming platforms often lack certain features or have cumbersome interfaces, making the user experience less than optimal. Moreover, some users may face difficulties in discovering new music tailored to their tastes. This project aims to tackle these issues by providing a solution that offers an intuitive interface and robust features for music exploration and consumption</vt:lpstr>
      <vt:lpstr>Project Overview:    The music web application developed in this capstone project utilizes the Django framework to create a dynamic and responsive platform. Users can register, search for songs, create playlists, follow artists, and interact with other users through comments and likes. The application integrates various functionalities to enhance the user experience, including recommendation algorithms, social features, and a polished user interface. </vt:lpstr>
      <vt:lpstr>Proposed Solution:  To address the challenges outlined in the problem statement, our project proposes several solutions: 1. Intuitive User Interface: Designing a user-friendly interface that facilitates easy navigation and seamless interaction with music content. 2. Advanced Recommendation System: Implementing algorithms to suggest personalized music recommendations based on user preferences and listening history. 3. Social Integration: Allowing users to connect with friends, share playlists, and discover new music through social interactions. 4. Robust Backend Infrastructure: Utilizing Django's powerful backend capabilities to ensure scalability, security, and efficient data management. </vt:lpstr>
      <vt:lpstr>PowerPoint Presentation</vt:lpstr>
      <vt:lpstr>PowerPoint Presentation</vt:lpstr>
      <vt:lpstr>Technology Used</vt:lpstr>
      <vt:lpstr>Modelling &amp; Results:  The application's data model includes entities such as Users, Songs, Playlists, Artists, and Interactions. We implement recommendation algorithms based on collaborative filtering and content-based filtering techniques to provide personalized music suggestions. User engagement metrics, such as time spent on the platform, number of interactions, and playlist creation frequency, are tracked to evaluate the effectiveness of the recommendation system and overall user satisfaction.  </vt:lpstr>
      <vt:lpstr>Homepage   (carousel-1)</vt:lpstr>
      <vt:lpstr>Home page(carousel)-2</vt:lpstr>
      <vt:lpstr>Homepage (carousel-3)</vt:lpstr>
      <vt:lpstr>Main-page (songs set)</vt:lpstr>
      <vt:lpstr>Login-Page</vt:lpstr>
      <vt:lpstr>Sign.in-Page</vt:lpstr>
      <vt:lpstr>search-Page</vt:lpstr>
      <vt:lpstr>Song page (playing)</vt:lpstr>
      <vt:lpstr>        Future Enhancements:                             &gt;personalized playlist                            &gt;live streaming and events                            &gt;integrations with music API’s                            &gt;podcasts and audio content                            &gt;Localized content and languages                            &gt;enhanced social features                            &gt;gamification and rewards                            &gt;Accesibility improvements                            &gt;monetization stratergies                            &gt;continuous performance optimizations </vt:lpstr>
      <vt:lpstr>Conclusion:   In conclusion, this capstone project demonstrates the development of a comprehensive music web application using the Django framework. By addressing the shortcomings of existing platforms and incorporating innovative features, we aim to provide users with a satisfying and enriching music discovery experience. The project underscores the versatility and capabilities of Django for building modern web applications and lays the foundation for future enhancements and iterations.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Loga</cp:lastModifiedBy>
  <cp:revision>20</cp:revision>
  <dcterms:modified xsi:type="dcterms:W3CDTF">2024-04-08T09:04:41Z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