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8" r:id="rId3"/>
    <p:sldId id="264" r:id="rId4"/>
    <p:sldId id="266" r:id="rId5"/>
    <p:sldId id="281" r:id="rId6"/>
    <p:sldId id="272" r:id="rId7"/>
    <p:sldId id="273" r:id="rId8"/>
    <p:sldId id="274" r:id="rId9"/>
    <p:sldId id="280" r:id="rId10"/>
    <p:sldId id="278" r:id="rId11"/>
    <p:sldId id="279" r:id="rId12"/>
    <p:sldId id="282" r:id="rId13"/>
    <p:sldId id="283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7A777-6C5F-4B6D-BE75-4209641D4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625CA6-9D56-4525-8B88-A052FF89F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012DD-6C18-420E-A393-C78D04BE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38F2-18B9-4B6D-9BD8-8AF1C0AE705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44144-7CA3-4276-9F51-AE4A062B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1EDF9-79DD-4836-85F1-D0F3C745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FB9E-9254-4517-BE98-85236547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13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A24C6-51E2-46DA-91A2-78B7F759B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E1C50D-EF4A-42CB-95EE-E6283D67A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DD0B42-969D-42C1-86D4-6070A50C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38F2-18B9-4B6D-9BD8-8AF1C0AE705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8EAFE1-66BF-4BDD-8DC4-05AE0677C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04AF0-BEFA-4657-A0A0-B7E4CDAC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FB9E-9254-4517-BE98-85236547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3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559524-EA98-43A2-BC20-EA229A6A6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BE653E-E20A-4791-9D75-B9CF985CA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B6F4F-A9C9-4EB5-87A7-70E0AE0B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38F2-18B9-4B6D-9BD8-8AF1C0AE705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29DD9-00D0-4361-AEAB-C11489E7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14BE8-6155-4EF3-B77B-17CDBF48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FB9E-9254-4517-BE98-85236547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07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4742E-F38E-4C0E-9D75-2F9DBAAE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46A06-E86E-4EA7-B51A-E350F88CF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076A3-DC7E-4DD3-930D-226E7592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38F2-18B9-4B6D-9BD8-8AF1C0AE705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722732-5A70-45F9-AB93-7B938735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FBF01E-82A5-4328-B51E-21AFA2AF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FB9E-9254-4517-BE98-85236547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47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B9CDC-6702-4DD1-985C-9D0ED430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249809-08F3-4A12-B5BE-7D4C942D9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D3B18-E8F9-40E0-908F-B473A1F6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38F2-18B9-4B6D-9BD8-8AF1C0AE705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27B58E-C4F8-45E9-8C95-A415729C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1F90E1-DC37-4FEA-B993-3FFD7E80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FB9E-9254-4517-BE98-85236547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85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B1089-C490-434D-A055-BC58DC3D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6DF3D-1115-4978-8B5C-3C1EB48B6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49D739-7992-4C00-9470-E60054A4E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6E9DE1-1BA4-41B6-8831-F78B65A3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38F2-18B9-4B6D-9BD8-8AF1C0AE705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F42AD-914C-4638-BDC0-EEEFDE52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3B9D1-FF9C-4186-A3C7-509797EC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FB9E-9254-4517-BE98-85236547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73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BAEB0-C84F-46A8-B3BF-E0174F4E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55BA5D-7086-4596-A514-BAD7098A1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0F6115-09D9-416D-A8BD-B705C3F36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AF02F7-E6DF-417D-8D51-5C8E5F316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473AB8-5672-4500-878F-97736D0AB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0EC850-E088-418E-B09A-1E9699BF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38F2-18B9-4B6D-9BD8-8AF1C0AE705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D578AC-16BF-413C-97F4-F63589B2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DD9229-9513-42BA-966C-DE93722F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FB9E-9254-4517-BE98-85236547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01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40180-3509-4312-9C30-458800BB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24DC6D-D900-4612-9974-99909FC1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38F2-18B9-4B6D-9BD8-8AF1C0AE705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751991-E388-414D-87FF-5D76A983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4DE70C-1302-42EF-99A8-1D151CE0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FB9E-9254-4517-BE98-85236547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2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79D815-6339-4778-B522-C33728E6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38F2-18B9-4B6D-9BD8-8AF1C0AE705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D85FCC-0B7D-4D12-A394-0ED98F38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A6D319-CC5A-456B-A00E-35853BA1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FB9E-9254-4517-BE98-85236547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21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ABD4D-52CA-458D-9EDD-B14E70E7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E2C9B9-F75B-4281-84C6-88D48B1EA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C02C70-90D5-4305-951F-E5B5A6CEA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190121-7CA9-4ED2-9B68-BF0FD2C0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38F2-18B9-4B6D-9BD8-8AF1C0AE705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14E0B8-1DC7-4F04-B2C0-06E46653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A39D7-BA79-4444-B0B7-47CC15E6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FB9E-9254-4517-BE98-85236547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7501D-1B42-4AE0-8281-A3BF2259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2AF122-603B-4639-9C02-612ACD095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E857AE-84CD-4938-AF88-BD86F5A74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4F9C58-455D-4D43-8093-115F52C3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38F2-18B9-4B6D-9BD8-8AF1C0AE705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D2CE88-2A8A-48B7-A272-C62CCF4D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7AA5F7-F8BC-4801-847C-9E0320BC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FB9E-9254-4517-BE98-85236547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94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3825E8-BD01-4C21-82BA-07C21AF1E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79945-0588-4445-8F63-887841BC4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D5143-0A89-40D4-9577-9E147A85E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038F2-18B9-4B6D-9BD8-8AF1C0AE705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5CF14-7075-4CC3-B140-287EEEEAA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8DE53-BEC1-4F1D-98B8-343A6B558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1FB9E-9254-4517-BE98-85236547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56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is.data.go.kr/B551182/pubReliefHospService/getpubReliefHospList?serviceKey=MtLAG5t2b11STi2IYFynXQZdFRhAIW96u7RqSiFIB77ruJBarCvBhjuk7AmpF8w9pzxN2oLCAOaMx/aMyDJqmg%3D%3D&amp;pageNo=1&amp;numOfRows=10&amp;spclAdmTyCd=A0&amp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3126920" y="2513438"/>
            <a:ext cx="5938160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5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스크립트언어 최종 보고서</a:t>
            </a:r>
            <a:endParaRPr lang="en-US" altLang="ko-KR" sz="3500" b="1" i="1" kern="0" dirty="0">
              <a:gradFill>
                <a:gsLst>
                  <a:gs pos="15000">
                    <a:srgbClr val="39BD3D"/>
                  </a:gs>
                  <a:gs pos="100000">
                    <a:srgbClr val="44546A"/>
                  </a:gs>
                </a:gsLst>
                <a:path path="circle">
                  <a:fillToRect l="100000" t="100000"/>
                </a:path>
              </a:gra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한국산업기술대학교 </a:t>
            </a:r>
            <a:r>
              <a:rPr lang="ko-KR" altLang="en-US" sz="1000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게임공학과</a:t>
            </a:r>
            <a:endParaRPr lang="ko-KR" altLang="en-US" sz="6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5267498" y="4325315"/>
            <a:ext cx="1657004" cy="290676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</a:rPr>
              <a:t>2016182020 </a:t>
            </a:r>
            <a:r>
              <a:rPr lang="ko-KR" altLang="en-US" sz="1100" b="1" dirty="0">
                <a:solidFill>
                  <a:prstClr val="white"/>
                </a:solidFill>
              </a:rPr>
              <a:t>소준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9065080" y="3046802"/>
            <a:ext cx="312692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H="1">
            <a:off x="3814" y="3046802"/>
            <a:ext cx="3123106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5267498" y="4920549"/>
            <a:ext cx="1657004" cy="290676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</a:rPr>
              <a:t>20182027 </a:t>
            </a:r>
            <a:r>
              <a:rPr lang="ko-KR" altLang="en-US" sz="1100" b="1" dirty="0" err="1">
                <a:solidFill>
                  <a:prstClr val="white"/>
                </a:solidFill>
              </a:rPr>
              <a:t>이미륵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63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/>
          <p:cNvSpPr/>
          <p:nvPr/>
        </p:nvSpPr>
        <p:spPr>
          <a:xfrm>
            <a:off x="892775" y="1341561"/>
            <a:ext cx="1457519" cy="406209"/>
          </a:xfrm>
          <a:prstGeom prst="roundRect">
            <a:avLst>
              <a:gd name="adj" fmla="val 50000"/>
            </a:avLst>
          </a:prstGeom>
          <a:noFill/>
          <a:ln w="22225">
            <a:solidFill>
              <a:srgbClr val="39BD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39BD3D"/>
                </a:solidFill>
              </a:rPr>
              <a:t>Function. 5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 설명</a:t>
            </a:r>
            <a:endParaRPr lang="en-US" altLang="ko-KR" sz="3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한국산업기술대학교 게임공학과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1F2BAE-57BA-45A0-A1FF-8B2C45BFA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45149"/>
            <a:ext cx="5058560" cy="37187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29ECEEC-6728-49CE-B463-8628857BD5CD}"/>
              </a:ext>
            </a:extLst>
          </p:cNvPr>
          <p:cNvSpPr/>
          <p:nvPr/>
        </p:nvSpPr>
        <p:spPr>
          <a:xfrm>
            <a:off x="892777" y="1738440"/>
            <a:ext cx="52032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webbrower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모듈을 사용하였습니다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UI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있는 신문 모양의 버튼을 클릭하면 네이버 뉴스에 코로나를 검색한 결과물을 띄우도록 하였습니다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666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 설명</a:t>
            </a:r>
            <a:endParaRPr lang="en-US" altLang="ko-KR" sz="3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한국산업기술대학교 게임공학과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모서리가 둥근 직사각형 26">
            <a:extLst>
              <a:ext uri="{FF2B5EF4-FFF2-40B4-BE49-F238E27FC236}">
                <a16:creationId xmlns:a16="http://schemas.microsoft.com/office/drawing/2014/main" id="{3B5245B0-3DF2-4E21-BEF2-934FA3B20E1C}"/>
              </a:ext>
            </a:extLst>
          </p:cNvPr>
          <p:cNvSpPr/>
          <p:nvPr/>
        </p:nvSpPr>
        <p:spPr>
          <a:xfrm>
            <a:off x="892776" y="1348270"/>
            <a:ext cx="1457519" cy="40620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Function. 6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92399A-1F69-4E8F-93AE-642C8AC33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738439"/>
            <a:ext cx="5058561" cy="37187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D783F8-CAE8-4EC0-A3AE-7A75C0163805}"/>
              </a:ext>
            </a:extLst>
          </p:cNvPr>
          <p:cNvSpPr/>
          <p:nvPr/>
        </p:nvSpPr>
        <p:spPr>
          <a:xfrm>
            <a:off x="892777" y="1738440"/>
            <a:ext cx="520322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telepot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모듈을 사용하여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텔레그램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봇을 만들었습니다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텔레그램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UI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버튼을 누르면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telegrambot.py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파일이 실행됩니다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저희가 만든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텔레그램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봇에 말을 걸면 채팅을 보낸 사용자의 정보가 나오고 무엇을 말했는지 정보를 가져오도록 구현하였습니다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텔레그램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봇 기능에 필요한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API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및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Json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모두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파싱하였습니다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webbrowser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beautifulSoup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json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datetime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모듈 등을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import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하여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텔레그램에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필요한 기능을 구현하였습니다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51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 설명</a:t>
            </a:r>
            <a:endParaRPr lang="en-US" altLang="ko-KR" sz="3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한국산업기술대학교 게임공학과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모서리가 둥근 직사각형 26">
            <a:extLst>
              <a:ext uri="{FF2B5EF4-FFF2-40B4-BE49-F238E27FC236}">
                <a16:creationId xmlns:a16="http://schemas.microsoft.com/office/drawing/2014/main" id="{3B5245B0-3DF2-4E21-BEF2-934FA3B20E1C}"/>
              </a:ext>
            </a:extLst>
          </p:cNvPr>
          <p:cNvSpPr/>
          <p:nvPr/>
        </p:nvSpPr>
        <p:spPr>
          <a:xfrm>
            <a:off x="892776" y="1348270"/>
            <a:ext cx="1457519" cy="40620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Function. 6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E5EC4A-248E-4E3E-9A34-1F39EFCCDAC9}"/>
              </a:ext>
            </a:extLst>
          </p:cNvPr>
          <p:cNvSpPr/>
          <p:nvPr/>
        </p:nvSpPr>
        <p:spPr>
          <a:xfrm>
            <a:off x="892777" y="1738440"/>
            <a:ext cx="5203224" cy="457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사용자에게 메시지를 받아오고 만약 메시지에 키워드가 포함되어 있다면 그 키워드에 해당되는 정보를 알려주도록 구현하였습니다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키워드가 포함되어 있지 않는 메시지일 경우 키워드를 입력해달라고 예시를 들어 알려주도록 하였습니다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국외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수 상위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개국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수 상위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 시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도를 알려주는 기능과 최근 일주일간의 국내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수를 날짜별로 알려주도록 하였습니다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시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도에 있는 공적 마스크를 판매하는 병원의 위치를 알려주고 지도로 확인할 수 있게 링크를 보내주도록 하였습니다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A5538C-9AF2-4D54-94BE-BE5917D78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0904"/>
            <a:ext cx="2700564" cy="54654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5246C7-5E40-4A6C-BD0F-29FB54AB7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564" y="1130187"/>
            <a:ext cx="2700564" cy="547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9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역할 분담</a:t>
            </a:r>
            <a:endParaRPr lang="en-US" altLang="ko-KR" sz="3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한국산업기술대학교 게임공학과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C233A2-7530-4BD5-9CDC-D867E4B85B1E}"/>
              </a:ext>
            </a:extLst>
          </p:cNvPr>
          <p:cNvSpPr/>
          <p:nvPr/>
        </p:nvSpPr>
        <p:spPr>
          <a:xfrm>
            <a:off x="2346654" y="2913301"/>
            <a:ext cx="1445502" cy="45719"/>
          </a:xfrm>
          <a:prstGeom prst="rect">
            <a:avLst/>
          </a:prstGeom>
          <a:solidFill>
            <a:srgbClr val="7BD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D902E8E-C439-4B68-83F5-C3F6A38BEAB6}"/>
              </a:ext>
            </a:extLst>
          </p:cNvPr>
          <p:cNvSpPr/>
          <p:nvPr/>
        </p:nvSpPr>
        <p:spPr>
          <a:xfrm>
            <a:off x="939921" y="2604566"/>
            <a:ext cx="1083168" cy="10831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0EB22D3-5236-42CA-B8AD-0D6FB7901608}"/>
              </a:ext>
            </a:extLst>
          </p:cNvPr>
          <p:cNvSpPr/>
          <p:nvPr/>
        </p:nvSpPr>
        <p:spPr>
          <a:xfrm>
            <a:off x="6176894" y="2599217"/>
            <a:ext cx="1083168" cy="10831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D12B08B-540F-4C18-B5EC-66D1FB2BE6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909" y="2789233"/>
            <a:ext cx="703135" cy="70313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097752-09C9-4EDD-96AE-42C9FF27E09C}"/>
              </a:ext>
            </a:extLst>
          </p:cNvPr>
          <p:cNvSpPr/>
          <p:nvPr/>
        </p:nvSpPr>
        <p:spPr>
          <a:xfrm>
            <a:off x="2277188" y="3085994"/>
            <a:ext cx="3737922" cy="1030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Function 1, Function 2, Function 3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해외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수 그래프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국내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도시별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현황 및 최근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수 동향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공적 마스크 판매 현황 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2DFEBE81-CCFB-49EA-BAAE-3BC9F29D0E4F}"/>
              </a:ext>
            </a:extLst>
          </p:cNvPr>
          <p:cNvSpPr/>
          <p:nvPr/>
        </p:nvSpPr>
        <p:spPr>
          <a:xfrm>
            <a:off x="859028" y="2517627"/>
            <a:ext cx="1244951" cy="1244951"/>
          </a:xfrm>
          <a:prstGeom prst="arc">
            <a:avLst>
              <a:gd name="adj1" fmla="val 16200000"/>
              <a:gd name="adj2" fmla="val 10654105"/>
            </a:avLst>
          </a:prstGeom>
          <a:noFill/>
          <a:ln w="38100">
            <a:solidFill>
              <a:srgbClr val="39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8B4B049B-1459-4704-979B-844F251D08A7}"/>
              </a:ext>
            </a:extLst>
          </p:cNvPr>
          <p:cNvSpPr/>
          <p:nvPr/>
        </p:nvSpPr>
        <p:spPr>
          <a:xfrm>
            <a:off x="6096000" y="2517627"/>
            <a:ext cx="1244951" cy="1244951"/>
          </a:xfrm>
          <a:prstGeom prst="arc">
            <a:avLst>
              <a:gd name="adj1" fmla="val 16200000"/>
              <a:gd name="adj2" fmla="val 10654105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04DF20-2DF8-493C-BB12-241DBAC30826}"/>
              </a:ext>
            </a:extLst>
          </p:cNvPr>
          <p:cNvSpPr/>
          <p:nvPr/>
        </p:nvSpPr>
        <p:spPr>
          <a:xfrm>
            <a:off x="2346655" y="2913301"/>
            <a:ext cx="824790" cy="45719"/>
          </a:xfrm>
          <a:prstGeom prst="rect">
            <a:avLst/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940244-3E5A-4AD5-9F96-41C37ABED4E1}"/>
              </a:ext>
            </a:extLst>
          </p:cNvPr>
          <p:cNvSpPr/>
          <p:nvPr/>
        </p:nvSpPr>
        <p:spPr>
          <a:xfrm>
            <a:off x="2277187" y="2604137"/>
            <a:ext cx="15149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2016182020 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소준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27A7D0-EBF1-4A1D-BD32-3EC98F59EE42}"/>
              </a:ext>
            </a:extLst>
          </p:cNvPr>
          <p:cNvSpPr/>
          <p:nvPr/>
        </p:nvSpPr>
        <p:spPr>
          <a:xfrm>
            <a:off x="7612201" y="2939252"/>
            <a:ext cx="1445502" cy="45719"/>
          </a:xfrm>
          <a:prstGeom prst="rect">
            <a:avLst/>
          </a:prstGeom>
          <a:solidFill>
            <a:srgbClr val="7BD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682C83-D45C-4084-902D-437DAEB12636}"/>
              </a:ext>
            </a:extLst>
          </p:cNvPr>
          <p:cNvSpPr/>
          <p:nvPr/>
        </p:nvSpPr>
        <p:spPr>
          <a:xfrm>
            <a:off x="7542735" y="3111945"/>
            <a:ext cx="3198101" cy="1030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Function 4, Function 5, Function 6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코로나 관련 병원 정보 및 병원 위치 지도 표시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코로나 관련 뉴스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텔레그램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봇 구현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F6D8F9-458F-4041-9AD3-11F8B230B2BF}"/>
              </a:ext>
            </a:extLst>
          </p:cNvPr>
          <p:cNvSpPr/>
          <p:nvPr/>
        </p:nvSpPr>
        <p:spPr>
          <a:xfrm>
            <a:off x="7612202" y="2939252"/>
            <a:ext cx="82479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193777-2BCC-40DC-8E93-888B98F159A9}"/>
              </a:ext>
            </a:extLst>
          </p:cNvPr>
          <p:cNvSpPr/>
          <p:nvPr/>
        </p:nvSpPr>
        <p:spPr>
          <a:xfrm>
            <a:off x="7542734" y="2630088"/>
            <a:ext cx="14863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2016182027 </a:t>
            </a:r>
            <a:r>
              <a:rPr lang="ko-KR" altLang="en-US" sz="800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이미륵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760D26D-011E-437B-8D94-930B639EC1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16" y="2782909"/>
            <a:ext cx="703135" cy="70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0DC0A968-642F-4759-BC22-88B7E05B39DC}"/>
              </a:ext>
            </a:extLst>
          </p:cNvPr>
          <p:cNvSpPr/>
          <p:nvPr/>
        </p:nvSpPr>
        <p:spPr>
          <a:xfrm>
            <a:off x="0" y="976949"/>
            <a:ext cx="12192000" cy="5957251"/>
          </a:xfrm>
          <a:prstGeom prst="rect">
            <a:avLst/>
          </a:prstGeom>
          <a:solidFill>
            <a:srgbClr val="EEF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소감</a:t>
            </a:r>
            <a:endParaRPr lang="en-US" altLang="ko-KR" sz="3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한국산업기술대학교 게임공학과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D16ADB-E694-4485-A164-3F886348ADE2}"/>
              </a:ext>
            </a:extLst>
          </p:cNvPr>
          <p:cNvSpPr/>
          <p:nvPr/>
        </p:nvSpPr>
        <p:spPr>
          <a:xfrm>
            <a:off x="3103096" y="2456750"/>
            <a:ext cx="1445502" cy="45719"/>
          </a:xfrm>
          <a:prstGeom prst="rect">
            <a:avLst/>
          </a:prstGeom>
          <a:solidFill>
            <a:srgbClr val="7BD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E9F44A-7EF5-45F9-9BE1-F7FBA88D7A27}"/>
              </a:ext>
            </a:extLst>
          </p:cNvPr>
          <p:cNvSpPr/>
          <p:nvPr/>
        </p:nvSpPr>
        <p:spPr>
          <a:xfrm>
            <a:off x="1696363" y="2148015"/>
            <a:ext cx="1083168" cy="10831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0EA7EFD-AC9B-4229-9728-69DBEF800654}"/>
              </a:ext>
            </a:extLst>
          </p:cNvPr>
          <p:cNvSpPr/>
          <p:nvPr/>
        </p:nvSpPr>
        <p:spPr>
          <a:xfrm>
            <a:off x="1696364" y="3970079"/>
            <a:ext cx="1083168" cy="10831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7219042-1055-4946-9628-60F18FABD4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379" y="4160095"/>
            <a:ext cx="703135" cy="703135"/>
          </a:xfrm>
          <a:prstGeom prst="rect">
            <a:avLst/>
          </a:prstGeom>
        </p:spPr>
      </p:pic>
      <p:sp>
        <p:nvSpPr>
          <p:cNvPr id="14" name="원호 13">
            <a:extLst>
              <a:ext uri="{FF2B5EF4-FFF2-40B4-BE49-F238E27FC236}">
                <a16:creationId xmlns:a16="http://schemas.microsoft.com/office/drawing/2014/main" id="{7DE41167-4CBD-42A9-939D-B98A54E06648}"/>
              </a:ext>
            </a:extLst>
          </p:cNvPr>
          <p:cNvSpPr/>
          <p:nvPr/>
        </p:nvSpPr>
        <p:spPr>
          <a:xfrm>
            <a:off x="1615470" y="2061076"/>
            <a:ext cx="1244951" cy="1244951"/>
          </a:xfrm>
          <a:prstGeom prst="arc">
            <a:avLst>
              <a:gd name="adj1" fmla="val 16200000"/>
              <a:gd name="adj2" fmla="val 10654105"/>
            </a:avLst>
          </a:prstGeom>
          <a:noFill/>
          <a:ln w="38100">
            <a:solidFill>
              <a:srgbClr val="39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7B8CF5BA-4515-4945-8274-FA527CD6234E}"/>
              </a:ext>
            </a:extLst>
          </p:cNvPr>
          <p:cNvSpPr/>
          <p:nvPr/>
        </p:nvSpPr>
        <p:spPr>
          <a:xfrm>
            <a:off x="1615470" y="3888489"/>
            <a:ext cx="1244951" cy="1244951"/>
          </a:xfrm>
          <a:prstGeom prst="arc">
            <a:avLst>
              <a:gd name="adj1" fmla="val 16200000"/>
              <a:gd name="adj2" fmla="val 10654105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9D609C-DC52-4823-9C7B-763B8C0CA2A3}"/>
              </a:ext>
            </a:extLst>
          </p:cNvPr>
          <p:cNvSpPr/>
          <p:nvPr/>
        </p:nvSpPr>
        <p:spPr>
          <a:xfrm>
            <a:off x="3103097" y="2456750"/>
            <a:ext cx="824790" cy="45719"/>
          </a:xfrm>
          <a:prstGeom prst="rect">
            <a:avLst/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1E088C-DD51-45AF-A4C5-28A60B43F8E9}"/>
              </a:ext>
            </a:extLst>
          </p:cNvPr>
          <p:cNvSpPr/>
          <p:nvPr/>
        </p:nvSpPr>
        <p:spPr>
          <a:xfrm>
            <a:off x="3033629" y="2147586"/>
            <a:ext cx="15149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2016182020 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소준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844396-086B-4469-A6CE-54DD06EC86D9}"/>
              </a:ext>
            </a:extLst>
          </p:cNvPr>
          <p:cNvSpPr/>
          <p:nvPr/>
        </p:nvSpPr>
        <p:spPr>
          <a:xfrm>
            <a:off x="3131671" y="4310114"/>
            <a:ext cx="1445502" cy="45719"/>
          </a:xfrm>
          <a:prstGeom prst="rect">
            <a:avLst/>
          </a:prstGeom>
          <a:solidFill>
            <a:srgbClr val="7BD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633D3C-51E7-4F61-8307-67EC4C1FDD6F}"/>
              </a:ext>
            </a:extLst>
          </p:cNvPr>
          <p:cNvSpPr/>
          <p:nvPr/>
        </p:nvSpPr>
        <p:spPr>
          <a:xfrm>
            <a:off x="3062205" y="4482807"/>
            <a:ext cx="6710969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파이썬을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처음 배우는 것이기에 많은 어려움이 있었습니다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무엇보다도 프로젝트를 만들 때 처음에는 막막하기도 하였지만 교수님의 강의를 듣고 참고하며 천천히 진행하다 보니 결과물을 낼 수 있었습니다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프로젝트가 완성되었을 때 기분이 너무 좋았고 이 과정 속에서 저의 파이썬 실력이 처음과 달리 많이 늘어서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뜻깊은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수업이며 한 학기였습니다</a:t>
            </a: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아쉬운 점이 있다면 병원 정보에 관한 </a:t>
            </a: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API</a:t>
            </a: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오류로 인해 기능을 보여드리지 못한 점이 많이 아쉬웠습니다</a:t>
            </a: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5F5008-38F4-4A4E-ADAD-2C6293A29F5C}"/>
              </a:ext>
            </a:extLst>
          </p:cNvPr>
          <p:cNvSpPr/>
          <p:nvPr/>
        </p:nvSpPr>
        <p:spPr>
          <a:xfrm>
            <a:off x="3131672" y="4310114"/>
            <a:ext cx="82479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A631E6-C013-4BBE-9433-60415DDD2222}"/>
              </a:ext>
            </a:extLst>
          </p:cNvPr>
          <p:cNvSpPr/>
          <p:nvPr/>
        </p:nvSpPr>
        <p:spPr>
          <a:xfrm>
            <a:off x="3062204" y="4000950"/>
            <a:ext cx="14863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2016182027 </a:t>
            </a:r>
            <a:r>
              <a:rPr lang="ko-KR" altLang="en-US" sz="800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이미륵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F320C3E-758D-460B-AAE8-76BA9A4C20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258" y="2326358"/>
            <a:ext cx="703135" cy="70313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F06179-8D24-477B-B277-FD0017892BF6}"/>
              </a:ext>
            </a:extLst>
          </p:cNvPr>
          <p:cNvSpPr/>
          <p:nvPr/>
        </p:nvSpPr>
        <p:spPr>
          <a:xfrm>
            <a:off x="3075574" y="2629443"/>
            <a:ext cx="6710969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수업을 들으면서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파이썬에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대해 더욱 다양한 정보와 많은 것들을 배울 수 있었고 이를 통해 파이썬 코딩능력과 그것을 활용한 다양한 분야에 도전하면서 저의 코딩능력을 한단계 더 발전시킬 수 있는 기회가 되었습니다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코로나로 힘든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기간중에도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좋은 강의를 들을 수 있게 해주셔서 감사합니다</a:t>
            </a:r>
            <a:r>
              <a:rPr lang="en-US" altLang="ko-KR" sz="105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13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한국산업기술대학교 </a:t>
            </a:r>
            <a:r>
              <a:rPr lang="ko-KR" altLang="en-US" sz="7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게임공학과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 rot="18408561" flipH="1">
            <a:off x="8724742" y="1870923"/>
            <a:ext cx="792000" cy="1658088"/>
            <a:chOff x="5525713" y="3381918"/>
            <a:chExt cx="792000" cy="1658088"/>
          </a:xfrm>
        </p:grpSpPr>
        <p:sp>
          <p:nvSpPr>
            <p:cNvPr id="11" name="타원 10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39BD3D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13" name="직선 연결선 12"/>
            <p:cNvCxnSpPr>
              <a:stCxn id="14" idx="4"/>
              <a:endCxn id="11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39BD3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39BD3D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 rot="19209840" flipH="1">
            <a:off x="7074032" y="3190119"/>
            <a:ext cx="792000" cy="1658088"/>
            <a:chOff x="5525713" y="3381918"/>
            <a:chExt cx="792000" cy="1658088"/>
          </a:xfrm>
        </p:grpSpPr>
        <p:sp>
          <p:nvSpPr>
            <p:cNvPr id="17" name="타원 16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39BD3D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18" name="직선 연결선 17"/>
            <p:cNvCxnSpPr>
              <a:stCxn id="19" idx="4"/>
              <a:endCxn id="17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39BD3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39BD3D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3191439">
            <a:off x="2443264" y="1848178"/>
            <a:ext cx="792000" cy="1658088"/>
            <a:chOff x="5525713" y="3381918"/>
            <a:chExt cx="792000" cy="1658088"/>
          </a:xfrm>
        </p:grpSpPr>
        <p:sp>
          <p:nvSpPr>
            <p:cNvPr id="21" name="타원 20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39BD3D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22" name="직선 연결선 21"/>
            <p:cNvCxnSpPr>
              <a:stCxn id="28" idx="4"/>
              <a:endCxn id="21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39BD3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39BD3D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 rot="2390160">
            <a:off x="3983899" y="3196681"/>
            <a:ext cx="792000" cy="1658088"/>
            <a:chOff x="5525713" y="3381918"/>
            <a:chExt cx="792000" cy="1658088"/>
          </a:xfrm>
        </p:grpSpPr>
        <p:sp>
          <p:nvSpPr>
            <p:cNvPr id="30" name="타원 29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39BD3D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31" name="직선 연결선 30"/>
            <p:cNvCxnSpPr>
              <a:stCxn id="32" idx="4"/>
              <a:endCxn id="30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39BD3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39BD3D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58" name="자유형 57"/>
          <p:cNvSpPr/>
          <p:nvPr/>
        </p:nvSpPr>
        <p:spPr>
          <a:xfrm>
            <a:off x="3859072" y="972187"/>
            <a:ext cx="4268075" cy="1984310"/>
          </a:xfrm>
          <a:custGeom>
            <a:avLst/>
            <a:gdLst>
              <a:gd name="connsiteX0" fmla="*/ 0 w 4268075"/>
              <a:gd name="connsiteY0" fmla="*/ 0 h 1984310"/>
              <a:gd name="connsiteX1" fmla="*/ 4268075 w 4268075"/>
              <a:gd name="connsiteY1" fmla="*/ 0 h 1984310"/>
              <a:gd name="connsiteX2" fmla="*/ 4264978 w 4268075"/>
              <a:gd name="connsiteY2" fmla="*/ 61317 h 1984310"/>
              <a:gd name="connsiteX3" fmla="*/ 2134037 w 4268075"/>
              <a:gd name="connsiteY3" fmla="*/ 1984310 h 1984310"/>
              <a:gd name="connsiteX4" fmla="*/ 3096 w 4268075"/>
              <a:gd name="connsiteY4" fmla="*/ 61317 h 198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8075" h="1984310">
                <a:moveTo>
                  <a:pt x="0" y="0"/>
                </a:moveTo>
                <a:lnTo>
                  <a:pt x="4268075" y="0"/>
                </a:lnTo>
                <a:lnTo>
                  <a:pt x="4264978" y="61317"/>
                </a:lnTo>
                <a:cubicBezTo>
                  <a:pt x="4155287" y="1141434"/>
                  <a:pt x="3243094" y="1984310"/>
                  <a:pt x="2134037" y="1984310"/>
                </a:cubicBezTo>
                <a:cubicBezTo>
                  <a:pt x="1024981" y="1984310"/>
                  <a:pt x="112788" y="1141434"/>
                  <a:pt x="3096" y="61317"/>
                </a:cubicBezTo>
                <a:close/>
              </a:path>
            </a:pathLst>
          </a:custGeom>
          <a:solidFill>
            <a:srgbClr val="39BD3D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5" name="Freeform 6"/>
          <p:cNvSpPr>
            <a:spLocks/>
          </p:cNvSpPr>
          <p:nvPr/>
        </p:nvSpPr>
        <p:spPr bwMode="auto">
          <a:xfrm>
            <a:off x="3902246" y="4173518"/>
            <a:ext cx="395606" cy="35074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39BD3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6" name="자유형 45"/>
          <p:cNvSpPr>
            <a:spLocks/>
          </p:cNvSpPr>
          <p:nvPr/>
        </p:nvSpPr>
        <p:spPr bwMode="auto">
          <a:xfrm>
            <a:off x="7564971" y="4218282"/>
            <a:ext cx="364932" cy="319387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39BD3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7" name="Freeform 36"/>
          <p:cNvSpPr>
            <a:spLocks noEditPoints="1"/>
          </p:cNvSpPr>
          <p:nvPr/>
        </p:nvSpPr>
        <p:spPr bwMode="auto">
          <a:xfrm>
            <a:off x="2372652" y="2766586"/>
            <a:ext cx="215408" cy="36229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39BD3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Freeform 11"/>
          <p:cNvSpPr>
            <a:spLocks noEditPoints="1"/>
          </p:cNvSpPr>
          <p:nvPr/>
        </p:nvSpPr>
        <p:spPr bwMode="auto">
          <a:xfrm flipH="1">
            <a:off x="9292247" y="2766586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39BD3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210026" y="5029831"/>
            <a:ext cx="1705356" cy="596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구현 기능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프로젝트에 구현한 기능 설명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06565" y="3546979"/>
            <a:ext cx="22124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소개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요즘 이슈가 많은 코로나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19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 관한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데이터를 제공한다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7393" y="5031020"/>
            <a:ext cx="1806797" cy="80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기능 설명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프로젝트에서 구현한 기능 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과정 설명 및 실행 방법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120742" y="3548168"/>
            <a:ext cx="2205626" cy="596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소감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과제를 하면서 느낀 점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337307" y="1547909"/>
            <a:ext cx="108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28533" y="1547909"/>
            <a:ext cx="108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919757" y="1547909"/>
            <a:ext cx="108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710981" y="1547909"/>
            <a:ext cx="108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502205" y="1547909"/>
            <a:ext cx="108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7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8404938" y="2649697"/>
            <a:ext cx="1445502" cy="45719"/>
          </a:xfrm>
          <a:prstGeom prst="rect">
            <a:avLst/>
          </a:prstGeom>
          <a:solidFill>
            <a:srgbClr val="7BD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Freeform 6"/>
          <p:cNvSpPr>
            <a:spLocks noEditPoints="1"/>
          </p:cNvSpPr>
          <p:nvPr/>
        </p:nvSpPr>
        <p:spPr bwMode="auto">
          <a:xfrm>
            <a:off x="838748" y="2464120"/>
            <a:ext cx="5306334" cy="2728575"/>
          </a:xfrm>
          <a:custGeom>
            <a:avLst/>
            <a:gdLst>
              <a:gd name="T0" fmla="*/ 3354 w 3448"/>
              <a:gd name="T1" fmla="*/ 1504 h 1773"/>
              <a:gd name="T2" fmla="*/ 2152 w 3448"/>
              <a:gd name="T3" fmla="*/ 1144 h 1773"/>
              <a:gd name="T4" fmla="*/ 3068 w 3448"/>
              <a:gd name="T5" fmla="*/ 1084 h 1773"/>
              <a:gd name="T6" fmla="*/ 3043 w 3448"/>
              <a:gd name="T7" fmla="*/ 1388 h 1773"/>
              <a:gd name="T8" fmla="*/ 2791 w 3448"/>
              <a:gd name="T9" fmla="*/ 1339 h 1773"/>
              <a:gd name="T10" fmla="*/ 3012 w 3448"/>
              <a:gd name="T11" fmla="*/ 1095 h 1773"/>
              <a:gd name="T12" fmla="*/ 3123 w 3448"/>
              <a:gd name="T13" fmla="*/ 1040 h 1773"/>
              <a:gd name="T14" fmla="*/ 2958 w 3448"/>
              <a:gd name="T15" fmla="*/ 993 h 1773"/>
              <a:gd name="T16" fmla="*/ 2745 w 3448"/>
              <a:gd name="T17" fmla="*/ 1019 h 1773"/>
              <a:gd name="T18" fmla="*/ 1939 w 3448"/>
              <a:gd name="T19" fmla="*/ 551 h 1773"/>
              <a:gd name="T20" fmla="*/ 2183 w 3448"/>
              <a:gd name="T21" fmla="*/ 454 h 1773"/>
              <a:gd name="T22" fmla="*/ 2178 w 3448"/>
              <a:gd name="T23" fmla="*/ 528 h 1773"/>
              <a:gd name="T24" fmla="*/ 3088 w 3448"/>
              <a:gd name="T25" fmla="*/ 398 h 1773"/>
              <a:gd name="T26" fmla="*/ 3067 w 3448"/>
              <a:gd name="T27" fmla="*/ 610 h 1773"/>
              <a:gd name="T28" fmla="*/ 3070 w 3448"/>
              <a:gd name="T29" fmla="*/ 398 h 1773"/>
              <a:gd name="T30" fmla="*/ 1599 w 3448"/>
              <a:gd name="T31" fmla="*/ 246 h 1773"/>
              <a:gd name="T32" fmla="*/ 1576 w 3448"/>
              <a:gd name="T33" fmla="*/ 189 h 1773"/>
              <a:gd name="T34" fmla="*/ 1299 w 3448"/>
              <a:gd name="T35" fmla="*/ 208 h 1773"/>
              <a:gd name="T36" fmla="*/ 1186 w 3448"/>
              <a:gd name="T37" fmla="*/ 384 h 1773"/>
              <a:gd name="T38" fmla="*/ 3448 w 3448"/>
              <a:gd name="T39" fmla="*/ 189 h 1773"/>
              <a:gd name="T40" fmla="*/ 3211 w 3448"/>
              <a:gd name="T41" fmla="*/ 305 h 1773"/>
              <a:gd name="T42" fmla="*/ 3020 w 3448"/>
              <a:gd name="T43" fmla="*/ 322 h 1773"/>
              <a:gd name="T44" fmla="*/ 2948 w 3448"/>
              <a:gd name="T45" fmla="*/ 613 h 1773"/>
              <a:gd name="T46" fmla="*/ 2866 w 3448"/>
              <a:gd name="T47" fmla="*/ 673 h 1773"/>
              <a:gd name="T48" fmla="*/ 2698 w 3448"/>
              <a:gd name="T49" fmla="*/ 898 h 1773"/>
              <a:gd name="T50" fmla="*/ 2761 w 3448"/>
              <a:gd name="T51" fmla="*/ 1045 h 1773"/>
              <a:gd name="T52" fmla="*/ 2663 w 3448"/>
              <a:gd name="T53" fmla="*/ 961 h 1773"/>
              <a:gd name="T54" fmla="*/ 2453 w 3448"/>
              <a:gd name="T55" fmla="*/ 825 h 1773"/>
              <a:gd name="T56" fmla="*/ 2188 w 3448"/>
              <a:gd name="T57" fmla="*/ 702 h 1773"/>
              <a:gd name="T58" fmla="*/ 2257 w 3448"/>
              <a:gd name="T59" fmla="*/ 765 h 1773"/>
              <a:gd name="T60" fmla="*/ 2161 w 3448"/>
              <a:gd name="T61" fmla="*/ 857 h 1773"/>
              <a:gd name="T62" fmla="*/ 1927 w 3448"/>
              <a:gd name="T63" fmla="*/ 1336 h 1773"/>
              <a:gd name="T64" fmla="*/ 1572 w 3448"/>
              <a:gd name="T65" fmla="*/ 948 h 1773"/>
              <a:gd name="T66" fmla="*/ 1766 w 3448"/>
              <a:gd name="T67" fmla="*/ 631 h 1773"/>
              <a:gd name="T68" fmla="*/ 2005 w 3448"/>
              <a:gd name="T69" fmla="*/ 610 h 1773"/>
              <a:gd name="T70" fmla="*/ 1845 w 3448"/>
              <a:gd name="T71" fmla="*/ 559 h 1773"/>
              <a:gd name="T72" fmla="*/ 1834 w 3448"/>
              <a:gd name="T73" fmla="*/ 549 h 1773"/>
              <a:gd name="T74" fmla="*/ 1630 w 3448"/>
              <a:gd name="T75" fmla="*/ 600 h 1773"/>
              <a:gd name="T76" fmla="*/ 1599 w 3448"/>
              <a:gd name="T77" fmla="*/ 430 h 1773"/>
              <a:gd name="T78" fmla="*/ 1746 w 3448"/>
              <a:gd name="T79" fmla="*/ 305 h 1773"/>
              <a:gd name="T80" fmla="*/ 1889 w 3448"/>
              <a:gd name="T81" fmla="*/ 260 h 1773"/>
              <a:gd name="T82" fmla="*/ 1861 w 3448"/>
              <a:gd name="T83" fmla="*/ 201 h 1773"/>
              <a:gd name="T84" fmla="*/ 1872 w 3448"/>
              <a:gd name="T85" fmla="*/ 127 h 1773"/>
              <a:gd name="T86" fmla="*/ 1783 w 3448"/>
              <a:gd name="T87" fmla="*/ 322 h 1773"/>
              <a:gd name="T88" fmla="*/ 1735 w 3448"/>
              <a:gd name="T89" fmla="*/ 172 h 1773"/>
              <a:gd name="T90" fmla="*/ 2134 w 3448"/>
              <a:gd name="T91" fmla="*/ 77 h 1773"/>
              <a:gd name="T92" fmla="*/ 2361 w 3448"/>
              <a:gd name="T93" fmla="*/ 54 h 1773"/>
              <a:gd name="T94" fmla="*/ 2573 w 3448"/>
              <a:gd name="T95" fmla="*/ 31 h 1773"/>
              <a:gd name="T96" fmla="*/ 2703 w 3448"/>
              <a:gd name="T97" fmla="*/ 18 h 1773"/>
              <a:gd name="T98" fmla="*/ 337 w 3448"/>
              <a:gd name="T99" fmla="*/ 108 h 1773"/>
              <a:gd name="T100" fmla="*/ 750 w 3448"/>
              <a:gd name="T101" fmla="*/ 276 h 1773"/>
              <a:gd name="T102" fmla="*/ 969 w 3448"/>
              <a:gd name="T103" fmla="*/ 300 h 1773"/>
              <a:gd name="T104" fmla="*/ 908 w 3448"/>
              <a:gd name="T105" fmla="*/ 668 h 1773"/>
              <a:gd name="T106" fmla="*/ 673 w 3448"/>
              <a:gd name="T107" fmla="*/ 789 h 1773"/>
              <a:gd name="T108" fmla="*/ 738 w 3448"/>
              <a:gd name="T109" fmla="*/ 925 h 1773"/>
              <a:gd name="T110" fmla="*/ 1022 w 3448"/>
              <a:gd name="T111" fmla="*/ 976 h 1773"/>
              <a:gd name="T112" fmla="*/ 1127 w 3448"/>
              <a:gd name="T113" fmla="*/ 1365 h 1773"/>
              <a:gd name="T114" fmla="*/ 835 w 3448"/>
              <a:gd name="T115" fmla="*/ 1749 h 1773"/>
              <a:gd name="T116" fmla="*/ 826 w 3448"/>
              <a:gd name="T117" fmla="*/ 1015 h 1773"/>
              <a:gd name="T118" fmla="*/ 474 w 3448"/>
              <a:gd name="T119" fmla="*/ 741 h 1773"/>
              <a:gd name="T120" fmla="*/ 134 w 3448"/>
              <a:gd name="T121" fmla="*/ 308 h 1773"/>
              <a:gd name="T122" fmla="*/ 73 w 3448"/>
              <a:gd name="T123" fmla="*/ 176 h 1773"/>
              <a:gd name="T124" fmla="*/ 137 w 3448"/>
              <a:gd name="T125" fmla="*/ 0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8" h="1773">
                <a:moveTo>
                  <a:pt x="3375" y="1350"/>
                </a:moveTo>
                <a:lnTo>
                  <a:pt x="3415" y="1381"/>
                </a:lnTo>
                <a:lnTo>
                  <a:pt x="3439" y="1383"/>
                </a:lnTo>
                <a:lnTo>
                  <a:pt x="3402" y="1433"/>
                </a:lnTo>
                <a:lnTo>
                  <a:pt x="3354" y="1504"/>
                </a:lnTo>
                <a:lnTo>
                  <a:pt x="3301" y="1499"/>
                </a:lnTo>
                <a:lnTo>
                  <a:pt x="3384" y="1423"/>
                </a:lnTo>
                <a:lnTo>
                  <a:pt x="3375" y="1350"/>
                </a:lnTo>
                <a:close/>
                <a:moveTo>
                  <a:pt x="2143" y="1101"/>
                </a:moveTo>
                <a:lnTo>
                  <a:pt x="2152" y="1144"/>
                </a:lnTo>
                <a:lnTo>
                  <a:pt x="2117" y="1246"/>
                </a:lnTo>
                <a:lnTo>
                  <a:pt x="2082" y="1230"/>
                </a:lnTo>
                <a:lnTo>
                  <a:pt x="2086" y="1146"/>
                </a:lnTo>
                <a:lnTo>
                  <a:pt x="2143" y="1101"/>
                </a:lnTo>
                <a:close/>
                <a:moveTo>
                  <a:pt x="3068" y="1084"/>
                </a:moveTo>
                <a:lnTo>
                  <a:pt x="3111" y="1166"/>
                </a:lnTo>
                <a:lnTo>
                  <a:pt x="3184" y="1236"/>
                </a:lnTo>
                <a:lnTo>
                  <a:pt x="3157" y="1378"/>
                </a:lnTo>
                <a:lnTo>
                  <a:pt x="3109" y="1407"/>
                </a:lnTo>
                <a:lnTo>
                  <a:pt x="3043" y="1388"/>
                </a:lnTo>
                <a:lnTo>
                  <a:pt x="3027" y="1342"/>
                </a:lnTo>
                <a:lnTo>
                  <a:pt x="3004" y="1354"/>
                </a:lnTo>
                <a:lnTo>
                  <a:pt x="2953" y="1325"/>
                </a:lnTo>
                <a:lnTo>
                  <a:pt x="2823" y="1357"/>
                </a:lnTo>
                <a:lnTo>
                  <a:pt x="2791" y="1339"/>
                </a:lnTo>
                <a:lnTo>
                  <a:pt x="2799" y="1316"/>
                </a:lnTo>
                <a:lnTo>
                  <a:pt x="2778" y="1198"/>
                </a:lnTo>
                <a:lnTo>
                  <a:pt x="2866" y="1166"/>
                </a:lnTo>
                <a:lnTo>
                  <a:pt x="2948" y="1091"/>
                </a:lnTo>
                <a:lnTo>
                  <a:pt x="3012" y="1095"/>
                </a:lnTo>
                <a:lnTo>
                  <a:pt x="3001" y="1131"/>
                </a:lnTo>
                <a:lnTo>
                  <a:pt x="3059" y="1153"/>
                </a:lnTo>
                <a:lnTo>
                  <a:pt x="3068" y="1084"/>
                </a:lnTo>
                <a:close/>
                <a:moveTo>
                  <a:pt x="3014" y="987"/>
                </a:moveTo>
                <a:lnTo>
                  <a:pt x="3123" y="1040"/>
                </a:lnTo>
                <a:lnTo>
                  <a:pt x="3146" y="1090"/>
                </a:lnTo>
                <a:lnTo>
                  <a:pt x="3088" y="1053"/>
                </a:lnTo>
                <a:lnTo>
                  <a:pt x="3071" y="1069"/>
                </a:lnTo>
                <a:lnTo>
                  <a:pt x="3030" y="1066"/>
                </a:lnTo>
                <a:lnTo>
                  <a:pt x="2958" y="993"/>
                </a:lnTo>
                <a:lnTo>
                  <a:pt x="3014" y="987"/>
                </a:lnTo>
                <a:close/>
                <a:moveTo>
                  <a:pt x="2828" y="919"/>
                </a:moveTo>
                <a:lnTo>
                  <a:pt x="2847" y="935"/>
                </a:lnTo>
                <a:lnTo>
                  <a:pt x="2815" y="1032"/>
                </a:lnTo>
                <a:lnTo>
                  <a:pt x="2745" y="1019"/>
                </a:lnTo>
                <a:lnTo>
                  <a:pt x="2735" y="977"/>
                </a:lnTo>
                <a:lnTo>
                  <a:pt x="2828" y="919"/>
                </a:lnTo>
                <a:close/>
                <a:moveTo>
                  <a:pt x="1959" y="465"/>
                </a:moveTo>
                <a:lnTo>
                  <a:pt x="1924" y="524"/>
                </a:lnTo>
                <a:lnTo>
                  <a:pt x="1939" y="551"/>
                </a:lnTo>
                <a:lnTo>
                  <a:pt x="2004" y="541"/>
                </a:lnTo>
                <a:lnTo>
                  <a:pt x="2051" y="553"/>
                </a:lnTo>
                <a:lnTo>
                  <a:pt x="2070" y="522"/>
                </a:lnTo>
                <a:lnTo>
                  <a:pt x="1959" y="465"/>
                </a:lnTo>
                <a:close/>
                <a:moveTo>
                  <a:pt x="2183" y="454"/>
                </a:moveTo>
                <a:lnTo>
                  <a:pt x="2115" y="490"/>
                </a:lnTo>
                <a:lnTo>
                  <a:pt x="2139" y="549"/>
                </a:lnTo>
                <a:lnTo>
                  <a:pt x="2129" y="590"/>
                </a:lnTo>
                <a:lnTo>
                  <a:pt x="2188" y="594"/>
                </a:lnTo>
                <a:lnTo>
                  <a:pt x="2178" y="528"/>
                </a:lnTo>
                <a:lnTo>
                  <a:pt x="2156" y="496"/>
                </a:lnTo>
                <a:lnTo>
                  <a:pt x="2183" y="485"/>
                </a:lnTo>
                <a:lnTo>
                  <a:pt x="2183" y="454"/>
                </a:lnTo>
                <a:close/>
                <a:moveTo>
                  <a:pt x="3070" y="398"/>
                </a:moveTo>
                <a:lnTo>
                  <a:pt x="3088" y="398"/>
                </a:lnTo>
                <a:lnTo>
                  <a:pt x="3097" y="429"/>
                </a:lnTo>
                <a:lnTo>
                  <a:pt x="3080" y="484"/>
                </a:lnTo>
                <a:lnTo>
                  <a:pt x="3109" y="508"/>
                </a:lnTo>
                <a:lnTo>
                  <a:pt x="3072" y="542"/>
                </a:lnTo>
                <a:lnTo>
                  <a:pt x="3067" y="610"/>
                </a:lnTo>
                <a:lnTo>
                  <a:pt x="2955" y="675"/>
                </a:lnTo>
                <a:lnTo>
                  <a:pt x="2958" y="636"/>
                </a:lnTo>
                <a:lnTo>
                  <a:pt x="3020" y="592"/>
                </a:lnTo>
                <a:lnTo>
                  <a:pt x="3067" y="492"/>
                </a:lnTo>
                <a:lnTo>
                  <a:pt x="3070" y="398"/>
                </a:lnTo>
                <a:close/>
                <a:moveTo>
                  <a:pt x="1610" y="166"/>
                </a:moveTo>
                <a:lnTo>
                  <a:pt x="1669" y="276"/>
                </a:lnTo>
                <a:lnTo>
                  <a:pt x="1653" y="299"/>
                </a:lnTo>
                <a:lnTo>
                  <a:pt x="1599" y="322"/>
                </a:lnTo>
                <a:lnTo>
                  <a:pt x="1599" y="246"/>
                </a:lnTo>
                <a:lnTo>
                  <a:pt x="1582" y="297"/>
                </a:lnTo>
                <a:lnTo>
                  <a:pt x="1543" y="297"/>
                </a:lnTo>
                <a:lnTo>
                  <a:pt x="1545" y="256"/>
                </a:lnTo>
                <a:lnTo>
                  <a:pt x="1578" y="218"/>
                </a:lnTo>
                <a:lnTo>
                  <a:pt x="1576" y="189"/>
                </a:lnTo>
                <a:lnTo>
                  <a:pt x="1610" y="166"/>
                </a:lnTo>
                <a:close/>
                <a:moveTo>
                  <a:pt x="1165" y="62"/>
                </a:moveTo>
                <a:lnTo>
                  <a:pt x="1225" y="78"/>
                </a:lnTo>
                <a:lnTo>
                  <a:pt x="1276" y="165"/>
                </a:lnTo>
                <a:lnTo>
                  <a:pt x="1299" y="208"/>
                </a:lnTo>
                <a:lnTo>
                  <a:pt x="1267" y="267"/>
                </a:lnTo>
                <a:lnTo>
                  <a:pt x="1265" y="297"/>
                </a:lnTo>
                <a:lnTo>
                  <a:pt x="1235" y="316"/>
                </a:lnTo>
                <a:lnTo>
                  <a:pt x="1232" y="395"/>
                </a:lnTo>
                <a:lnTo>
                  <a:pt x="1186" y="384"/>
                </a:lnTo>
                <a:lnTo>
                  <a:pt x="1091" y="140"/>
                </a:lnTo>
                <a:lnTo>
                  <a:pt x="1165" y="62"/>
                </a:lnTo>
                <a:close/>
                <a:moveTo>
                  <a:pt x="2716" y="17"/>
                </a:moveTo>
                <a:lnTo>
                  <a:pt x="3421" y="115"/>
                </a:lnTo>
                <a:lnTo>
                  <a:pt x="3448" y="189"/>
                </a:lnTo>
                <a:lnTo>
                  <a:pt x="3352" y="241"/>
                </a:lnTo>
                <a:lnTo>
                  <a:pt x="3279" y="256"/>
                </a:lnTo>
                <a:lnTo>
                  <a:pt x="3282" y="316"/>
                </a:lnTo>
                <a:lnTo>
                  <a:pt x="3214" y="400"/>
                </a:lnTo>
                <a:lnTo>
                  <a:pt x="3211" y="305"/>
                </a:lnTo>
                <a:lnTo>
                  <a:pt x="3300" y="198"/>
                </a:lnTo>
                <a:lnTo>
                  <a:pt x="3246" y="206"/>
                </a:lnTo>
                <a:lnTo>
                  <a:pt x="3174" y="264"/>
                </a:lnTo>
                <a:lnTo>
                  <a:pt x="3085" y="258"/>
                </a:lnTo>
                <a:lnTo>
                  <a:pt x="3020" y="322"/>
                </a:lnTo>
                <a:lnTo>
                  <a:pt x="3067" y="355"/>
                </a:lnTo>
                <a:lnTo>
                  <a:pt x="3011" y="508"/>
                </a:lnTo>
                <a:lnTo>
                  <a:pt x="2964" y="516"/>
                </a:lnTo>
                <a:lnTo>
                  <a:pt x="2934" y="557"/>
                </a:lnTo>
                <a:lnTo>
                  <a:pt x="2948" y="613"/>
                </a:lnTo>
                <a:lnTo>
                  <a:pt x="2913" y="631"/>
                </a:lnTo>
                <a:lnTo>
                  <a:pt x="2903" y="581"/>
                </a:lnTo>
                <a:lnTo>
                  <a:pt x="2873" y="542"/>
                </a:lnTo>
                <a:lnTo>
                  <a:pt x="2833" y="583"/>
                </a:lnTo>
                <a:lnTo>
                  <a:pt x="2866" y="673"/>
                </a:lnTo>
                <a:lnTo>
                  <a:pt x="2820" y="754"/>
                </a:lnTo>
                <a:lnTo>
                  <a:pt x="2722" y="759"/>
                </a:lnTo>
                <a:lnTo>
                  <a:pt x="2701" y="793"/>
                </a:lnTo>
                <a:lnTo>
                  <a:pt x="2745" y="858"/>
                </a:lnTo>
                <a:lnTo>
                  <a:pt x="2698" y="898"/>
                </a:lnTo>
                <a:lnTo>
                  <a:pt x="2648" y="848"/>
                </a:lnTo>
                <a:lnTo>
                  <a:pt x="2647" y="895"/>
                </a:lnTo>
                <a:lnTo>
                  <a:pt x="2689" y="943"/>
                </a:lnTo>
                <a:lnTo>
                  <a:pt x="2708" y="1027"/>
                </a:lnTo>
                <a:lnTo>
                  <a:pt x="2761" y="1045"/>
                </a:lnTo>
                <a:lnTo>
                  <a:pt x="2833" y="1074"/>
                </a:lnTo>
                <a:lnTo>
                  <a:pt x="2701" y="1050"/>
                </a:lnTo>
                <a:lnTo>
                  <a:pt x="2645" y="998"/>
                </a:lnTo>
                <a:lnTo>
                  <a:pt x="2594" y="927"/>
                </a:lnTo>
                <a:lnTo>
                  <a:pt x="2663" y="961"/>
                </a:lnTo>
                <a:lnTo>
                  <a:pt x="2631" y="904"/>
                </a:lnTo>
                <a:lnTo>
                  <a:pt x="2625" y="825"/>
                </a:lnTo>
                <a:lnTo>
                  <a:pt x="2594" y="833"/>
                </a:lnTo>
                <a:lnTo>
                  <a:pt x="2557" y="754"/>
                </a:lnTo>
                <a:lnTo>
                  <a:pt x="2453" y="825"/>
                </a:lnTo>
                <a:lnTo>
                  <a:pt x="2453" y="871"/>
                </a:lnTo>
                <a:lnTo>
                  <a:pt x="2416" y="906"/>
                </a:lnTo>
                <a:lnTo>
                  <a:pt x="2368" y="789"/>
                </a:lnTo>
                <a:lnTo>
                  <a:pt x="2316" y="726"/>
                </a:lnTo>
                <a:lnTo>
                  <a:pt x="2188" y="702"/>
                </a:lnTo>
                <a:lnTo>
                  <a:pt x="2151" y="671"/>
                </a:lnTo>
                <a:lnTo>
                  <a:pt x="2132" y="681"/>
                </a:lnTo>
                <a:lnTo>
                  <a:pt x="2158" y="745"/>
                </a:lnTo>
                <a:lnTo>
                  <a:pt x="2201" y="723"/>
                </a:lnTo>
                <a:lnTo>
                  <a:pt x="2257" y="765"/>
                </a:lnTo>
                <a:lnTo>
                  <a:pt x="2092" y="863"/>
                </a:lnTo>
                <a:lnTo>
                  <a:pt x="2007" y="697"/>
                </a:lnTo>
                <a:lnTo>
                  <a:pt x="1988" y="700"/>
                </a:lnTo>
                <a:lnTo>
                  <a:pt x="2076" y="897"/>
                </a:lnTo>
                <a:lnTo>
                  <a:pt x="2161" y="857"/>
                </a:lnTo>
                <a:lnTo>
                  <a:pt x="2134" y="949"/>
                </a:lnTo>
                <a:lnTo>
                  <a:pt x="2050" y="1025"/>
                </a:lnTo>
                <a:lnTo>
                  <a:pt x="2062" y="1137"/>
                </a:lnTo>
                <a:lnTo>
                  <a:pt x="2015" y="1174"/>
                </a:lnTo>
                <a:lnTo>
                  <a:pt x="1927" y="1336"/>
                </a:lnTo>
                <a:lnTo>
                  <a:pt x="1840" y="1352"/>
                </a:lnTo>
                <a:lnTo>
                  <a:pt x="1763" y="1169"/>
                </a:lnTo>
                <a:lnTo>
                  <a:pt x="1782" y="1084"/>
                </a:lnTo>
                <a:lnTo>
                  <a:pt x="1733" y="937"/>
                </a:lnTo>
                <a:lnTo>
                  <a:pt x="1572" y="948"/>
                </a:lnTo>
                <a:lnTo>
                  <a:pt x="1481" y="861"/>
                </a:lnTo>
                <a:lnTo>
                  <a:pt x="1497" y="720"/>
                </a:lnTo>
                <a:lnTo>
                  <a:pt x="1584" y="616"/>
                </a:lnTo>
                <a:lnTo>
                  <a:pt x="1754" y="586"/>
                </a:lnTo>
                <a:lnTo>
                  <a:pt x="1766" y="631"/>
                </a:lnTo>
                <a:lnTo>
                  <a:pt x="1834" y="675"/>
                </a:lnTo>
                <a:lnTo>
                  <a:pt x="1861" y="639"/>
                </a:lnTo>
                <a:lnTo>
                  <a:pt x="1966" y="666"/>
                </a:lnTo>
                <a:lnTo>
                  <a:pt x="1994" y="649"/>
                </a:lnTo>
                <a:lnTo>
                  <a:pt x="2005" y="610"/>
                </a:lnTo>
                <a:lnTo>
                  <a:pt x="1933" y="598"/>
                </a:lnTo>
                <a:lnTo>
                  <a:pt x="1909" y="558"/>
                </a:lnTo>
                <a:lnTo>
                  <a:pt x="1892" y="549"/>
                </a:lnTo>
                <a:lnTo>
                  <a:pt x="1877" y="600"/>
                </a:lnTo>
                <a:lnTo>
                  <a:pt x="1845" y="559"/>
                </a:lnTo>
                <a:lnTo>
                  <a:pt x="1847" y="526"/>
                </a:lnTo>
                <a:lnTo>
                  <a:pt x="1804" y="492"/>
                </a:lnTo>
                <a:lnTo>
                  <a:pt x="1777" y="479"/>
                </a:lnTo>
                <a:lnTo>
                  <a:pt x="1779" y="514"/>
                </a:lnTo>
                <a:lnTo>
                  <a:pt x="1834" y="549"/>
                </a:lnTo>
                <a:lnTo>
                  <a:pt x="1806" y="581"/>
                </a:lnTo>
                <a:lnTo>
                  <a:pt x="1767" y="530"/>
                </a:lnTo>
                <a:lnTo>
                  <a:pt x="1739" y="498"/>
                </a:lnTo>
                <a:lnTo>
                  <a:pt x="1675" y="530"/>
                </a:lnTo>
                <a:lnTo>
                  <a:pt x="1630" y="600"/>
                </a:lnTo>
                <a:lnTo>
                  <a:pt x="1561" y="590"/>
                </a:lnTo>
                <a:lnTo>
                  <a:pt x="1557" y="505"/>
                </a:lnTo>
                <a:lnTo>
                  <a:pt x="1644" y="511"/>
                </a:lnTo>
                <a:lnTo>
                  <a:pt x="1617" y="467"/>
                </a:lnTo>
                <a:lnTo>
                  <a:pt x="1599" y="430"/>
                </a:lnTo>
                <a:lnTo>
                  <a:pt x="1667" y="409"/>
                </a:lnTo>
                <a:lnTo>
                  <a:pt x="1702" y="360"/>
                </a:lnTo>
                <a:lnTo>
                  <a:pt x="1732" y="358"/>
                </a:lnTo>
                <a:lnTo>
                  <a:pt x="1727" y="330"/>
                </a:lnTo>
                <a:lnTo>
                  <a:pt x="1746" y="305"/>
                </a:lnTo>
                <a:lnTo>
                  <a:pt x="1760" y="348"/>
                </a:lnTo>
                <a:lnTo>
                  <a:pt x="1845" y="350"/>
                </a:lnTo>
                <a:lnTo>
                  <a:pt x="1868" y="290"/>
                </a:lnTo>
                <a:lnTo>
                  <a:pt x="1901" y="301"/>
                </a:lnTo>
                <a:lnTo>
                  <a:pt x="1889" y="260"/>
                </a:lnTo>
                <a:lnTo>
                  <a:pt x="1940" y="245"/>
                </a:lnTo>
                <a:lnTo>
                  <a:pt x="1924" y="227"/>
                </a:lnTo>
                <a:lnTo>
                  <a:pt x="1879" y="239"/>
                </a:lnTo>
                <a:lnTo>
                  <a:pt x="1863" y="201"/>
                </a:lnTo>
                <a:lnTo>
                  <a:pt x="1861" y="201"/>
                </a:lnTo>
                <a:lnTo>
                  <a:pt x="1862" y="198"/>
                </a:lnTo>
                <a:lnTo>
                  <a:pt x="1855" y="182"/>
                </a:lnTo>
                <a:lnTo>
                  <a:pt x="1873" y="169"/>
                </a:lnTo>
                <a:lnTo>
                  <a:pt x="1889" y="129"/>
                </a:lnTo>
                <a:lnTo>
                  <a:pt x="1872" y="127"/>
                </a:lnTo>
                <a:lnTo>
                  <a:pt x="1845" y="160"/>
                </a:lnTo>
                <a:lnTo>
                  <a:pt x="1821" y="212"/>
                </a:lnTo>
                <a:lnTo>
                  <a:pt x="1847" y="240"/>
                </a:lnTo>
                <a:lnTo>
                  <a:pt x="1821" y="307"/>
                </a:lnTo>
                <a:lnTo>
                  <a:pt x="1783" y="322"/>
                </a:lnTo>
                <a:lnTo>
                  <a:pt x="1760" y="254"/>
                </a:lnTo>
                <a:lnTo>
                  <a:pt x="1716" y="279"/>
                </a:lnTo>
                <a:lnTo>
                  <a:pt x="1695" y="267"/>
                </a:lnTo>
                <a:lnTo>
                  <a:pt x="1696" y="201"/>
                </a:lnTo>
                <a:lnTo>
                  <a:pt x="1735" y="172"/>
                </a:lnTo>
                <a:lnTo>
                  <a:pt x="1768" y="94"/>
                </a:lnTo>
                <a:lnTo>
                  <a:pt x="1849" y="49"/>
                </a:lnTo>
                <a:lnTo>
                  <a:pt x="2054" y="85"/>
                </a:lnTo>
                <a:lnTo>
                  <a:pt x="2092" y="82"/>
                </a:lnTo>
                <a:lnTo>
                  <a:pt x="2134" y="77"/>
                </a:lnTo>
                <a:lnTo>
                  <a:pt x="2177" y="73"/>
                </a:lnTo>
                <a:lnTo>
                  <a:pt x="2222" y="69"/>
                </a:lnTo>
                <a:lnTo>
                  <a:pt x="2268" y="64"/>
                </a:lnTo>
                <a:lnTo>
                  <a:pt x="2315" y="58"/>
                </a:lnTo>
                <a:lnTo>
                  <a:pt x="2361" y="54"/>
                </a:lnTo>
                <a:lnTo>
                  <a:pt x="2406" y="49"/>
                </a:lnTo>
                <a:lnTo>
                  <a:pt x="2452" y="45"/>
                </a:lnTo>
                <a:lnTo>
                  <a:pt x="2494" y="40"/>
                </a:lnTo>
                <a:lnTo>
                  <a:pt x="2535" y="35"/>
                </a:lnTo>
                <a:lnTo>
                  <a:pt x="2573" y="31"/>
                </a:lnTo>
                <a:lnTo>
                  <a:pt x="2608" y="28"/>
                </a:lnTo>
                <a:lnTo>
                  <a:pt x="2639" y="25"/>
                </a:lnTo>
                <a:lnTo>
                  <a:pt x="2665" y="22"/>
                </a:lnTo>
                <a:lnTo>
                  <a:pt x="2686" y="20"/>
                </a:lnTo>
                <a:lnTo>
                  <a:pt x="2703" y="18"/>
                </a:lnTo>
                <a:lnTo>
                  <a:pt x="2713" y="17"/>
                </a:lnTo>
                <a:lnTo>
                  <a:pt x="2716" y="17"/>
                </a:lnTo>
                <a:close/>
                <a:moveTo>
                  <a:pt x="137" y="0"/>
                </a:moveTo>
                <a:lnTo>
                  <a:pt x="138" y="0"/>
                </a:lnTo>
                <a:lnTo>
                  <a:pt x="337" y="108"/>
                </a:lnTo>
                <a:lnTo>
                  <a:pt x="410" y="41"/>
                </a:lnTo>
                <a:lnTo>
                  <a:pt x="568" y="132"/>
                </a:lnTo>
                <a:lnTo>
                  <a:pt x="872" y="100"/>
                </a:lnTo>
                <a:lnTo>
                  <a:pt x="872" y="252"/>
                </a:lnTo>
                <a:lnTo>
                  <a:pt x="750" y="276"/>
                </a:lnTo>
                <a:lnTo>
                  <a:pt x="726" y="341"/>
                </a:lnTo>
                <a:lnTo>
                  <a:pt x="843" y="465"/>
                </a:lnTo>
                <a:lnTo>
                  <a:pt x="872" y="460"/>
                </a:lnTo>
                <a:lnTo>
                  <a:pt x="892" y="304"/>
                </a:lnTo>
                <a:lnTo>
                  <a:pt x="969" y="300"/>
                </a:lnTo>
                <a:lnTo>
                  <a:pt x="1002" y="389"/>
                </a:lnTo>
                <a:lnTo>
                  <a:pt x="1042" y="365"/>
                </a:lnTo>
                <a:lnTo>
                  <a:pt x="1131" y="560"/>
                </a:lnTo>
                <a:lnTo>
                  <a:pt x="1006" y="616"/>
                </a:lnTo>
                <a:lnTo>
                  <a:pt x="908" y="668"/>
                </a:lnTo>
                <a:lnTo>
                  <a:pt x="832" y="772"/>
                </a:lnTo>
                <a:lnTo>
                  <a:pt x="832" y="824"/>
                </a:lnTo>
                <a:lnTo>
                  <a:pt x="803" y="828"/>
                </a:lnTo>
                <a:lnTo>
                  <a:pt x="782" y="772"/>
                </a:lnTo>
                <a:lnTo>
                  <a:pt x="673" y="789"/>
                </a:lnTo>
                <a:lnTo>
                  <a:pt x="649" y="856"/>
                </a:lnTo>
                <a:lnTo>
                  <a:pt x="677" y="897"/>
                </a:lnTo>
                <a:lnTo>
                  <a:pt x="718" y="865"/>
                </a:lnTo>
                <a:lnTo>
                  <a:pt x="758" y="868"/>
                </a:lnTo>
                <a:lnTo>
                  <a:pt x="738" y="925"/>
                </a:lnTo>
                <a:lnTo>
                  <a:pt x="786" y="928"/>
                </a:lnTo>
                <a:lnTo>
                  <a:pt x="803" y="989"/>
                </a:lnTo>
                <a:lnTo>
                  <a:pt x="835" y="999"/>
                </a:lnTo>
                <a:lnTo>
                  <a:pt x="860" y="960"/>
                </a:lnTo>
                <a:lnTo>
                  <a:pt x="1022" y="976"/>
                </a:lnTo>
                <a:lnTo>
                  <a:pt x="1131" y="1056"/>
                </a:lnTo>
                <a:lnTo>
                  <a:pt x="1147" y="1121"/>
                </a:lnTo>
                <a:lnTo>
                  <a:pt x="1290" y="1189"/>
                </a:lnTo>
                <a:lnTo>
                  <a:pt x="1208" y="1352"/>
                </a:lnTo>
                <a:lnTo>
                  <a:pt x="1127" y="1365"/>
                </a:lnTo>
                <a:lnTo>
                  <a:pt x="1115" y="1429"/>
                </a:lnTo>
                <a:lnTo>
                  <a:pt x="949" y="1569"/>
                </a:lnTo>
                <a:lnTo>
                  <a:pt x="872" y="1712"/>
                </a:lnTo>
                <a:lnTo>
                  <a:pt x="929" y="1773"/>
                </a:lnTo>
                <a:lnTo>
                  <a:pt x="835" y="1749"/>
                </a:lnTo>
                <a:lnTo>
                  <a:pt x="803" y="1669"/>
                </a:lnTo>
                <a:lnTo>
                  <a:pt x="896" y="1297"/>
                </a:lnTo>
                <a:lnTo>
                  <a:pt x="819" y="1229"/>
                </a:lnTo>
                <a:lnTo>
                  <a:pt x="782" y="1084"/>
                </a:lnTo>
                <a:lnTo>
                  <a:pt x="826" y="1015"/>
                </a:lnTo>
                <a:lnTo>
                  <a:pt x="786" y="1021"/>
                </a:lnTo>
                <a:lnTo>
                  <a:pt x="729" y="948"/>
                </a:lnTo>
                <a:lnTo>
                  <a:pt x="681" y="924"/>
                </a:lnTo>
                <a:lnTo>
                  <a:pt x="568" y="884"/>
                </a:lnTo>
                <a:lnTo>
                  <a:pt x="474" y="741"/>
                </a:lnTo>
                <a:lnTo>
                  <a:pt x="418" y="636"/>
                </a:lnTo>
                <a:lnTo>
                  <a:pt x="418" y="497"/>
                </a:lnTo>
                <a:lnTo>
                  <a:pt x="324" y="341"/>
                </a:lnTo>
                <a:lnTo>
                  <a:pt x="207" y="268"/>
                </a:lnTo>
                <a:lnTo>
                  <a:pt x="134" y="308"/>
                </a:lnTo>
                <a:lnTo>
                  <a:pt x="0" y="372"/>
                </a:lnTo>
                <a:lnTo>
                  <a:pt x="85" y="304"/>
                </a:lnTo>
                <a:lnTo>
                  <a:pt x="33" y="292"/>
                </a:lnTo>
                <a:lnTo>
                  <a:pt x="13" y="224"/>
                </a:lnTo>
                <a:lnTo>
                  <a:pt x="73" y="176"/>
                </a:lnTo>
                <a:lnTo>
                  <a:pt x="13" y="168"/>
                </a:lnTo>
                <a:lnTo>
                  <a:pt x="24" y="124"/>
                </a:lnTo>
                <a:lnTo>
                  <a:pt x="69" y="124"/>
                </a:lnTo>
                <a:lnTo>
                  <a:pt x="28" y="65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998205" y="2340962"/>
            <a:ext cx="1083168" cy="10831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998206" y="4163026"/>
            <a:ext cx="1083168" cy="10831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21" y="4353042"/>
            <a:ext cx="703135" cy="70313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335472" y="2822390"/>
            <a:ext cx="319810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지금 코로나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19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아직 해결되지 않아서 불안해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코로나 관련 정보를 알고 싶은데 어디 없을까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??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460620" y="2823337"/>
            <a:ext cx="922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cs typeface="Aharoni" panose="02010803020104030203" pitchFamily="2" charset="-79"/>
              </a:rPr>
              <a:t>18</a:t>
            </a:r>
            <a:r>
              <a:rPr lang="en-US" altLang="ko-KR" sz="1000" b="1" dirty="0">
                <a:solidFill>
                  <a:schemeClr val="accent3">
                    <a:lumMod val="50000"/>
                  </a:schemeClr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schemeClr val="accent3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6917312" y="2254023"/>
            <a:ext cx="1244951" cy="1244951"/>
          </a:xfrm>
          <a:prstGeom prst="arc">
            <a:avLst>
              <a:gd name="adj1" fmla="val 16200000"/>
              <a:gd name="adj2" fmla="val 10654105"/>
            </a:avLst>
          </a:prstGeom>
          <a:noFill/>
          <a:ln w="38100">
            <a:solidFill>
              <a:srgbClr val="39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25" name="원호 24"/>
          <p:cNvSpPr/>
          <p:nvPr/>
        </p:nvSpPr>
        <p:spPr>
          <a:xfrm>
            <a:off x="6917312" y="4081436"/>
            <a:ext cx="1244951" cy="1244951"/>
          </a:xfrm>
          <a:prstGeom prst="arc">
            <a:avLst>
              <a:gd name="adj1" fmla="val 16200000"/>
              <a:gd name="adj2" fmla="val 10654105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8404939" y="2649697"/>
            <a:ext cx="824790" cy="45719"/>
          </a:xfrm>
          <a:prstGeom prst="rect">
            <a:avLst/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35471" y="2340533"/>
            <a:ext cx="15149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2016182020 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소준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8433513" y="4503061"/>
            <a:ext cx="1445502" cy="45719"/>
          </a:xfrm>
          <a:prstGeom prst="rect">
            <a:avLst/>
          </a:prstGeom>
          <a:solidFill>
            <a:srgbClr val="7BD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364047" y="4675754"/>
            <a:ext cx="3198101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여기에 코로나 감염 현황과 뉴스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선별진료소에 관한 정보가 있고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심지어 공적 마스크 파는 약국 위치도 있어 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8433514" y="4503061"/>
            <a:ext cx="82479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364046" y="4193897"/>
            <a:ext cx="14863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2016182027 </a:t>
            </a:r>
            <a:r>
              <a:rPr lang="ko-KR" altLang="en-US" sz="800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이미륵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437170" y="2500586"/>
            <a:ext cx="910368" cy="375962"/>
            <a:chOff x="4427645" y="2500586"/>
            <a:chExt cx="910368" cy="375962"/>
          </a:xfrm>
        </p:grpSpPr>
        <p:sp>
          <p:nvSpPr>
            <p:cNvPr id="81" name="이등변 삼각형 80"/>
            <p:cNvSpPr/>
            <p:nvPr/>
          </p:nvSpPr>
          <p:spPr>
            <a:xfrm flipV="1">
              <a:off x="4800600" y="2519305"/>
              <a:ext cx="150011" cy="357243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4427645" y="2500586"/>
              <a:ext cx="910368" cy="209911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prstClr val="white"/>
                  </a:solidFill>
                </a:rPr>
                <a:t>ASIA</a:t>
              </a: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338560" y="2974267"/>
            <a:ext cx="922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cs typeface="Aharoni" panose="02010803020104030203" pitchFamily="2" charset="-79"/>
              </a:rPr>
              <a:t>53</a:t>
            </a:r>
            <a:r>
              <a:rPr lang="en-US" altLang="ko-KR" sz="1000" b="1" dirty="0">
                <a:solidFill>
                  <a:schemeClr val="accent3">
                    <a:lumMod val="50000"/>
                  </a:schemeClr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schemeClr val="accent3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72936" y="4081436"/>
            <a:ext cx="922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cs typeface="Aharoni" panose="02010803020104030203" pitchFamily="2" charset="-79"/>
              </a:rPr>
              <a:t>13</a:t>
            </a:r>
            <a:r>
              <a:rPr lang="en-US" altLang="ko-KR" sz="1000" b="1" dirty="0">
                <a:solidFill>
                  <a:schemeClr val="accent3">
                    <a:lumMod val="50000"/>
                  </a:schemeClr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schemeClr val="accent3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63018" y="3597814"/>
            <a:ext cx="922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cs typeface="Aharoni" panose="02010803020104030203" pitchFamily="2" charset="-79"/>
              </a:rPr>
              <a:t>2</a:t>
            </a:r>
            <a:r>
              <a:rPr lang="en-US" altLang="ko-KR" sz="1000" b="1" dirty="0">
                <a:solidFill>
                  <a:schemeClr val="accent3">
                    <a:lumMod val="50000"/>
                  </a:schemeClr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schemeClr val="accent3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002060" y="4181359"/>
            <a:ext cx="922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cs typeface="Aharoni" panose="02010803020104030203" pitchFamily="2" charset="-79"/>
              </a:rPr>
              <a:t>1</a:t>
            </a:r>
            <a:r>
              <a:rPr lang="en-US" altLang="ko-KR" sz="1000" b="1" dirty="0">
                <a:solidFill>
                  <a:schemeClr val="accent3">
                    <a:lumMod val="50000"/>
                  </a:schemeClr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schemeClr val="accent3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37788" y="2741598"/>
            <a:ext cx="922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cs typeface="Aharoni" panose="02010803020104030203" pitchFamily="2" charset="-79"/>
              </a:rPr>
              <a:t>14</a:t>
            </a:r>
            <a:r>
              <a:rPr lang="en-US" altLang="ko-KR" sz="1000" b="1" dirty="0">
                <a:solidFill>
                  <a:schemeClr val="accent3">
                    <a:lumMod val="50000"/>
                  </a:schemeClr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schemeClr val="accent3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456898" y="2446428"/>
            <a:ext cx="910368" cy="375962"/>
            <a:chOff x="4427645" y="2500586"/>
            <a:chExt cx="910368" cy="375962"/>
          </a:xfrm>
        </p:grpSpPr>
        <p:sp>
          <p:nvSpPr>
            <p:cNvPr id="43" name="이등변 삼각형 42"/>
            <p:cNvSpPr/>
            <p:nvPr/>
          </p:nvSpPr>
          <p:spPr>
            <a:xfrm flipV="1">
              <a:off x="4800600" y="2519305"/>
              <a:ext cx="150011" cy="357243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4427645" y="2500586"/>
              <a:ext cx="910368" cy="209911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prstClr val="white"/>
                  </a:solidFill>
                </a:rPr>
                <a:t>EU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299375" y="2651085"/>
            <a:ext cx="910368" cy="375962"/>
            <a:chOff x="4427645" y="2500586"/>
            <a:chExt cx="910368" cy="375962"/>
          </a:xfrm>
        </p:grpSpPr>
        <p:sp>
          <p:nvSpPr>
            <p:cNvPr id="46" name="이등변 삼각형 45"/>
            <p:cNvSpPr/>
            <p:nvPr/>
          </p:nvSpPr>
          <p:spPr>
            <a:xfrm flipV="1">
              <a:off x="4800600" y="2519305"/>
              <a:ext cx="150011" cy="357243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4427645" y="2500586"/>
              <a:ext cx="910368" cy="209911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prstClr val="white"/>
                  </a:solidFill>
                </a:rPr>
                <a:t>NA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984837" y="3828407"/>
            <a:ext cx="910368" cy="375962"/>
            <a:chOff x="4427645" y="2500586"/>
            <a:chExt cx="910368" cy="375962"/>
          </a:xfrm>
        </p:grpSpPr>
        <p:sp>
          <p:nvSpPr>
            <p:cNvPr id="49" name="이등변 삼각형 48"/>
            <p:cNvSpPr/>
            <p:nvPr/>
          </p:nvSpPr>
          <p:spPr>
            <a:xfrm flipV="1">
              <a:off x="4800600" y="2519305"/>
              <a:ext cx="150011" cy="357243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427645" y="2500586"/>
              <a:ext cx="910368" cy="209911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prstClr val="white"/>
                  </a:solidFill>
                </a:rPr>
                <a:t>OC</a:t>
              </a: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3245795" y="3310993"/>
            <a:ext cx="910368" cy="375962"/>
            <a:chOff x="4427645" y="2500586"/>
            <a:chExt cx="910368" cy="375962"/>
          </a:xfrm>
        </p:grpSpPr>
        <p:sp>
          <p:nvSpPr>
            <p:cNvPr id="52" name="이등변 삼각형 51"/>
            <p:cNvSpPr/>
            <p:nvPr/>
          </p:nvSpPr>
          <p:spPr>
            <a:xfrm flipV="1">
              <a:off x="4800600" y="2519305"/>
              <a:ext cx="150011" cy="357243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4427645" y="2500586"/>
              <a:ext cx="910368" cy="209911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prstClr val="white"/>
                  </a:solidFill>
                </a:rPr>
                <a:t>AF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929710" y="3773131"/>
            <a:ext cx="910368" cy="375962"/>
            <a:chOff x="4427645" y="2500586"/>
            <a:chExt cx="910368" cy="375962"/>
          </a:xfrm>
        </p:grpSpPr>
        <p:sp>
          <p:nvSpPr>
            <p:cNvPr id="55" name="이등변 삼각형 54"/>
            <p:cNvSpPr/>
            <p:nvPr/>
          </p:nvSpPr>
          <p:spPr>
            <a:xfrm flipV="1">
              <a:off x="4800600" y="2519305"/>
              <a:ext cx="150011" cy="357243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4427645" y="2500586"/>
              <a:ext cx="910368" cy="209911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prstClr val="white"/>
                  </a:solidFill>
                </a:rPr>
                <a:t>SA</a:t>
              </a: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소개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한국산업기술대학교 </a:t>
            </a:r>
            <a:r>
              <a:rPr lang="ko-KR" altLang="en-US" sz="7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게임공학과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100" y="2519305"/>
            <a:ext cx="703135" cy="70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6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2010376" y="2030540"/>
            <a:ext cx="3733298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국가별 코로나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19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현황 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   - 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그래프로 코로나</a:t>
            </a: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19 </a:t>
            </a:r>
            <a:r>
              <a:rPr lang="ko-KR" altLang="en-US" sz="13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확진자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현황 파악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010376" y="1625170"/>
            <a:ext cx="1457519" cy="406209"/>
          </a:xfrm>
          <a:prstGeom prst="roundRect">
            <a:avLst>
              <a:gd name="adj" fmla="val 50000"/>
            </a:avLst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Function. 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2010376" y="3516512"/>
            <a:ext cx="373330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국내 </a:t>
            </a: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시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•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도별 현황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   - 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그래프로 국내 </a:t>
            </a:r>
            <a:r>
              <a:rPr lang="ko-KR" altLang="en-US" sz="13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확진자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현황 파악</a:t>
            </a:r>
            <a:endParaRPr lang="en-US" altLang="ko-KR" sz="13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010376" y="3102849"/>
            <a:ext cx="1457519" cy="406209"/>
          </a:xfrm>
          <a:prstGeom prst="roundRect">
            <a:avLst>
              <a:gd name="adj" fmla="val 50000"/>
            </a:avLst>
          </a:prstGeom>
          <a:noFill/>
          <a:ln w="22225">
            <a:solidFill>
              <a:srgbClr val="39BD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39BD3D"/>
                </a:solidFill>
              </a:rPr>
              <a:t>Function. 2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2010376" y="5264098"/>
            <a:ext cx="4843136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국내 공적 마스크 판매 위치 및 제고 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   - 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공적 마스크 판매 위치를 지도에 표기하고 남은 제고 표기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031400" y="4861404"/>
            <a:ext cx="1457519" cy="40620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Function. 3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구현 기능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한국산업기술대학교 </a:t>
            </a:r>
            <a:r>
              <a:rPr lang="ko-KR" altLang="en-US" sz="7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게임공학과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6974850" y="2037248"/>
            <a:ext cx="40727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국내 코로나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19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검진 병원 정보 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국내 </a:t>
            </a:r>
            <a:r>
              <a:rPr lang="ko-KR" altLang="en-US" sz="13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선별진료소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위치를 지도로 표기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028078" y="1624331"/>
            <a:ext cx="1457519" cy="406209"/>
          </a:xfrm>
          <a:prstGeom prst="roundRect">
            <a:avLst>
              <a:gd name="adj" fmla="val 50000"/>
            </a:avLst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Function. 4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7028077" y="3526977"/>
            <a:ext cx="373330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코로나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19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관련 뉴스 링크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   - 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코로나</a:t>
            </a: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19 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관련 뉴스를 링크로 연결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81306" y="3095601"/>
            <a:ext cx="1457519" cy="406209"/>
          </a:xfrm>
          <a:prstGeom prst="roundRect">
            <a:avLst>
              <a:gd name="adj" fmla="val 50000"/>
            </a:avLst>
          </a:prstGeom>
          <a:noFill/>
          <a:ln w="22225">
            <a:solidFill>
              <a:srgbClr val="39BD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39BD3D"/>
                </a:solidFill>
              </a:rPr>
              <a:t>Function. 5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081305" y="4861404"/>
            <a:ext cx="1457519" cy="40620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Function. 6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7028077" y="5275067"/>
            <a:ext cx="4133419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텔레그램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봇 구현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   - </a:t>
            </a:r>
            <a:r>
              <a:rPr lang="ko-KR" altLang="en-US" sz="13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쳇봇을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구현하여 빠르고 핵심적인 정보 얻기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8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892776" y="1738440"/>
            <a:ext cx="8075055" cy="487530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ome.py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실행시킵니다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첫번째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버튼을 클릭하면 해외 코로나 발생 현황 그래프를 보여주도록 하였습니다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두번째 버튼을 클릭하면 국내 코로나 최근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날짜별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수와 가장 많은 시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도별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수를 그래프로 만들었습니다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세번째 버튼을 클릭하면 주소를 입력할 수 있는 칸에 주소를 입력하면 그 주변의 공적 마스크 판매 현황을 알려주도록 하였습니다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네번째 버튼을 클릭하면 주소를 입력할 수 있는 칸이 있고 입력 시 주변에 있는 국민안심병원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코로나검사 실시기관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선별진료소 운영기관을 보여주도록 하였습니다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다섯번째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버튼을 누르면 코로나 관련 기사를 볼 수 있게 네이버 인터넷 뉴스를 띄워줍니다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마지막 버튼을 누르면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텔레그램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봇을 이용할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 있습니다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버튼을 누른 후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텔레그램에서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마스크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텔레그램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봇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검색 후 채팅을 시작하면 코로나에 관한 정보를 얻을 수 있습니다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92776" y="1333070"/>
            <a:ext cx="2401569" cy="406209"/>
          </a:xfrm>
          <a:prstGeom prst="roundRect">
            <a:avLst>
              <a:gd name="adj" fmla="val 50000"/>
            </a:avLst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UI 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소개 및 실행 방법</a:t>
            </a:r>
            <a:endParaRPr lang="en-US" altLang="ko-KR" sz="1400" b="1" dirty="0" smtClean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구현 기능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한국산업기술대학교 </a:t>
            </a:r>
            <a:r>
              <a:rPr lang="ko-KR" altLang="en-US" sz="7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게임공학과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6644B0-D8C0-4BA2-8B89-1A23B7A7D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500" y="1738440"/>
            <a:ext cx="10477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892777" y="1738440"/>
            <a:ext cx="5203224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tkinter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사용하여 지구 모양 버튼을 만들었습니다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beautifulSoup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툴을 사용하여 해외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코로나에 대한 오픈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API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데이터를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파싱하였습니다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가장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많은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확진자가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있는 나라부터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8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번째로 많은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확진자가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있는 나라를 </a:t>
            </a: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matplotlib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모듈을 사용하여 막대 그래프를 그려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비교할 수 있게 만들었습니다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또한 </a:t>
            </a: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datetime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모듈을 통해 오늘의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확진자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수를 가져왔습니다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나라별로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수를 그래프에 표기하였습니다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92776" y="1333070"/>
            <a:ext cx="1457519" cy="406209"/>
          </a:xfrm>
          <a:prstGeom prst="roundRect">
            <a:avLst>
              <a:gd name="adj" fmla="val 50000"/>
            </a:avLst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Function. 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 설명</a:t>
            </a:r>
            <a:endParaRPr lang="en-US" altLang="ko-KR" sz="3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한국산업기술대학교 게임공학과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B03A0C-90BF-442A-B472-5C46B1C2E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38440"/>
            <a:ext cx="5058561" cy="373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/>
          <p:cNvSpPr/>
          <p:nvPr/>
        </p:nvSpPr>
        <p:spPr>
          <a:xfrm>
            <a:off x="892775" y="1332230"/>
            <a:ext cx="1457519" cy="406209"/>
          </a:xfrm>
          <a:prstGeom prst="roundRect">
            <a:avLst>
              <a:gd name="adj" fmla="val 50000"/>
            </a:avLst>
          </a:prstGeom>
          <a:noFill/>
          <a:ln w="22225">
            <a:solidFill>
              <a:srgbClr val="39BD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39BD3D"/>
                </a:solidFill>
              </a:rPr>
              <a:t>Function. 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 설명</a:t>
            </a:r>
            <a:endParaRPr lang="en-US" altLang="ko-KR" sz="3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한국산업기술대학교 게임공학과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3DD3AA-4DC7-4B38-A952-0FF429956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38438"/>
            <a:ext cx="5058561" cy="373310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EB1EC63-F29F-4777-8C02-B0BAC1019EED}"/>
              </a:ext>
            </a:extLst>
          </p:cNvPr>
          <p:cNvSpPr/>
          <p:nvPr/>
        </p:nvSpPr>
        <p:spPr>
          <a:xfrm>
            <a:off x="892777" y="1738440"/>
            <a:ext cx="5203224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tkinter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사용하여 우리나라 지도 버튼을 만들었습니다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beautifulSoup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모듈을 사용하여 국내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코로나에 관한 오픈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API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데이터를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파싱하였습니다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최근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 동안의 국내 코로나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수를 꺾은 선 그래프로 만들었습니다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matplotlib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모듈을 이용해 국내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도별 코로나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확진자의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수를 기준으로 정렬하여 가장 많은 순서대로 막대그래프를 만들었습니다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133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 설명</a:t>
            </a:r>
            <a:endParaRPr lang="en-US" altLang="ko-KR" sz="3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한국산업기술대학교 게임공학과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모서리가 둥근 직사각형 26">
            <a:extLst>
              <a:ext uri="{FF2B5EF4-FFF2-40B4-BE49-F238E27FC236}">
                <a16:creationId xmlns:a16="http://schemas.microsoft.com/office/drawing/2014/main" id="{3B5245B0-3DF2-4E21-BEF2-934FA3B20E1C}"/>
              </a:ext>
            </a:extLst>
          </p:cNvPr>
          <p:cNvSpPr/>
          <p:nvPr/>
        </p:nvSpPr>
        <p:spPr>
          <a:xfrm>
            <a:off x="892776" y="1338939"/>
            <a:ext cx="1457519" cy="40620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Function. 3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D5186D-94BB-48A5-A525-36AE3AF0EFC9}"/>
              </a:ext>
            </a:extLst>
          </p:cNvPr>
          <p:cNvSpPr/>
          <p:nvPr/>
        </p:nvSpPr>
        <p:spPr>
          <a:xfrm>
            <a:off x="892777" y="1738440"/>
            <a:ext cx="52032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Json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파일을 읽어서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파싱하였습니다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tkinter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사용하여 주소를 입력 받을 수 있는 칸을 만들었습니다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주소를 입력하여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Search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누르면 마스크 재고량에 따라 색깔을 구분하였고 그 약국의 정보를 보여주도록 하였습니다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webbrowser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모듈로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원하는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약국을 더블클릭하면 구글에 클릭한 약국의 주소를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검색하여 인터넷 창을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띄우드록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하였습니다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C8466C-869E-461A-B001-BDBB38C64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745149"/>
            <a:ext cx="5058561" cy="37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 설명</a:t>
            </a:r>
            <a:endParaRPr lang="en-US" altLang="ko-KR" sz="3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한국산업기술대학교 게임공학과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모서리가 둥근 직사각형 12">
            <a:extLst>
              <a:ext uri="{FF2B5EF4-FFF2-40B4-BE49-F238E27FC236}">
                <a16:creationId xmlns:a16="http://schemas.microsoft.com/office/drawing/2014/main" id="{4AC6CEF2-DBCD-4987-81D9-CC9783C6A394}"/>
              </a:ext>
            </a:extLst>
          </p:cNvPr>
          <p:cNvSpPr/>
          <p:nvPr/>
        </p:nvSpPr>
        <p:spPr>
          <a:xfrm>
            <a:off x="892776" y="1342510"/>
            <a:ext cx="1457519" cy="406209"/>
          </a:xfrm>
          <a:prstGeom prst="roundRect">
            <a:avLst>
              <a:gd name="adj" fmla="val 50000"/>
            </a:avLst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Function. 4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C7CFFF-444B-4DA5-8054-A5A2F75BF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38441"/>
            <a:ext cx="4334872" cy="25944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51F0A0-C821-4607-82A7-668DB11CF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364412"/>
            <a:ext cx="4608352" cy="12116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931686-358F-4975-A6D3-DF013ADFE7ED}"/>
              </a:ext>
            </a:extLst>
          </p:cNvPr>
          <p:cNvSpPr txBox="1"/>
          <p:nvPr/>
        </p:nvSpPr>
        <p:spPr>
          <a:xfrm>
            <a:off x="6095999" y="5574350"/>
            <a:ext cx="50118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linkClick r:id="rId4"/>
              </a:rPr>
              <a:t>http://apis.data.go.kr/B551182/pubReliefHospService/getpubReliefHospList?serviceKey=MtLAG5t2b11STi2IYFynXQZdFRhAIW96u7RqSiFIB77ruJBarCvBhjuk7AmpF8w9pzxN2oLCAOaMx%2FaMyDJqmg%3D%3D&amp;pageNo=1&amp;numOfRows=10&amp;spclAdmTyCd=A0&amp;</a:t>
            </a:r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797C28-3240-4D2A-8953-5228A1271DB1}"/>
              </a:ext>
            </a:extLst>
          </p:cNvPr>
          <p:cNvSpPr/>
          <p:nvPr/>
        </p:nvSpPr>
        <p:spPr>
          <a:xfrm>
            <a:off x="892777" y="1738440"/>
            <a:ext cx="5203224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코로나 관련 병원 정보가 있는 오픈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API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데이터를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파싱하였습니다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tkinter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모듈을 이용하여 주소를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입력 받을 수 있는 칸과 입력 후 검색을 누르면 주변 병원 리스트를 보여주도록 하였습니다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하지만 현재 공공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API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데이터가 아래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URL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클릭하면 서비스가 </a:t>
            </a: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api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문제로 보여드리지 못한 점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정말 아쉽습니다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지원하지 않는다고 합니다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이전에는 잘 되었는데 가끔 오류가 있어서 현재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오류 신청을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넣은 상태입니다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webbrowser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모듈로 병원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리스트에서 원하는 병원을 더블 클릭하면 네이버 지도로 병원에 위치를 알려주도록 하였습니다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609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955</Words>
  <Application>Microsoft Office PowerPoint</Application>
  <PresentationFormat>와이드스크린</PresentationFormat>
  <Paragraphs>161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Aharoni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미륵</dc:creator>
  <cp:lastModifiedBy>LeeMiReuk</cp:lastModifiedBy>
  <cp:revision>58</cp:revision>
  <dcterms:created xsi:type="dcterms:W3CDTF">2020-05-25T09:59:39Z</dcterms:created>
  <dcterms:modified xsi:type="dcterms:W3CDTF">2020-06-28T10:00:52Z</dcterms:modified>
</cp:coreProperties>
</file>