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15A4-2B1E-3002-0BFC-EB72BD7EF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747D1-6732-16EE-5BAC-23F0EB417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8AB9-FF12-1483-CBD0-E924B04D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15FB5-440E-90C1-64B4-4259A28E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589FF-FC96-4A73-9B31-9F080953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7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B057-02E1-EB79-EC27-E6872853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BCEF4-DCA2-5582-CFCE-507AB50E4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C113-1A99-1E8D-073B-4F1049CE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2C78-24BD-4589-2368-BB95BDD8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351E-B0E1-E271-D9EF-D6FEB01C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2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3E383-35F5-BBB1-D1F2-1AA52C4E1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3B868-4F76-CA5A-92E8-6E78316FB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765DA-56BC-6D8A-4225-2BD52370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8BAD7-3F34-DE40-BDFC-0E41CCED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9C01-B301-41B2-9FC0-788C54ED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9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4445-1B42-F3AD-5D5F-41096FB7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2C6F-52FF-32CB-6DD7-1B86F2E08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4934-7413-72C5-F6D8-BF2E6B04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482A-324E-8386-AF6A-D20A2557D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2620-6FCB-DEFA-9EDD-45473061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1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AF85-CAF0-2353-86F1-EF79558B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C4E12-E287-C777-94B6-A186A32B9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01865-4BC9-8142-977A-7D8710C0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0783D-7A5D-50CB-B64D-47F850FA2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367C-29DD-E79A-B0D0-C27DCFD0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0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3B434-51F1-487C-7968-B5CE74E5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28C3A-155A-388D-5478-FBF2905D4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20176-4758-0253-4557-4518FF433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252D8-B062-2138-5D21-E1C8DCC0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6D1CB-1DBA-78A9-CA7D-C74496C5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3BF2A-5AEE-C139-C926-6B4CAFEC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2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C1BB-D018-0683-A81D-B77767BF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CD9C5-ACEA-AFE2-A683-2CD48EF79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2A9F3-AE37-0361-AE80-D591584EC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0F400-8515-6633-B713-431444F83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42C0E-F01F-28D9-DF8D-CEA6693AB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9AF98-7ACD-8D49-72C1-185A3D35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3DDB4-97D3-8A9D-27E1-100BD0CB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507D-753B-12E4-9D69-678BD985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60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FD1C-93F7-D115-EE7D-785E5EF7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12B9E-BF48-68E6-E307-840BFFB6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CBEF1-DC13-BF65-EA58-3BAA37FD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0F337-2BCD-42C1-4BD6-96CFEA75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91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84E80-9C7F-76BD-4147-043AD807E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8D077-AAF0-E089-F470-F326FEDF9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B7EB2-C45A-91B4-8757-06428E74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00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4832-0AC9-24C4-E224-B7EF5221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CD2F-B25F-2910-2790-BC7E70DA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98750-DF33-6A8A-FBF9-1A49B67BA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46452-19D0-C203-1ABF-71FEB769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EFD2A-F57C-AC19-BC55-273FF27B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E63D6-A345-D469-29EF-12014F03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89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BC75-7377-4CB0-AF16-FA9424DC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A2A5B-ED4B-C790-91B9-060BF3619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A7B7-62DC-81F0-7AB3-5981C0BBD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2636E-45F4-5986-97BE-37FEBD80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0438E-6362-CCFD-9691-2E6D2E03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B0093-3D97-AF7D-952A-111DA65B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43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F99E0-9F12-68AB-5152-383142C1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5CD80-8C02-442D-5279-2401279C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7E44-9150-3C3C-B402-884E47CF0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B9C15-2167-E847-88F0-435E3DBA49C3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12A32-0DDF-A336-3815-618CA836A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B6ED-6F1E-FCAF-09C6-0DCE1CC51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656ED-6EE7-3547-B678-5483741D2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3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FB337D3-65CA-13F5-C119-B8337973221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441191" y="3967663"/>
            <a:ext cx="3623571" cy="526238"/>
          </a:xfrm>
          <a:prstGeom prst="bentConnector3">
            <a:avLst>
              <a:gd name="adj1" fmla="val 15999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CDDA7B1-9C82-3FDA-6687-92E749CEAF63}"/>
              </a:ext>
            </a:extLst>
          </p:cNvPr>
          <p:cNvSpPr/>
          <p:nvPr/>
        </p:nvSpPr>
        <p:spPr>
          <a:xfrm>
            <a:off x="1829306" y="1678757"/>
            <a:ext cx="1612605" cy="1032368"/>
          </a:xfrm>
          <a:prstGeom prst="rect">
            <a:avLst/>
          </a:prstGeom>
          <a:ln w="19050">
            <a:solidFill>
              <a:srgbClr val="4DBBD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4DB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Agricultural market</a:t>
            </a:r>
          </a:p>
          <a:p>
            <a:pPr algn="ctr"/>
            <a:r>
              <a:rPr lang="en-US" sz="1600">
                <a:solidFill>
                  <a:srgbClr val="4DBB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 models)</a:t>
            </a:r>
            <a:endParaRPr lang="en-GB" sz="1600">
              <a:solidFill>
                <a:srgbClr val="4DBB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93E405-CEEF-206F-7150-AEA9A5A76B4F}"/>
              </a:ext>
            </a:extLst>
          </p:cNvPr>
          <p:cNvSpPr/>
          <p:nvPr/>
        </p:nvSpPr>
        <p:spPr>
          <a:xfrm>
            <a:off x="1829305" y="2840722"/>
            <a:ext cx="1612605" cy="1032368"/>
          </a:xfrm>
          <a:prstGeom prst="rect">
            <a:avLst/>
          </a:prstGeom>
          <a:ln w="19050">
            <a:solidFill>
              <a:srgbClr val="00A087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A0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Climate</a:t>
            </a:r>
          </a:p>
          <a:p>
            <a:pPr algn="ctr"/>
            <a:r>
              <a:rPr lang="en-US" sz="1600">
                <a:solidFill>
                  <a:srgbClr val="00A0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(CHESS-SCAPE)</a:t>
            </a:r>
            <a:endParaRPr lang="en-GB" sz="1600">
              <a:solidFill>
                <a:srgbClr val="00A0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22570-AF4E-B7C4-D22C-3C7D88AF9478}"/>
              </a:ext>
            </a:extLst>
          </p:cNvPr>
          <p:cNvSpPr txBox="1"/>
          <p:nvPr/>
        </p:nvSpPr>
        <p:spPr>
          <a:xfrm>
            <a:off x="1655988" y="949202"/>
            <a:ext cx="1785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endParaRPr lang="en-GB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829D90-BD26-1F7B-011B-E39244EA80A0}"/>
              </a:ext>
            </a:extLst>
          </p:cNvPr>
          <p:cNvSpPr/>
          <p:nvPr/>
        </p:nvSpPr>
        <p:spPr>
          <a:xfrm>
            <a:off x="4468004" y="2315384"/>
            <a:ext cx="1228291" cy="622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Crops &amp; Livestock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036F61-4F46-AD72-2B94-0BC6A9AB4C53}"/>
              </a:ext>
            </a:extLst>
          </p:cNvPr>
          <p:cNvSpPr/>
          <p:nvPr/>
        </p:nvSpPr>
        <p:spPr>
          <a:xfrm>
            <a:off x="4470517" y="4999579"/>
            <a:ext cx="1225778" cy="487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Timber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879712-9275-687E-A7BB-8165E618D88B}"/>
              </a:ext>
            </a:extLst>
          </p:cNvPr>
          <p:cNvSpPr/>
          <p:nvPr/>
        </p:nvSpPr>
        <p:spPr>
          <a:xfrm>
            <a:off x="4470520" y="5564493"/>
            <a:ext cx="1225777" cy="4073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GHG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D3A7C0-7D71-0539-FAFD-3E99B2CC048D}"/>
              </a:ext>
            </a:extLst>
          </p:cNvPr>
          <p:cNvSpPr/>
          <p:nvPr/>
        </p:nvSpPr>
        <p:spPr>
          <a:xfrm>
            <a:off x="8913220" y="4656324"/>
            <a:ext cx="1612605" cy="1001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Carbon value (timber only)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9B02DF-2347-4631-5F35-10F92D86D94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41911" y="2194940"/>
            <a:ext cx="828908" cy="0"/>
          </a:xfrm>
          <a:prstGeom prst="straightConnector1">
            <a:avLst/>
          </a:prstGeom>
          <a:ln w="19050">
            <a:solidFill>
              <a:srgbClr val="4DBBD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B78234-2DC0-CB54-7AD5-4962C5AEB5B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41910" y="2109497"/>
            <a:ext cx="828908" cy="1247410"/>
          </a:xfrm>
          <a:prstGeom prst="straightConnector1">
            <a:avLst/>
          </a:prstGeom>
          <a:ln w="19050">
            <a:solidFill>
              <a:srgbClr val="00A08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0E8F6B7-6BEF-1413-6379-7AA55E38227B}"/>
              </a:ext>
            </a:extLst>
          </p:cNvPr>
          <p:cNvSpPr/>
          <p:nvPr/>
        </p:nvSpPr>
        <p:spPr>
          <a:xfrm>
            <a:off x="7080330" y="5679156"/>
            <a:ext cx="1135354" cy="587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Carbon valuation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84229-A3BF-2445-3D9E-025E20CACAD8}"/>
              </a:ext>
            </a:extLst>
          </p:cNvPr>
          <p:cNvSpPr/>
          <p:nvPr/>
        </p:nvSpPr>
        <p:spPr>
          <a:xfrm>
            <a:off x="4270819" y="1680986"/>
            <a:ext cx="1612605" cy="1505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D8323-90E6-6D8F-A5D4-CCF95CAFC9CC}"/>
              </a:ext>
            </a:extLst>
          </p:cNvPr>
          <p:cNvSpPr txBox="1"/>
          <p:nvPr/>
        </p:nvSpPr>
        <p:spPr>
          <a:xfrm>
            <a:off x="4505133" y="1813798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Agriculture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803EBE-C54D-45F4-E3A1-9BC3B3D77710}"/>
              </a:ext>
            </a:extLst>
          </p:cNvPr>
          <p:cNvSpPr/>
          <p:nvPr/>
        </p:nvSpPr>
        <p:spPr>
          <a:xfrm>
            <a:off x="4270819" y="4021590"/>
            <a:ext cx="1612605" cy="20895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D93AC1-7E7A-7A8C-404E-C2F87823BECA}"/>
              </a:ext>
            </a:extLst>
          </p:cNvPr>
          <p:cNvSpPr txBox="1"/>
          <p:nvPr/>
        </p:nvSpPr>
        <p:spPr>
          <a:xfrm>
            <a:off x="4471701" y="4078407"/>
            <a:ext cx="12234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Forestry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(broadleaf/ </a:t>
            </a:r>
          </a:p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conifer)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A245FB-7281-F05E-B393-0A3E4DFB9399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3441910" y="3356907"/>
            <a:ext cx="828909" cy="1709472"/>
          </a:xfrm>
          <a:prstGeom prst="straightConnector1">
            <a:avLst/>
          </a:prstGeom>
          <a:ln w="19050">
            <a:solidFill>
              <a:srgbClr val="00A08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B06BF4B-80D4-1E82-BBA9-2326DF071137}"/>
              </a:ext>
            </a:extLst>
          </p:cNvPr>
          <p:cNvSpPr txBox="1"/>
          <p:nvPr/>
        </p:nvSpPr>
        <p:spPr>
          <a:xfrm>
            <a:off x="3878279" y="824794"/>
            <a:ext cx="2382065" cy="5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Environment-economy model (NEV)</a:t>
            </a:r>
            <a:endParaRPr lang="en-GB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9A001-42E4-7181-3F44-AFE35C99F25D}"/>
              </a:ext>
            </a:extLst>
          </p:cNvPr>
          <p:cNvSpPr txBox="1"/>
          <p:nvPr/>
        </p:nvSpPr>
        <p:spPr>
          <a:xfrm>
            <a:off x="6696713" y="949202"/>
            <a:ext cx="1785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Valuation</a:t>
            </a:r>
            <a:endParaRPr lang="en-GB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7133DE-BCB9-6CA9-C6CA-45DACCEDE154}"/>
              </a:ext>
            </a:extLst>
          </p:cNvPr>
          <p:cNvSpPr txBox="1"/>
          <p:nvPr/>
        </p:nvSpPr>
        <p:spPr>
          <a:xfrm>
            <a:off x="8581758" y="824795"/>
            <a:ext cx="2275529" cy="58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Natural capital decision-making</a:t>
            </a:r>
            <a:endParaRPr lang="en-GB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CADB1A-FF80-0221-5E3F-BFC9A7A0825B}"/>
              </a:ext>
            </a:extLst>
          </p:cNvPr>
          <p:cNvSpPr/>
          <p:nvPr/>
        </p:nvSpPr>
        <p:spPr>
          <a:xfrm>
            <a:off x="7064764" y="2109497"/>
            <a:ext cx="1153944" cy="10232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Crop/ livestock prices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02FA2F-FDA0-B286-D1EB-EBE8AD571642}"/>
              </a:ext>
            </a:extLst>
          </p:cNvPr>
          <p:cNvSpPr/>
          <p:nvPr/>
        </p:nvSpPr>
        <p:spPr>
          <a:xfrm>
            <a:off x="7064763" y="3846255"/>
            <a:ext cx="1135354" cy="5877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Timber prices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Connector: Elbow 137">
            <a:extLst>
              <a:ext uri="{FF2B5EF4-FFF2-40B4-BE49-F238E27FC236}">
                <a16:creationId xmlns:a16="http://schemas.microsoft.com/office/drawing/2014/main" id="{F927B3C9-049C-7D65-4BE7-A534D22EEBAC}"/>
              </a:ext>
            </a:extLst>
          </p:cNvPr>
          <p:cNvCxnSpPr>
            <a:cxnSpLocks/>
            <a:stCxn id="5" idx="0"/>
            <a:endCxn id="23" idx="0"/>
          </p:cNvCxnSpPr>
          <p:nvPr/>
        </p:nvCxnSpPr>
        <p:spPr>
          <a:xfrm rot="16200000" flipH="1">
            <a:off x="4923302" y="-608937"/>
            <a:ext cx="430740" cy="5006127"/>
          </a:xfrm>
          <a:prstGeom prst="bentConnector3">
            <a:avLst>
              <a:gd name="adj1" fmla="val -47672"/>
            </a:avLst>
          </a:prstGeom>
          <a:ln w="19050">
            <a:solidFill>
              <a:srgbClr val="4DBBD5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F6C22B9-319E-B3E5-5658-12837DFF4902}"/>
              </a:ext>
            </a:extLst>
          </p:cNvPr>
          <p:cNvSpPr/>
          <p:nvPr/>
        </p:nvSpPr>
        <p:spPr>
          <a:xfrm>
            <a:off x="8913220" y="2109496"/>
            <a:ext cx="1612605" cy="103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Foregone agricultural profits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DF1FC9-D010-243E-2AA8-80B9BB3DDC7B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 flipV="1">
            <a:off x="5696295" y="2621122"/>
            <a:ext cx="1368468" cy="5481"/>
          </a:xfrm>
          <a:prstGeom prst="straightConnector1">
            <a:avLst/>
          </a:prstGeom>
          <a:ln w="19050">
            <a:solidFill>
              <a:srgbClr val="00A087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137">
            <a:extLst>
              <a:ext uri="{FF2B5EF4-FFF2-40B4-BE49-F238E27FC236}">
                <a16:creationId xmlns:a16="http://schemas.microsoft.com/office/drawing/2014/main" id="{75B87F1D-18B0-0FC4-E92D-F62BE895327E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 flipV="1">
            <a:off x="5696295" y="4140140"/>
            <a:ext cx="1368468" cy="1103166"/>
          </a:xfrm>
          <a:prstGeom prst="bentConnector3">
            <a:avLst>
              <a:gd name="adj1" fmla="val 50000"/>
            </a:avLst>
          </a:prstGeom>
          <a:ln w="19050">
            <a:solidFill>
              <a:srgbClr val="00A087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3A2C3F-44DD-C7D9-CDC7-77B8FA1ABB12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8218707" y="2621122"/>
            <a:ext cx="694513" cy="455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8BDE3-5872-275F-E7F7-36C93ECC3DFE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8200117" y="4140140"/>
            <a:ext cx="713103" cy="311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868BB4-B866-72DB-E2A7-02102485645F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 flipV="1">
            <a:off x="8215684" y="5157021"/>
            <a:ext cx="697536" cy="81602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D73010D-35A5-CD78-2A6B-1B7868E2B7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2635607" y="2711125"/>
            <a:ext cx="1" cy="129597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51D4AB-822D-80C6-8995-915C1D3F44E4}"/>
              </a:ext>
            </a:extLst>
          </p:cNvPr>
          <p:cNvSpPr/>
          <p:nvPr/>
        </p:nvSpPr>
        <p:spPr>
          <a:xfrm>
            <a:off x="8700693" y="1678754"/>
            <a:ext cx="2037663" cy="4190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D20083-7811-3486-3A26-684456C1BBB6}"/>
              </a:ext>
            </a:extLst>
          </p:cNvPr>
          <p:cNvSpPr txBox="1"/>
          <p:nvPr/>
        </p:nvSpPr>
        <p:spPr>
          <a:xfrm>
            <a:off x="8913220" y="1724024"/>
            <a:ext cx="1612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D09867-B786-B0E0-A951-D9809F59CB3E}"/>
              </a:ext>
            </a:extLst>
          </p:cNvPr>
          <p:cNvSpPr/>
          <p:nvPr/>
        </p:nvSpPr>
        <p:spPr>
          <a:xfrm>
            <a:off x="8913220" y="3627074"/>
            <a:ext cx="1612605" cy="1032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Income from timber harvesting</a:t>
            </a:r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D2ECB1-201C-C330-3278-FF868545BE64}"/>
              </a:ext>
            </a:extLst>
          </p:cNvPr>
          <p:cNvSpPr txBox="1"/>
          <p:nvPr/>
        </p:nvSpPr>
        <p:spPr>
          <a:xfrm>
            <a:off x="8913220" y="3266037"/>
            <a:ext cx="1612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</p:txBody>
      </p:sp>
      <p:cxnSp>
        <p:nvCxnSpPr>
          <p:cNvPr id="37" name="Connector: Elbow 137">
            <a:extLst>
              <a:ext uri="{FF2B5EF4-FFF2-40B4-BE49-F238E27FC236}">
                <a16:creationId xmlns:a16="http://schemas.microsoft.com/office/drawing/2014/main" id="{0CEFCF8C-29F4-81C7-71B7-B78D4E48A749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5696297" y="5768187"/>
            <a:ext cx="1384033" cy="204855"/>
          </a:xfrm>
          <a:prstGeom prst="bentConnector3">
            <a:avLst>
              <a:gd name="adj1" fmla="val 50000"/>
            </a:avLst>
          </a:prstGeom>
          <a:ln w="19050">
            <a:solidFill>
              <a:srgbClr val="3C5488"/>
            </a:solidFill>
            <a:headEnd type="none" w="med" len="med"/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0097986-FE48-1E8B-FCAA-4F5ACDAF71DA}"/>
              </a:ext>
            </a:extLst>
          </p:cNvPr>
          <p:cNvSpPr/>
          <p:nvPr/>
        </p:nvSpPr>
        <p:spPr>
          <a:xfrm>
            <a:off x="1828586" y="3977717"/>
            <a:ext cx="1612605" cy="1032368"/>
          </a:xfrm>
          <a:prstGeom prst="rect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Timber value</a:t>
            </a:r>
            <a:endParaRPr lang="en-GB" sz="16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DB0307-41F0-4328-E48D-232DD5FB2A36}"/>
              </a:ext>
            </a:extLst>
          </p:cNvPr>
          <p:cNvSpPr/>
          <p:nvPr/>
        </p:nvSpPr>
        <p:spPr>
          <a:xfrm>
            <a:off x="1828586" y="5092741"/>
            <a:ext cx="1612605" cy="1032368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Cost of Carbon (SCC)</a:t>
            </a:r>
            <a:endParaRPr lang="en-GB" sz="16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2BCCC0C-5B62-A927-D383-525623D08492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441191" y="5608926"/>
            <a:ext cx="3639138" cy="593645"/>
          </a:xfrm>
          <a:prstGeom prst="bentConnector3">
            <a:avLst>
              <a:gd name="adj1" fmla="val 15357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676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Frankie Cho</dc:creator>
  <cp:lastModifiedBy>Frankie Cho</cp:lastModifiedBy>
  <cp:revision>1</cp:revision>
  <dcterms:created xsi:type="dcterms:W3CDTF">2024-11-16T13:37:09Z</dcterms:created>
  <dcterms:modified xsi:type="dcterms:W3CDTF">2024-11-16T13:37:31Z</dcterms:modified>
</cp:coreProperties>
</file>