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58" name="Google Shape;58;p1: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3e8b8129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3e8b8129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3e8b8129d_0_21: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83e8b8129d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확실히 8퍼센트에 불과한 데이터 분석가보다는 개발자라던가 데이터베이스 관리자가 더 일자리가 많고 좀더 유망한 직무 같다.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167" name="Google Shape;167;g83e8b8129d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e8b8129d_0_47: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83e8b8129d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그러나 데이터 분석가로서의 일자리 구하기가 힘들 것 같았지만 인력 부족률을 보았을때 데이터 분석가의 수요가 다른 곳보다 큼을 알수가 있다.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175" name="Google Shape;175;g83e8b8129d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e8b8129d_0_52: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3e8b8129d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여전히 데이터 개발자의 수요가 가장 높지만 데이터 분석가의 수요도 상위 2번째에 머물고 있음을 알수가 있다.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183" name="Google Shape;183;g83e8b8129d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e8b8129d_0_57: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83e8b8129d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그렇다면 어떤 산업에 IT가 활용되고 어느 분야를 선택하여 취업을 준비해야할지 결정하는데 이 표를 보면 도움이 될 수 있을 것 같다.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농림어업과 운수업의 IT활용이 값이 제일 낮고 전망이 가장 안좋았으며 전기/가스업, 원료재생/환경복원업, 도소매업, 숙박/음식점업, 금융/보험업, 서비스업 분야에서 IT 활용이 늘어나고 있다.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193" name="Google Shape;193;g83e8b8129d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3e8b8129d_0_71: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3e8b8129d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중소기업보다 대기업에서 IT 활용이 더 활발하지만 중소기업도 상승하여 대기업과의 차이가 줄어들었다.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201" name="Google Shape;201;g83e8b8129d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3e8b8129d_0_89: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83e8b8129d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데이터 직무 환경을 살펴보고자 남성과 여성의 비율을 확인해 보고자 한다. 데이터 직무 전체에서는 남성이 80퍼센트 이상으로 높은 대비를 이루고 있다. 그러나 데이터 분석가 직무에서는 다른 직무에 비해 여성의 비율이 30퍼센트로 비교적 높게 차지하고 있다.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209" name="Google Shape;209;g83e8b8129d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3e8b8129d_0_94: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83e8b8129d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데이터 솔루션, 일반산업 분야에서는 남성이 여성에 비해 비율이 크게 높으며 큰 변동이 없다.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데이터구축, 데이터서비스 분야에서는 남성의 비율이 점차 증가하고 있다.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데이터 컨설팅 분야에서도 마찬가지로 여성의 비율이 더 낮으나 점차 증가하는 모습을 보이고 있다.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218" name="Google Shape;218;g83e8b8129d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3e8b8129d_0_15: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83e8b8129d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227" name="Google Shape;227;g83e8b8129d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234" name="Google Shape;234;p5: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466f1dee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66f1dee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466f1dee9_0_0: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g7466f1dee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75" name="Google Shape;75;g7466f1dee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3e8b8129d_0_124: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83e8b8129d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83" name="Google Shape;83;g83e8b8129d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66f1dee9_0_6: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7466f1dee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91" name="Google Shape;91;g7466f1dee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66f1dee9_0_12: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7466f1dee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123" name="Google Shape;123;g7466f1dee9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e8b8129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e8b8129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3e8b8129d_0_140: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83e8b8129d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확실히 8퍼센트에 불과한 데이터 분석가보다는 개발자라던가 데이터베이스 관리자가 더 일자리가 많고 좀더 유망한 직무 같다.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138" name="Google Shape;138;g83e8b8129d_0_1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3e8b8129d_0_157:notes"/>
          <p:cNvSpPr/>
          <p:nvPr>
            <p:ph idx="2" type="sldImg"/>
          </p:nvPr>
        </p:nvSpPr>
        <p:spPr>
          <a:xfrm>
            <a:off x="685082"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83e8b8129d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74252"/>
                </a:solidFill>
              </a:rPr>
              <a:t>참조 : </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설명 : 확실히 8퍼센트에 불과한 데이터 분석가보다는 개발자라던가 데이터베이스 관리자가 더 일자리가 많고 좀더 유망한 직무 같다.</a:t>
            </a:r>
            <a:endParaRPr>
              <a:solidFill>
                <a:srgbClr val="374252"/>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252"/>
                </a:solidFill>
              </a:rPr>
              <a:t>이해 : </a:t>
            </a:r>
            <a:endParaRPr>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t/>
            </a:r>
            <a:endParaRPr/>
          </a:p>
        </p:txBody>
      </p:sp>
      <p:sp>
        <p:nvSpPr>
          <p:cNvPr id="149" name="Google Shape;149;g83e8b8129d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326886" y="-3945"/>
            <a:ext cx="8229600" cy="341700"/>
          </a:xfrm>
          <a:prstGeom prst="rect">
            <a:avLst/>
          </a:prstGeom>
          <a:noFill/>
          <a:ln>
            <a:noFill/>
          </a:ln>
        </p:spPr>
        <p:txBody>
          <a:bodyPr anchorCtr="0" anchor="ctr" bIns="72850" lIns="72850" spcFirstLastPara="1" rIns="72850" wrap="square" tIns="72850">
            <a:noAutofit/>
          </a:bodyPr>
          <a:lstStyle>
            <a:lvl1pPr lvl="0" marR="0" algn="ctr">
              <a:lnSpc>
                <a:spcPct val="100000"/>
              </a:lnSpc>
              <a:spcBef>
                <a:spcPts val="0"/>
              </a:spcBef>
              <a:spcAft>
                <a:spcPts val="0"/>
              </a:spcAft>
              <a:buClr>
                <a:schemeClr val="dk1"/>
              </a:buClr>
              <a:buSzPts val="2000"/>
              <a:buFont typeface="Arial"/>
              <a:buNone/>
              <a:defRPr b="0" i="0" sz="40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2000"/>
              <a:buNone/>
              <a:defRPr sz="1400"/>
            </a:lvl2pPr>
            <a:lvl3pPr lvl="2" algn="l">
              <a:lnSpc>
                <a:spcPct val="100000"/>
              </a:lnSpc>
              <a:spcBef>
                <a:spcPts val="0"/>
              </a:spcBef>
              <a:spcAft>
                <a:spcPts val="0"/>
              </a:spcAft>
              <a:buSzPts val="2000"/>
              <a:buNone/>
              <a:defRPr sz="1400"/>
            </a:lvl3pPr>
            <a:lvl4pPr lvl="3" algn="l">
              <a:lnSpc>
                <a:spcPct val="100000"/>
              </a:lnSpc>
              <a:spcBef>
                <a:spcPts val="0"/>
              </a:spcBef>
              <a:spcAft>
                <a:spcPts val="0"/>
              </a:spcAft>
              <a:buSzPts val="2000"/>
              <a:buNone/>
              <a:defRPr sz="1400"/>
            </a:lvl4pPr>
            <a:lvl5pPr lvl="4" algn="l">
              <a:lnSpc>
                <a:spcPct val="100000"/>
              </a:lnSpc>
              <a:spcBef>
                <a:spcPts val="0"/>
              </a:spcBef>
              <a:spcAft>
                <a:spcPts val="0"/>
              </a:spcAft>
              <a:buSzPts val="2000"/>
              <a:buNone/>
              <a:defRPr sz="1400"/>
            </a:lvl5pPr>
            <a:lvl6pPr lvl="5" algn="l">
              <a:lnSpc>
                <a:spcPct val="100000"/>
              </a:lnSpc>
              <a:spcBef>
                <a:spcPts val="0"/>
              </a:spcBef>
              <a:spcAft>
                <a:spcPts val="0"/>
              </a:spcAft>
              <a:buSzPts val="2000"/>
              <a:buNone/>
              <a:defRPr sz="1400"/>
            </a:lvl6pPr>
            <a:lvl7pPr lvl="6" algn="l">
              <a:lnSpc>
                <a:spcPct val="100000"/>
              </a:lnSpc>
              <a:spcBef>
                <a:spcPts val="0"/>
              </a:spcBef>
              <a:spcAft>
                <a:spcPts val="0"/>
              </a:spcAft>
              <a:buSzPts val="2000"/>
              <a:buNone/>
              <a:defRPr sz="1400"/>
            </a:lvl7pPr>
            <a:lvl8pPr lvl="7" algn="l">
              <a:lnSpc>
                <a:spcPct val="100000"/>
              </a:lnSpc>
              <a:spcBef>
                <a:spcPts val="0"/>
              </a:spcBef>
              <a:spcAft>
                <a:spcPts val="0"/>
              </a:spcAft>
              <a:buSzPts val="2000"/>
              <a:buNone/>
              <a:defRPr sz="1400"/>
            </a:lvl8pPr>
            <a:lvl9pPr lvl="8" algn="l">
              <a:lnSpc>
                <a:spcPct val="100000"/>
              </a:lnSpc>
              <a:spcBef>
                <a:spcPts val="0"/>
              </a:spcBef>
              <a:spcAft>
                <a:spcPts val="0"/>
              </a:spcAft>
              <a:buSzPts val="2000"/>
              <a:buNone/>
              <a:defRPr sz="1400"/>
            </a:lvl9pPr>
          </a:lstStyle>
          <a:p/>
        </p:txBody>
      </p:sp>
      <p:sp>
        <p:nvSpPr>
          <p:cNvPr id="15" name="Google Shape;15;p3"/>
          <p:cNvSpPr txBox="1"/>
          <p:nvPr>
            <p:ph idx="1" type="body"/>
          </p:nvPr>
        </p:nvSpPr>
        <p:spPr>
          <a:xfrm>
            <a:off x="261723" y="370798"/>
            <a:ext cx="8229600" cy="3394500"/>
          </a:xfrm>
          <a:prstGeom prst="rect">
            <a:avLst/>
          </a:prstGeom>
          <a:noFill/>
          <a:ln>
            <a:noFill/>
          </a:ln>
        </p:spPr>
        <p:txBody>
          <a:bodyPr anchorCtr="0" anchor="t" bIns="72850" lIns="72850" spcFirstLastPara="1" rIns="72850" wrap="square" tIns="72850">
            <a:noAutofit/>
          </a:bodyPr>
          <a:lstStyle>
            <a:lvl1pPr indent="-412750" lvl="0" marL="457200" marR="0" algn="l">
              <a:lnSpc>
                <a:spcPct val="100000"/>
              </a:lnSpc>
              <a:spcBef>
                <a:spcPts val="60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387350" lvl="1" marL="914400" marR="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2pPr>
            <a:lvl3pPr indent="-368300" lvl="2" marL="13716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3pPr>
            <a:lvl4pPr indent="-342900" lvl="3" marL="1828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10" type="dt"/>
          </p:nvPr>
        </p:nvSpPr>
        <p:spPr>
          <a:xfrm>
            <a:off x="457200" y="4767271"/>
            <a:ext cx="2133600" cy="273900"/>
          </a:xfrm>
          <a:prstGeom prst="rect">
            <a:avLst/>
          </a:prstGeom>
          <a:noFill/>
          <a:ln>
            <a:noFill/>
          </a:ln>
        </p:spPr>
        <p:txBody>
          <a:bodyPr anchorCtr="0" anchor="t" bIns="72850" lIns="72850" spcFirstLastPara="1" rIns="72850" wrap="square" tIns="72850">
            <a:noAutofit/>
          </a:bodyPr>
          <a:lstStyle>
            <a:lvl1pPr lvl="0"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9pPr>
          </a:lstStyle>
          <a:p/>
        </p:txBody>
      </p:sp>
      <p:sp>
        <p:nvSpPr>
          <p:cNvPr id="17" name="Google Shape;17;p3"/>
          <p:cNvSpPr txBox="1"/>
          <p:nvPr>
            <p:ph idx="11" type="ftr"/>
          </p:nvPr>
        </p:nvSpPr>
        <p:spPr>
          <a:xfrm>
            <a:off x="3124200" y="4767271"/>
            <a:ext cx="2895600" cy="273900"/>
          </a:xfrm>
          <a:prstGeom prst="rect">
            <a:avLst/>
          </a:prstGeom>
          <a:noFill/>
          <a:ln>
            <a:noFill/>
          </a:ln>
        </p:spPr>
        <p:txBody>
          <a:bodyPr anchorCtr="0" anchor="t" bIns="72850" lIns="72850" spcFirstLastPara="1" rIns="72850" wrap="square" tIns="72850">
            <a:noAutofit/>
          </a:bodyPr>
          <a:lstStyle>
            <a:lvl1pPr lvl="0"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700" u="none" cap="none" strike="noStrike">
                <a:solidFill>
                  <a:schemeClr val="dk1"/>
                </a:solidFill>
                <a:latin typeface="Arial"/>
                <a:ea typeface="Arial"/>
                <a:cs typeface="Arial"/>
                <a:sym typeface="Arial"/>
              </a:defRPr>
            </a:lvl9pPr>
          </a:lstStyle>
          <a:p/>
        </p:txBody>
      </p:sp>
      <p:sp>
        <p:nvSpPr>
          <p:cNvPr id="18" name="Google Shape;18;p3"/>
          <p:cNvSpPr txBox="1"/>
          <p:nvPr>
            <p:ph idx="12" type="sldNum"/>
          </p:nvPr>
        </p:nvSpPr>
        <p:spPr>
          <a:xfrm>
            <a:off x="3463658" y="4845029"/>
            <a:ext cx="2133600" cy="273900"/>
          </a:xfrm>
          <a:prstGeom prst="rect">
            <a:avLst/>
          </a:prstGeom>
          <a:noFill/>
          <a:ln>
            <a:noFill/>
          </a:ln>
        </p:spPr>
        <p:txBody>
          <a:bodyPr anchorCtr="0" anchor="ctr" bIns="41550" lIns="83100" spcFirstLastPara="1" rIns="83100" wrap="square" tIns="4155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6.png"/><Relationship Id="rId15" Type="http://schemas.openxmlformats.org/officeDocument/2006/relationships/image" Target="../media/image16.png"/><Relationship Id="rId14" Type="http://schemas.openxmlformats.org/officeDocument/2006/relationships/image" Target="../media/image3.png"/><Relationship Id="rId17" Type="http://schemas.openxmlformats.org/officeDocument/2006/relationships/image" Target="../media/image13.gif"/><Relationship Id="rId16" Type="http://schemas.openxmlformats.org/officeDocument/2006/relationships/image" Target="../media/image11.png"/><Relationship Id="rId5" Type="http://schemas.openxmlformats.org/officeDocument/2006/relationships/image" Target="../media/image1.png"/><Relationship Id="rId19" Type="http://schemas.openxmlformats.org/officeDocument/2006/relationships/image" Target="../media/image31.png"/><Relationship Id="rId6" Type="http://schemas.openxmlformats.org/officeDocument/2006/relationships/image" Target="../media/image7.png"/><Relationship Id="rId18" Type="http://schemas.openxmlformats.org/officeDocument/2006/relationships/image" Target="../media/image15.jp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1" Type="http://schemas.openxmlformats.org/officeDocument/2006/relationships/hyperlink" Target="https://www.saramin.co.kr/zf_user/" TargetMode="External"/><Relationship Id="rId10" Type="http://schemas.openxmlformats.org/officeDocument/2006/relationships/hyperlink" Target="https://www.jobkorea.co.kr/"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career.go.kr/cnet/front/openapi/openApiJobCenter.do" TargetMode="External"/><Relationship Id="rId4" Type="http://schemas.openxmlformats.org/officeDocument/2006/relationships/hyperlink" Target="http://openapi.work.go.kr/opi/opi/opia/jobSrchVw.do" TargetMode="External"/><Relationship Id="rId9" Type="http://schemas.openxmlformats.org/officeDocument/2006/relationships/hyperlink" Target="https://www.bls.gov/oes/current/oes_nat.htm" TargetMode="External"/><Relationship Id="rId5" Type="http://schemas.openxmlformats.org/officeDocument/2006/relationships/hyperlink" Target="https://kosis.kr/index/index.do" TargetMode="External"/><Relationship Id="rId6" Type="http://schemas.openxmlformats.org/officeDocument/2006/relationships/hyperlink" Target="http://www.career.co.kr/api/" TargetMode="External"/><Relationship Id="rId7" Type="http://schemas.openxmlformats.org/officeDocument/2006/relationships/hyperlink" Target="http://www.moel.go.kr/info/publicdata/publicopen/list.do" TargetMode="External"/><Relationship Id="rId8" Type="http://schemas.openxmlformats.org/officeDocument/2006/relationships/hyperlink" Target="http://udel.edu/stu-org/KGSA/Korean_Occupations.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31.png"/><Relationship Id="rId5" Type="http://schemas.openxmlformats.org/officeDocument/2006/relationships/image" Target="../media/image1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jp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descr="2015바탕.jpg" id="60" name="Google Shape;60;p14"/>
          <p:cNvPicPr preferRelativeResize="0"/>
          <p:nvPr/>
        </p:nvPicPr>
        <p:blipFill rotWithShape="1">
          <a:blip r:embed="rId3">
            <a:alphaModFix/>
          </a:blip>
          <a:srcRect b="0" l="0" r="0" t="0"/>
          <a:stretch/>
        </p:blipFill>
        <p:spPr>
          <a:xfrm rot="-5400000">
            <a:off x="2826698" y="-657140"/>
            <a:ext cx="3560878" cy="6465635"/>
          </a:xfrm>
          <a:prstGeom prst="rect">
            <a:avLst/>
          </a:prstGeom>
          <a:noFill/>
          <a:ln>
            <a:noFill/>
          </a:ln>
        </p:spPr>
      </p:pic>
      <p:sp>
        <p:nvSpPr>
          <p:cNvPr id="61" name="Google Shape;61;p14"/>
          <p:cNvSpPr txBox="1"/>
          <p:nvPr/>
        </p:nvSpPr>
        <p:spPr>
          <a:xfrm>
            <a:off x="2756700" y="2951463"/>
            <a:ext cx="4147500" cy="230700"/>
          </a:xfrm>
          <a:prstGeom prst="rect">
            <a:avLst/>
          </a:prstGeom>
          <a:noFill/>
          <a:ln>
            <a:noFill/>
          </a:ln>
        </p:spPr>
        <p:txBody>
          <a:bodyPr anchorCtr="0" anchor="t" bIns="36425" lIns="72850" spcFirstLastPara="1" rIns="72850" wrap="square" tIns="36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3F3F3F"/>
                </a:solidFill>
                <a:latin typeface="Arial"/>
                <a:ea typeface="Arial"/>
                <a:cs typeface="Arial"/>
                <a:sym typeface="Arial"/>
              </a:rPr>
              <a:t>Project</a:t>
            </a:r>
            <a:endParaRPr b="0" i="0" sz="1300" u="none" cap="none" strike="noStrike">
              <a:solidFill>
                <a:srgbClr val="3F3F3F"/>
              </a:solidFill>
              <a:latin typeface="Arial"/>
              <a:ea typeface="Arial"/>
              <a:cs typeface="Arial"/>
              <a:sym typeface="Arial"/>
            </a:endParaRPr>
          </a:p>
        </p:txBody>
      </p:sp>
      <p:sp>
        <p:nvSpPr>
          <p:cNvPr id="62" name="Google Shape;62;p14"/>
          <p:cNvSpPr/>
          <p:nvPr/>
        </p:nvSpPr>
        <p:spPr>
          <a:xfrm>
            <a:off x="2165900" y="1295662"/>
            <a:ext cx="5174700" cy="1437300"/>
          </a:xfrm>
          <a:prstGeom prst="roundRect">
            <a:avLst>
              <a:gd fmla="val 16667" name="adj"/>
            </a:avLst>
          </a:prstGeom>
          <a:solidFill>
            <a:schemeClr val="lt1"/>
          </a:solidFill>
          <a:ln>
            <a:noFill/>
          </a:ln>
        </p:spPr>
        <p:txBody>
          <a:bodyPr anchorCtr="0" anchor="ctr" bIns="36425" lIns="72850" spcFirstLastPara="1" rIns="72850" wrap="square" tIns="36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3F3F3F"/>
                </a:solidFill>
                <a:latin typeface="Arial"/>
                <a:ea typeface="Arial"/>
                <a:cs typeface="Arial"/>
                <a:sym typeface="Arial"/>
              </a:rPr>
              <a:t>PT</a:t>
            </a:r>
            <a:endParaRPr b="1" i="0" sz="1800" u="none" cap="none" strike="noStrike">
              <a:solidFill>
                <a:srgbClr val="3F3F3F"/>
              </a:solidFill>
              <a:latin typeface="Arial"/>
              <a:ea typeface="Arial"/>
              <a:cs typeface="Arial"/>
              <a:sym typeface="Arial"/>
            </a:endParaRPr>
          </a:p>
        </p:txBody>
      </p:sp>
      <p:sp>
        <p:nvSpPr>
          <p:cNvPr id="63" name="Google Shape;63;p14"/>
          <p:cNvSpPr txBox="1"/>
          <p:nvPr>
            <p:ph idx="12" type="sldNum"/>
          </p:nvPr>
        </p:nvSpPr>
        <p:spPr>
          <a:xfrm>
            <a:off x="7244857" y="3172128"/>
            <a:ext cx="469200" cy="267600"/>
          </a:xfrm>
          <a:prstGeom prst="rect">
            <a:avLst/>
          </a:prstGeom>
          <a:noFill/>
          <a:ln>
            <a:noFill/>
          </a:ln>
        </p:spPr>
        <p:txBody>
          <a:bodyPr anchorCtr="0" anchor="ctr" bIns="41550" lIns="83100" spcFirstLastPara="1" rIns="83100" wrap="square" tIns="4155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4" name="Google Shape;64;p14"/>
          <p:cNvSpPr txBox="1"/>
          <p:nvPr/>
        </p:nvSpPr>
        <p:spPr>
          <a:xfrm>
            <a:off x="5243793" y="3718660"/>
            <a:ext cx="2536500" cy="452100"/>
          </a:xfrm>
          <a:prstGeom prst="rect">
            <a:avLst/>
          </a:prstGeom>
          <a:noFill/>
          <a:ln>
            <a:noFill/>
          </a:ln>
        </p:spPr>
        <p:txBody>
          <a:bodyPr anchorCtr="0" anchor="t" bIns="72850" lIns="72850" spcFirstLastPara="1" rIns="72850" wrap="square" tIns="72850">
            <a:noAutofit/>
          </a:bodyPr>
          <a:lstStyle/>
          <a:p>
            <a:pPr indent="0" lvl="0" marL="0" marR="0" rtl="0" algn="r">
              <a:lnSpc>
                <a:spcPct val="100000"/>
              </a:lnSpc>
              <a:spcBef>
                <a:spcPts val="0"/>
              </a:spcBef>
              <a:spcAft>
                <a:spcPts val="0"/>
              </a:spcAft>
              <a:buClr>
                <a:srgbClr val="000000"/>
              </a:buClr>
              <a:buSzPts val="1400"/>
              <a:buFont typeface="Arial"/>
              <a:buNone/>
            </a:pPr>
            <a:r>
              <a:rPr b="1" lang="en">
                <a:solidFill>
                  <a:srgbClr val="374252"/>
                </a:solidFill>
                <a:latin typeface="Trebuchet MS"/>
                <a:ea typeface="Trebuchet MS"/>
                <a:cs typeface="Trebuchet MS"/>
                <a:sym typeface="Trebuchet MS"/>
              </a:rPr>
              <a:t>leegippeum</a:t>
            </a:r>
            <a:endParaRPr b="1" i="0" sz="1400" u="none" cap="none" strike="noStrike">
              <a:solidFill>
                <a:srgbClr val="37425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과제목표 2</a:t>
            </a:r>
            <a:endParaRPr/>
          </a:p>
        </p:txBody>
      </p:sp>
      <p:sp>
        <p:nvSpPr>
          <p:cNvPr id="163" name="Google Shape;163;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데이터 직무별, 데이터 분석가</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분석3 : 데이터 직무에 관한 분석(1) </a:t>
            </a:r>
            <a:endParaRPr b="0" i="0" sz="1900" u="none" cap="none" strike="noStrike">
              <a:solidFill>
                <a:srgbClr val="595959"/>
              </a:solidFill>
              <a:latin typeface="Arial"/>
              <a:ea typeface="Arial"/>
              <a:cs typeface="Arial"/>
              <a:sym typeface="Arial"/>
            </a:endParaRPr>
          </a:p>
        </p:txBody>
      </p:sp>
      <p:pic>
        <p:nvPicPr>
          <p:cNvPr id="171" name="Google Shape;171;p24"/>
          <p:cNvPicPr preferRelativeResize="0"/>
          <p:nvPr/>
        </p:nvPicPr>
        <p:blipFill>
          <a:blip r:embed="rId3">
            <a:alphaModFix/>
          </a:blip>
          <a:stretch>
            <a:fillRect/>
          </a:stretch>
        </p:blipFill>
        <p:spPr>
          <a:xfrm>
            <a:off x="1922325" y="870776"/>
            <a:ext cx="5237926" cy="374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5"/>
          <p:cNvPicPr preferRelativeResize="0"/>
          <p:nvPr/>
        </p:nvPicPr>
        <p:blipFill>
          <a:blip r:embed="rId3">
            <a:alphaModFix/>
          </a:blip>
          <a:stretch>
            <a:fillRect/>
          </a:stretch>
        </p:blipFill>
        <p:spPr>
          <a:xfrm>
            <a:off x="1423988" y="914247"/>
            <a:ext cx="6296025" cy="3657600"/>
          </a:xfrm>
          <a:prstGeom prst="rect">
            <a:avLst/>
          </a:prstGeom>
          <a:noFill/>
          <a:ln>
            <a:noFill/>
          </a:ln>
        </p:spPr>
      </p:pic>
      <p:sp>
        <p:nvSpPr>
          <p:cNvPr id="179" name="Google Shape;179;p25"/>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분석3 : 데이터 직무에 관한 분석(2)</a:t>
            </a:r>
            <a:endParaRPr b="0" i="0" sz="1900" u="none" cap="none" strike="noStrike">
              <a:solidFill>
                <a:srgbClr val="59595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6"/>
          <p:cNvGrpSpPr/>
          <p:nvPr/>
        </p:nvGrpSpPr>
        <p:grpSpPr>
          <a:xfrm>
            <a:off x="654277" y="1392351"/>
            <a:ext cx="7774028" cy="2701389"/>
            <a:chOff x="261800" y="598300"/>
            <a:chExt cx="8408900" cy="2922000"/>
          </a:xfrm>
        </p:grpSpPr>
        <p:pic>
          <p:nvPicPr>
            <p:cNvPr id="187" name="Google Shape;187;p26"/>
            <p:cNvPicPr preferRelativeResize="0"/>
            <p:nvPr/>
          </p:nvPicPr>
          <p:blipFill>
            <a:blip r:embed="rId3">
              <a:alphaModFix/>
            </a:blip>
            <a:stretch>
              <a:fillRect/>
            </a:stretch>
          </p:blipFill>
          <p:spPr>
            <a:xfrm>
              <a:off x="261800" y="598300"/>
              <a:ext cx="4603400" cy="2922000"/>
            </a:xfrm>
            <a:prstGeom prst="rect">
              <a:avLst/>
            </a:prstGeom>
            <a:noFill/>
            <a:ln>
              <a:noFill/>
            </a:ln>
          </p:spPr>
        </p:pic>
        <p:pic>
          <p:nvPicPr>
            <p:cNvPr id="188" name="Google Shape;188;p26"/>
            <p:cNvPicPr preferRelativeResize="0"/>
            <p:nvPr/>
          </p:nvPicPr>
          <p:blipFill>
            <a:blip r:embed="rId4">
              <a:alphaModFix/>
            </a:blip>
            <a:stretch>
              <a:fillRect/>
            </a:stretch>
          </p:blipFill>
          <p:spPr>
            <a:xfrm>
              <a:off x="4514500" y="598300"/>
              <a:ext cx="4156200" cy="2922000"/>
            </a:xfrm>
            <a:prstGeom prst="rect">
              <a:avLst/>
            </a:prstGeom>
            <a:noFill/>
            <a:ln>
              <a:noFill/>
            </a:ln>
          </p:spPr>
        </p:pic>
      </p:grpSp>
      <p:sp>
        <p:nvSpPr>
          <p:cNvPr id="189" name="Google Shape;189;p26"/>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분석3 : 데이터 직무에 관한 분석(3) </a:t>
            </a:r>
            <a:endParaRPr b="0" i="0" sz="1900" u="none" cap="none" strike="noStrike">
              <a:solidFill>
                <a:srgbClr val="59595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7"/>
          <p:cNvPicPr preferRelativeResize="0"/>
          <p:nvPr/>
        </p:nvPicPr>
        <p:blipFill>
          <a:blip r:embed="rId3">
            <a:alphaModFix/>
          </a:blip>
          <a:stretch>
            <a:fillRect/>
          </a:stretch>
        </p:blipFill>
        <p:spPr>
          <a:xfrm>
            <a:off x="1493300" y="785672"/>
            <a:ext cx="6096000" cy="3914775"/>
          </a:xfrm>
          <a:prstGeom prst="rect">
            <a:avLst/>
          </a:prstGeom>
          <a:noFill/>
          <a:ln>
            <a:noFill/>
          </a:ln>
        </p:spPr>
      </p:pic>
      <p:sp>
        <p:nvSpPr>
          <p:cNvPr id="197" name="Google Shape;197;p27"/>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분석3 : 데이터 직무에 관한 분석(4) </a:t>
            </a:r>
            <a:endParaRPr b="0" i="0" sz="1900" u="none" cap="none" strike="noStrike">
              <a:solidFill>
                <a:srgbClr val="59595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8"/>
          <p:cNvPicPr preferRelativeResize="0"/>
          <p:nvPr/>
        </p:nvPicPr>
        <p:blipFill>
          <a:blip r:embed="rId3">
            <a:alphaModFix/>
          </a:blip>
          <a:stretch>
            <a:fillRect/>
          </a:stretch>
        </p:blipFill>
        <p:spPr>
          <a:xfrm>
            <a:off x="1715088" y="1041450"/>
            <a:ext cx="5652425" cy="3403225"/>
          </a:xfrm>
          <a:prstGeom prst="rect">
            <a:avLst/>
          </a:prstGeom>
          <a:noFill/>
          <a:ln>
            <a:noFill/>
          </a:ln>
        </p:spPr>
      </p:pic>
      <p:sp>
        <p:nvSpPr>
          <p:cNvPr id="205" name="Google Shape;205;p28"/>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분석3 : 데이터 직무에 관한 분석(5) </a:t>
            </a:r>
            <a:endParaRPr b="0" i="0" sz="1900" u="none" cap="none" strike="noStrike">
              <a:solidFill>
                <a:srgbClr val="59595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9"/>
          <p:cNvPicPr preferRelativeResize="0"/>
          <p:nvPr/>
        </p:nvPicPr>
        <p:blipFill>
          <a:blip r:embed="rId3">
            <a:alphaModFix/>
          </a:blip>
          <a:stretch>
            <a:fillRect/>
          </a:stretch>
        </p:blipFill>
        <p:spPr>
          <a:xfrm>
            <a:off x="839625" y="1618712"/>
            <a:ext cx="3742621" cy="2248675"/>
          </a:xfrm>
          <a:prstGeom prst="rect">
            <a:avLst/>
          </a:prstGeom>
          <a:noFill/>
          <a:ln>
            <a:noFill/>
          </a:ln>
        </p:spPr>
      </p:pic>
      <p:pic>
        <p:nvPicPr>
          <p:cNvPr id="213" name="Google Shape;213;p29"/>
          <p:cNvPicPr preferRelativeResize="0"/>
          <p:nvPr/>
        </p:nvPicPr>
        <p:blipFill>
          <a:blip r:embed="rId4">
            <a:alphaModFix/>
          </a:blip>
          <a:stretch>
            <a:fillRect/>
          </a:stretch>
        </p:blipFill>
        <p:spPr>
          <a:xfrm>
            <a:off x="4582246" y="1618713"/>
            <a:ext cx="3742629" cy="2248675"/>
          </a:xfrm>
          <a:prstGeom prst="rect">
            <a:avLst/>
          </a:prstGeom>
          <a:noFill/>
          <a:ln>
            <a:noFill/>
          </a:ln>
        </p:spPr>
      </p:pic>
      <p:sp>
        <p:nvSpPr>
          <p:cNvPr id="214" name="Google Shape;214;p29"/>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분석3 : 데이터 직무에 관한 분석(6)</a:t>
            </a:r>
            <a:endParaRPr b="0" i="0" sz="1900" u="none" cap="none" strike="noStrike">
              <a:solidFill>
                <a:srgbClr val="59595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0"/>
          <p:cNvPicPr preferRelativeResize="0"/>
          <p:nvPr/>
        </p:nvPicPr>
        <p:blipFill>
          <a:blip r:embed="rId3">
            <a:alphaModFix/>
          </a:blip>
          <a:stretch>
            <a:fillRect/>
          </a:stretch>
        </p:blipFill>
        <p:spPr>
          <a:xfrm>
            <a:off x="805813" y="1481625"/>
            <a:ext cx="3735489" cy="2522849"/>
          </a:xfrm>
          <a:prstGeom prst="rect">
            <a:avLst/>
          </a:prstGeom>
          <a:noFill/>
          <a:ln>
            <a:noFill/>
          </a:ln>
        </p:spPr>
      </p:pic>
      <p:pic>
        <p:nvPicPr>
          <p:cNvPr id="222" name="Google Shape;222;p30"/>
          <p:cNvPicPr preferRelativeResize="0"/>
          <p:nvPr/>
        </p:nvPicPr>
        <p:blipFill>
          <a:blip r:embed="rId4">
            <a:alphaModFix/>
          </a:blip>
          <a:stretch>
            <a:fillRect/>
          </a:stretch>
        </p:blipFill>
        <p:spPr>
          <a:xfrm>
            <a:off x="4541300" y="1481625"/>
            <a:ext cx="3735488" cy="2522849"/>
          </a:xfrm>
          <a:prstGeom prst="rect">
            <a:avLst/>
          </a:prstGeom>
          <a:noFill/>
          <a:ln>
            <a:noFill/>
          </a:ln>
        </p:spPr>
      </p:pic>
      <p:sp>
        <p:nvSpPr>
          <p:cNvPr id="223" name="Google Shape;223;p30"/>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분석3 : 데이터 직무에 관한 분석(7) </a:t>
            </a:r>
            <a:endParaRPr b="0" i="0" sz="1900" u="none" cap="none" strike="noStrike">
              <a:solidFill>
                <a:srgbClr val="59595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어려웠던 점</a:t>
            </a:r>
            <a:endParaRPr b="0" i="0" sz="1900" u="none" cap="none" strike="noStrike">
              <a:solidFill>
                <a:srgbClr val="595959"/>
              </a:solidFill>
              <a:latin typeface="Arial"/>
              <a:ea typeface="Arial"/>
              <a:cs typeface="Arial"/>
              <a:sym typeface="Arial"/>
            </a:endParaRPr>
          </a:p>
        </p:txBody>
      </p:sp>
      <p:sp>
        <p:nvSpPr>
          <p:cNvPr id="231" name="Google Shape;231;p31"/>
          <p:cNvSpPr txBox="1"/>
          <p:nvPr/>
        </p:nvSpPr>
        <p:spPr>
          <a:xfrm>
            <a:off x="701450" y="1532825"/>
            <a:ext cx="7679700" cy="2961900"/>
          </a:xfrm>
          <a:prstGeom prst="rect">
            <a:avLst/>
          </a:prstGeom>
          <a:noFill/>
          <a:ln>
            <a:noFill/>
          </a:ln>
        </p:spPr>
        <p:txBody>
          <a:bodyPr anchorCtr="0" anchor="t" bIns="72850" lIns="72850" spcFirstLastPara="1" rIns="72850" wrap="square" tIns="72850">
            <a:noAutofit/>
          </a:bodyPr>
          <a:lstStyle/>
          <a:p>
            <a:pPr indent="-336550" lvl="0" marL="457200" rtl="0" algn="l">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Open api의 형태의 자료를 찾기도 어렵고 제공한다고 해도 시간이 오래 걸리거나 사업등록증번호를 요구하는 등 인증키를 받는데 어려움이 따랐다. </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374252"/>
              </a:solidFill>
              <a:latin typeface="Trebuchet MS"/>
              <a:ea typeface="Trebuchet MS"/>
              <a:cs typeface="Trebuchet MS"/>
              <a:sym typeface="Trebuchet MS"/>
            </a:endParaRPr>
          </a:p>
          <a:p>
            <a:pPr indent="-336550" lvl="0" marL="457200" rtl="0" algn="l">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Kosis에서 년도별이 필요한데 월별밖에 없어서 파이썬으로 월별로 다 가져와서 편집하는 등 원하는 데이터의 형태를 가져오기도 어렵고 그것을 파이썬을 가공하기엔 더 어렵다.  </a:t>
            </a:r>
            <a:endParaRPr sz="1700">
              <a:solidFill>
                <a:srgbClr val="374252"/>
              </a:solidFill>
              <a:latin typeface="Trebuchet MS"/>
              <a:ea typeface="Trebuchet MS"/>
              <a:cs typeface="Trebuchet MS"/>
              <a:sym typeface="Trebuchet MS"/>
            </a:endParaRPr>
          </a:p>
          <a:p>
            <a:pPr indent="0" lvl="0" marL="457200" rtl="0" algn="l">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457200" marR="0" rtl="0" algn="l">
              <a:lnSpc>
                <a:spcPct val="100000"/>
              </a:lnSpc>
              <a:spcBef>
                <a:spcPts val="500"/>
              </a:spcBef>
              <a:spcAft>
                <a:spcPts val="0"/>
              </a:spcAft>
              <a:buNone/>
            </a:pPr>
            <a:r>
              <a:t/>
            </a:r>
            <a:endParaRPr sz="1700">
              <a:solidFill>
                <a:srgbClr val="374252"/>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2"/>
          <p:cNvSpPr txBox="1"/>
          <p:nvPr>
            <p:ph idx="12" type="sldNum"/>
          </p:nvPr>
        </p:nvSpPr>
        <p:spPr>
          <a:xfrm>
            <a:off x="3463658" y="4845029"/>
            <a:ext cx="2133600" cy="273900"/>
          </a:xfrm>
          <a:prstGeom prst="rect">
            <a:avLst/>
          </a:prstGeom>
          <a:noFill/>
          <a:ln>
            <a:noFill/>
          </a:ln>
        </p:spPr>
        <p:txBody>
          <a:bodyPr anchorCtr="0" anchor="ctr" bIns="41550" lIns="83100" spcFirstLastPara="1" rIns="83100" wrap="square" tIns="4155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237" name="Google Shape;237;p32"/>
          <p:cNvPicPr preferRelativeResize="0"/>
          <p:nvPr/>
        </p:nvPicPr>
        <p:blipFill rotWithShape="1">
          <a:blip r:embed="rId3">
            <a:alphaModFix/>
          </a:blip>
          <a:srcRect b="0" l="0" r="0" t="0"/>
          <a:stretch/>
        </p:blipFill>
        <p:spPr>
          <a:xfrm>
            <a:off x="0" y="1075199"/>
            <a:ext cx="9144000" cy="33753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취업 동향 분석</a:t>
            </a:r>
            <a:endParaRPr/>
          </a:p>
        </p:txBody>
      </p:sp>
      <p:sp>
        <p:nvSpPr>
          <p:cNvPr id="70" name="Google Shape;70;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앞으로 유망한 직업 찾기</a:t>
            </a:r>
            <a:endParaRPr/>
          </a:p>
        </p:txBody>
      </p:sp>
      <p:sp>
        <p:nvSpPr>
          <p:cNvPr id="71" name="Google Shape;71;p15"/>
          <p:cNvSpPr/>
          <p:nvPr/>
        </p:nvSpPr>
        <p:spPr>
          <a:xfrm>
            <a:off x="539250" y="441900"/>
            <a:ext cx="8065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p:nvPr/>
        </p:nvSpPr>
        <p:spPr>
          <a:xfrm>
            <a:off x="292500" y="589325"/>
            <a:ext cx="85590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95959"/>
                </a:solidFill>
                <a:latin typeface="Arial"/>
                <a:ea typeface="Arial"/>
                <a:cs typeface="Arial"/>
                <a:sym typeface="Arial"/>
              </a:rPr>
              <a:t>과제 목표 1</a:t>
            </a:r>
            <a:endParaRPr b="0" i="0" sz="1900" u="none" cap="none" strike="noStrike">
              <a:solidFill>
                <a:srgbClr val="595959"/>
              </a:solidFill>
              <a:latin typeface="Arial"/>
              <a:ea typeface="Arial"/>
              <a:cs typeface="Arial"/>
              <a:sym typeface="Arial"/>
            </a:endParaRPr>
          </a:p>
        </p:txBody>
      </p:sp>
      <p:sp>
        <p:nvSpPr>
          <p:cNvPr id="79" name="Google Shape;79;p16"/>
          <p:cNvSpPr txBox="1"/>
          <p:nvPr/>
        </p:nvSpPr>
        <p:spPr>
          <a:xfrm>
            <a:off x="397150" y="196500"/>
            <a:ext cx="8559000" cy="4527600"/>
          </a:xfrm>
          <a:prstGeom prst="rect">
            <a:avLst/>
          </a:prstGeom>
          <a:noFill/>
          <a:ln>
            <a:noFill/>
          </a:ln>
        </p:spPr>
        <p:txBody>
          <a:bodyPr anchorCtr="0" anchor="t" bIns="72850" lIns="72850" spcFirstLastPara="1" rIns="72850" wrap="square" tIns="72850">
            <a:noAutofit/>
          </a:bodyPr>
          <a:lstStyle/>
          <a:p>
            <a:pPr indent="0" lvl="0" marL="457200" marR="0" rtl="0" algn="l">
              <a:lnSpc>
                <a:spcPct val="100000"/>
              </a:lnSpc>
              <a:spcBef>
                <a:spcPts val="500"/>
              </a:spcBef>
              <a:spcAft>
                <a:spcPts val="0"/>
              </a:spcAft>
              <a:buNone/>
            </a:pPr>
            <a:r>
              <a:t/>
            </a:r>
            <a:endParaRPr sz="1700">
              <a:solidFill>
                <a:srgbClr val="374252"/>
              </a:solidFill>
              <a:latin typeface="Trebuchet MS"/>
              <a:ea typeface="Trebuchet MS"/>
              <a:cs typeface="Trebuchet MS"/>
              <a:sym typeface="Trebuchet MS"/>
            </a:endParaRPr>
          </a:p>
          <a:p>
            <a:pPr indent="0" lvl="0" marL="457200" marR="0" rtl="0" algn="l">
              <a:lnSpc>
                <a:spcPct val="100000"/>
              </a:lnSpc>
              <a:spcBef>
                <a:spcPts val="500"/>
              </a:spcBef>
              <a:spcAft>
                <a:spcPts val="0"/>
              </a:spcAft>
              <a:buNone/>
            </a:pPr>
            <a:r>
              <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b="0" i="0" lang="en" sz="1700" u="none" cap="none" strike="noStrike">
                <a:solidFill>
                  <a:srgbClr val="374252"/>
                </a:solidFill>
                <a:latin typeface="Trebuchet MS"/>
                <a:ea typeface="Trebuchet MS"/>
                <a:cs typeface="Trebuchet MS"/>
                <a:sym typeface="Trebuchet MS"/>
              </a:rPr>
              <a:t>과제 </a:t>
            </a:r>
            <a:r>
              <a:rPr lang="en" sz="1700">
                <a:solidFill>
                  <a:srgbClr val="374252"/>
                </a:solidFill>
                <a:latin typeface="Trebuchet MS"/>
                <a:ea typeface="Trebuchet MS"/>
                <a:cs typeface="Trebuchet MS"/>
                <a:sym typeface="Trebuchet MS"/>
              </a:rPr>
              <a:t>가설</a:t>
            </a:r>
            <a:endParaRPr b="0" i="0" sz="1700" u="none" cap="none" strike="noStrike">
              <a:solidFill>
                <a:srgbClr val="374252"/>
              </a:solidFill>
              <a:latin typeface="Trebuchet MS"/>
              <a:ea typeface="Trebuchet MS"/>
              <a:cs typeface="Trebuchet MS"/>
              <a:sym typeface="Trebuchet MS"/>
            </a:endParaRPr>
          </a:p>
          <a:p>
            <a:pPr indent="-285750" lvl="1" marL="7239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앞으로 유망한 직업군은 4차 산업혁명시대에 맞는 IT, BIG DATA 관련 직업일 것이다. 그리고 사람들이 하고 싶고 유망한 직업이라면 당연히 연봉이 높아야  할 것이다. 또한 구인 모집이 많을 수록 앞으로의 전망이 더 밝은 직업일 것이다. </a:t>
            </a:r>
            <a:endParaRPr sz="1700">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0"/>
              </a:spcBef>
              <a:spcAft>
                <a:spcPts val="0"/>
              </a:spcAft>
              <a:buClr>
                <a:srgbClr val="374252"/>
              </a:buClr>
              <a:buSzPts val="1700"/>
              <a:buFont typeface="Trebuchet MS"/>
              <a:buChar char="❖"/>
            </a:pPr>
            <a:r>
              <a:rPr b="0" i="0" lang="en" sz="1700" u="none" cap="none" strike="noStrike">
                <a:solidFill>
                  <a:srgbClr val="374252"/>
                </a:solidFill>
                <a:latin typeface="Trebuchet MS"/>
                <a:ea typeface="Trebuchet MS"/>
                <a:cs typeface="Trebuchet MS"/>
                <a:sym typeface="Trebuchet MS"/>
              </a:rPr>
              <a:t>선택 이유</a:t>
            </a:r>
            <a:endParaRPr b="0" i="0" sz="1700" u="none" cap="none" strike="noStrike">
              <a:solidFill>
                <a:srgbClr val="374252"/>
              </a:solidFill>
              <a:latin typeface="Trebuchet MS"/>
              <a:ea typeface="Trebuchet MS"/>
              <a:cs typeface="Trebuchet MS"/>
              <a:sym typeface="Trebuchet MS"/>
            </a:endParaRPr>
          </a:p>
          <a:p>
            <a:pPr indent="-285750" lvl="1" marL="7239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앞으로는 수차례의 이직을 하는 시대라고 하는데 개인의 경쟁력이 중요하고 특별한 지식이나 기술이 필요한 때인 것 같다. 시대 흐름에 따라 4차 산업 혁명 시대에 걸맞는 직업군을 선택하는 센스가 필요하다.</a:t>
            </a:r>
            <a:endParaRPr sz="1700">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1700">
              <a:solidFill>
                <a:srgbClr val="374252"/>
              </a:solidFill>
              <a:latin typeface="Trebuchet MS"/>
              <a:ea typeface="Trebuchet MS"/>
              <a:cs typeface="Trebuchet MS"/>
              <a:sym typeface="Trebuchet MS"/>
            </a:endParaRPr>
          </a:p>
          <a:p>
            <a:pPr indent="-336550" lvl="0" marL="4572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분석 방법</a:t>
            </a:r>
            <a:endParaRPr sz="1700">
              <a:solidFill>
                <a:srgbClr val="374252"/>
              </a:solidFill>
              <a:latin typeface="Trebuchet MS"/>
              <a:ea typeface="Trebuchet MS"/>
              <a:cs typeface="Trebuchet MS"/>
              <a:sym typeface="Trebuchet MS"/>
            </a:endParaRPr>
          </a:p>
          <a:p>
            <a:pPr indent="-285750" lvl="1" marL="7239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IT 관련 SW 기술자들의 임금을 찾아보고 국내와 국외의 평균임금수준과 비교해본다.</a:t>
            </a:r>
            <a:endParaRPr sz="1700">
              <a:solidFill>
                <a:srgbClr val="374252"/>
              </a:solidFill>
              <a:latin typeface="Trebuchet MS"/>
              <a:ea typeface="Trebuchet MS"/>
              <a:cs typeface="Trebuchet MS"/>
              <a:sym typeface="Trebuchet MS"/>
            </a:endParaRPr>
          </a:p>
          <a:p>
            <a:pPr indent="-285750" lvl="1" marL="7239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취업 사이트에 들어가서 구인모집 수를 비교해본다.</a:t>
            </a:r>
            <a:endParaRPr sz="1700">
              <a:solidFill>
                <a:srgbClr val="374252"/>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p:nvPr/>
        </p:nvSpPr>
        <p:spPr>
          <a:xfrm>
            <a:off x="406075" y="613200"/>
            <a:ext cx="83364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95959"/>
                </a:solidFill>
                <a:latin typeface="Arial"/>
                <a:ea typeface="Arial"/>
                <a:cs typeface="Arial"/>
                <a:sym typeface="Arial"/>
              </a:rPr>
              <a:t>과제 목표 2</a:t>
            </a:r>
            <a:endParaRPr b="0" i="0" sz="1900" u="none" cap="none" strike="noStrike">
              <a:solidFill>
                <a:srgbClr val="595959"/>
              </a:solidFill>
              <a:latin typeface="Arial"/>
              <a:ea typeface="Arial"/>
              <a:cs typeface="Arial"/>
              <a:sym typeface="Arial"/>
            </a:endParaRPr>
          </a:p>
        </p:txBody>
      </p:sp>
      <p:sp>
        <p:nvSpPr>
          <p:cNvPr id="87" name="Google Shape;87;p17"/>
          <p:cNvSpPr txBox="1"/>
          <p:nvPr/>
        </p:nvSpPr>
        <p:spPr>
          <a:xfrm>
            <a:off x="485675" y="549500"/>
            <a:ext cx="8559000" cy="4527600"/>
          </a:xfrm>
          <a:prstGeom prst="rect">
            <a:avLst/>
          </a:prstGeom>
          <a:noFill/>
          <a:ln>
            <a:noFill/>
          </a:ln>
        </p:spPr>
        <p:txBody>
          <a:bodyPr anchorCtr="0" anchor="t" bIns="72850" lIns="72850" spcFirstLastPara="1" rIns="72850" wrap="square" tIns="72850">
            <a:noAutofit/>
          </a:bodyPr>
          <a:lstStyle/>
          <a:p>
            <a:pPr indent="0" lvl="0" marL="457200" marR="0" rtl="0" algn="l">
              <a:lnSpc>
                <a:spcPct val="100000"/>
              </a:lnSpc>
              <a:spcBef>
                <a:spcPts val="500"/>
              </a:spcBef>
              <a:spcAft>
                <a:spcPts val="0"/>
              </a:spcAft>
              <a:buNone/>
            </a:pPr>
            <a:r>
              <a:t/>
            </a:r>
            <a:endParaRPr sz="1700">
              <a:solidFill>
                <a:srgbClr val="374252"/>
              </a:solidFill>
              <a:latin typeface="Trebuchet MS"/>
              <a:ea typeface="Trebuchet MS"/>
              <a:cs typeface="Trebuchet MS"/>
              <a:sym typeface="Trebuchet MS"/>
            </a:endParaRPr>
          </a:p>
          <a:p>
            <a:pPr indent="0" lvl="0" marL="457200" marR="0" rtl="0" algn="l">
              <a:lnSpc>
                <a:spcPct val="100000"/>
              </a:lnSpc>
              <a:spcBef>
                <a:spcPts val="500"/>
              </a:spcBef>
              <a:spcAft>
                <a:spcPts val="0"/>
              </a:spcAft>
              <a:buNone/>
            </a:pPr>
            <a:r>
              <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b="0" i="0" lang="en" sz="1700" u="none" cap="none" strike="noStrike">
                <a:solidFill>
                  <a:srgbClr val="374252"/>
                </a:solidFill>
                <a:latin typeface="Trebuchet MS"/>
                <a:ea typeface="Trebuchet MS"/>
                <a:cs typeface="Trebuchet MS"/>
                <a:sym typeface="Trebuchet MS"/>
              </a:rPr>
              <a:t>과제 </a:t>
            </a:r>
            <a:r>
              <a:rPr lang="en" sz="1700">
                <a:solidFill>
                  <a:srgbClr val="374252"/>
                </a:solidFill>
                <a:latin typeface="Trebuchet MS"/>
                <a:ea typeface="Trebuchet MS"/>
                <a:cs typeface="Trebuchet MS"/>
                <a:sym typeface="Trebuchet MS"/>
              </a:rPr>
              <a:t>가설</a:t>
            </a:r>
            <a:endParaRPr b="0" i="0" sz="1700" u="none" cap="none" strike="noStrike">
              <a:solidFill>
                <a:srgbClr val="374252"/>
              </a:solidFill>
              <a:latin typeface="Trebuchet MS"/>
              <a:ea typeface="Trebuchet MS"/>
              <a:cs typeface="Trebuchet MS"/>
              <a:sym typeface="Trebuchet MS"/>
            </a:endParaRPr>
          </a:p>
          <a:p>
            <a:pPr indent="-285750" lvl="1" marL="7239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데이터 관련 여러가지 직무 중에 앞으로 더 전망이 밝은 것은 무엇일까? </a:t>
            </a:r>
            <a:endParaRPr sz="1700">
              <a:solidFill>
                <a:srgbClr val="374252"/>
              </a:solidFill>
              <a:latin typeface="Trebuchet MS"/>
              <a:ea typeface="Trebuchet MS"/>
              <a:cs typeface="Trebuchet MS"/>
              <a:sym typeface="Trebuchet MS"/>
            </a:endParaRPr>
          </a:p>
          <a:p>
            <a:pPr indent="-285750" lvl="1" marL="7239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개발자가 보통 더 돈을 많이 벌고 유망할 것 같은데 데이터 분석가의 전망은 </a:t>
            </a:r>
            <a:endParaRPr sz="1700">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sz="1700">
                <a:solidFill>
                  <a:srgbClr val="374252"/>
                </a:solidFill>
                <a:latin typeface="Trebuchet MS"/>
                <a:ea typeface="Trebuchet MS"/>
                <a:cs typeface="Trebuchet MS"/>
                <a:sym typeface="Trebuchet MS"/>
              </a:rPr>
              <a:t>           이에 비해 어떠할까?</a:t>
            </a:r>
            <a:endParaRPr sz="1700">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분석 방법</a:t>
            </a:r>
            <a:endParaRPr b="0" i="0" sz="1700" u="none" cap="none" strike="noStrike">
              <a:solidFill>
                <a:srgbClr val="374252"/>
              </a:solidFill>
              <a:latin typeface="Trebuchet MS"/>
              <a:ea typeface="Trebuchet MS"/>
              <a:cs typeface="Trebuchet MS"/>
              <a:sym typeface="Trebuchet MS"/>
            </a:endParaRPr>
          </a:p>
          <a:p>
            <a:pPr indent="-285750" lvl="1" marL="723900" marR="0" rtl="0" algn="l">
              <a:lnSpc>
                <a:spcPct val="100000"/>
              </a:lnSpc>
              <a:spcBef>
                <a:spcPts val="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데이터 관련 직무의 현재 인력 현황을 살펴보고 데이터분석가의 년도별 비율 추이를 살펴본다.</a:t>
            </a:r>
            <a:endParaRPr b="0" i="0" sz="1700" u="none" cap="none" strike="noStrike">
              <a:solidFill>
                <a:srgbClr val="374252"/>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p:nvPr/>
        </p:nvSpPr>
        <p:spPr>
          <a:xfrm>
            <a:off x="328300" y="613200"/>
            <a:ext cx="4321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95959"/>
                </a:solidFill>
                <a:latin typeface="Arial"/>
                <a:ea typeface="Arial"/>
                <a:cs typeface="Arial"/>
                <a:sym typeface="Arial"/>
              </a:rPr>
              <a:t>서비스 구조(아키텍처)</a:t>
            </a:r>
            <a:endParaRPr b="0" i="0" sz="1900" u="none" cap="none" strike="noStrike">
              <a:solidFill>
                <a:srgbClr val="595959"/>
              </a:solidFill>
              <a:latin typeface="Arial"/>
              <a:ea typeface="Arial"/>
              <a:cs typeface="Arial"/>
              <a:sym typeface="Arial"/>
            </a:endParaRPr>
          </a:p>
        </p:txBody>
      </p:sp>
      <p:pic>
        <p:nvPicPr>
          <p:cNvPr id="95" name="Google Shape;95;p18"/>
          <p:cNvPicPr preferRelativeResize="0"/>
          <p:nvPr/>
        </p:nvPicPr>
        <p:blipFill>
          <a:blip r:embed="rId3">
            <a:alphaModFix/>
          </a:blip>
          <a:stretch>
            <a:fillRect/>
          </a:stretch>
        </p:blipFill>
        <p:spPr>
          <a:xfrm rot="10800000">
            <a:off x="1546028" y="3688575"/>
            <a:ext cx="10297" cy="8826"/>
          </a:xfrm>
          <a:prstGeom prst="rect">
            <a:avLst/>
          </a:prstGeom>
          <a:noFill/>
          <a:ln>
            <a:noFill/>
          </a:ln>
        </p:spPr>
      </p:pic>
      <p:pic>
        <p:nvPicPr>
          <p:cNvPr descr="소프트웨어기술자임금실태 통계정보" id="96" name="Google Shape;96;p18"/>
          <p:cNvPicPr preferRelativeResize="0"/>
          <p:nvPr/>
        </p:nvPicPr>
        <p:blipFill>
          <a:blip r:embed="rId4">
            <a:alphaModFix/>
          </a:blip>
          <a:stretch>
            <a:fillRect/>
          </a:stretch>
        </p:blipFill>
        <p:spPr>
          <a:xfrm rot="10800000">
            <a:off x="1395099" y="3688575"/>
            <a:ext cx="8826" cy="8826"/>
          </a:xfrm>
          <a:prstGeom prst="rect">
            <a:avLst/>
          </a:prstGeom>
          <a:noFill/>
          <a:ln>
            <a:noFill/>
          </a:ln>
        </p:spPr>
      </p:pic>
      <p:pic>
        <p:nvPicPr>
          <p:cNvPr descr="통계표" id="97" name="Google Shape;97;p18"/>
          <p:cNvPicPr preferRelativeResize="0"/>
          <p:nvPr/>
        </p:nvPicPr>
        <p:blipFill>
          <a:blip r:embed="rId5">
            <a:alphaModFix/>
          </a:blip>
          <a:stretch>
            <a:fillRect/>
          </a:stretch>
        </p:blipFill>
        <p:spPr>
          <a:xfrm rot="10800000">
            <a:off x="1243680" y="3688575"/>
            <a:ext cx="7845" cy="8826"/>
          </a:xfrm>
          <a:prstGeom prst="rect">
            <a:avLst/>
          </a:prstGeom>
          <a:noFill/>
          <a:ln>
            <a:noFill/>
          </a:ln>
        </p:spPr>
      </p:pic>
      <p:pic>
        <p:nvPicPr>
          <p:cNvPr descr="수록기간" id="98" name="Google Shape;98;p18"/>
          <p:cNvPicPr preferRelativeResize="0"/>
          <p:nvPr/>
        </p:nvPicPr>
        <p:blipFill>
          <a:blip r:embed="rId6">
            <a:alphaModFix/>
          </a:blip>
          <a:stretch>
            <a:fillRect/>
          </a:stretch>
        </p:blipFill>
        <p:spPr>
          <a:xfrm rot="10800000">
            <a:off x="1070125" y="3688575"/>
            <a:ext cx="29000" cy="8826"/>
          </a:xfrm>
          <a:prstGeom prst="rect">
            <a:avLst/>
          </a:prstGeom>
          <a:noFill/>
          <a:ln>
            <a:noFill/>
          </a:ln>
        </p:spPr>
      </p:pic>
      <p:pic>
        <p:nvPicPr>
          <p:cNvPr descr="SW기술자 평균임금 직접파일 다운로드" id="99" name="Google Shape;99;p18"/>
          <p:cNvPicPr preferRelativeResize="0"/>
          <p:nvPr/>
        </p:nvPicPr>
        <p:blipFill>
          <a:blip r:embed="rId7">
            <a:alphaModFix/>
          </a:blip>
          <a:stretch>
            <a:fillRect/>
          </a:stretch>
        </p:blipFill>
        <p:spPr>
          <a:xfrm rot="10800000">
            <a:off x="938529" y="3688575"/>
            <a:ext cx="8196" cy="8826"/>
          </a:xfrm>
          <a:prstGeom prst="rect">
            <a:avLst/>
          </a:prstGeom>
          <a:noFill/>
          <a:ln>
            <a:noFill/>
          </a:ln>
        </p:spPr>
      </p:pic>
      <p:pic>
        <p:nvPicPr>
          <p:cNvPr descr="SW기술자 평균임금 통계표 정보" id="100" name="Google Shape;100;p18"/>
          <p:cNvPicPr preferRelativeResize="0"/>
          <p:nvPr/>
        </p:nvPicPr>
        <p:blipFill>
          <a:blip r:embed="rId8">
            <a:alphaModFix/>
          </a:blip>
          <a:stretch>
            <a:fillRect/>
          </a:stretch>
        </p:blipFill>
        <p:spPr>
          <a:xfrm rot="10800000">
            <a:off x="785499" y="3688575"/>
            <a:ext cx="8826" cy="8826"/>
          </a:xfrm>
          <a:prstGeom prst="rect">
            <a:avLst/>
          </a:prstGeom>
          <a:noFill/>
          <a:ln>
            <a:noFill/>
          </a:ln>
        </p:spPr>
      </p:pic>
      <p:pic>
        <p:nvPicPr>
          <p:cNvPr descr="시계열단절통계표" id="101" name="Google Shape;101;p18"/>
          <p:cNvPicPr preferRelativeResize="0"/>
          <p:nvPr/>
        </p:nvPicPr>
        <p:blipFill>
          <a:blip r:embed="rId9">
            <a:alphaModFix/>
          </a:blip>
          <a:stretch>
            <a:fillRect/>
          </a:stretch>
        </p:blipFill>
        <p:spPr>
          <a:xfrm rot="10800000">
            <a:off x="632297" y="3688575"/>
            <a:ext cx="9628" cy="8826"/>
          </a:xfrm>
          <a:prstGeom prst="rect">
            <a:avLst/>
          </a:prstGeom>
          <a:noFill/>
          <a:ln>
            <a:noFill/>
          </a:ln>
        </p:spPr>
      </p:pic>
      <p:pic>
        <p:nvPicPr>
          <p:cNvPr descr="수록기간" id="102" name="Google Shape;102;p18"/>
          <p:cNvPicPr preferRelativeResize="0"/>
          <p:nvPr/>
        </p:nvPicPr>
        <p:blipFill>
          <a:blip r:embed="rId10">
            <a:alphaModFix/>
          </a:blip>
          <a:stretch>
            <a:fillRect/>
          </a:stretch>
        </p:blipFill>
        <p:spPr>
          <a:xfrm rot="10800000">
            <a:off x="460525" y="3688575"/>
            <a:ext cx="29000" cy="8826"/>
          </a:xfrm>
          <a:prstGeom prst="rect">
            <a:avLst/>
          </a:prstGeom>
          <a:noFill/>
          <a:ln>
            <a:noFill/>
          </a:ln>
        </p:spPr>
      </p:pic>
      <p:pic>
        <p:nvPicPr>
          <p:cNvPr descr="SW기술자 평균임금 직접파일 다운로드" id="103" name="Google Shape;103;p18"/>
          <p:cNvPicPr preferRelativeResize="0"/>
          <p:nvPr/>
        </p:nvPicPr>
        <p:blipFill>
          <a:blip r:embed="rId11">
            <a:alphaModFix/>
          </a:blip>
          <a:stretch>
            <a:fillRect/>
          </a:stretch>
        </p:blipFill>
        <p:spPr>
          <a:xfrm rot="10800000">
            <a:off x="328929" y="3688575"/>
            <a:ext cx="8196" cy="8826"/>
          </a:xfrm>
          <a:prstGeom prst="rect">
            <a:avLst/>
          </a:prstGeom>
          <a:noFill/>
          <a:ln>
            <a:noFill/>
          </a:ln>
        </p:spPr>
      </p:pic>
      <p:pic>
        <p:nvPicPr>
          <p:cNvPr descr="SW기술자 평균임금 통계표 정보" id="104" name="Google Shape;104;p18"/>
          <p:cNvPicPr preferRelativeResize="0"/>
          <p:nvPr/>
        </p:nvPicPr>
        <p:blipFill>
          <a:blip r:embed="rId12">
            <a:alphaModFix/>
          </a:blip>
          <a:stretch>
            <a:fillRect/>
          </a:stretch>
        </p:blipFill>
        <p:spPr>
          <a:xfrm rot="10800000">
            <a:off x="175899" y="3688575"/>
            <a:ext cx="8826" cy="8826"/>
          </a:xfrm>
          <a:prstGeom prst="rect">
            <a:avLst/>
          </a:prstGeom>
          <a:noFill/>
          <a:ln>
            <a:noFill/>
          </a:ln>
        </p:spPr>
      </p:pic>
      <p:pic>
        <p:nvPicPr>
          <p:cNvPr descr="시계열단절통계표" id="105" name="Google Shape;105;p18"/>
          <p:cNvPicPr preferRelativeResize="0"/>
          <p:nvPr/>
        </p:nvPicPr>
        <p:blipFill>
          <a:blip r:embed="rId13">
            <a:alphaModFix/>
          </a:blip>
          <a:stretch>
            <a:fillRect/>
          </a:stretch>
        </p:blipFill>
        <p:spPr>
          <a:xfrm rot="10800000">
            <a:off x="22697" y="3688575"/>
            <a:ext cx="9628" cy="8826"/>
          </a:xfrm>
          <a:prstGeom prst="rect">
            <a:avLst/>
          </a:prstGeom>
          <a:noFill/>
          <a:ln>
            <a:noFill/>
          </a:ln>
        </p:spPr>
      </p:pic>
      <p:pic>
        <p:nvPicPr>
          <p:cNvPr descr="수록기간" id="106" name="Google Shape;106;p18"/>
          <p:cNvPicPr preferRelativeResize="0"/>
          <p:nvPr/>
        </p:nvPicPr>
        <p:blipFill>
          <a:blip r:embed="rId14">
            <a:alphaModFix/>
          </a:blip>
          <a:stretch>
            <a:fillRect/>
          </a:stretch>
        </p:blipFill>
        <p:spPr>
          <a:xfrm rot="10800000">
            <a:off x="-149075" y="3688575"/>
            <a:ext cx="29000" cy="8826"/>
          </a:xfrm>
          <a:prstGeom prst="rect">
            <a:avLst/>
          </a:prstGeom>
          <a:noFill/>
          <a:ln>
            <a:noFill/>
          </a:ln>
        </p:spPr>
      </p:pic>
      <p:pic>
        <p:nvPicPr>
          <p:cNvPr descr="SW기술자 임금인상률 현황 직접파일 다운로드" id="107" name="Google Shape;107;p18"/>
          <p:cNvPicPr preferRelativeResize="0"/>
          <p:nvPr/>
        </p:nvPicPr>
        <p:blipFill>
          <a:blip r:embed="rId15">
            <a:alphaModFix/>
          </a:blip>
          <a:stretch>
            <a:fillRect/>
          </a:stretch>
        </p:blipFill>
        <p:spPr>
          <a:xfrm rot="10800000">
            <a:off x="-280671" y="3688575"/>
            <a:ext cx="8196" cy="8826"/>
          </a:xfrm>
          <a:prstGeom prst="rect">
            <a:avLst/>
          </a:prstGeom>
          <a:noFill/>
          <a:ln>
            <a:noFill/>
          </a:ln>
        </p:spPr>
      </p:pic>
      <p:pic>
        <p:nvPicPr>
          <p:cNvPr descr="SW기술자 임금인상률 현황 통계표 정보" id="108" name="Google Shape;108;p18"/>
          <p:cNvPicPr preferRelativeResize="0"/>
          <p:nvPr/>
        </p:nvPicPr>
        <p:blipFill>
          <a:blip r:embed="rId16">
            <a:alphaModFix/>
          </a:blip>
          <a:stretch>
            <a:fillRect/>
          </a:stretch>
        </p:blipFill>
        <p:spPr>
          <a:xfrm rot="10800000">
            <a:off x="-433701" y="3688575"/>
            <a:ext cx="8826" cy="8826"/>
          </a:xfrm>
          <a:prstGeom prst="rect">
            <a:avLst/>
          </a:prstGeom>
          <a:noFill/>
          <a:ln>
            <a:noFill/>
          </a:ln>
        </p:spPr>
      </p:pic>
      <p:pic>
        <p:nvPicPr>
          <p:cNvPr id="109" name="Google Shape;109;p18"/>
          <p:cNvPicPr preferRelativeResize="0"/>
          <p:nvPr/>
        </p:nvPicPr>
        <p:blipFill>
          <a:blip r:embed="rId17">
            <a:alphaModFix/>
          </a:blip>
          <a:stretch>
            <a:fillRect/>
          </a:stretch>
        </p:blipFill>
        <p:spPr>
          <a:xfrm>
            <a:off x="777150" y="1416325"/>
            <a:ext cx="3614925" cy="2516950"/>
          </a:xfrm>
          <a:prstGeom prst="rect">
            <a:avLst/>
          </a:prstGeom>
          <a:noFill/>
          <a:ln>
            <a:noFill/>
          </a:ln>
        </p:spPr>
      </p:pic>
      <p:pic>
        <p:nvPicPr>
          <p:cNvPr id="110" name="Google Shape;110;p18"/>
          <p:cNvPicPr preferRelativeResize="0"/>
          <p:nvPr/>
        </p:nvPicPr>
        <p:blipFill>
          <a:blip r:embed="rId18">
            <a:alphaModFix/>
          </a:blip>
          <a:stretch>
            <a:fillRect/>
          </a:stretch>
        </p:blipFill>
        <p:spPr>
          <a:xfrm>
            <a:off x="1019000" y="3423400"/>
            <a:ext cx="2261375" cy="1210200"/>
          </a:xfrm>
          <a:prstGeom prst="rect">
            <a:avLst/>
          </a:prstGeom>
          <a:noFill/>
          <a:ln>
            <a:noFill/>
          </a:ln>
        </p:spPr>
      </p:pic>
      <p:pic>
        <p:nvPicPr>
          <p:cNvPr id="111" name="Google Shape;111;p18"/>
          <p:cNvPicPr preferRelativeResize="0"/>
          <p:nvPr/>
        </p:nvPicPr>
        <p:blipFill rotWithShape="1">
          <a:blip r:embed="rId19">
            <a:alphaModFix/>
          </a:blip>
          <a:srcRect b="15105" l="13141" r="12778" t="23112"/>
          <a:stretch/>
        </p:blipFill>
        <p:spPr>
          <a:xfrm>
            <a:off x="675375" y="756375"/>
            <a:ext cx="3436325" cy="1512825"/>
          </a:xfrm>
          <a:prstGeom prst="rect">
            <a:avLst/>
          </a:prstGeom>
          <a:noFill/>
          <a:ln>
            <a:noFill/>
          </a:ln>
        </p:spPr>
      </p:pic>
      <p:sp>
        <p:nvSpPr>
          <p:cNvPr id="112" name="Google Shape;112;p18"/>
          <p:cNvSpPr/>
          <p:nvPr/>
        </p:nvSpPr>
        <p:spPr>
          <a:xfrm>
            <a:off x="6996675" y="613200"/>
            <a:ext cx="17457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7309250" y="2475450"/>
            <a:ext cx="1313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t>Excel</a:t>
            </a:r>
            <a:endParaRPr sz="3500"/>
          </a:p>
        </p:txBody>
      </p:sp>
      <p:cxnSp>
        <p:nvCxnSpPr>
          <p:cNvPr id="114" name="Google Shape;114;p18"/>
          <p:cNvCxnSpPr/>
          <p:nvPr/>
        </p:nvCxnSpPr>
        <p:spPr>
          <a:xfrm>
            <a:off x="4291550" y="4012875"/>
            <a:ext cx="3017700" cy="0"/>
          </a:xfrm>
          <a:prstGeom prst="straightConnector1">
            <a:avLst/>
          </a:prstGeom>
          <a:noFill/>
          <a:ln cap="flat" cmpd="sng" w="28575">
            <a:solidFill>
              <a:srgbClr val="FF9900"/>
            </a:solidFill>
            <a:prstDash val="solid"/>
            <a:round/>
            <a:headEnd len="med" w="med" type="none"/>
            <a:tailEnd len="med" w="med" type="stealth"/>
          </a:ln>
        </p:spPr>
      </p:cxnSp>
      <p:cxnSp>
        <p:nvCxnSpPr>
          <p:cNvPr id="115" name="Google Shape;115;p18"/>
          <p:cNvCxnSpPr/>
          <p:nvPr/>
        </p:nvCxnSpPr>
        <p:spPr>
          <a:xfrm>
            <a:off x="4291550" y="2858375"/>
            <a:ext cx="3017700" cy="0"/>
          </a:xfrm>
          <a:prstGeom prst="straightConnector1">
            <a:avLst/>
          </a:prstGeom>
          <a:noFill/>
          <a:ln cap="flat" cmpd="sng" w="28575">
            <a:solidFill>
              <a:srgbClr val="FF9900"/>
            </a:solidFill>
            <a:prstDash val="solid"/>
            <a:round/>
            <a:headEnd len="med" w="med" type="none"/>
            <a:tailEnd len="med" w="med" type="stealth"/>
          </a:ln>
        </p:spPr>
      </p:cxnSp>
      <p:cxnSp>
        <p:nvCxnSpPr>
          <p:cNvPr id="116" name="Google Shape;116;p18"/>
          <p:cNvCxnSpPr/>
          <p:nvPr/>
        </p:nvCxnSpPr>
        <p:spPr>
          <a:xfrm>
            <a:off x="4291550" y="1703875"/>
            <a:ext cx="3017700" cy="0"/>
          </a:xfrm>
          <a:prstGeom prst="straightConnector1">
            <a:avLst/>
          </a:prstGeom>
          <a:noFill/>
          <a:ln cap="flat" cmpd="sng" w="28575">
            <a:solidFill>
              <a:srgbClr val="FF9900"/>
            </a:solidFill>
            <a:prstDash val="solid"/>
            <a:round/>
            <a:headEnd len="med" w="med" type="none"/>
            <a:tailEnd len="med" w="med" type="stealth"/>
          </a:ln>
        </p:spPr>
      </p:cxnSp>
      <p:sp>
        <p:nvSpPr>
          <p:cNvPr id="117" name="Google Shape;117;p18"/>
          <p:cNvSpPr txBox="1"/>
          <p:nvPr/>
        </p:nvSpPr>
        <p:spPr>
          <a:xfrm>
            <a:off x="5261925" y="1168700"/>
            <a:ext cx="1313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html</a:t>
            </a:r>
            <a:endParaRPr sz="3000"/>
          </a:p>
        </p:txBody>
      </p:sp>
      <p:sp>
        <p:nvSpPr>
          <p:cNvPr id="118" name="Google Shape;118;p18"/>
          <p:cNvSpPr txBox="1"/>
          <p:nvPr/>
        </p:nvSpPr>
        <p:spPr>
          <a:xfrm>
            <a:off x="5261925" y="2297038"/>
            <a:ext cx="1313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xlsx</a:t>
            </a:r>
            <a:endParaRPr sz="3000"/>
          </a:p>
        </p:txBody>
      </p:sp>
      <p:sp>
        <p:nvSpPr>
          <p:cNvPr id="119" name="Google Shape;119;p18"/>
          <p:cNvSpPr txBox="1"/>
          <p:nvPr/>
        </p:nvSpPr>
        <p:spPr>
          <a:xfrm>
            <a:off x="5261925" y="3425388"/>
            <a:ext cx="1313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xls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95959"/>
                </a:solidFill>
                <a:latin typeface="Arial"/>
                <a:ea typeface="Arial"/>
                <a:cs typeface="Arial"/>
                <a:sym typeface="Arial"/>
              </a:rPr>
              <a:t>데이터 수집 방식</a:t>
            </a:r>
            <a:endParaRPr b="0" i="0" sz="1900" u="none" cap="none" strike="noStrike">
              <a:solidFill>
                <a:srgbClr val="595959"/>
              </a:solidFill>
              <a:latin typeface="Arial"/>
              <a:ea typeface="Arial"/>
              <a:cs typeface="Arial"/>
              <a:sym typeface="Arial"/>
            </a:endParaRPr>
          </a:p>
        </p:txBody>
      </p:sp>
      <p:sp>
        <p:nvSpPr>
          <p:cNvPr id="127" name="Google Shape;127;p19"/>
          <p:cNvSpPr txBox="1"/>
          <p:nvPr/>
        </p:nvSpPr>
        <p:spPr>
          <a:xfrm>
            <a:off x="803225" y="1177427"/>
            <a:ext cx="8559000" cy="4411500"/>
          </a:xfrm>
          <a:prstGeom prst="rect">
            <a:avLst/>
          </a:prstGeom>
          <a:noFill/>
          <a:ln>
            <a:noFill/>
          </a:ln>
        </p:spPr>
        <p:txBody>
          <a:bodyPr anchorCtr="0" anchor="t" bIns="72850" lIns="72850" spcFirstLastPara="1" rIns="72850" wrap="square" tIns="72850">
            <a:noAutofit/>
          </a:bodyPr>
          <a:lstStyle/>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진로정보망 커리어넷 </a:t>
            </a:r>
            <a:r>
              <a:rPr lang="en" sz="1100" u="sng">
                <a:solidFill>
                  <a:schemeClr val="hlink"/>
                </a:solidFill>
                <a:hlinkClick r:id="rId3"/>
              </a:rPr>
              <a:t>https://www.career.go.kr/cnet/front/openapi/openApiJobCenter.do</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워크넷 </a:t>
            </a:r>
            <a:r>
              <a:rPr lang="en" sz="1100" u="sng">
                <a:solidFill>
                  <a:schemeClr val="hlink"/>
                </a:solidFill>
                <a:hlinkClick r:id="rId4"/>
              </a:rPr>
              <a:t>http://openapi.work.go.kr/opi/opi/opia/jobSrchVw.do</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Kosis </a:t>
            </a:r>
            <a:r>
              <a:rPr lang="en" sz="1100" u="sng">
                <a:solidFill>
                  <a:schemeClr val="hlink"/>
                </a:solidFill>
                <a:hlinkClick r:id="rId5"/>
              </a:rPr>
              <a:t>https://kosis.kr/index/index.do</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커리어 </a:t>
            </a:r>
            <a:r>
              <a:rPr lang="en" sz="1100" u="sng">
                <a:solidFill>
                  <a:schemeClr val="hlink"/>
                </a:solidFill>
                <a:hlinkClick r:id="rId6"/>
              </a:rPr>
              <a:t>http://www.career.co.kr/api/</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공공데이터포털 </a:t>
            </a:r>
            <a:r>
              <a:rPr lang="en" sz="1100" u="sng">
                <a:solidFill>
                  <a:schemeClr val="hlink"/>
                </a:solidFill>
                <a:hlinkClick r:id="rId7"/>
              </a:rPr>
              <a:t>http://www.moel.go.kr/info/publicdata/publicopen/list.do</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구글링 </a:t>
            </a:r>
            <a:r>
              <a:rPr lang="en" sz="1100" u="sng">
                <a:solidFill>
                  <a:schemeClr val="hlink"/>
                </a:solidFill>
                <a:hlinkClick r:id="rId8"/>
              </a:rPr>
              <a:t>http://udel.edu/stu-org/KGSA/Korean_Occupations.htm</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미국 노동 통계청 </a:t>
            </a:r>
            <a:r>
              <a:rPr lang="en" sz="1100" u="sng">
                <a:solidFill>
                  <a:schemeClr val="hlink"/>
                </a:solidFill>
                <a:hlinkClick r:id="rId9"/>
              </a:rPr>
              <a:t>https://www.bls.gov/oes/current/oes_nat.htm</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잡코리아 </a:t>
            </a:r>
            <a:r>
              <a:rPr lang="en" sz="1100" u="sng">
                <a:solidFill>
                  <a:schemeClr val="hlink"/>
                </a:solidFill>
                <a:hlinkClick r:id="rId10"/>
              </a:rPr>
              <a:t>https://www.jobkorea.co.kr/</a:t>
            </a:r>
            <a:endParaRPr sz="1700">
              <a:solidFill>
                <a:srgbClr val="374252"/>
              </a:solidFill>
              <a:latin typeface="Trebuchet MS"/>
              <a:ea typeface="Trebuchet MS"/>
              <a:cs typeface="Trebuchet MS"/>
              <a:sym typeface="Trebuchet MS"/>
            </a:endParaRPr>
          </a:p>
          <a:p>
            <a:pPr indent="-298450" lvl="0" marL="368300" marR="0" rtl="0" algn="l">
              <a:lnSpc>
                <a:spcPct val="100000"/>
              </a:lnSpc>
              <a:spcBef>
                <a:spcPts val="500"/>
              </a:spcBef>
              <a:spcAft>
                <a:spcPts val="0"/>
              </a:spcAft>
              <a:buClr>
                <a:srgbClr val="374252"/>
              </a:buClr>
              <a:buSzPts val="1700"/>
              <a:buFont typeface="Trebuchet MS"/>
              <a:buChar char="❖"/>
            </a:pPr>
            <a:r>
              <a:rPr lang="en" sz="1700">
                <a:solidFill>
                  <a:srgbClr val="374252"/>
                </a:solidFill>
                <a:latin typeface="Trebuchet MS"/>
                <a:ea typeface="Trebuchet MS"/>
                <a:cs typeface="Trebuchet MS"/>
                <a:sym typeface="Trebuchet MS"/>
              </a:rPr>
              <a:t>사람인 </a:t>
            </a:r>
            <a:r>
              <a:rPr lang="en" sz="1100" u="sng">
                <a:solidFill>
                  <a:schemeClr val="hlink"/>
                </a:solidFill>
                <a:hlinkClick r:id="rId11"/>
              </a:rPr>
              <a:t>https://www.saramin.co.kr/zf_user/</a:t>
            </a:r>
            <a:endParaRPr sz="1700">
              <a:solidFill>
                <a:srgbClr val="374252"/>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과제목표 1</a:t>
            </a:r>
            <a:endParaRPr/>
          </a:p>
        </p:txBody>
      </p:sp>
      <p:sp>
        <p:nvSpPr>
          <p:cNvPr id="134" name="Google Shape;13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임금수준과 고용모집의 수</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a:t>
            </a:r>
            <a:r>
              <a:rPr lang="en" sz="1900">
                <a:solidFill>
                  <a:srgbClr val="595959"/>
                </a:solidFill>
              </a:rPr>
              <a:t>분석1 : 임금수준 확인하기</a:t>
            </a:r>
            <a:endParaRPr b="0" i="0" sz="1900" u="none" cap="none" strike="noStrike">
              <a:solidFill>
                <a:srgbClr val="595959"/>
              </a:solidFill>
              <a:latin typeface="Arial"/>
              <a:ea typeface="Arial"/>
              <a:cs typeface="Arial"/>
              <a:sym typeface="Arial"/>
            </a:endParaRPr>
          </a:p>
        </p:txBody>
      </p:sp>
      <p:sp>
        <p:nvSpPr>
          <p:cNvPr id="142" name="Google Shape;142;p21"/>
          <p:cNvSpPr txBox="1"/>
          <p:nvPr/>
        </p:nvSpPr>
        <p:spPr>
          <a:xfrm>
            <a:off x="2452400" y="812325"/>
            <a:ext cx="6290100" cy="39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74252"/>
                </a:solidFill>
                <a:latin typeface="Trebuchet MS"/>
                <a:ea typeface="Trebuchet MS"/>
                <a:cs typeface="Trebuchet MS"/>
                <a:sym typeface="Trebuchet MS"/>
              </a:rPr>
              <a:t>IT 관련 직업 임금 분석</a:t>
            </a:r>
            <a:endParaRPr b="1" sz="2400">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sz="1700">
                <a:solidFill>
                  <a:srgbClr val="374252"/>
                </a:solidFill>
                <a:latin typeface="Trebuchet MS"/>
                <a:ea typeface="Trebuchet MS"/>
                <a:cs typeface="Trebuchet MS"/>
                <a:sym typeface="Trebuchet MS"/>
              </a:rPr>
              <a:t>미국 시간당 임금				$ 30,003(54,697원)</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sz="1700">
                <a:solidFill>
                  <a:srgbClr val="374252"/>
                </a:solidFill>
                <a:latin typeface="Trebuchet MS"/>
                <a:ea typeface="Trebuchet MS"/>
                <a:cs typeface="Trebuchet MS"/>
                <a:sym typeface="Trebuchet MS"/>
              </a:rPr>
              <a:t>미국 연봉      			$ 62,396,620(113,768,554원)</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a:solidFill>
                  <a:srgbClr val="374252"/>
                </a:solidFill>
                <a:latin typeface="Trebuchet MS"/>
                <a:ea typeface="Trebuchet MS"/>
                <a:cs typeface="Trebuchet MS"/>
                <a:sym typeface="Trebuchet MS"/>
              </a:rPr>
              <a:t>*2019년 달러 환율 평균, 1달러당 1166.51원으로 계산</a:t>
            </a:r>
            <a:endParaRPr>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sz="1700">
                <a:solidFill>
                  <a:srgbClr val="374252"/>
                </a:solidFill>
                <a:latin typeface="Trebuchet MS"/>
                <a:ea typeface="Trebuchet MS"/>
                <a:cs typeface="Trebuchet MS"/>
                <a:sym typeface="Trebuchet MS"/>
              </a:rPr>
              <a:t>한국 시간당 임금					       43,269원	</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sz="1700">
                <a:solidFill>
                  <a:srgbClr val="374252"/>
                </a:solidFill>
                <a:latin typeface="Trebuchet MS"/>
                <a:ea typeface="Trebuchet MS"/>
                <a:cs typeface="Trebuchet MS"/>
                <a:sym typeface="Trebuchet MS"/>
              </a:rPr>
              <a:t>한국 연봉						 85,846,688‬원</a:t>
            </a:r>
            <a:endParaRPr sz="1700">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a:solidFill>
                  <a:srgbClr val="374252"/>
                </a:solidFill>
                <a:latin typeface="Trebuchet MS"/>
                <a:ea typeface="Trebuchet MS"/>
                <a:cs typeface="Trebuchet MS"/>
                <a:sym typeface="Trebuchet MS"/>
              </a:rPr>
              <a:t>* 한국 소프트웨어 기술자의 2019년 일평균임금(346,156원)을 기준으로 함.</a:t>
            </a:r>
            <a:endParaRPr>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a:solidFill>
                  <a:srgbClr val="374252"/>
                </a:solidFill>
                <a:latin typeface="Trebuchet MS"/>
                <a:ea typeface="Trebuchet MS"/>
                <a:cs typeface="Trebuchet MS"/>
                <a:sym typeface="Trebuchet MS"/>
              </a:rPr>
              <a:t>* 연봉 계산은 주5일 하루 8시간 근무 기준, 2019년 근무일인 248일로 계산. </a:t>
            </a:r>
            <a:endParaRPr>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374252"/>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374252"/>
              </a:solidFill>
              <a:latin typeface="Trebuchet MS"/>
              <a:ea typeface="Trebuchet MS"/>
              <a:cs typeface="Trebuchet MS"/>
              <a:sym typeface="Trebuchet MS"/>
            </a:endParaRPr>
          </a:p>
          <a:p>
            <a:pPr indent="0" lvl="0" marL="0" rtl="0" algn="l">
              <a:spcBef>
                <a:spcPts val="0"/>
              </a:spcBef>
              <a:spcAft>
                <a:spcPts val="0"/>
              </a:spcAft>
              <a:buNone/>
            </a:pPr>
            <a:r>
              <a:rPr lang="en" sz="1600">
                <a:solidFill>
                  <a:srgbClr val="374252"/>
                </a:solidFill>
                <a:latin typeface="Trebuchet MS"/>
                <a:ea typeface="Trebuchet MS"/>
                <a:cs typeface="Trebuchet MS"/>
                <a:sym typeface="Trebuchet MS"/>
              </a:rPr>
              <a:t>(참고) </a:t>
            </a:r>
            <a:r>
              <a:rPr lang="en" sz="1600">
                <a:solidFill>
                  <a:srgbClr val="374252"/>
                </a:solidFill>
                <a:latin typeface="Trebuchet MS"/>
                <a:ea typeface="Trebuchet MS"/>
                <a:cs typeface="Trebuchet MS"/>
                <a:sym typeface="Trebuchet MS"/>
              </a:rPr>
              <a:t>한국 평균 연봉   33,320,000원(국내 622개 직업)</a:t>
            </a:r>
            <a:endParaRPr sz="1300"/>
          </a:p>
        </p:txBody>
      </p:sp>
      <p:pic>
        <p:nvPicPr>
          <p:cNvPr id="143" name="Google Shape;143;p21"/>
          <p:cNvPicPr preferRelativeResize="0"/>
          <p:nvPr/>
        </p:nvPicPr>
        <p:blipFill>
          <a:blip r:embed="rId3">
            <a:alphaModFix/>
          </a:blip>
          <a:stretch>
            <a:fillRect/>
          </a:stretch>
        </p:blipFill>
        <p:spPr>
          <a:xfrm>
            <a:off x="648900" y="1797793"/>
            <a:ext cx="1342100" cy="718232"/>
          </a:xfrm>
          <a:prstGeom prst="rect">
            <a:avLst/>
          </a:prstGeom>
          <a:noFill/>
          <a:ln>
            <a:noFill/>
          </a:ln>
        </p:spPr>
      </p:pic>
      <p:pic>
        <p:nvPicPr>
          <p:cNvPr id="144" name="Google Shape;144;p21"/>
          <p:cNvPicPr preferRelativeResize="0"/>
          <p:nvPr/>
        </p:nvPicPr>
        <p:blipFill rotWithShape="1">
          <a:blip r:embed="rId4">
            <a:alphaModFix/>
          </a:blip>
          <a:srcRect b="15105" l="13141" r="12778" t="23112"/>
          <a:stretch/>
        </p:blipFill>
        <p:spPr>
          <a:xfrm>
            <a:off x="680750" y="4090900"/>
            <a:ext cx="1472975" cy="590850"/>
          </a:xfrm>
          <a:prstGeom prst="rect">
            <a:avLst/>
          </a:prstGeom>
          <a:noFill/>
          <a:ln>
            <a:noFill/>
          </a:ln>
        </p:spPr>
      </p:pic>
      <p:pic>
        <p:nvPicPr>
          <p:cNvPr id="145" name="Google Shape;145;p21"/>
          <p:cNvPicPr preferRelativeResize="0"/>
          <p:nvPr/>
        </p:nvPicPr>
        <p:blipFill rotWithShape="1">
          <a:blip r:embed="rId5">
            <a:alphaModFix/>
          </a:blip>
          <a:srcRect b="41145" l="5344" r="49935" t="36474"/>
          <a:stretch/>
        </p:blipFill>
        <p:spPr>
          <a:xfrm>
            <a:off x="648900" y="3192800"/>
            <a:ext cx="1342100" cy="4675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p:nvPr/>
        </p:nvSpPr>
        <p:spPr>
          <a:xfrm>
            <a:off x="261803" y="122597"/>
            <a:ext cx="8559000" cy="195900"/>
          </a:xfrm>
          <a:prstGeom prst="rect">
            <a:avLst/>
          </a:prstGeom>
          <a:noFill/>
          <a:ln>
            <a:noFill/>
          </a:ln>
        </p:spPr>
        <p:txBody>
          <a:bodyPr anchorCtr="0" anchor="ctr" bIns="36425" lIns="72850" spcFirstLastPara="1" rIns="72850" wrap="square" tIns="36425">
            <a:noAutofit/>
          </a:bodyPr>
          <a:lstStyle/>
          <a:p>
            <a:pPr indent="0" lvl="0" marL="0" marR="0" rtl="0" algn="l">
              <a:lnSpc>
                <a:spcPct val="100000"/>
              </a:lnSpc>
              <a:spcBef>
                <a:spcPts val="0"/>
              </a:spcBef>
              <a:spcAft>
                <a:spcPts val="0"/>
              </a:spcAft>
              <a:buClr>
                <a:srgbClr val="000000"/>
              </a:buClr>
              <a:buSzPts val="1900"/>
              <a:buFont typeface="Arial"/>
              <a:buNone/>
            </a:pPr>
            <a:r>
              <a:rPr lang="en" sz="1900">
                <a:solidFill>
                  <a:srgbClr val="595959"/>
                </a:solidFill>
              </a:rPr>
              <a:t>데이터 분석2 : 채용모집수 비교하기</a:t>
            </a:r>
            <a:endParaRPr b="0" i="0" sz="1900" u="none" cap="none" strike="noStrike">
              <a:solidFill>
                <a:srgbClr val="595959"/>
              </a:solidFill>
              <a:latin typeface="Arial"/>
              <a:ea typeface="Arial"/>
              <a:cs typeface="Arial"/>
              <a:sym typeface="Arial"/>
            </a:endParaRPr>
          </a:p>
        </p:txBody>
      </p:sp>
      <p:pic>
        <p:nvPicPr>
          <p:cNvPr id="152" name="Google Shape;152;p22"/>
          <p:cNvPicPr preferRelativeResize="0"/>
          <p:nvPr/>
        </p:nvPicPr>
        <p:blipFill>
          <a:blip r:embed="rId3">
            <a:alphaModFix/>
          </a:blip>
          <a:stretch>
            <a:fillRect/>
          </a:stretch>
        </p:blipFill>
        <p:spPr>
          <a:xfrm>
            <a:off x="967738" y="946961"/>
            <a:ext cx="1640826" cy="1624797"/>
          </a:xfrm>
          <a:prstGeom prst="rect">
            <a:avLst/>
          </a:prstGeom>
          <a:noFill/>
          <a:ln>
            <a:noFill/>
          </a:ln>
        </p:spPr>
      </p:pic>
      <p:pic>
        <p:nvPicPr>
          <p:cNvPr id="153" name="Google Shape;153;p22"/>
          <p:cNvPicPr preferRelativeResize="0"/>
          <p:nvPr/>
        </p:nvPicPr>
        <p:blipFill>
          <a:blip r:embed="rId4">
            <a:alphaModFix/>
          </a:blip>
          <a:stretch>
            <a:fillRect/>
          </a:stretch>
        </p:blipFill>
        <p:spPr>
          <a:xfrm>
            <a:off x="1063087" y="2961725"/>
            <a:ext cx="1450150" cy="1450150"/>
          </a:xfrm>
          <a:prstGeom prst="rect">
            <a:avLst/>
          </a:prstGeom>
          <a:noFill/>
          <a:ln>
            <a:noFill/>
          </a:ln>
        </p:spPr>
      </p:pic>
      <p:sp>
        <p:nvSpPr>
          <p:cNvPr id="154" name="Google Shape;154;p22"/>
          <p:cNvSpPr/>
          <p:nvPr/>
        </p:nvSpPr>
        <p:spPr>
          <a:xfrm>
            <a:off x="422000" y="613200"/>
            <a:ext cx="8320500" cy="4259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nvSpPr>
        <p:spPr>
          <a:xfrm>
            <a:off x="2945975" y="987300"/>
            <a:ext cx="5199300" cy="15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잡코리아</a:t>
            </a:r>
            <a:endParaRPr/>
          </a:p>
        </p:txBody>
      </p:sp>
      <p:sp>
        <p:nvSpPr>
          <p:cNvPr id="156" name="Google Shape;156;p22"/>
          <p:cNvSpPr txBox="1"/>
          <p:nvPr/>
        </p:nvSpPr>
        <p:spPr>
          <a:xfrm>
            <a:off x="2985775" y="2926450"/>
            <a:ext cx="5199300" cy="15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사람인</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