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4695" autoAdjust="0"/>
  </p:normalViewPr>
  <p:slideViewPr>
    <p:cSldViewPr snapToGrid="0" snapToObjects="1">
      <p:cViewPr>
        <p:scale>
          <a:sx n="100" d="100"/>
          <a:sy n="100" d="100"/>
        </p:scale>
        <p:origin x="-1952"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E59DA-178A-A240-93CA-026439B714F9}" type="datetimeFigureOut">
              <a:rPr lang="en-US" smtClean="0"/>
              <a:t>6/16/14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165049-A2BB-634C-8658-DFABBF8B1225}" type="slidenum">
              <a:rPr lang="en-US" smtClean="0"/>
              <a:t>‹#›</a:t>
            </a:fld>
            <a:endParaRPr lang="en-US"/>
          </a:p>
        </p:txBody>
      </p:sp>
    </p:spTree>
    <p:extLst>
      <p:ext uri="{BB962C8B-B14F-4D97-AF65-F5344CB8AC3E}">
        <p14:creationId xmlns:p14="http://schemas.microsoft.com/office/powerpoint/2010/main" val="5871728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be exclusively used as the security gateway in the DMZ</a:t>
            </a:r>
          </a:p>
          <a:p>
            <a:r>
              <a:rPr lang="en-US" dirty="0" smtClean="0"/>
              <a:t>XML Denial</a:t>
            </a:r>
            <a:r>
              <a:rPr lang="en-US" baseline="0" dirty="0" smtClean="0"/>
              <a:t>-of-Service (</a:t>
            </a:r>
            <a:r>
              <a:rPr lang="en-US" baseline="0" dirty="0" err="1" smtClean="0"/>
              <a:t>XDoS</a:t>
            </a:r>
            <a:r>
              <a:rPr lang="en-US" baseline="0" dirty="0" smtClean="0"/>
              <a:t>) attack</a:t>
            </a:r>
          </a:p>
          <a:p>
            <a:r>
              <a:rPr lang="en-US" baseline="0" dirty="0" smtClean="0"/>
              <a:t>Can reject large payloads. These are all out-of-box support from the device</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2</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11</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12</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13</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14</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15</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3</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4</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5</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6</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7</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8</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9</a:t>
            </a:fld>
            <a:endParaRPr lang="en-US"/>
          </a:p>
        </p:txBody>
      </p:sp>
    </p:spTree>
    <p:extLst>
      <p:ext uri="{BB962C8B-B14F-4D97-AF65-F5344CB8AC3E}">
        <p14:creationId xmlns:p14="http://schemas.microsoft.com/office/powerpoint/2010/main" val="1685295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165049-A2BB-634C-8658-DFABBF8B1225}" type="slidenum">
              <a:rPr lang="en-US" smtClean="0"/>
              <a:t>10</a:t>
            </a:fld>
            <a:endParaRPr lang="en-US"/>
          </a:p>
        </p:txBody>
      </p:sp>
    </p:spTree>
    <p:extLst>
      <p:ext uri="{BB962C8B-B14F-4D97-AF65-F5344CB8AC3E}">
        <p14:creationId xmlns:p14="http://schemas.microsoft.com/office/powerpoint/2010/main" val="168529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6/16/14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Power User Group</a:t>
            </a:r>
            <a:endParaRPr lang="en-US" dirty="0"/>
          </a:p>
        </p:txBody>
      </p:sp>
      <p:sp>
        <p:nvSpPr>
          <p:cNvPr id="3" name="Subtitle 2"/>
          <p:cNvSpPr>
            <a:spLocks noGrp="1"/>
          </p:cNvSpPr>
          <p:nvPr>
            <p:ph type="subTitle" idx="1"/>
          </p:nvPr>
        </p:nvSpPr>
        <p:spPr/>
        <p:txBody>
          <a:bodyPr/>
          <a:lstStyle/>
          <a:p>
            <a:r>
              <a:rPr lang="en-US" dirty="0" smtClean="0"/>
              <a:t>Agenda (prepared by Jagadish Vemugunta – Technical Architect at Availity)</a:t>
            </a:r>
            <a:endParaRPr lang="en-US" dirty="0"/>
          </a:p>
        </p:txBody>
      </p:sp>
      <p:sp>
        <p:nvSpPr>
          <p:cNvPr id="4" name="TextBox 3"/>
          <p:cNvSpPr txBox="1"/>
          <p:nvPr/>
        </p:nvSpPr>
        <p:spPr>
          <a:xfrm>
            <a:off x="798916" y="2570630"/>
            <a:ext cx="7815034" cy="1200329"/>
          </a:xfrm>
          <a:prstGeom prst="rect">
            <a:avLst/>
          </a:prstGeom>
          <a:noFill/>
        </p:spPr>
        <p:txBody>
          <a:bodyPr wrap="square" rtlCol="0">
            <a:spAutoFit/>
          </a:bodyPr>
          <a:lstStyle/>
          <a:p>
            <a:pPr marL="285750" indent="-285750">
              <a:buFont typeface="Arial"/>
              <a:buChar char="•"/>
            </a:pPr>
            <a:r>
              <a:rPr lang="en-US" dirty="0" smtClean="0"/>
              <a:t>Data Power Architecture patterns</a:t>
            </a:r>
          </a:p>
          <a:p>
            <a:pPr marL="285750" indent="-285750">
              <a:buFont typeface="Arial"/>
              <a:buChar char="•"/>
            </a:pPr>
            <a:r>
              <a:rPr lang="en-US" dirty="0" smtClean="0"/>
              <a:t>Data Power Service Level Monitoring (SLM) and Peering  </a:t>
            </a:r>
          </a:p>
          <a:p>
            <a:pPr marL="285750" indent="-285750">
              <a:buFont typeface="Arial"/>
              <a:buChar char="•"/>
            </a:pPr>
            <a:r>
              <a:rPr lang="en-US" dirty="0" smtClean="0"/>
              <a:t>Feedback </a:t>
            </a:r>
            <a:r>
              <a:rPr lang="en-US" dirty="0" smtClean="0"/>
              <a:t>from users on the interested topics </a:t>
            </a:r>
          </a:p>
          <a:p>
            <a:pPr marL="285750" indent="-285750">
              <a:buFont typeface="Arial"/>
              <a:buChar char="•"/>
            </a:pPr>
            <a:endParaRPr lang="en-US" dirty="0"/>
          </a:p>
        </p:txBody>
      </p:sp>
    </p:spTree>
    <p:extLst>
      <p:ext uri="{BB962C8B-B14F-4D97-AF65-F5344CB8AC3E}">
        <p14:creationId xmlns:p14="http://schemas.microsoft.com/office/powerpoint/2010/main" val="4047492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Power Architecture patterns</a:t>
            </a:r>
          </a:p>
        </p:txBody>
      </p:sp>
      <p:sp>
        <p:nvSpPr>
          <p:cNvPr id="3" name="Subtitle 2"/>
          <p:cNvSpPr>
            <a:spLocks noGrp="1"/>
          </p:cNvSpPr>
          <p:nvPr>
            <p:ph type="subTitle" idx="1"/>
          </p:nvPr>
        </p:nvSpPr>
        <p:spPr/>
        <p:txBody>
          <a:bodyPr/>
          <a:lstStyle/>
          <a:p>
            <a:r>
              <a:rPr lang="en-US" dirty="0" smtClean="0"/>
              <a:t>Web Service proxy conformance policy</a:t>
            </a:r>
            <a:endParaRPr lang="en-US" dirty="0"/>
          </a:p>
        </p:txBody>
      </p:sp>
      <p:sp>
        <p:nvSpPr>
          <p:cNvPr id="4" name="Rectangle 3"/>
          <p:cNvSpPr/>
          <p:nvPr/>
        </p:nvSpPr>
        <p:spPr>
          <a:xfrm>
            <a:off x="406400" y="2432735"/>
            <a:ext cx="8432800" cy="461665"/>
          </a:xfrm>
          <a:prstGeom prst="rect">
            <a:avLst/>
          </a:prstGeom>
        </p:spPr>
        <p:txBody>
          <a:bodyPr wrap="square">
            <a:spAutoFit/>
          </a:bodyPr>
          <a:lstStyle/>
          <a:p>
            <a:r>
              <a:rPr lang="en-US" baseline="30000" dirty="0"/>
              <a:t>Setting a conformance policy object validates incoming requests against back-end server responses against the WS-I Basic Profile and WS-I Basic Security Profile standards.</a:t>
            </a:r>
            <a:endParaRPr lang="en-US" dirty="0"/>
          </a:p>
        </p:txBody>
      </p:sp>
      <p:sp>
        <p:nvSpPr>
          <p:cNvPr id="6" name="Rectangle 5"/>
          <p:cNvSpPr/>
          <p:nvPr/>
        </p:nvSpPr>
        <p:spPr>
          <a:xfrm>
            <a:off x="476205" y="3239343"/>
            <a:ext cx="8470900" cy="2246769"/>
          </a:xfrm>
          <a:prstGeom prst="rect">
            <a:avLst/>
          </a:prstGeom>
        </p:spPr>
        <p:txBody>
          <a:bodyPr wrap="square">
            <a:spAutoFit/>
          </a:bodyPr>
          <a:lstStyle/>
          <a:p>
            <a:r>
              <a:rPr lang="en-US" sz="1400" dirty="0"/>
              <a:t>The highlights of the key constraints imposed by the profile are:</a:t>
            </a:r>
          </a:p>
          <a:p>
            <a:r>
              <a:rPr lang="en-US" sz="1400" dirty="0"/>
              <a:t>Precludes the use of SOAP encoding</a:t>
            </a:r>
          </a:p>
          <a:p>
            <a:r>
              <a:rPr lang="en-US" sz="1400" dirty="0"/>
              <a:t>Requires the use of HTTP binding for SOAP</a:t>
            </a:r>
          </a:p>
          <a:p>
            <a:r>
              <a:rPr lang="en-US" sz="1400" dirty="0"/>
              <a:t>Requires the use of the HTTP 500 status response for SOAP fault messages</a:t>
            </a:r>
          </a:p>
          <a:p>
            <a:r>
              <a:rPr lang="en-US" sz="1400" dirty="0"/>
              <a:t>Requires the use of the HTTP POST method</a:t>
            </a:r>
          </a:p>
          <a:p>
            <a:r>
              <a:rPr lang="en-US" sz="1400" dirty="0"/>
              <a:t>Requires the use of WSDL1.1 to describe the interface of a Web service</a:t>
            </a:r>
          </a:p>
          <a:p>
            <a:r>
              <a:rPr lang="en-US" sz="1400" dirty="0"/>
              <a:t>Requires the use of </a:t>
            </a:r>
            <a:r>
              <a:rPr lang="en-US" sz="1400" dirty="0" err="1"/>
              <a:t>rpc</a:t>
            </a:r>
            <a:r>
              <a:rPr lang="en-US" sz="1400" dirty="0"/>
              <a:t>/literal or document/literal forms of the WSDL SOAP binding</a:t>
            </a:r>
          </a:p>
          <a:p>
            <a:r>
              <a:rPr lang="en-US" sz="1400" dirty="0"/>
              <a:t>Precludes the use of solicit-response and notification-style operations</a:t>
            </a:r>
          </a:p>
          <a:p>
            <a:r>
              <a:rPr lang="en-US" sz="1400" dirty="0"/>
              <a:t>Requires the use of WSDL SOAP binding extension with HTTP as the required transport</a:t>
            </a:r>
          </a:p>
          <a:p>
            <a:r>
              <a:rPr lang="en-US" sz="1400" dirty="0"/>
              <a:t>Requires the use of WSDL1.1 descriptions for UDDI Model elements representing a Web service</a:t>
            </a:r>
          </a:p>
        </p:txBody>
      </p:sp>
    </p:spTree>
    <p:extLst>
      <p:ext uri="{BB962C8B-B14F-4D97-AF65-F5344CB8AC3E}">
        <p14:creationId xmlns:p14="http://schemas.microsoft.com/office/powerpoint/2010/main" val="27758702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SLM Peering</a:t>
            </a:r>
            <a:endParaRPr lang="en-US" dirty="0"/>
          </a:p>
        </p:txBody>
      </p:sp>
      <p:sp>
        <p:nvSpPr>
          <p:cNvPr id="3" name="Subtitle 2"/>
          <p:cNvSpPr>
            <a:spLocks noGrp="1"/>
          </p:cNvSpPr>
          <p:nvPr>
            <p:ph type="subTitle" idx="1"/>
          </p:nvPr>
        </p:nvSpPr>
        <p:spPr/>
        <p:txBody>
          <a:bodyPr/>
          <a:lstStyle/>
          <a:p>
            <a:r>
              <a:rPr lang="en-US" dirty="0" smtClean="0"/>
              <a:t>Service Level Monitoring</a:t>
            </a:r>
            <a:endParaRPr lang="en-US" dirty="0"/>
          </a:p>
        </p:txBody>
      </p:sp>
      <p:sp>
        <p:nvSpPr>
          <p:cNvPr id="5" name="TextBox 4"/>
          <p:cNvSpPr txBox="1"/>
          <p:nvPr/>
        </p:nvSpPr>
        <p:spPr>
          <a:xfrm>
            <a:off x="421341" y="2895600"/>
            <a:ext cx="8024159" cy="923330"/>
          </a:xfrm>
          <a:prstGeom prst="rect">
            <a:avLst/>
          </a:prstGeom>
          <a:noFill/>
        </p:spPr>
        <p:txBody>
          <a:bodyPr wrap="square" rtlCol="0">
            <a:spAutoFit/>
          </a:bodyPr>
          <a:lstStyle/>
          <a:p>
            <a:r>
              <a:rPr lang="en-US" dirty="0"/>
              <a:t>SLM stands for service level monitoring, and is the primary means within </a:t>
            </a:r>
            <a:r>
              <a:rPr lang="en-US" dirty="0" smtClean="0"/>
              <a:t>Data Power </a:t>
            </a:r>
            <a:r>
              <a:rPr lang="en-US" dirty="0"/>
              <a:t>to do things like throttling and shaping incoming message traffic based on some </a:t>
            </a:r>
            <a:r>
              <a:rPr lang="en-US" dirty="0" smtClean="0"/>
              <a:t> configured </a:t>
            </a:r>
            <a:r>
              <a:rPr lang="en-US" dirty="0"/>
              <a:t>criteria</a:t>
            </a:r>
          </a:p>
        </p:txBody>
      </p:sp>
    </p:spTree>
    <p:extLst>
      <p:ext uri="{BB962C8B-B14F-4D97-AF65-F5344CB8AC3E}">
        <p14:creationId xmlns:p14="http://schemas.microsoft.com/office/powerpoint/2010/main" val="30076624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SLM Peering</a:t>
            </a:r>
            <a:endParaRPr lang="en-US" dirty="0"/>
          </a:p>
        </p:txBody>
      </p:sp>
      <p:sp>
        <p:nvSpPr>
          <p:cNvPr id="3" name="Subtitle 2"/>
          <p:cNvSpPr>
            <a:spLocks noGrp="1"/>
          </p:cNvSpPr>
          <p:nvPr>
            <p:ph type="subTitle" idx="1"/>
          </p:nvPr>
        </p:nvSpPr>
        <p:spPr/>
        <p:txBody>
          <a:bodyPr/>
          <a:lstStyle/>
          <a:p>
            <a:r>
              <a:rPr lang="en-US" dirty="0" smtClean="0"/>
              <a:t>SLM multicast peering</a:t>
            </a:r>
            <a:endParaRPr lang="en-US" dirty="0"/>
          </a:p>
        </p:txBody>
      </p:sp>
      <p:sp>
        <p:nvSpPr>
          <p:cNvPr id="6" name="TextBox 5"/>
          <p:cNvSpPr txBox="1"/>
          <p:nvPr/>
        </p:nvSpPr>
        <p:spPr>
          <a:xfrm>
            <a:off x="481315" y="2349500"/>
            <a:ext cx="8662685" cy="2862323"/>
          </a:xfrm>
          <a:prstGeom prst="rect">
            <a:avLst/>
          </a:prstGeom>
          <a:noFill/>
        </p:spPr>
        <p:txBody>
          <a:bodyPr wrap="square" rtlCol="0">
            <a:spAutoFit/>
          </a:bodyPr>
          <a:lstStyle/>
          <a:p>
            <a:pPr marL="285750" indent="-285750">
              <a:buFont typeface="Arial"/>
              <a:buChar char="•"/>
            </a:pPr>
            <a:r>
              <a:rPr lang="en-US" dirty="0" smtClean="0"/>
              <a:t>A </a:t>
            </a:r>
            <a:r>
              <a:rPr lang="en-US" dirty="0"/>
              <a:t>new configuration option for SLM peering that uses IP multicast packets as its means </a:t>
            </a:r>
          </a:p>
          <a:p>
            <a:r>
              <a:rPr lang="en-US" dirty="0"/>
              <a:t>of communications. </a:t>
            </a:r>
          </a:p>
          <a:p>
            <a:pPr marL="285750" indent="-285750">
              <a:buFont typeface="Arial"/>
              <a:buChar char="•"/>
            </a:pPr>
            <a:r>
              <a:rPr lang="en-US" dirty="0" smtClean="0"/>
              <a:t>Customers </a:t>
            </a:r>
            <a:r>
              <a:rPr lang="en-US" dirty="0"/>
              <a:t>who require very accurate SLM enforcement when using SLM peering, or </a:t>
            </a:r>
          </a:p>
          <a:p>
            <a:r>
              <a:rPr lang="en-US" dirty="0"/>
              <a:t>use SLM peering with high incoming data rates. </a:t>
            </a:r>
            <a:endParaRPr lang="en-US" dirty="0" smtClean="0"/>
          </a:p>
          <a:p>
            <a:pPr marL="285750" indent="-285750">
              <a:buFont typeface="Arial"/>
              <a:buChar char="•"/>
            </a:pPr>
            <a:r>
              <a:rPr lang="en-US" dirty="0" smtClean="0"/>
              <a:t>SLM peering can achieve global connection pool across the cluster of Data Power servers. SLM peering allows multiple data power boxes to be grouped together which is referred to as peer group and each peer in the group is referred as an identical SLM policy.</a:t>
            </a:r>
          </a:p>
          <a:p>
            <a:pPr marL="285750" indent="-285750">
              <a:buFont typeface="Arial"/>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41043899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SLM Peering</a:t>
            </a:r>
            <a:endParaRPr lang="en-US" dirty="0"/>
          </a:p>
        </p:txBody>
      </p:sp>
      <p:sp>
        <p:nvSpPr>
          <p:cNvPr id="3" name="Subtitle 2"/>
          <p:cNvSpPr>
            <a:spLocks noGrp="1"/>
          </p:cNvSpPr>
          <p:nvPr>
            <p:ph type="subTitle" idx="1"/>
          </p:nvPr>
        </p:nvSpPr>
        <p:spPr/>
        <p:txBody>
          <a:bodyPr/>
          <a:lstStyle/>
          <a:p>
            <a:r>
              <a:rPr lang="en-US" dirty="0" smtClean="0"/>
              <a:t>SLM multicast peering</a:t>
            </a:r>
            <a:endParaRPr lang="en-US" dirty="0"/>
          </a:p>
        </p:txBody>
      </p:sp>
      <p:pic>
        <p:nvPicPr>
          <p:cNvPr id="4" name="Picture 3" descr="Screen Shot 2014-06-17 at 5.53.3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2095500"/>
            <a:ext cx="8915400" cy="4613343"/>
          </a:xfrm>
          <a:prstGeom prst="rect">
            <a:avLst/>
          </a:prstGeom>
        </p:spPr>
      </p:pic>
    </p:spTree>
    <p:extLst>
      <p:ext uri="{BB962C8B-B14F-4D97-AF65-F5344CB8AC3E}">
        <p14:creationId xmlns:p14="http://schemas.microsoft.com/office/powerpoint/2010/main" val="20854574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SLM Peering</a:t>
            </a:r>
            <a:endParaRPr lang="en-US" dirty="0"/>
          </a:p>
        </p:txBody>
      </p:sp>
      <p:sp>
        <p:nvSpPr>
          <p:cNvPr id="3" name="Subtitle 2"/>
          <p:cNvSpPr>
            <a:spLocks noGrp="1"/>
          </p:cNvSpPr>
          <p:nvPr>
            <p:ph type="subTitle" idx="1"/>
          </p:nvPr>
        </p:nvSpPr>
        <p:spPr/>
        <p:txBody>
          <a:bodyPr/>
          <a:lstStyle/>
          <a:p>
            <a:r>
              <a:rPr lang="en-US" dirty="0" smtClean="0"/>
              <a:t>IP multicast</a:t>
            </a:r>
            <a:endParaRPr lang="en-US" dirty="0"/>
          </a:p>
        </p:txBody>
      </p:sp>
      <p:pic>
        <p:nvPicPr>
          <p:cNvPr id="5" name="Picture 4" descr="Screen Shot 2014-06-17 at 5.55.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 y="2197100"/>
            <a:ext cx="8623300" cy="4216400"/>
          </a:xfrm>
          <a:prstGeom prst="rect">
            <a:avLst/>
          </a:prstGeom>
        </p:spPr>
      </p:pic>
    </p:spTree>
    <p:extLst>
      <p:ext uri="{BB962C8B-B14F-4D97-AF65-F5344CB8AC3E}">
        <p14:creationId xmlns:p14="http://schemas.microsoft.com/office/powerpoint/2010/main" val="29137032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SLM Peering</a:t>
            </a:r>
            <a:endParaRPr lang="en-US" dirty="0"/>
          </a:p>
        </p:txBody>
      </p:sp>
      <p:sp>
        <p:nvSpPr>
          <p:cNvPr id="3" name="Subtitle 2"/>
          <p:cNvSpPr>
            <a:spLocks noGrp="1"/>
          </p:cNvSpPr>
          <p:nvPr>
            <p:ph type="subTitle" idx="1"/>
          </p:nvPr>
        </p:nvSpPr>
        <p:spPr/>
        <p:txBody>
          <a:bodyPr/>
          <a:lstStyle/>
          <a:p>
            <a:r>
              <a:rPr lang="en-US" dirty="0" smtClean="0"/>
              <a:t>Troubleshooting</a:t>
            </a:r>
            <a:endParaRPr lang="en-US" dirty="0"/>
          </a:p>
        </p:txBody>
      </p:sp>
      <p:sp>
        <p:nvSpPr>
          <p:cNvPr id="4" name="Rectangle 3"/>
          <p:cNvSpPr/>
          <p:nvPr/>
        </p:nvSpPr>
        <p:spPr>
          <a:xfrm>
            <a:off x="304800" y="2271236"/>
            <a:ext cx="8521700" cy="923330"/>
          </a:xfrm>
          <a:prstGeom prst="rect">
            <a:avLst/>
          </a:prstGeom>
        </p:spPr>
        <p:txBody>
          <a:bodyPr wrap="square">
            <a:spAutoFit/>
          </a:bodyPr>
          <a:lstStyle/>
          <a:p>
            <a:r>
              <a:rPr lang="en-US" dirty="0"/>
              <a:t>Known limitations </a:t>
            </a:r>
          </a:p>
          <a:p>
            <a:r>
              <a:rPr lang="en-US" dirty="0"/>
              <a:t>– The local interfaces used for the IP multicast traffic between the peers must be in the </a:t>
            </a:r>
          </a:p>
          <a:p>
            <a:r>
              <a:rPr lang="en-US" dirty="0"/>
              <a:t>same subnet. The IP multicast interfaces are connected on a dedicated subnet. </a:t>
            </a:r>
          </a:p>
        </p:txBody>
      </p:sp>
      <p:sp>
        <p:nvSpPr>
          <p:cNvPr id="6" name="Rectangle 5"/>
          <p:cNvSpPr/>
          <p:nvPr/>
        </p:nvSpPr>
        <p:spPr>
          <a:xfrm>
            <a:off x="323805" y="3218240"/>
            <a:ext cx="8350295" cy="2031325"/>
          </a:xfrm>
          <a:prstGeom prst="rect">
            <a:avLst/>
          </a:prstGeom>
        </p:spPr>
        <p:txBody>
          <a:bodyPr wrap="square">
            <a:spAutoFit/>
          </a:bodyPr>
          <a:lstStyle/>
          <a:p>
            <a:r>
              <a:rPr lang="en-US" dirty="0"/>
              <a:t>Troubleshooting </a:t>
            </a:r>
          </a:p>
          <a:p>
            <a:r>
              <a:rPr lang="en-US" dirty="0"/>
              <a:t>– The IP multicast status provider will show whether the multicast packets successfully </a:t>
            </a:r>
          </a:p>
          <a:p>
            <a:r>
              <a:rPr lang="en-US" dirty="0"/>
              <a:t>reach each peer in the peer group. The presence of sent/received NAKs or lost packets </a:t>
            </a:r>
          </a:p>
          <a:p>
            <a:r>
              <a:rPr lang="en-US" dirty="0"/>
              <a:t>indicates either a network problem that should be resolved, or a poor configuration of the </a:t>
            </a:r>
            <a:r>
              <a:rPr lang="en-US" dirty="0" smtClean="0"/>
              <a:t>IP </a:t>
            </a:r>
            <a:r>
              <a:rPr lang="en-US" dirty="0"/>
              <a:t>multicast objects. All peers within the peer group must have the identical SLM/peer/IP </a:t>
            </a:r>
            <a:r>
              <a:rPr lang="en-US" dirty="0" smtClean="0"/>
              <a:t>multicast </a:t>
            </a:r>
            <a:r>
              <a:rPr lang="en-US" dirty="0"/>
              <a:t>configuration (except for the local interface of the IP multicast object). </a:t>
            </a:r>
          </a:p>
        </p:txBody>
      </p:sp>
    </p:spTree>
    <p:extLst>
      <p:ext uri="{BB962C8B-B14F-4D97-AF65-F5344CB8AC3E}">
        <p14:creationId xmlns:p14="http://schemas.microsoft.com/office/powerpoint/2010/main" val="4148785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Power Architecture patterns</a:t>
            </a:r>
          </a:p>
        </p:txBody>
      </p:sp>
      <p:sp>
        <p:nvSpPr>
          <p:cNvPr id="3" name="Subtitle 2"/>
          <p:cNvSpPr>
            <a:spLocks noGrp="1"/>
          </p:cNvSpPr>
          <p:nvPr>
            <p:ph type="subTitle" idx="1"/>
          </p:nvPr>
        </p:nvSpPr>
        <p:spPr/>
        <p:txBody>
          <a:bodyPr/>
          <a:lstStyle/>
          <a:p>
            <a:r>
              <a:rPr lang="en-US" dirty="0" smtClean="0"/>
              <a:t>Data Power Role in an enterprise</a:t>
            </a:r>
            <a:endParaRPr lang="en-US" dirty="0"/>
          </a:p>
        </p:txBody>
      </p:sp>
      <p:sp>
        <p:nvSpPr>
          <p:cNvPr id="4" name="TextBox 3"/>
          <p:cNvSpPr txBox="1"/>
          <p:nvPr/>
        </p:nvSpPr>
        <p:spPr>
          <a:xfrm>
            <a:off x="798916" y="2570630"/>
            <a:ext cx="7815034" cy="2585323"/>
          </a:xfrm>
          <a:prstGeom prst="rect">
            <a:avLst/>
          </a:prstGeom>
          <a:noFill/>
        </p:spPr>
        <p:txBody>
          <a:bodyPr wrap="square" rtlCol="0">
            <a:spAutoFit/>
          </a:bodyPr>
          <a:lstStyle/>
          <a:p>
            <a:pPr marL="285750" indent="-285750">
              <a:buFont typeface="Arial"/>
              <a:buChar char="•"/>
            </a:pPr>
            <a:r>
              <a:rPr lang="en-US" dirty="0" smtClean="0"/>
              <a:t>Hardware appliance</a:t>
            </a:r>
          </a:p>
          <a:p>
            <a:pPr marL="285750" indent="-285750">
              <a:buFont typeface="Arial"/>
              <a:buChar char="•"/>
            </a:pPr>
            <a:r>
              <a:rPr lang="en-US" dirty="0" smtClean="0"/>
              <a:t>Inbuilt hardened security</a:t>
            </a:r>
          </a:p>
          <a:p>
            <a:pPr marL="285750" indent="-285750">
              <a:buFont typeface="Arial"/>
              <a:buChar char="•"/>
            </a:pPr>
            <a:r>
              <a:rPr lang="en-US" dirty="0" smtClean="0"/>
              <a:t>Wire speed performance (~ 20 times faster than software based applications)</a:t>
            </a:r>
          </a:p>
          <a:p>
            <a:pPr marL="285750" indent="-285750">
              <a:buFont typeface="Arial"/>
              <a:buChar char="•"/>
            </a:pPr>
            <a:r>
              <a:rPr lang="en-US" dirty="0" smtClean="0"/>
              <a:t>Multi protocol support</a:t>
            </a:r>
          </a:p>
          <a:p>
            <a:pPr marL="285750" indent="-285750">
              <a:buFont typeface="Arial"/>
              <a:buChar char="•"/>
            </a:pPr>
            <a:r>
              <a:rPr lang="en-US" dirty="0" smtClean="0"/>
              <a:t>XML centric. Starting from 7.0 , java script is supported</a:t>
            </a:r>
          </a:p>
          <a:p>
            <a:pPr marL="285750" indent="-285750">
              <a:buFont typeface="Arial"/>
              <a:buChar char="•"/>
            </a:pPr>
            <a:r>
              <a:rPr lang="en-US" dirty="0" smtClean="0"/>
              <a:t>Any-to-any transform ( can work great with web sphere transformation extender)</a:t>
            </a:r>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36383642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Power Architecture patterns</a:t>
            </a:r>
          </a:p>
        </p:txBody>
      </p:sp>
      <p:sp>
        <p:nvSpPr>
          <p:cNvPr id="3" name="Subtitle 2"/>
          <p:cNvSpPr>
            <a:spLocks noGrp="1"/>
          </p:cNvSpPr>
          <p:nvPr>
            <p:ph type="subTitle" idx="1"/>
          </p:nvPr>
        </p:nvSpPr>
        <p:spPr/>
        <p:txBody>
          <a:bodyPr/>
          <a:lstStyle/>
          <a:p>
            <a:r>
              <a:rPr lang="en-US" dirty="0" smtClean="0"/>
              <a:t>Data Power product line</a:t>
            </a:r>
            <a:endParaRPr lang="en-US" dirty="0"/>
          </a:p>
        </p:txBody>
      </p:sp>
      <p:sp>
        <p:nvSpPr>
          <p:cNvPr id="4" name="TextBox 3"/>
          <p:cNvSpPr txBox="1"/>
          <p:nvPr/>
        </p:nvSpPr>
        <p:spPr>
          <a:xfrm>
            <a:off x="297033" y="2570630"/>
            <a:ext cx="8532010" cy="3447098"/>
          </a:xfrm>
          <a:prstGeom prst="rect">
            <a:avLst/>
          </a:prstGeom>
          <a:noFill/>
        </p:spPr>
        <p:txBody>
          <a:bodyPr wrap="square" rtlCol="0">
            <a:spAutoFit/>
          </a:bodyPr>
          <a:lstStyle/>
          <a:p>
            <a:r>
              <a:rPr lang="en-US" sz="1300" b="1" dirty="0" err="1"/>
              <a:t>WebSphere</a:t>
            </a:r>
            <a:r>
              <a:rPr lang="en-US" sz="1300" b="1" dirty="0"/>
              <a:t> </a:t>
            </a:r>
            <a:r>
              <a:rPr lang="en-US" sz="1300" b="1" dirty="0" err="1"/>
              <a:t>DataPower</a:t>
            </a:r>
            <a:r>
              <a:rPr lang="en-US" sz="1300" b="1" dirty="0"/>
              <a:t> B2B Appliance XB62</a:t>
            </a:r>
            <a:r>
              <a:rPr lang="en-US" sz="1300" dirty="0"/>
              <a:t>: provides business-to-business (B2B) connectivity for applications including cloud and mobile. The gateway consolidates B2B trading partner connectivity and transaction management. </a:t>
            </a:r>
          </a:p>
          <a:p>
            <a:r>
              <a:rPr lang="en-US" sz="1300" b="1" dirty="0" err="1"/>
              <a:t>WebSphere</a:t>
            </a:r>
            <a:r>
              <a:rPr lang="en-US" sz="1300" b="1" dirty="0"/>
              <a:t> </a:t>
            </a:r>
            <a:r>
              <a:rPr lang="en-US" sz="1300" b="1" dirty="0" err="1"/>
              <a:t>DataPower</a:t>
            </a:r>
            <a:r>
              <a:rPr lang="en-US" sz="1300" b="1" dirty="0"/>
              <a:t> Integration Appliance XI50</a:t>
            </a:r>
            <a:r>
              <a:rPr lang="en-US" sz="1300" dirty="0"/>
              <a:t>: provides security and integration gateway capabilities in convenient form factors for blade and IBM System z environments. </a:t>
            </a:r>
          </a:p>
          <a:p>
            <a:r>
              <a:rPr lang="en-US" sz="1300" b="1" dirty="0" err="1"/>
              <a:t>WebSphere</a:t>
            </a:r>
            <a:r>
              <a:rPr lang="en-US" sz="1300" b="1" dirty="0"/>
              <a:t> </a:t>
            </a:r>
            <a:r>
              <a:rPr lang="en-US" sz="1300" b="1" dirty="0" err="1"/>
              <a:t>DataPower</a:t>
            </a:r>
            <a:r>
              <a:rPr lang="en-US" sz="1300" b="1" dirty="0"/>
              <a:t> Integration Appliance XI52</a:t>
            </a:r>
            <a:r>
              <a:rPr lang="en-US" sz="1300" dirty="0"/>
              <a:t>: a security and integration gateway appliance built for simplified deployment and hardened security, bridging multiple protocols and performing conversions at wire speed. </a:t>
            </a:r>
          </a:p>
          <a:p>
            <a:r>
              <a:rPr lang="en-US" sz="1300" b="1" dirty="0" err="1"/>
              <a:t>WebSphere</a:t>
            </a:r>
            <a:r>
              <a:rPr lang="en-US" sz="1300" b="1" dirty="0"/>
              <a:t> </a:t>
            </a:r>
            <a:r>
              <a:rPr lang="en-US" sz="1300" b="1" dirty="0" err="1"/>
              <a:t>DataPower</a:t>
            </a:r>
            <a:r>
              <a:rPr lang="en-US" sz="1300" b="1" dirty="0"/>
              <a:t> Integration Appliance XI52 Virtual Edition</a:t>
            </a:r>
            <a:r>
              <a:rPr lang="en-US" sz="1300" dirty="0"/>
              <a:t>: a purpose-built, virtual appliance that delivers rapid data transformations for cloud and mobile applications. </a:t>
            </a:r>
          </a:p>
          <a:p>
            <a:r>
              <a:rPr lang="en-US" sz="1300" b="1" dirty="0" err="1"/>
              <a:t>WebSphere</a:t>
            </a:r>
            <a:r>
              <a:rPr lang="en-US" sz="1300" b="1" dirty="0"/>
              <a:t> </a:t>
            </a:r>
            <a:r>
              <a:rPr lang="en-US" sz="1300" b="1" dirty="0" err="1"/>
              <a:t>DataPower</a:t>
            </a:r>
            <a:r>
              <a:rPr lang="en-US" sz="1300" b="1" dirty="0"/>
              <a:t> Service Gateway XG45</a:t>
            </a:r>
            <a:r>
              <a:rPr lang="en-US" sz="1300" dirty="0"/>
              <a:t>: a lightweight platform that provides rapid cloud and mobile services deployments, governance and integration. It also serves as an edge-of-network security gateway. </a:t>
            </a:r>
          </a:p>
          <a:p>
            <a:r>
              <a:rPr lang="en-US" sz="1300" b="1" dirty="0" err="1"/>
              <a:t>WebSphere</a:t>
            </a:r>
            <a:r>
              <a:rPr lang="en-US" sz="1300" b="1" dirty="0"/>
              <a:t> </a:t>
            </a:r>
            <a:r>
              <a:rPr lang="en-US" sz="1300" b="1" dirty="0" err="1"/>
              <a:t>DataPower</a:t>
            </a:r>
            <a:r>
              <a:rPr lang="en-US" sz="1300" b="1" dirty="0"/>
              <a:t> Service Gateway XG45 Virtual Edition</a:t>
            </a:r>
            <a:r>
              <a:rPr lang="en-US" sz="1300" dirty="0"/>
              <a:t>: a purpose-built, virtual appliance. It delivers rapid cloud and mobile services deployments, governance, light-weight integration and edge of network security gateway. </a:t>
            </a:r>
          </a:p>
          <a:p>
            <a:r>
              <a:rPr lang="en-US" sz="1300" b="1" dirty="0" err="1"/>
              <a:t>WebSphere</a:t>
            </a:r>
            <a:r>
              <a:rPr lang="en-US" sz="1300" b="1" dirty="0"/>
              <a:t> </a:t>
            </a:r>
            <a:r>
              <a:rPr lang="en-US" sz="1300" b="1" dirty="0" err="1"/>
              <a:t>DataPower</a:t>
            </a:r>
            <a:r>
              <a:rPr lang="en-US" sz="1300" b="1" dirty="0"/>
              <a:t> XC10 Appliance</a:t>
            </a:r>
            <a:r>
              <a:rPr lang="en-US" sz="1300" dirty="0"/>
              <a:t>: a caching platform that supports data-oriented, distributed caching scenarios with little or no changes to existing applications. </a:t>
            </a:r>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18220352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Power Architecture patterns</a:t>
            </a:r>
          </a:p>
        </p:txBody>
      </p:sp>
      <p:sp>
        <p:nvSpPr>
          <p:cNvPr id="3" name="Subtitle 2"/>
          <p:cNvSpPr>
            <a:spLocks noGrp="1"/>
          </p:cNvSpPr>
          <p:nvPr>
            <p:ph type="subTitle" idx="1"/>
          </p:nvPr>
        </p:nvSpPr>
        <p:spPr/>
        <p:txBody>
          <a:bodyPr/>
          <a:lstStyle/>
          <a:p>
            <a:r>
              <a:rPr lang="en-US" dirty="0" smtClean="0"/>
              <a:t>Deployment topology</a:t>
            </a:r>
            <a:endParaRPr lang="en-US" dirty="0"/>
          </a:p>
        </p:txBody>
      </p:sp>
      <p:sp>
        <p:nvSpPr>
          <p:cNvPr id="4" name="TextBox 3"/>
          <p:cNvSpPr txBox="1"/>
          <p:nvPr/>
        </p:nvSpPr>
        <p:spPr>
          <a:xfrm>
            <a:off x="297033" y="2570630"/>
            <a:ext cx="8532010" cy="646331"/>
          </a:xfrm>
          <a:prstGeom prst="rect">
            <a:avLst/>
          </a:prstGeom>
          <a:noFill/>
        </p:spPr>
        <p:txBody>
          <a:bodyPr wrap="square" rtlCol="0">
            <a:spAutoFit/>
          </a:bodyPr>
          <a:lstStyle/>
          <a:p>
            <a:endParaRPr lang="en-US" dirty="0" smtClean="0"/>
          </a:p>
          <a:p>
            <a:pPr marL="285750" indent="-285750">
              <a:buFont typeface="Arial"/>
              <a:buChar char="•"/>
            </a:pPr>
            <a:endParaRPr lang="en-US" dirty="0"/>
          </a:p>
        </p:txBody>
      </p:sp>
      <p:pic>
        <p:nvPicPr>
          <p:cNvPr id="8" name="Picture 7"/>
          <p:cNvPicPr>
            <a:picLocks noChangeAspect="1"/>
          </p:cNvPicPr>
          <p:nvPr/>
        </p:nvPicPr>
        <p:blipFill>
          <a:blip r:embed="rId3"/>
          <a:stretch>
            <a:fillRect/>
          </a:stretch>
        </p:blipFill>
        <p:spPr>
          <a:xfrm>
            <a:off x="863600" y="2017058"/>
            <a:ext cx="7404100" cy="4713941"/>
          </a:xfrm>
          <a:prstGeom prst="rect">
            <a:avLst/>
          </a:prstGeom>
        </p:spPr>
      </p:pic>
    </p:spTree>
    <p:extLst>
      <p:ext uri="{BB962C8B-B14F-4D97-AF65-F5344CB8AC3E}">
        <p14:creationId xmlns:p14="http://schemas.microsoft.com/office/powerpoint/2010/main" val="36468756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Power Architecture patterns</a:t>
            </a:r>
          </a:p>
        </p:txBody>
      </p:sp>
      <p:sp>
        <p:nvSpPr>
          <p:cNvPr id="3" name="Subtitle 2"/>
          <p:cNvSpPr>
            <a:spLocks noGrp="1"/>
          </p:cNvSpPr>
          <p:nvPr>
            <p:ph type="subTitle" idx="1"/>
          </p:nvPr>
        </p:nvSpPr>
        <p:spPr/>
        <p:txBody>
          <a:bodyPr/>
          <a:lstStyle/>
          <a:p>
            <a:r>
              <a:rPr lang="en-US" dirty="0" smtClean="0"/>
              <a:t>Data Power Services</a:t>
            </a:r>
            <a:endParaRPr lang="en-US" dirty="0"/>
          </a:p>
        </p:txBody>
      </p:sp>
      <p:sp>
        <p:nvSpPr>
          <p:cNvPr id="4" name="TextBox 3"/>
          <p:cNvSpPr txBox="1"/>
          <p:nvPr/>
        </p:nvSpPr>
        <p:spPr>
          <a:xfrm>
            <a:off x="798916" y="2570630"/>
            <a:ext cx="7815034" cy="1754327"/>
          </a:xfrm>
          <a:prstGeom prst="rect">
            <a:avLst/>
          </a:prstGeom>
          <a:noFill/>
        </p:spPr>
        <p:txBody>
          <a:bodyPr wrap="square" rtlCol="0">
            <a:spAutoFit/>
          </a:bodyPr>
          <a:lstStyle/>
          <a:p>
            <a:pPr marL="285750" indent="-285750">
              <a:buFont typeface="Arial"/>
              <a:buChar char="•"/>
            </a:pPr>
            <a:r>
              <a:rPr lang="en-US" dirty="0" smtClean="0"/>
              <a:t>Multi</a:t>
            </a:r>
            <a:r>
              <a:rPr lang="en-US" dirty="0"/>
              <a:t>-protocol gateway</a:t>
            </a:r>
          </a:p>
          <a:p>
            <a:pPr marL="285750" indent="-285750">
              <a:buFont typeface="Arial"/>
              <a:buChar char="•"/>
            </a:pPr>
            <a:r>
              <a:rPr lang="en-US" dirty="0"/>
              <a:t>Web Service Proxy</a:t>
            </a:r>
          </a:p>
          <a:p>
            <a:pPr marL="285750" indent="-285750">
              <a:buFont typeface="Arial"/>
              <a:buChar char="•"/>
            </a:pPr>
            <a:r>
              <a:rPr lang="en-US" dirty="0"/>
              <a:t>XML firewall</a:t>
            </a:r>
          </a:p>
          <a:p>
            <a:pPr marL="285750" indent="-285750">
              <a:buFont typeface="Arial"/>
              <a:buChar char="•"/>
            </a:pPr>
            <a:r>
              <a:rPr lang="en-US" dirty="0"/>
              <a:t>Web application firewall</a:t>
            </a:r>
          </a:p>
          <a:p>
            <a:pPr marL="285750" indent="-285750">
              <a:buFont typeface="Arial"/>
              <a:buChar char="•"/>
            </a:pPr>
            <a:r>
              <a:rPr lang="en-US" dirty="0"/>
              <a:t>XSL Accelerator (Proxy)</a:t>
            </a: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32430283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Power Architecture patterns</a:t>
            </a:r>
          </a:p>
        </p:txBody>
      </p:sp>
      <p:sp>
        <p:nvSpPr>
          <p:cNvPr id="3" name="Subtitle 2"/>
          <p:cNvSpPr>
            <a:spLocks noGrp="1"/>
          </p:cNvSpPr>
          <p:nvPr>
            <p:ph type="subTitle" idx="1"/>
          </p:nvPr>
        </p:nvSpPr>
        <p:spPr/>
        <p:txBody>
          <a:bodyPr/>
          <a:lstStyle/>
          <a:p>
            <a:r>
              <a:rPr lang="en-US" dirty="0" smtClean="0"/>
              <a:t>Services offered on each appliance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77087097"/>
              </p:ext>
            </p:extLst>
          </p:nvPr>
        </p:nvGraphicFramePr>
        <p:xfrm>
          <a:off x="297306" y="2017059"/>
          <a:ext cx="8554593" cy="4777440"/>
        </p:xfrm>
        <a:graphic>
          <a:graphicData uri="http://schemas.openxmlformats.org/drawingml/2006/table">
            <a:tbl>
              <a:tblPr firstRow="1" bandRow="1">
                <a:tableStyleId>{5C22544A-7EE6-4342-B048-85BDC9FD1C3A}</a:tableStyleId>
              </a:tblPr>
              <a:tblGrid>
                <a:gridCol w="2851531"/>
                <a:gridCol w="2851531"/>
                <a:gridCol w="2851531"/>
              </a:tblGrid>
              <a:tr h="625553">
                <a:tc>
                  <a:txBody>
                    <a:bodyPr/>
                    <a:lstStyle/>
                    <a:p>
                      <a:r>
                        <a:rPr lang="en-US" dirty="0" smtClean="0"/>
                        <a:t>Core Services</a:t>
                      </a:r>
                      <a:r>
                        <a:rPr lang="en-US" baseline="0" dirty="0" smtClean="0"/>
                        <a:t> offered</a:t>
                      </a:r>
                      <a:endParaRPr lang="en-US" dirty="0"/>
                    </a:p>
                  </a:txBody>
                  <a:tcPr/>
                </a:tc>
                <a:tc>
                  <a:txBody>
                    <a:bodyPr/>
                    <a:lstStyle/>
                    <a:p>
                      <a:r>
                        <a:rPr lang="en-US" dirty="0" smtClean="0"/>
                        <a:t>Data Power appliances</a:t>
                      </a:r>
                      <a:endParaRPr lang="en-US" dirty="0"/>
                    </a:p>
                  </a:txBody>
                  <a:tcPr/>
                </a:tc>
                <a:tc>
                  <a:txBody>
                    <a:bodyPr/>
                    <a:lstStyle/>
                    <a:p>
                      <a:r>
                        <a:rPr lang="en-US" dirty="0" smtClean="0"/>
                        <a:t>Typical</a:t>
                      </a:r>
                      <a:r>
                        <a:rPr lang="en-US" baseline="0" dirty="0" smtClean="0"/>
                        <a:t> usage scenarios</a:t>
                      </a:r>
                      <a:endParaRPr lang="en-US" dirty="0"/>
                    </a:p>
                  </a:txBody>
                  <a:tcPr/>
                </a:tc>
              </a:tr>
              <a:tr h="897705">
                <a:tc>
                  <a:txBody>
                    <a:bodyPr/>
                    <a:lstStyle/>
                    <a:p>
                      <a:r>
                        <a:rPr lang="en-US" sz="1200" kern="1200" dirty="0" smtClean="0">
                          <a:effectLst/>
                        </a:rPr>
                        <a:t>Multi-protocol gateway </a:t>
                      </a:r>
                      <a:endParaRPr lang="en-US" sz="1200" dirty="0"/>
                    </a:p>
                  </a:txBody>
                  <a:tcPr/>
                </a:tc>
                <a:tc>
                  <a:txBody>
                    <a:bodyPr/>
                    <a:lstStyle/>
                    <a:p>
                      <a:r>
                        <a:rPr lang="en-US" sz="1200" kern="1200" dirty="0" smtClean="0">
                          <a:effectLst/>
                        </a:rPr>
                        <a:t>XS40, XI50,</a:t>
                      </a:r>
                      <a:r>
                        <a:rPr lang="en-US" sz="1200" kern="1200" baseline="0" dirty="0" smtClean="0">
                          <a:effectLst/>
                        </a:rPr>
                        <a:t> XI52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Bridge request and response protocol differences. Multiple transports in and out.</a:t>
                      </a:r>
                      <a:endParaRPr lang="en-US" sz="1200" dirty="0"/>
                    </a:p>
                  </a:txBody>
                  <a:tcPr/>
                </a:tc>
              </a:tr>
              <a:tr h="561066">
                <a:tc>
                  <a:txBody>
                    <a:bodyPr/>
                    <a:lstStyle/>
                    <a:p>
                      <a:r>
                        <a:rPr lang="en-US" sz="1200" kern="1200" dirty="0" smtClean="0">
                          <a:effectLst/>
                        </a:rPr>
                        <a:t>WS-Proxy </a:t>
                      </a:r>
                      <a:endParaRPr lang="en-US" sz="1200" dirty="0"/>
                    </a:p>
                  </a:txBody>
                  <a:tcPr/>
                </a:tc>
                <a:tc>
                  <a:txBody>
                    <a:bodyPr/>
                    <a:lstStyle/>
                    <a:p>
                      <a:r>
                        <a:rPr lang="en-US" sz="1200" kern="1200" dirty="0" smtClean="0">
                          <a:effectLst/>
                        </a:rPr>
                        <a:t>XS40, XI50 , XI52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Process WSDL described services.</a:t>
                      </a:r>
                      <a:endParaRPr lang="en-US" sz="1200" dirty="0"/>
                    </a:p>
                  </a:txBody>
                  <a:tcPr/>
                </a:tc>
              </a:tr>
              <a:tr h="897705">
                <a:tc>
                  <a:txBody>
                    <a:bodyPr/>
                    <a:lstStyle/>
                    <a:p>
                      <a:r>
                        <a:rPr lang="en-US" sz="1200" kern="1200" dirty="0" smtClean="0">
                          <a:effectLst/>
                        </a:rPr>
                        <a:t>XML firewall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XS40, XI50 , XI52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Send and receive XML traffic over HTTP to and from XML-based applications. </a:t>
                      </a:r>
                      <a:endParaRPr lang="en-US" sz="1200" dirty="0"/>
                    </a:p>
                  </a:txBody>
                  <a:tcPr/>
                </a:tc>
              </a:tr>
              <a:tr h="1234345">
                <a:tc>
                  <a:txBody>
                    <a:bodyPr/>
                    <a:lstStyle/>
                    <a:p>
                      <a:r>
                        <a:rPr lang="en-US" sz="1200" kern="1200" dirty="0" smtClean="0">
                          <a:effectLst/>
                        </a:rPr>
                        <a:t>Web application firewall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XS40, XI50 , XI52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Protect heritage XML, SOAP, and B2B messages, non WSDL based Web services and non Web service applications. </a:t>
                      </a:r>
                      <a:endParaRPr lang="en-US" sz="1200" dirty="0"/>
                    </a:p>
                  </a:txBody>
                  <a:tcPr/>
                </a:tc>
              </a:tr>
              <a:tr h="561066">
                <a:tc>
                  <a:txBody>
                    <a:bodyPr/>
                    <a:lstStyle/>
                    <a:p>
                      <a:r>
                        <a:rPr lang="en-US" sz="1200" kern="1200" dirty="0" smtClean="0">
                          <a:effectLst/>
                        </a:rPr>
                        <a:t>XSL accelerator </a:t>
                      </a:r>
                      <a:endParaRPr lang="en-US" sz="1200" dirty="0"/>
                    </a:p>
                  </a:txBody>
                  <a:tcPr/>
                </a:tc>
                <a:tc>
                  <a:txBody>
                    <a:bodyPr/>
                    <a:lstStyle/>
                    <a:p>
                      <a:r>
                        <a:rPr lang="en-US" sz="1200" dirty="0" smtClean="0"/>
                        <a:t>XA35</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Optimize XML/XSLT transformations. </a:t>
                      </a:r>
                      <a:endParaRPr lang="en-US" sz="1200" dirty="0"/>
                    </a:p>
                  </a:txBody>
                  <a:tcPr/>
                </a:tc>
              </a:tr>
            </a:tbl>
          </a:graphicData>
        </a:graphic>
      </p:graphicFrame>
    </p:spTree>
    <p:extLst>
      <p:ext uri="{BB962C8B-B14F-4D97-AF65-F5344CB8AC3E}">
        <p14:creationId xmlns:p14="http://schemas.microsoft.com/office/powerpoint/2010/main" val="37784504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Power Architecture patterns</a:t>
            </a:r>
          </a:p>
        </p:txBody>
      </p:sp>
      <p:sp>
        <p:nvSpPr>
          <p:cNvPr id="3" name="Subtitle 2"/>
          <p:cNvSpPr>
            <a:spLocks noGrp="1"/>
          </p:cNvSpPr>
          <p:nvPr>
            <p:ph type="subTitle" idx="1"/>
          </p:nvPr>
        </p:nvSpPr>
        <p:spPr>
          <a:xfrm>
            <a:off x="476205" y="1537141"/>
            <a:ext cx="7754112" cy="484632"/>
          </a:xfrm>
        </p:spPr>
        <p:txBody>
          <a:bodyPr/>
          <a:lstStyle/>
          <a:p>
            <a:r>
              <a:rPr lang="en-US" dirty="0" smtClean="0"/>
              <a:t>Configuration architecture</a:t>
            </a:r>
            <a:endParaRPr lang="en-US" dirty="0"/>
          </a:p>
        </p:txBody>
      </p:sp>
      <p:pic>
        <p:nvPicPr>
          <p:cNvPr id="14" name="Picture 13"/>
          <p:cNvPicPr>
            <a:picLocks noChangeAspect="1"/>
          </p:cNvPicPr>
          <p:nvPr/>
        </p:nvPicPr>
        <p:blipFill>
          <a:blip r:embed="rId3"/>
          <a:stretch>
            <a:fillRect/>
          </a:stretch>
        </p:blipFill>
        <p:spPr>
          <a:xfrm>
            <a:off x="2133600" y="2021773"/>
            <a:ext cx="4584700" cy="4330700"/>
          </a:xfrm>
          <a:prstGeom prst="rect">
            <a:avLst/>
          </a:prstGeom>
        </p:spPr>
      </p:pic>
    </p:spTree>
    <p:extLst>
      <p:ext uri="{BB962C8B-B14F-4D97-AF65-F5344CB8AC3E}">
        <p14:creationId xmlns:p14="http://schemas.microsoft.com/office/powerpoint/2010/main" val="10282712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Power Architecture patterns</a:t>
            </a:r>
          </a:p>
        </p:txBody>
      </p:sp>
      <p:sp>
        <p:nvSpPr>
          <p:cNvPr id="3" name="Subtitle 2"/>
          <p:cNvSpPr>
            <a:spLocks noGrp="1"/>
          </p:cNvSpPr>
          <p:nvPr>
            <p:ph type="subTitle" idx="1"/>
          </p:nvPr>
        </p:nvSpPr>
        <p:spPr/>
        <p:txBody>
          <a:bodyPr/>
          <a:lstStyle/>
          <a:p>
            <a:r>
              <a:rPr lang="en-US" dirty="0" smtClean="0"/>
              <a:t>Typical Multi-Protocol use case</a:t>
            </a:r>
            <a:endParaRPr lang="en-US" dirty="0"/>
          </a:p>
        </p:txBody>
      </p:sp>
      <p:pic>
        <p:nvPicPr>
          <p:cNvPr id="5" name="Picture 4"/>
          <p:cNvPicPr>
            <a:picLocks noChangeAspect="1"/>
          </p:cNvPicPr>
          <p:nvPr/>
        </p:nvPicPr>
        <p:blipFill>
          <a:blip r:embed="rId3"/>
          <a:stretch>
            <a:fillRect/>
          </a:stretch>
        </p:blipFill>
        <p:spPr>
          <a:xfrm>
            <a:off x="1028700" y="2209800"/>
            <a:ext cx="7493000" cy="3556000"/>
          </a:xfrm>
          <a:prstGeom prst="rect">
            <a:avLst/>
          </a:prstGeom>
        </p:spPr>
      </p:pic>
    </p:spTree>
    <p:extLst>
      <p:ext uri="{BB962C8B-B14F-4D97-AF65-F5344CB8AC3E}">
        <p14:creationId xmlns:p14="http://schemas.microsoft.com/office/powerpoint/2010/main" val="32322436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Power Architecture patterns</a:t>
            </a:r>
          </a:p>
        </p:txBody>
      </p:sp>
      <p:sp>
        <p:nvSpPr>
          <p:cNvPr id="3" name="Subtitle 2"/>
          <p:cNvSpPr>
            <a:spLocks noGrp="1"/>
          </p:cNvSpPr>
          <p:nvPr>
            <p:ph type="subTitle" idx="1"/>
          </p:nvPr>
        </p:nvSpPr>
        <p:spPr/>
        <p:txBody>
          <a:bodyPr/>
          <a:lstStyle/>
          <a:p>
            <a:r>
              <a:rPr lang="en-US" dirty="0" smtClean="0"/>
              <a:t>Web Service proxy policy model</a:t>
            </a:r>
            <a:endParaRPr lang="en-US" dirty="0"/>
          </a:p>
        </p:txBody>
      </p:sp>
      <p:pic>
        <p:nvPicPr>
          <p:cNvPr id="8" name="Picture 7"/>
          <p:cNvPicPr>
            <a:picLocks noChangeAspect="1"/>
          </p:cNvPicPr>
          <p:nvPr/>
        </p:nvPicPr>
        <p:blipFill>
          <a:blip r:embed="rId3"/>
          <a:stretch>
            <a:fillRect/>
          </a:stretch>
        </p:blipFill>
        <p:spPr>
          <a:xfrm>
            <a:off x="177800" y="2017059"/>
            <a:ext cx="8724900" cy="4660900"/>
          </a:xfrm>
          <a:prstGeom prst="rect">
            <a:avLst/>
          </a:prstGeom>
        </p:spPr>
      </p:pic>
    </p:spTree>
    <p:extLst>
      <p:ext uri="{BB962C8B-B14F-4D97-AF65-F5344CB8AC3E}">
        <p14:creationId xmlns:p14="http://schemas.microsoft.com/office/powerpoint/2010/main" val="9027832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1881</TotalTime>
  <Words>946</Words>
  <Application>Microsoft Macintosh PowerPoint</Application>
  <PresentationFormat>On-screen Show (4:3)</PresentationFormat>
  <Paragraphs>124</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Spectrum</vt:lpstr>
      <vt:lpstr>Data Power User Group</vt:lpstr>
      <vt:lpstr>Data Power Architecture patterns</vt:lpstr>
      <vt:lpstr>Data Power Architecture patterns</vt:lpstr>
      <vt:lpstr>Data Power Architecture patterns</vt:lpstr>
      <vt:lpstr>Data Power Architecture patterns</vt:lpstr>
      <vt:lpstr>Data Power Architecture patterns</vt:lpstr>
      <vt:lpstr>Data Power Architecture patterns</vt:lpstr>
      <vt:lpstr>Data Power Architecture patterns</vt:lpstr>
      <vt:lpstr>Data Power Architecture patterns</vt:lpstr>
      <vt:lpstr>Data Power Architecture patterns</vt:lpstr>
      <vt:lpstr>SLM Peering</vt:lpstr>
      <vt:lpstr>SLM Peering</vt:lpstr>
      <vt:lpstr>SLM Peering</vt:lpstr>
      <vt:lpstr>SLM Peering</vt:lpstr>
      <vt:lpstr>SLM Peering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Power User Group</dc:title>
  <dc:creator>Jagadish Vemugunta</dc:creator>
  <cp:lastModifiedBy>Jagadish Vemugunta</cp:lastModifiedBy>
  <cp:revision>64</cp:revision>
  <dcterms:created xsi:type="dcterms:W3CDTF">2014-06-10T14:53:04Z</dcterms:created>
  <dcterms:modified xsi:type="dcterms:W3CDTF">2014-06-17T10:01:17Z</dcterms:modified>
</cp:coreProperties>
</file>