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83" r:id="rId2"/>
    <p:sldId id="299" r:id="rId3"/>
    <p:sldId id="332" r:id="rId4"/>
    <p:sldId id="337" r:id="rId5"/>
    <p:sldId id="341" r:id="rId6"/>
    <p:sldId id="333" r:id="rId7"/>
    <p:sldId id="314" r:id="rId8"/>
    <p:sldId id="342" r:id="rId9"/>
    <p:sldId id="344" r:id="rId10"/>
    <p:sldId id="343" r:id="rId11"/>
    <p:sldId id="345" r:id="rId12"/>
    <p:sldId id="335" r:id="rId13"/>
    <p:sldId id="336" r:id="rId14"/>
    <p:sldId id="330" r:id="rId15"/>
    <p:sldId id="331" r:id="rId16"/>
    <p:sldId id="338" r:id="rId17"/>
    <p:sldId id="340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15" r:id="rId33"/>
    <p:sldId id="312" r:id="rId34"/>
    <p:sldId id="339" r:id="rId35"/>
    <p:sldId id="281" r:id="rId36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F89"/>
    <a:srgbClr val="FC9ECF"/>
    <a:srgbClr val="C37710"/>
    <a:srgbClr val="F85690"/>
    <a:srgbClr val="C3276A"/>
    <a:srgbClr val="5C0017"/>
    <a:srgbClr val="500F0F"/>
    <a:srgbClr val="5F0F0F"/>
    <a:srgbClr val="780F0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8" autoAdjust="0"/>
    <p:restoredTop sz="94660"/>
  </p:normalViewPr>
  <p:slideViewPr>
    <p:cSldViewPr snapToGrid="0">
      <p:cViewPr>
        <p:scale>
          <a:sx n="100" d="100"/>
          <a:sy n="100" d="100"/>
        </p:scale>
        <p:origin x="-702" y="222"/>
      </p:cViewPr>
      <p:guideLst>
        <p:guide orient="horz" pos="1536"/>
        <p:guide orient="horz" pos="2146"/>
        <p:guide pos="2888"/>
        <p:guide pos="5617"/>
        <p:guide pos="2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2328" y="-104"/>
      </p:cViewPr>
      <p:guideLst>
        <p:guide orient="horz" pos="3110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DDCC4B45-5613-40FC-A7F1-8CEB8F3F5EB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4316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8713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CEFA51D6-0003-438C-8EAC-A410BE91524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2749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5E01BF9-9B7D-4DAF-BF5C-79BE44857485}" type="slidenum">
              <a:rPr lang="zh-TW" altLang="en-US" sz="1200"/>
              <a:pPr/>
              <a:t>1</a:t>
            </a:fld>
            <a:endParaRPr lang="en-US" altLang="zh-TW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Without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BEA Logo_ppt_0808201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752" y="2483352"/>
            <a:ext cx="8352836" cy="469018"/>
          </a:xfrm>
        </p:spPr>
        <p:txBody>
          <a:bodyPr tIns="54000" rIns="0" bIns="0" anchor="t"/>
          <a:lstStyle>
            <a:lvl1pPr>
              <a:lnSpc>
                <a:spcPts val="2500"/>
              </a:lnSpc>
              <a:defRPr sz="3500" b="0" i="0">
                <a:solidFill>
                  <a:srgbClr val="ED171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750" y="2845688"/>
            <a:ext cx="8351838" cy="1547813"/>
          </a:xfrm>
        </p:spPr>
        <p:txBody>
          <a:bodyPr/>
          <a:lstStyle>
            <a:lvl1pPr marL="0" indent="0">
              <a:lnSpc>
                <a:spcPts val="3000"/>
              </a:lnSpc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773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5" y="358232"/>
            <a:ext cx="8377238" cy="784769"/>
          </a:xfrm>
        </p:spPr>
        <p:txBody>
          <a:bodyPr/>
          <a:lstStyle>
            <a:lvl1pPr>
              <a:lnSpc>
                <a:spcPts val="4100"/>
              </a:lnSpc>
              <a:defRPr sz="3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09575" y="1289050"/>
            <a:ext cx="8893180" cy="4214718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rgbClr val="ED171F"/>
                </a:solidFill>
                <a:latin typeface="Arial"/>
                <a:cs typeface="Arial"/>
              </a:defRPr>
            </a:lvl1pPr>
            <a:lvl2pPr marL="0" indent="0">
              <a:buFont typeface="Arial"/>
              <a:buNone/>
              <a:defRPr b="0" i="0">
                <a:solidFill>
                  <a:srgbClr val="ED171F"/>
                </a:solidFill>
                <a:latin typeface="Arial"/>
                <a:cs typeface="Arial"/>
              </a:defRPr>
            </a:lvl2pPr>
            <a:lvl3pPr marL="0" indent="0">
              <a:buFont typeface="Arial"/>
              <a:buNone/>
              <a:defRPr b="0" i="0">
                <a:solidFill>
                  <a:srgbClr val="ED171F"/>
                </a:solidFill>
                <a:latin typeface="Arial"/>
                <a:cs typeface="Arial"/>
              </a:defRPr>
            </a:lvl3pPr>
            <a:lvl4pPr marL="0" indent="0">
              <a:buFont typeface="Arial"/>
              <a:buNone/>
              <a:defRPr b="0" i="0">
                <a:solidFill>
                  <a:srgbClr val="ED171F"/>
                </a:solidFill>
                <a:latin typeface="Arial"/>
                <a:cs typeface="Arial"/>
              </a:defRPr>
            </a:lvl4pPr>
            <a:lvl5pPr marL="0" indent="0">
              <a:buFont typeface="Arial"/>
              <a:buNone/>
              <a:defRPr b="0" i="0">
                <a:solidFill>
                  <a:srgbClr val="ED171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1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22275" y="1294018"/>
            <a:ext cx="8359319" cy="4828608"/>
          </a:xfrm>
        </p:spPr>
        <p:txBody>
          <a:bodyPr/>
          <a:lstStyle>
            <a:lvl1pPr>
              <a:defRPr b="0" i="0">
                <a:latin typeface="Arial"/>
              </a:defRPr>
            </a:lvl1pPr>
            <a:lvl2pPr marL="342900" indent="-342900">
              <a:buFont typeface="Lucida Grande"/>
              <a:buChar char="-"/>
              <a:defRPr b="0" i="0">
                <a:latin typeface="Arial"/>
              </a:defRPr>
            </a:lvl2pPr>
            <a:lvl3pPr marL="342900" indent="-342900">
              <a:buFont typeface="Lucida Grande"/>
              <a:buChar char="-"/>
              <a:defRPr b="0" i="0">
                <a:latin typeface="Arial"/>
              </a:defRPr>
            </a:lvl3pPr>
            <a:lvl4pPr marL="342900" indent="-342900">
              <a:buFont typeface="Lucida Grande"/>
              <a:buChar char="-"/>
              <a:defRPr b="0" i="0">
                <a:latin typeface="Arial"/>
              </a:defRPr>
            </a:lvl4pPr>
            <a:lvl5pPr marL="342900" indent="-342900">
              <a:buFont typeface="Lucida Grande"/>
              <a:buChar char="-"/>
              <a:defRPr b="0" i="0"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118800"/>
          <a:lstStyle>
            <a:lvl1pPr>
              <a:defRPr sz="3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22275" y="1294018"/>
            <a:ext cx="8359319" cy="4828608"/>
          </a:xfrm>
        </p:spPr>
        <p:txBody>
          <a:bodyPr/>
          <a:lstStyle>
            <a:lvl1pPr>
              <a:defRPr b="0" i="0">
                <a:latin typeface="Arial"/>
              </a:defRPr>
            </a:lvl1pPr>
            <a:lvl2pPr marL="342900" indent="-342900">
              <a:buFont typeface="Lucida Grande"/>
              <a:buChar char="-"/>
              <a:defRPr b="0" i="0">
                <a:latin typeface="Arial"/>
              </a:defRPr>
            </a:lvl2pPr>
            <a:lvl3pPr marL="342900" indent="-342900">
              <a:buFont typeface="Lucida Grande"/>
              <a:buChar char="-"/>
              <a:defRPr b="0" i="0">
                <a:latin typeface="Arial"/>
              </a:defRPr>
            </a:lvl3pPr>
            <a:lvl4pPr marL="342900" indent="-342900">
              <a:buFont typeface="Lucida Grande"/>
              <a:buChar char="-"/>
              <a:defRPr b="0" i="0">
                <a:latin typeface="Arial"/>
              </a:defRPr>
            </a:lvl4pPr>
            <a:lvl5pPr marL="342900" indent="-342900">
              <a:buFont typeface="Lucida Grande"/>
              <a:buChar char="-"/>
              <a:defRPr b="0" i="0"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5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 Slide (Comparis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/>
          <p:cNvSpPr>
            <a:spLocks noGrp="1" noChangeArrowheads="1"/>
          </p:cNvSpPr>
          <p:nvPr userDrawn="1"/>
        </p:nvSpPr>
        <p:spPr bwMode="auto">
          <a:xfrm>
            <a:off x="7904163" y="6418263"/>
            <a:ext cx="96043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fld id="{43D7E507-0D0C-4832-8AAE-373B2D7F125A}" type="slidenum">
              <a:rPr lang="zh-TW" altLang="en-US" sz="800">
                <a:solidFill>
                  <a:srgbClr val="ED171F"/>
                </a:solidFill>
                <a:latin typeface="Frutiger LT Std 45 Light" charset="0"/>
                <a:cs typeface="Arial" pitchFamily="34" charset="0"/>
              </a:rPr>
              <a:pPr algn="r"/>
              <a:t>‹#›</a:t>
            </a:fld>
            <a:endParaRPr lang="en-US" altLang="zh-TW" sz="800">
              <a:solidFill>
                <a:srgbClr val="ED171F"/>
              </a:solidFill>
              <a:latin typeface="Frutiger LT Std 45 Light" charset="0"/>
              <a:cs typeface="Arial" pitchFamily="34" charset="0"/>
            </a:endParaRPr>
          </a:p>
        </p:txBody>
      </p:sp>
      <p:pic>
        <p:nvPicPr>
          <p:cNvPr id="1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6365875"/>
            <a:ext cx="1468437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1"/>
          <p:cNvCxnSpPr>
            <a:cxnSpLocks noChangeShapeType="1"/>
          </p:cNvCxnSpPr>
          <p:nvPr userDrawn="1"/>
        </p:nvCxnSpPr>
        <p:spPr bwMode="auto">
          <a:xfrm>
            <a:off x="392113" y="322263"/>
            <a:ext cx="8382000" cy="0"/>
          </a:xfrm>
          <a:prstGeom prst="line">
            <a:avLst/>
          </a:prstGeom>
          <a:noFill/>
          <a:ln w="28575">
            <a:solidFill>
              <a:srgbClr val="ED17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7"/>
          <p:cNvCxnSpPr>
            <a:cxnSpLocks noChangeShapeType="1"/>
          </p:cNvCxnSpPr>
          <p:nvPr userDrawn="1"/>
        </p:nvCxnSpPr>
        <p:spPr bwMode="auto">
          <a:xfrm>
            <a:off x="388938" y="4354513"/>
            <a:ext cx="8382000" cy="1587"/>
          </a:xfrm>
          <a:prstGeom prst="line">
            <a:avLst/>
          </a:prstGeom>
          <a:noFill/>
          <a:ln w="28575">
            <a:solidFill>
              <a:srgbClr val="ED17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8"/>
          <p:cNvCxnSpPr>
            <a:cxnSpLocks noChangeShapeType="1"/>
          </p:cNvCxnSpPr>
          <p:nvPr userDrawn="1"/>
        </p:nvCxnSpPr>
        <p:spPr bwMode="auto">
          <a:xfrm>
            <a:off x="388938" y="6267450"/>
            <a:ext cx="8382000" cy="1588"/>
          </a:xfrm>
          <a:prstGeom prst="line">
            <a:avLst/>
          </a:prstGeom>
          <a:noFill/>
          <a:ln w="28575">
            <a:solidFill>
              <a:srgbClr val="ED17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7"/>
          <p:cNvCxnSpPr>
            <a:cxnSpLocks noChangeShapeType="1"/>
          </p:cNvCxnSpPr>
          <p:nvPr userDrawn="1"/>
        </p:nvCxnSpPr>
        <p:spPr bwMode="auto">
          <a:xfrm>
            <a:off x="388938" y="1149350"/>
            <a:ext cx="8382000" cy="1588"/>
          </a:xfrm>
          <a:prstGeom prst="line">
            <a:avLst/>
          </a:prstGeom>
          <a:noFill/>
          <a:ln w="28575">
            <a:solidFill>
              <a:srgbClr val="ED17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 Placeholder 2"/>
          <p:cNvSpPr>
            <a:spLocks noGrp="1"/>
          </p:cNvSpPr>
          <p:nvPr>
            <p:ph type="body" idx="27"/>
          </p:nvPr>
        </p:nvSpPr>
        <p:spPr>
          <a:xfrm>
            <a:off x="390796" y="4371536"/>
            <a:ext cx="4077874" cy="1709539"/>
          </a:xfrm>
          <a:prstGeom prst="rect">
            <a:avLst/>
          </a:prstGeom>
        </p:spPr>
        <p:txBody>
          <a:bodyPr tIns="54000" rIns="0" bIns="0"/>
          <a:lstStyle>
            <a:lvl1pPr marL="0" indent="0">
              <a:lnSpc>
                <a:spcPts val="1700"/>
              </a:lnSpc>
              <a:buNone/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8"/>
          </p:nvPr>
        </p:nvSpPr>
        <p:spPr>
          <a:xfrm>
            <a:off x="4684836" y="4371536"/>
            <a:ext cx="4083634" cy="1709539"/>
          </a:xfrm>
          <a:prstGeom prst="rect">
            <a:avLst/>
          </a:prstGeom>
        </p:spPr>
        <p:txBody>
          <a:bodyPr tIns="54000" rIns="0" bIns="0"/>
          <a:lstStyle>
            <a:lvl1pPr marL="0" indent="0">
              <a:lnSpc>
                <a:spcPts val="1700"/>
              </a:lnSpc>
              <a:buNone/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half" idx="23"/>
          </p:nvPr>
        </p:nvSpPr>
        <p:spPr>
          <a:xfrm>
            <a:off x="4692182" y="1271231"/>
            <a:ext cx="4040188" cy="33421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3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3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3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3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2"/>
          </p:nvPr>
        </p:nvSpPr>
        <p:spPr>
          <a:xfrm>
            <a:off x="390525" y="1271231"/>
            <a:ext cx="4040188" cy="33421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3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3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3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3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1"/>
          </p:nvPr>
        </p:nvSpPr>
        <p:spPr>
          <a:xfrm>
            <a:off x="390993" y="1516236"/>
            <a:ext cx="4040188" cy="273843"/>
          </a:xfrm>
          <a:prstGeom prst="rect">
            <a:avLst/>
          </a:prstGeom>
        </p:spPr>
        <p:txBody>
          <a:bodyPr tIns="0"/>
          <a:lstStyle>
            <a:lvl1pPr marL="0" indent="0">
              <a:lnSpc>
                <a:spcPct val="100000"/>
              </a:lnSpc>
              <a:buNone/>
              <a:defRPr sz="7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1"/>
          </p:nvPr>
        </p:nvSpPr>
        <p:spPr>
          <a:xfrm>
            <a:off x="390993" y="3832510"/>
            <a:ext cx="4040188" cy="273843"/>
          </a:xfrm>
          <a:prstGeom prst="rect">
            <a:avLst/>
          </a:prstGeom>
        </p:spPr>
        <p:txBody>
          <a:bodyPr tIns="0" bIns="0" anchor="b"/>
          <a:lstStyle>
            <a:lvl1pPr marL="0" indent="0">
              <a:lnSpc>
                <a:spcPct val="100000"/>
              </a:lnSpc>
              <a:buNone/>
              <a:defRPr sz="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2"/>
          </p:nvPr>
        </p:nvSpPr>
        <p:spPr>
          <a:xfrm>
            <a:off x="390992" y="352424"/>
            <a:ext cx="8373595" cy="796925"/>
          </a:xfrm>
          <a:prstGeom prst="rect">
            <a:avLst/>
          </a:prstGeom>
        </p:spPr>
        <p:txBody>
          <a:bodyPr tIns="118800" anchor="ctr"/>
          <a:lstStyle>
            <a:lvl1pPr marL="0" indent="0">
              <a:lnSpc>
                <a:spcPts val="2800"/>
              </a:lnSpc>
              <a:buNone/>
              <a:defRPr sz="3500" b="0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24"/>
          </p:nvPr>
        </p:nvSpPr>
        <p:spPr>
          <a:xfrm>
            <a:off x="4692650" y="1516236"/>
            <a:ext cx="4040188" cy="273843"/>
          </a:xfrm>
          <a:prstGeom prst="rect">
            <a:avLst/>
          </a:prstGeom>
        </p:spPr>
        <p:txBody>
          <a:bodyPr tIns="0"/>
          <a:lstStyle>
            <a:lvl1pPr marL="0" indent="0">
              <a:lnSpc>
                <a:spcPct val="100000"/>
              </a:lnSpc>
              <a:buNone/>
              <a:defRPr sz="7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25"/>
          </p:nvPr>
        </p:nvSpPr>
        <p:spPr>
          <a:xfrm>
            <a:off x="4692650" y="3832510"/>
            <a:ext cx="4040188" cy="273843"/>
          </a:xfrm>
          <a:prstGeom prst="rect">
            <a:avLst/>
          </a:prstGeom>
        </p:spPr>
        <p:txBody>
          <a:bodyPr tIns="0" bIns="0" anchor="b"/>
          <a:lstStyle>
            <a:lvl1pPr marL="0" indent="0">
              <a:lnSpc>
                <a:spcPct val="100000"/>
              </a:lnSpc>
              <a:buNone/>
              <a:defRPr sz="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426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314810"/>
            <a:ext cx="8296275" cy="868445"/>
          </a:xfrm>
        </p:spPr>
        <p:txBody>
          <a:bodyPr tIns="118800"/>
          <a:lstStyle>
            <a:lvl1pPr>
              <a:defRPr sz="3500" b="0">
                <a:solidFill>
                  <a:srgbClr val="ED171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525" y="1353344"/>
            <a:ext cx="8382000" cy="39512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3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3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3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3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993" y="1598349"/>
            <a:ext cx="8383120" cy="273843"/>
          </a:xfrm>
          <a:prstGeom prst="rect">
            <a:avLst/>
          </a:prstGeom>
        </p:spPr>
        <p:txBody>
          <a:bodyPr tIns="0"/>
          <a:lstStyle>
            <a:lvl1pPr marL="0" indent="0">
              <a:lnSpc>
                <a:spcPct val="100000"/>
              </a:lnSpc>
              <a:buNone/>
              <a:defRPr sz="7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21"/>
          </p:nvPr>
        </p:nvSpPr>
        <p:spPr>
          <a:xfrm>
            <a:off x="390993" y="5822950"/>
            <a:ext cx="8383120" cy="273843"/>
          </a:xfrm>
          <a:prstGeom prst="rect">
            <a:avLst/>
          </a:prstGeom>
        </p:spPr>
        <p:txBody>
          <a:bodyPr tIns="0" bIns="0" anchor="b"/>
          <a:lstStyle>
            <a:lvl1pPr marL="0" indent="0">
              <a:lnSpc>
                <a:spcPct val="100000"/>
              </a:lnSpc>
              <a:buNone/>
              <a:defRPr sz="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38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BEA_bg_2_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r="-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752" y="2534185"/>
            <a:ext cx="5818187" cy="1818948"/>
          </a:xfrm>
        </p:spPr>
        <p:txBody>
          <a:bodyPr tIns="0" rIns="0" bIns="0" anchor="t"/>
          <a:lstStyle>
            <a:lvl1pPr>
              <a:lnSpc>
                <a:spcPts val="2500"/>
              </a:lnSpc>
              <a:defRPr sz="2800" b="0" i="0">
                <a:solidFill>
                  <a:srgbClr val="ED171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3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347663"/>
            <a:ext cx="8396288" cy="7953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575" y="1282700"/>
            <a:ext cx="8604250" cy="4843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8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409575" y="1282700"/>
            <a:ext cx="860425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47663"/>
            <a:ext cx="839628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zh-TW" smtClean="0"/>
          </a:p>
        </p:txBody>
      </p:sp>
      <p:sp>
        <p:nvSpPr>
          <p:cNvPr id="1028" name="Rectangle 14"/>
          <p:cNvSpPr>
            <a:spLocks noGrp="1" noChangeArrowheads="1"/>
          </p:cNvSpPr>
          <p:nvPr/>
        </p:nvSpPr>
        <p:spPr bwMode="auto">
          <a:xfrm>
            <a:off x="7904163" y="6416675"/>
            <a:ext cx="96043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fld id="{0C0A26CC-4E52-426D-BA12-11339305DCAD}" type="slidenum">
              <a:rPr lang="zh-TW" altLang="en-US" sz="800">
                <a:solidFill>
                  <a:srgbClr val="ED171F"/>
                </a:solidFill>
                <a:cs typeface="Arial" pitchFamily="34" charset="0"/>
              </a:rPr>
              <a:pPr algn="r"/>
              <a:t>‹#›</a:t>
            </a:fld>
            <a:endParaRPr lang="en-US" altLang="zh-TW" sz="800">
              <a:solidFill>
                <a:srgbClr val="ED171F"/>
              </a:solidFill>
              <a:cs typeface="Arial" pitchFamily="34" charset="0"/>
            </a:endParaRPr>
          </a:p>
        </p:txBody>
      </p:sp>
      <p:cxnSp>
        <p:nvCxnSpPr>
          <p:cNvPr id="1029" name="Straight Connector 18"/>
          <p:cNvCxnSpPr>
            <a:cxnSpLocks noChangeShapeType="1"/>
          </p:cNvCxnSpPr>
          <p:nvPr/>
        </p:nvCxnSpPr>
        <p:spPr bwMode="auto">
          <a:xfrm>
            <a:off x="388938" y="6267450"/>
            <a:ext cx="8382000" cy="1588"/>
          </a:xfrm>
          <a:prstGeom prst="line">
            <a:avLst/>
          </a:prstGeom>
          <a:noFill/>
          <a:ln w="28575">
            <a:solidFill>
              <a:srgbClr val="ED17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30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6365875"/>
            <a:ext cx="1468437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1" name="Straight Connector 13"/>
          <p:cNvCxnSpPr>
            <a:cxnSpLocks noChangeShapeType="1"/>
          </p:cNvCxnSpPr>
          <p:nvPr/>
        </p:nvCxnSpPr>
        <p:spPr bwMode="auto">
          <a:xfrm>
            <a:off x="392113" y="322263"/>
            <a:ext cx="8382000" cy="0"/>
          </a:xfrm>
          <a:prstGeom prst="line">
            <a:avLst/>
          </a:prstGeom>
          <a:noFill/>
          <a:ln w="28575">
            <a:solidFill>
              <a:srgbClr val="ED17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2" name="Straight Connector 17"/>
          <p:cNvCxnSpPr>
            <a:cxnSpLocks noChangeShapeType="1"/>
          </p:cNvCxnSpPr>
          <p:nvPr/>
        </p:nvCxnSpPr>
        <p:spPr bwMode="auto">
          <a:xfrm>
            <a:off x="388938" y="1149350"/>
            <a:ext cx="8382000" cy="1588"/>
          </a:xfrm>
          <a:prstGeom prst="line">
            <a:avLst/>
          </a:prstGeom>
          <a:noFill/>
          <a:ln w="28575">
            <a:solidFill>
              <a:srgbClr val="ED17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3" r:id="rId2"/>
    <p:sldLayoutId id="2147484144" r:id="rId3"/>
    <p:sldLayoutId id="2147484145" r:id="rId4"/>
    <p:sldLayoutId id="2147484149" r:id="rId5"/>
    <p:sldLayoutId id="2147484146" r:id="rId6"/>
    <p:sldLayoutId id="2147484150" r:id="rId7"/>
    <p:sldLayoutId id="2147484147" r:id="rId8"/>
  </p:sldLayoutIdLst>
  <p:hf sldNum="0" hdr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>
          <a:solidFill>
            <a:srgbClr val="ED171F"/>
          </a:solidFill>
          <a:latin typeface="Arial"/>
          <a:ea typeface="+mj-ea"/>
          <a:cs typeface="ＭＳ Ｐゴシック" charset="-128"/>
        </a:defRPr>
      </a:lvl1pPr>
      <a:lvl2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>
          <a:solidFill>
            <a:srgbClr val="ED171F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>
          <a:solidFill>
            <a:srgbClr val="ED171F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>
          <a:solidFill>
            <a:srgbClr val="ED171F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>
          <a:solidFill>
            <a:srgbClr val="ED171F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rgbClr val="FA8900"/>
          </a:solidFill>
          <a:latin typeface="Frutiger 45 Light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rgbClr val="FA8900"/>
          </a:solidFill>
          <a:latin typeface="Frutiger 45 Light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rgbClr val="FA8900"/>
          </a:solidFill>
          <a:latin typeface="Frutiger 45 Light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rgbClr val="FA8900"/>
          </a:solidFill>
          <a:latin typeface="Frutiger 45 Light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Font typeface="Lucida Grande" charset="0"/>
        <a:buChar char="-"/>
        <a:defRPr sz="2100">
          <a:solidFill>
            <a:schemeClr val="tx1"/>
          </a:solidFill>
          <a:latin typeface="Arial"/>
          <a:ea typeface="+mn-ea"/>
          <a:cs typeface="ＭＳ Ｐゴシック" charset="-128"/>
        </a:defRPr>
      </a:lvl1pPr>
      <a:lvl2pPr marL="742950" indent="-28575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har char="–"/>
        <a:defRPr sz="2100">
          <a:solidFill>
            <a:schemeClr val="tx1"/>
          </a:solidFill>
          <a:latin typeface="Frutiger LT Std 45 Light"/>
          <a:ea typeface="+mn-ea"/>
          <a:cs typeface="Frutiger LT Std 45 Light"/>
        </a:defRPr>
      </a:lvl2pPr>
      <a:lvl3pPr marL="1143000" indent="-2286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har char="•"/>
        <a:defRPr sz="2100">
          <a:solidFill>
            <a:schemeClr val="tx1"/>
          </a:solidFill>
          <a:latin typeface="Frutiger LT Std 45 Light"/>
          <a:ea typeface="ＭＳ Ｐゴシック" charset="-128"/>
          <a:cs typeface="Frutiger LT Std 45 Light"/>
        </a:defRPr>
      </a:lvl3pPr>
      <a:lvl4pPr marL="1600200" indent="-2286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har char="–"/>
        <a:defRPr sz="2100">
          <a:solidFill>
            <a:schemeClr val="tx1"/>
          </a:solidFill>
          <a:latin typeface="Frutiger LT Std 45 Light"/>
          <a:ea typeface="ＭＳ Ｐゴシック" charset="-128"/>
          <a:cs typeface="Frutiger LT Std 45 Light"/>
        </a:defRPr>
      </a:lvl4pPr>
      <a:lvl5pPr marL="2057400" indent="-2286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Frutiger LT Std 45 Light"/>
          <a:ea typeface="ＭＳ Ｐゴシック" charset="-128"/>
          <a:cs typeface="Frutiger LT Std 45 Light"/>
        </a:defRPr>
      </a:lvl5pPr>
      <a:lvl6pPr marL="1981200" indent="-190500" algn="l" rtl="0" eaLnBrk="1" fontAlgn="base" hangingPunct="1">
        <a:spcBef>
          <a:spcPct val="20000"/>
        </a:spcBef>
        <a:spcAft>
          <a:spcPct val="0"/>
        </a:spcAft>
        <a:buFont typeface="Times" pitchFamily="-112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438400" indent="-190500" algn="l" rtl="0" eaLnBrk="1" fontAlgn="base" hangingPunct="1">
        <a:spcBef>
          <a:spcPct val="20000"/>
        </a:spcBef>
        <a:spcAft>
          <a:spcPct val="0"/>
        </a:spcAft>
        <a:buFont typeface="Times" pitchFamily="-112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2895600" indent="-190500" algn="l" rtl="0" eaLnBrk="1" fontAlgn="base" hangingPunct="1">
        <a:spcBef>
          <a:spcPct val="20000"/>
        </a:spcBef>
        <a:spcAft>
          <a:spcPct val="0"/>
        </a:spcAft>
        <a:buFont typeface="Times" pitchFamily="-112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352800" indent="-190500" algn="l" rtl="0" eaLnBrk="1" fontAlgn="base" hangingPunct="1">
        <a:spcBef>
          <a:spcPct val="20000"/>
        </a:spcBef>
        <a:spcAft>
          <a:spcPct val="0"/>
        </a:spcAft>
        <a:buFont typeface="Times" pitchFamily="-112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398463" y="2414588"/>
            <a:ext cx="8391525" cy="1597025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Test automation</a:t>
            </a:r>
            <a:br>
              <a:rPr lang="en-US" altLang="zh-TW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TW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For architecture-based application project (using Java EE Web framework)</a:t>
            </a:r>
            <a:br>
              <a:rPr lang="en-US" altLang="zh-TW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zh-TW" altLang="en-US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82" y="332509"/>
            <a:ext cx="1383622" cy="75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446084" y="332509"/>
            <a:ext cx="839628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ED171F"/>
                </a:solidFill>
                <a:latin typeface="Arial"/>
                <a:ea typeface="+mj-ea"/>
                <a:cs typeface="ＭＳ Ｐゴシック" charset="-128"/>
              </a:defRPr>
            </a:lvl1pPr>
            <a:lvl2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altLang="zh-TW" b="1" kern="0" dirty="0" smtClean="0">
                <a:solidFill>
                  <a:srgbClr val="FF0000"/>
                </a:solidFill>
                <a:latin typeface="Arial" pitchFamily="34" charset="0"/>
                <a:cs typeface="ＭＳ Ｐゴシック" pitchFamily="34" charset="-128"/>
              </a:rPr>
              <a:t>Test Architecture</a:t>
            </a:r>
            <a:endParaRPr lang="en-US" altLang="zh-TW" b="1" kern="0" dirty="0">
              <a:solidFill>
                <a:srgbClr val="FF0000"/>
              </a:solidFill>
              <a:latin typeface="Arial" pitchFamily="34" charset="0"/>
              <a:cs typeface="ＭＳ Ｐゴシック" pitchFamily="34" charset="-128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76275" y="2388317"/>
            <a:ext cx="1438275" cy="2906451"/>
          </a:xfrm>
          <a:prstGeom prst="roundRect">
            <a:avLst/>
          </a:prstGeom>
          <a:solidFill>
            <a:srgbClr val="B6DF89"/>
          </a:solidFill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 err="1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TestNG</a:t>
            </a:r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</a:t>
            </a:r>
          </a:p>
          <a:p>
            <a:pPr algn="ctr" eaLnBrk="0" hangingPunct="0"/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(Test runner)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3076575" y="2388318"/>
            <a:ext cx="5528729" cy="29064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Your test program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@Test(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dataProvider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“excel"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groups="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Demo",description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="XML Demo")</a:t>
            </a:r>
          </a:p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1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yourTest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SelectItem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[] cols, Object[] data) 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00" b="1" dirty="0" smtClean="0">
                <a:latin typeface="Consolas" panose="020B0609020204030204" pitchFamily="49" charset="0"/>
                <a:ea typeface="ＭＳ Ｐゴシック" pitchFamily="-112" charset="-128"/>
                <a:cs typeface="Consolas" panose="020B0609020204030204" pitchFamily="49" charset="0"/>
              </a:rPr>
              <a:t>     // use </a:t>
            </a:r>
            <a:r>
              <a:rPr lang="en-US" sz="1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 array as each row of excel data</a:t>
            </a:r>
          </a:p>
          <a:p>
            <a:r>
              <a:rPr lang="en-US" sz="1000" b="1" dirty="0" smtClean="0">
                <a:latin typeface="Consolas" panose="020B0609020204030204" pitchFamily="49" charset="0"/>
                <a:ea typeface="ＭＳ Ｐゴシック" pitchFamily="-112" charset="-128"/>
                <a:cs typeface="Consolas" panose="020B0609020204030204" pitchFamily="49" charset="0"/>
              </a:rPr>
              <a:t>     // do testing</a:t>
            </a:r>
          </a:p>
          <a:p>
            <a:endParaRPr lang="en-US" sz="1000" b="1" dirty="0">
              <a:latin typeface="Consolas" panose="020B0609020204030204" pitchFamily="49" charset="0"/>
              <a:ea typeface="ＭＳ Ｐゴシック" pitchFamily="-112" charset="-128"/>
              <a:cs typeface="Consolas" panose="020B0609020204030204" pitchFamily="49" charset="0"/>
            </a:endParaRPr>
          </a:p>
          <a:p>
            <a:r>
              <a:rPr lang="en-US" sz="1000" b="1" dirty="0" smtClean="0">
                <a:latin typeface="Consolas" panose="020B0609020204030204" pitchFamily="49" charset="0"/>
                <a:ea typeface="ＭＳ Ｐゴシック" pitchFamily="-112" charset="-128"/>
                <a:cs typeface="Consolas" panose="020B0609020204030204" pitchFamily="49" charset="0"/>
              </a:rPr>
              <a:t>}</a:t>
            </a:r>
          </a:p>
          <a:p>
            <a:endParaRPr lang="en-US" sz="1000" b="1" dirty="0" smtClean="0">
              <a:latin typeface="Consolas" panose="020B0609020204030204" pitchFamily="49" charset="0"/>
              <a:ea typeface="ＭＳ Ｐゴシック" pitchFamily="-112" charset="-128"/>
              <a:cs typeface="Consolas" panose="020B0609020204030204" pitchFamily="49" charset="0"/>
            </a:endParaRPr>
          </a:p>
          <a:p>
            <a:endParaRPr lang="en-US" sz="1000" b="1" dirty="0">
              <a:latin typeface="Consolas" panose="020B0609020204030204" pitchFamily="49" charset="0"/>
              <a:ea typeface="ＭＳ Ｐゴシック" pitchFamily="-112" charset="-128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DataProvider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 name = "excel" ) </a:t>
            </a:r>
          </a:p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Object[][] 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gatherExcelData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File </a:t>
            </a:r>
            <a:r>
              <a:rPr lang="en-US" sz="1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xlsFile</a:t>
            </a:r>
            <a:r>
              <a:rPr lang="en-US" sz="1000" i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b="1" i="1" dirty="0">
                <a:latin typeface="Consolas" panose="020B0609020204030204" pitchFamily="49" charset="0"/>
                <a:cs typeface="Consolas" panose="020B0609020204030204" pitchFamily="49" charset="0"/>
              </a:rPr>
              <a:t>new File("test-data/DemoMetaModel01-Test.xls");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XAATestingData.</a:t>
            </a:r>
            <a:r>
              <a:rPr lang="en-US" sz="10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getExcelData</a:t>
            </a:r>
            <a:r>
              <a:rPr lang="en-US" sz="1000" b="1" i="1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0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xlsFile</a:t>
            </a:r>
            <a:r>
              <a:rPr lang="en-US" sz="1000" b="1" i="1" dirty="0">
                <a:latin typeface="Consolas" panose="020B0609020204030204" pitchFamily="49" charset="0"/>
                <a:cs typeface="Consolas" panose="020B0609020204030204" pitchFamily="49" charset="0"/>
              </a:rPr>
              <a:t>, "DP" );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000" dirty="0" smtClean="0">
              <a:latin typeface="Consolas" panose="020B0609020204030204" pitchFamily="49" charset="0"/>
              <a:ea typeface="ＭＳ Ｐゴシック" pitchFamily="-112" charset="-128"/>
              <a:cs typeface="Consolas" panose="020B06090202040302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>
            <a:off x="2114550" y="4608970"/>
            <a:ext cx="9620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ounded Rectangle 26"/>
          <p:cNvSpPr/>
          <p:nvPr/>
        </p:nvSpPr>
        <p:spPr bwMode="auto">
          <a:xfrm>
            <a:off x="2252662" y="4225270"/>
            <a:ext cx="762000" cy="2763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Test data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114550" y="3183760"/>
            <a:ext cx="9620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38"/>
          <p:cNvSpPr/>
          <p:nvPr/>
        </p:nvSpPr>
        <p:spPr>
          <a:xfrm>
            <a:off x="789707" y="1410023"/>
            <a:ext cx="7554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Parameterized Test using the </a:t>
            </a:r>
            <a:r>
              <a:rPr lang="en-US" dirty="0" err="1" smtClean="0">
                <a:solidFill>
                  <a:srgbClr val="FF0000"/>
                </a:solidFill>
              </a:rPr>
              <a:t>TestNG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dataprovider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33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82" y="332509"/>
            <a:ext cx="1383622" cy="75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446084" y="332509"/>
            <a:ext cx="839628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ED171F"/>
                </a:solidFill>
                <a:latin typeface="Arial"/>
                <a:ea typeface="+mj-ea"/>
                <a:cs typeface="ＭＳ Ｐゴシック" charset="-128"/>
              </a:defRPr>
            </a:lvl1pPr>
            <a:lvl2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altLang="zh-TW" b="1" kern="0" dirty="0" smtClean="0">
                <a:solidFill>
                  <a:srgbClr val="FF0000"/>
                </a:solidFill>
                <a:latin typeface="Arial" pitchFamily="34" charset="0"/>
                <a:cs typeface="ＭＳ Ｐゴシック" pitchFamily="34" charset="-128"/>
              </a:rPr>
              <a:t>Test Architecture</a:t>
            </a:r>
            <a:endParaRPr lang="en-US" altLang="zh-TW" b="1" kern="0" dirty="0">
              <a:solidFill>
                <a:srgbClr val="FF0000"/>
              </a:solidFill>
              <a:latin typeface="Arial" pitchFamily="34" charset="0"/>
              <a:cs typeface="ＭＳ Ｐゴシック" pitchFamily="34" charset="-128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89707" y="1410023"/>
            <a:ext cx="7554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TestNG</a:t>
            </a:r>
            <a:r>
              <a:rPr lang="en-US" dirty="0" smtClean="0">
                <a:solidFill>
                  <a:srgbClr val="FF0000"/>
                </a:solidFill>
              </a:rPr>
              <a:t> drive Selenium test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1" name="Picture 3" descr="D:\Users\TCTR630\Desktop\Test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34" y="1805013"/>
            <a:ext cx="7640670" cy="436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65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82" y="332509"/>
            <a:ext cx="1383622" cy="75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446084" y="332509"/>
            <a:ext cx="839628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ED171F"/>
                </a:solidFill>
                <a:latin typeface="Arial"/>
                <a:ea typeface="+mj-ea"/>
                <a:cs typeface="ＭＳ Ｐゴシック" charset="-128"/>
              </a:defRPr>
            </a:lvl1pPr>
            <a:lvl2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altLang="zh-TW" b="1" kern="0" dirty="0" smtClean="0">
                <a:solidFill>
                  <a:srgbClr val="FF0000"/>
                </a:solidFill>
                <a:latin typeface="Arial" pitchFamily="34" charset="0"/>
                <a:cs typeface="ＭＳ Ｐゴシック" pitchFamily="34" charset="-128"/>
              </a:rPr>
              <a:t>Spring + Struts system test</a:t>
            </a:r>
            <a:endParaRPr lang="en-US" altLang="zh-TW" b="1" kern="0" dirty="0">
              <a:solidFill>
                <a:srgbClr val="FF0000"/>
              </a:solidFill>
              <a:latin typeface="Arial" pitchFamily="34" charset="0"/>
              <a:cs typeface="ＭＳ Ｐゴシック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711064" y="2230190"/>
            <a:ext cx="7866327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Test_SYS_BizWebApp_Actions_001 extends StrutsSpringJUnit4TestCase&lt;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XaaAction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endParaRPr lang="en-US" sz="12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RequestContextHolder.</a:t>
            </a:r>
            <a:r>
              <a:rPr lang="en-US" sz="1200" i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setRequestAttributes</a:t>
            </a:r>
            <a:r>
              <a:rPr lang="en-US" sz="1200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12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ServletRequestAttributes</a:t>
            </a:r>
            <a:r>
              <a:rPr lang="en-US" sz="12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(request));</a:t>
            </a:r>
          </a:p>
          <a:p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SessionMap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Object&gt;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sessionMap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SessionMap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Object&gt;(request); </a:t>
            </a:r>
          </a:p>
          <a:p>
            <a:endParaRPr lang="en-US" sz="12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setup request parameters    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request.setParameter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"TCTR630");</a:t>
            </a:r>
          </a:p>
          <a:p>
            <a:r>
              <a:rPr lang="en-US" sz="12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request.setParameter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("password",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2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xxxxxxxxxxx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setup action proxy for the struts action 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ActionProxy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proxy1 =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this.getActionProxy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("/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xsa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/login"); </a:t>
            </a:r>
          </a:p>
          <a:p>
            <a:endParaRPr lang="en-US" sz="12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session object for the action proxy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proxy1.getInvocation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getInvocationContext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setSession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sessionMap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</a:t>
            </a:r>
          </a:p>
          <a:p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SysUserAction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action1 = (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SysUserAction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proxy1.getAction();        </a:t>
            </a:r>
          </a:p>
          <a:p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result1 = proxy1.execute(); </a:t>
            </a:r>
          </a:p>
          <a:p>
            <a:endParaRPr lang="en-US" sz="12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assert if login is successful</a:t>
            </a:r>
          </a:p>
          <a:p>
            <a:r>
              <a:rPr lang="en-US" sz="12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Assert.</a:t>
            </a:r>
            <a:r>
              <a:rPr lang="en-US" sz="1200" b="1" i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en-US" sz="1200" b="1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(result1</a:t>
            </a:r>
            <a:r>
              <a:rPr lang="en-US" sz="12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XaaAction.HOME</a:t>
            </a:r>
            <a:r>
              <a:rPr lang="en-US" sz="1200" b="1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endParaRPr lang="en-US" sz="12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150" y="1417529"/>
            <a:ext cx="78663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Test automation feasible for testing Spring + Struts 2 actions with Strut 2 </a:t>
            </a:r>
            <a:r>
              <a:rPr lang="en-US" sz="2000" dirty="0" err="1" smtClean="0">
                <a:solidFill>
                  <a:srgbClr val="FF0000"/>
                </a:solidFill>
              </a:rPr>
              <a:t>JUnit</a:t>
            </a:r>
            <a:r>
              <a:rPr lang="en-US" sz="2000" dirty="0" smtClean="0">
                <a:solidFill>
                  <a:srgbClr val="FF0000"/>
                </a:solidFill>
              </a:rPr>
              <a:t> plugin (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StrutsSpringJUnit4TestCase)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4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82" y="332509"/>
            <a:ext cx="1383622" cy="75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446084" y="332509"/>
            <a:ext cx="839628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ED171F"/>
                </a:solidFill>
                <a:latin typeface="Arial"/>
                <a:ea typeface="+mj-ea"/>
                <a:cs typeface="ＭＳ Ｐゴシック" charset="-128"/>
              </a:defRPr>
            </a:lvl1pPr>
            <a:lvl2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altLang="zh-TW" b="1" kern="0" dirty="0" smtClean="0">
                <a:solidFill>
                  <a:srgbClr val="FF0000"/>
                </a:solidFill>
                <a:latin typeface="Arial" pitchFamily="34" charset="0"/>
                <a:cs typeface="ＭＳ Ｐゴシック" pitchFamily="34" charset="-128"/>
              </a:rPr>
              <a:t>Spring + Struts system test</a:t>
            </a:r>
            <a:endParaRPr lang="en-US" altLang="zh-TW" b="1" kern="0" dirty="0">
              <a:solidFill>
                <a:srgbClr val="FF0000"/>
              </a:solidFill>
              <a:latin typeface="Arial" pitchFamily="34" charset="0"/>
              <a:cs typeface="ＭＳ Ｐゴシック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23" y="1339246"/>
            <a:ext cx="7589210" cy="477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07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82" y="332509"/>
            <a:ext cx="1383622" cy="75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 bwMode="auto">
          <a:xfrm>
            <a:off x="446084" y="1608417"/>
            <a:ext cx="8423832" cy="68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514350" indent="-514350" eaLnBrk="1" hangingPunct="1">
              <a:lnSpc>
                <a:spcPts val="2800"/>
              </a:lnSpc>
              <a:buFont typeface="+mj-lt"/>
              <a:buAutoNum type="arabicPeriod"/>
              <a:defRPr sz="2000" b="0" kern="0">
                <a:solidFill>
                  <a:srgbClr val="FF0000"/>
                </a:solidFill>
                <a:ea typeface="+mj-ea"/>
                <a:cs typeface="ＭＳ Ｐゴシック" pitchFamily="34" charset="-128"/>
              </a:defRPr>
            </a:lvl1pPr>
            <a:lvl2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0" indent="0">
              <a:buNone/>
            </a:pP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935183" y="1608416"/>
            <a:ext cx="7113852" cy="422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514350" indent="-514350" eaLnBrk="1" hangingPunct="1">
              <a:lnSpc>
                <a:spcPts val="2800"/>
              </a:lnSpc>
              <a:buFont typeface="+mj-lt"/>
              <a:buAutoNum type="arabicPeriod"/>
              <a:defRPr sz="2000" b="0" kern="0">
                <a:solidFill>
                  <a:srgbClr val="FF0000"/>
                </a:solidFill>
                <a:ea typeface="+mj-ea"/>
                <a:cs typeface="ＭＳ Ｐゴシック" pitchFamily="34" charset="-128"/>
              </a:defRPr>
            </a:lvl1pPr>
            <a:lvl2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Test </a:t>
            </a:r>
            <a:r>
              <a:rPr lang="en-US" sz="1600" dirty="0"/>
              <a:t>coverage is a percentage measured to describe the degree to which the source code of </a:t>
            </a:r>
            <a:r>
              <a:rPr lang="en-US" sz="1600" dirty="0" smtClean="0"/>
              <a:t>an application is executed for all the automated tests</a:t>
            </a: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A test run which has high </a:t>
            </a:r>
            <a:r>
              <a:rPr lang="en-US" sz="1600" dirty="0"/>
              <a:t>code coverage </a:t>
            </a:r>
            <a:r>
              <a:rPr lang="en-US" sz="1600" dirty="0" smtClean="0"/>
              <a:t>when more application source </a:t>
            </a:r>
            <a:r>
              <a:rPr lang="en-US" sz="1600" dirty="0"/>
              <a:t>code </a:t>
            </a:r>
            <a:r>
              <a:rPr lang="en-US" sz="1600" dirty="0" smtClean="0"/>
              <a:t>are executed </a:t>
            </a:r>
            <a:r>
              <a:rPr lang="en-US" sz="1600" dirty="0"/>
              <a:t>during </a:t>
            </a:r>
            <a:r>
              <a:rPr lang="en-US" sz="1600" dirty="0" smtClean="0"/>
              <a:t>the test run, which suggests </a:t>
            </a:r>
            <a:r>
              <a:rPr lang="en-US" sz="1600" dirty="0"/>
              <a:t>it </a:t>
            </a:r>
            <a:r>
              <a:rPr lang="en-US" sz="1600" dirty="0" smtClean="0"/>
              <a:t>can better detect  software bugs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Provide a metric to measure </a:t>
            </a:r>
            <a:r>
              <a:rPr lang="en-US" sz="1600" dirty="0"/>
              <a:t>the confidence of test</a:t>
            </a:r>
            <a:br>
              <a:rPr lang="en-US" sz="1600" dirty="0"/>
            </a:br>
            <a:r>
              <a:rPr lang="en-US" sz="1600" dirty="0" smtClean="0"/>
              <a:t>	50</a:t>
            </a:r>
            <a:r>
              <a:rPr lang="en-US" sz="1600" dirty="0"/>
              <a:t>%              baseline test </a:t>
            </a:r>
            <a:r>
              <a:rPr lang="en-US" sz="1600" dirty="0" smtClean="0"/>
              <a:t>coverage  (industry guideline)</a:t>
            </a:r>
            <a:br>
              <a:rPr lang="en-US" sz="1600" dirty="0" smtClean="0"/>
            </a:br>
            <a:r>
              <a:rPr lang="en-US" sz="1600" dirty="0" smtClean="0"/>
              <a:t>        70</a:t>
            </a:r>
            <a:r>
              <a:rPr lang="en-US" sz="1600" dirty="0"/>
              <a:t>% - 80%   optimal test </a:t>
            </a:r>
            <a:r>
              <a:rPr lang="en-US" sz="1600" dirty="0" smtClean="0"/>
              <a:t>coverage  </a:t>
            </a:r>
            <a:r>
              <a:rPr lang="en-US" sz="1600" dirty="0"/>
              <a:t>(industry guideline)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46084" y="332509"/>
            <a:ext cx="839628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ED171F"/>
                </a:solidFill>
                <a:latin typeface="Arial"/>
                <a:ea typeface="+mj-ea"/>
                <a:cs typeface="ＭＳ Ｐゴシック" charset="-128"/>
              </a:defRPr>
            </a:lvl1pPr>
            <a:lvl2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altLang="zh-TW" b="1" kern="0" dirty="0" smtClean="0">
                <a:solidFill>
                  <a:srgbClr val="FF0000"/>
                </a:solidFill>
                <a:latin typeface="Arial" pitchFamily="34" charset="0"/>
                <a:cs typeface="ＭＳ Ｐゴシック" pitchFamily="34" charset="-128"/>
              </a:rPr>
              <a:t>Test Coverage</a:t>
            </a:r>
            <a:endParaRPr lang="en-US" altLang="zh-TW" b="1" kern="0" dirty="0">
              <a:solidFill>
                <a:srgbClr val="FF0000"/>
              </a:solidFill>
              <a:latin typeface="Arial" pitchFamily="34" charset="0"/>
              <a:cs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605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82" y="332509"/>
            <a:ext cx="1383622" cy="75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 bwMode="auto">
          <a:xfrm>
            <a:off x="446084" y="1608417"/>
            <a:ext cx="8423832" cy="68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514350" indent="-514350" eaLnBrk="1" hangingPunct="1">
              <a:lnSpc>
                <a:spcPts val="2800"/>
              </a:lnSpc>
              <a:buFont typeface="+mj-lt"/>
              <a:buAutoNum type="arabicPeriod"/>
              <a:defRPr sz="2000" b="0" kern="0">
                <a:solidFill>
                  <a:srgbClr val="FF0000"/>
                </a:solidFill>
                <a:ea typeface="+mj-ea"/>
                <a:cs typeface="ＭＳ Ｐゴシック" pitchFamily="34" charset="-128"/>
              </a:defRPr>
            </a:lvl1pPr>
            <a:lvl2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0" indent="0">
              <a:buNone/>
            </a:pP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46084" y="332509"/>
            <a:ext cx="839628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ED171F"/>
                </a:solidFill>
                <a:latin typeface="Arial"/>
                <a:ea typeface="+mj-ea"/>
                <a:cs typeface="ＭＳ Ｐゴシック" charset="-128"/>
              </a:defRPr>
            </a:lvl1pPr>
            <a:lvl2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altLang="zh-TW" b="1" kern="0" dirty="0" smtClean="0">
                <a:solidFill>
                  <a:srgbClr val="FF0000"/>
                </a:solidFill>
                <a:latin typeface="Arial" pitchFamily="34" charset="0"/>
                <a:cs typeface="ＭＳ Ｐゴシック" pitchFamily="34" charset="-128"/>
              </a:rPr>
              <a:t>Test Coverage</a:t>
            </a:r>
            <a:endParaRPr lang="en-US" altLang="zh-TW" b="1" kern="0" dirty="0">
              <a:solidFill>
                <a:srgbClr val="FF0000"/>
              </a:solidFill>
              <a:latin typeface="Arial" pitchFamily="34" charset="0"/>
              <a:cs typeface="ＭＳ Ｐゴシック" pitchFamily="34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4" y="1268175"/>
            <a:ext cx="10439380" cy="655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4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82" y="332509"/>
            <a:ext cx="1383622" cy="75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46084" y="332509"/>
            <a:ext cx="839628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ED171F"/>
                </a:solidFill>
                <a:latin typeface="Arial"/>
                <a:ea typeface="+mj-ea"/>
                <a:cs typeface="ＭＳ Ｐゴシック" charset="-128"/>
              </a:defRPr>
            </a:lvl1pPr>
            <a:lvl2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altLang="zh-TW" b="1" kern="0" dirty="0" smtClean="0">
                <a:solidFill>
                  <a:srgbClr val="FF0000"/>
                </a:solidFill>
                <a:latin typeface="Arial" pitchFamily="34" charset="0"/>
                <a:cs typeface="ＭＳ Ｐゴシック" pitchFamily="34" charset="-128"/>
              </a:rPr>
              <a:t>Test guideline</a:t>
            </a:r>
            <a:endParaRPr lang="en-US" altLang="zh-TW" b="1" kern="0" dirty="0">
              <a:solidFill>
                <a:srgbClr val="FF0000"/>
              </a:solidFill>
              <a:latin typeface="Arial" pitchFamily="34" charset="0"/>
              <a:cs typeface="ＭＳ Ｐゴシック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99641" y="1217892"/>
            <a:ext cx="7113852" cy="499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514350" indent="-514350" eaLnBrk="1" hangingPunct="1">
              <a:lnSpc>
                <a:spcPts val="2800"/>
              </a:lnSpc>
              <a:buFont typeface="+mj-lt"/>
              <a:buAutoNum type="arabicPeriod"/>
              <a:defRPr sz="2000" b="0" kern="0">
                <a:solidFill>
                  <a:srgbClr val="FF0000"/>
                </a:solidFill>
                <a:ea typeface="+mj-ea"/>
                <a:cs typeface="ＭＳ Ｐゴシック" pitchFamily="34" charset="-128"/>
              </a:defRPr>
            </a:lvl1pPr>
            <a:lvl2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0" indent="0">
              <a:buNone/>
            </a:pPr>
            <a:r>
              <a:rPr lang="en-US" dirty="0" smtClean="0"/>
              <a:t>Standards and best practices for easier maintenance of automated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Standardize test artifacts locations (test source code , test data , test suites , screen dump)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Test coding standard</a:t>
            </a:r>
          </a:p>
          <a:p>
            <a:pPr marL="857250" lvl="2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Test class name</a:t>
            </a:r>
          </a:p>
          <a:p>
            <a:pPr marL="857250" lvl="2" indent="-457200">
              <a:buFont typeface="Arial" panose="020B0604020202020204" pitchFamily="34" charset="0"/>
              <a:buChar char="•"/>
            </a:pPr>
            <a:r>
              <a:rPr lang="en-US" sz="1600" dirty="0"/>
              <a:t>Test method </a:t>
            </a:r>
            <a:r>
              <a:rPr lang="en-US" sz="1600" dirty="0" smtClean="0"/>
              <a:t>name</a:t>
            </a:r>
          </a:p>
          <a:p>
            <a:pPr marL="857250" lvl="2" indent="-457200">
              <a:buFont typeface="Arial" panose="020B0604020202020204" pitchFamily="34" charset="0"/>
              <a:buChar char="•"/>
            </a:pPr>
            <a:r>
              <a:rPr lang="en-US" sz="1600" dirty="0"/>
              <a:t>Test method </a:t>
            </a:r>
            <a:r>
              <a:rPr lang="en-US" sz="1600" dirty="0" smtClean="0"/>
              <a:t>annotation</a:t>
            </a:r>
          </a:p>
          <a:p>
            <a:pPr marL="857250" lvl="2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Test program logic</a:t>
            </a:r>
          </a:p>
          <a:p>
            <a:pPr marL="857250" lvl="2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Test data parameterization</a:t>
            </a:r>
          </a:p>
          <a:p>
            <a:pPr marL="40005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Test quality</a:t>
            </a:r>
          </a:p>
          <a:p>
            <a:pPr marL="857250" lvl="2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Test for input and output (not depends on implementation detail)</a:t>
            </a:r>
          </a:p>
          <a:p>
            <a:pPr marL="857250" lvl="2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Test description match with the code logic</a:t>
            </a:r>
          </a:p>
          <a:p>
            <a:pPr marL="40005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Test coverage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628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82" y="332509"/>
            <a:ext cx="1383622" cy="75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46084" y="332509"/>
            <a:ext cx="839628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ED171F"/>
                </a:solidFill>
                <a:latin typeface="Arial"/>
                <a:ea typeface="+mj-ea"/>
                <a:cs typeface="ＭＳ Ｐゴシック" charset="-128"/>
              </a:defRPr>
            </a:lvl1pPr>
            <a:lvl2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altLang="zh-TW" b="1" kern="0" dirty="0" smtClean="0">
                <a:solidFill>
                  <a:srgbClr val="FF0000"/>
                </a:solidFill>
                <a:latin typeface="Arial" pitchFamily="34" charset="0"/>
                <a:cs typeface="ＭＳ Ｐゴシック" pitchFamily="34" charset="-128"/>
              </a:rPr>
              <a:t>Code + Test process</a:t>
            </a:r>
            <a:endParaRPr lang="en-US" altLang="zh-TW" b="1" kern="0" dirty="0">
              <a:solidFill>
                <a:srgbClr val="FF0000"/>
              </a:solidFill>
              <a:latin typeface="Arial" pitchFamily="34" charset="0"/>
              <a:cs typeface="ＭＳ Ｐゴシック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99641" y="1332192"/>
            <a:ext cx="7113852" cy="4668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514350" indent="-514350" eaLnBrk="1" hangingPunct="1">
              <a:lnSpc>
                <a:spcPts val="2800"/>
              </a:lnSpc>
              <a:buFont typeface="+mj-lt"/>
              <a:buAutoNum type="arabicPeriod"/>
              <a:defRPr sz="2000" b="0" kern="0">
                <a:solidFill>
                  <a:srgbClr val="FF0000"/>
                </a:solidFill>
                <a:ea typeface="+mj-ea"/>
                <a:cs typeface="ＭＳ Ｐゴシック" pitchFamily="34" charset="-128"/>
              </a:defRPr>
            </a:lvl1pPr>
            <a:lvl2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checkout latest application </a:t>
            </a:r>
            <a:r>
              <a:rPr lang="en-US" sz="1600" dirty="0"/>
              <a:t>source </a:t>
            </a:r>
            <a:r>
              <a:rPr lang="en-US" sz="1600" dirty="0" smtClean="0"/>
              <a:t>from </a:t>
            </a:r>
            <a:r>
              <a:rPr lang="en-US" sz="1600" u="sng" dirty="0" smtClean="0"/>
              <a:t>integration</a:t>
            </a:r>
            <a:r>
              <a:rPr lang="en-US" sz="1600" dirty="0" smtClean="0"/>
              <a:t> stream and start 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write </a:t>
            </a:r>
            <a:r>
              <a:rPr lang="en-US" sz="1600" dirty="0"/>
              <a:t>new unit and system test for new </a:t>
            </a:r>
            <a:r>
              <a:rPr lang="en-US" sz="1600" dirty="0" smtClean="0"/>
              <a:t>or modified application </a:t>
            </a:r>
            <a:r>
              <a:rPr lang="en-US" sz="1600" dirty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run ALL unit tests </a:t>
            </a:r>
            <a:r>
              <a:rPr lang="en-US" sz="1600" dirty="0"/>
              <a:t>and system </a:t>
            </a:r>
            <a:r>
              <a:rPr lang="en-US" sz="1600" dirty="0" smtClean="0"/>
              <a:t>tests successfully and generate test report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 test code should be peer reviewed by another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check-in </a:t>
            </a:r>
            <a:r>
              <a:rPr lang="en-US" sz="1600" dirty="0"/>
              <a:t>application code and test code and test </a:t>
            </a:r>
            <a:r>
              <a:rPr lang="en-US" sz="1600" dirty="0" smtClean="0"/>
              <a:t>data to </a:t>
            </a:r>
            <a:r>
              <a:rPr lang="en-US" sz="1600" u="sng" dirty="0" smtClean="0"/>
              <a:t>developer</a:t>
            </a:r>
            <a:r>
              <a:rPr lang="en-US" sz="1600" dirty="0" smtClean="0"/>
              <a:t> stream</a:t>
            </a:r>
          </a:p>
          <a:p>
            <a:pPr marL="0" indent="0">
              <a:buNone/>
            </a:pPr>
            <a:r>
              <a:rPr lang="en-US" sz="1600" dirty="0" smtClean="0"/>
              <a:t>Test </a:t>
            </a:r>
            <a:r>
              <a:rPr lang="en-US" sz="1600" dirty="0"/>
              <a:t>reviewer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review test report and test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consult peer reviewer and ask developer to correct coding if necessary</a:t>
            </a:r>
          </a:p>
          <a:p>
            <a:pPr marL="0" indent="0">
              <a:buNone/>
            </a:pPr>
            <a:r>
              <a:rPr lang="en-US" sz="1600" dirty="0" smtClean="0"/>
              <a:t>If review okay the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check-in all changes to </a:t>
            </a:r>
            <a:r>
              <a:rPr lang="en-US" sz="1600" u="sng" dirty="0" smtClean="0"/>
              <a:t>integration</a:t>
            </a:r>
            <a:r>
              <a:rPr lang="en-US" sz="1600" dirty="0" smtClean="0"/>
              <a:t> stream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arrange </a:t>
            </a:r>
            <a:r>
              <a:rPr lang="en-US" sz="1600" dirty="0"/>
              <a:t>integration test if needed 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500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82" y="332509"/>
            <a:ext cx="1383622" cy="75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 bwMode="auto">
          <a:xfrm>
            <a:off x="418540" y="2896890"/>
            <a:ext cx="8423832" cy="68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514350" indent="-514350" eaLnBrk="1" hangingPunct="1">
              <a:lnSpc>
                <a:spcPts val="2800"/>
              </a:lnSpc>
              <a:buFont typeface="+mj-lt"/>
              <a:buAutoNum type="arabicPeriod"/>
              <a:defRPr sz="2000" b="0" kern="0">
                <a:solidFill>
                  <a:srgbClr val="FF0000"/>
                </a:solidFill>
                <a:ea typeface="+mj-ea"/>
                <a:cs typeface="ＭＳ Ｐゴシック" pitchFamily="34" charset="-128"/>
              </a:defRPr>
            </a:lvl1pPr>
            <a:lvl2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FIRST </a:t>
            </a:r>
            <a:r>
              <a:rPr lang="en-US" sz="3600" dirty="0"/>
              <a:t>principle</a:t>
            </a:r>
          </a:p>
          <a:p>
            <a:pPr marL="0" indent="0" algn="ctr">
              <a:buNone/>
            </a:pP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46084" y="332509"/>
            <a:ext cx="839628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ED171F"/>
                </a:solidFill>
                <a:latin typeface="Arial"/>
                <a:ea typeface="+mj-ea"/>
                <a:cs typeface="ＭＳ Ｐゴシック" charset="-128"/>
              </a:defRPr>
            </a:lvl1pPr>
            <a:lvl2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altLang="zh-TW" b="1" kern="0" dirty="0" smtClean="0">
                <a:solidFill>
                  <a:srgbClr val="FF0000"/>
                </a:solidFill>
                <a:latin typeface="Arial" pitchFamily="34" charset="0"/>
                <a:cs typeface="ＭＳ Ｐゴシック" pitchFamily="34" charset="-128"/>
              </a:rPr>
              <a:t>What is a good unit / system test ?</a:t>
            </a:r>
            <a:endParaRPr lang="en-US" altLang="zh-TW" b="1" kern="0" dirty="0">
              <a:solidFill>
                <a:srgbClr val="FF0000"/>
              </a:solidFill>
              <a:latin typeface="Arial" pitchFamily="34" charset="0"/>
              <a:cs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721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82" y="332509"/>
            <a:ext cx="1383622" cy="75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 bwMode="auto">
          <a:xfrm>
            <a:off x="446084" y="1608417"/>
            <a:ext cx="8423832" cy="68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514350" indent="-514350" eaLnBrk="1" hangingPunct="1">
              <a:lnSpc>
                <a:spcPts val="2800"/>
              </a:lnSpc>
              <a:buFont typeface="+mj-lt"/>
              <a:buAutoNum type="arabicPeriod"/>
              <a:defRPr sz="2000" b="0" kern="0">
                <a:solidFill>
                  <a:srgbClr val="FF0000"/>
                </a:solidFill>
                <a:ea typeface="+mj-ea"/>
                <a:cs typeface="ＭＳ Ｐゴシック" pitchFamily="34" charset="-128"/>
              </a:defRPr>
            </a:lvl1pPr>
            <a:lvl2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solidFill>
                  <a:srgbClr val="FFC000"/>
                </a:solidFill>
              </a:rPr>
              <a:t>F</a:t>
            </a:r>
            <a:r>
              <a:rPr lang="en-US" sz="4400" dirty="0" smtClean="0"/>
              <a:t>IRST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1267692" y="2673837"/>
            <a:ext cx="7113852" cy="279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514350" indent="-514350" eaLnBrk="1" hangingPunct="1">
              <a:lnSpc>
                <a:spcPts val="2800"/>
              </a:lnSpc>
              <a:buFont typeface="+mj-lt"/>
              <a:buAutoNum type="arabicPeriod"/>
              <a:defRPr sz="2000" b="0" kern="0">
                <a:solidFill>
                  <a:srgbClr val="FF0000"/>
                </a:solidFill>
                <a:ea typeface="+mj-ea"/>
                <a:cs typeface="ＭＳ Ｐゴシック" pitchFamily="34" charset="-128"/>
              </a:defRPr>
            </a:lvl1pPr>
            <a:lvl2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F</a:t>
            </a:r>
            <a:r>
              <a:rPr lang="en-US" sz="2800" dirty="0" smtClean="0"/>
              <a:t>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Avoid code which executes slowly (e.g. if database is needed , should use in memory database)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46084" y="332509"/>
            <a:ext cx="839628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ED171F"/>
                </a:solidFill>
                <a:latin typeface="Arial"/>
                <a:ea typeface="+mj-ea"/>
                <a:cs typeface="ＭＳ Ｐゴシック" charset="-128"/>
              </a:defRPr>
            </a:lvl1pPr>
            <a:lvl2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altLang="zh-TW" b="1" kern="0" dirty="0" smtClean="0">
                <a:solidFill>
                  <a:srgbClr val="FF0000"/>
                </a:solidFill>
                <a:latin typeface="Arial" pitchFamily="34" charset="0"/>
                <a:cs typeface="ＭＳ Ｐゴシック" pitchFamily="34" charset="-128"/>
              </a:rPr>
              <a:t>What is a good unit / system test ?</a:t>
            </a:r>
            <a:endParaRPr lang="en-US" altLang="zh-TW" b="1" kern="0" dirty="0">
              <a:solidFill>
                <a:srgbClr val="FF0000"/>
              </a:solidFill>
              <a:latin typeface="Arial" pitchFamily="34" charset="0"/>
              <a:cs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208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ＭＳ Ｐゴシック" pitchFamily="34" charset="-128"/>
              </a:rPr>
              <a:t>Background</a:t>
            </a:r>
            <a:endParaRPr lang="en-US" altLang="zh-TW" b="1" dirty="0">
              <a:solidFill>
                <a:srgbClr val="FF0000"/>
              </a:solidFill>
              <a:latin typeface="Arial" pitchFamily="34" charset="0"/>
              <a:cs typeface="ＭＳ Ｐゴシック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52" y="1989453"/>
            <a:ext cx="6070576" cy="402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 bwMode="auto">
          <a:xfrm>
            <a:off x="405245" y="1230007"/>
            <a:ext cx="760614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An in-house Java EE web framework is in place and used by a few projects of the bank e.g. (S360 , IBK Revamp)</a:t>
            </a:r>
          </a:p>
        </p:txBody>
      </p:sp>
    </p:spTree>
    <p:extLst>
      <p:ext uri="{BB962C8B-B14F-4D97-AF65-F5344CB8AC3E}">
        <p14:creationId xmlns:p14="http://schemas.microsoft.com/office/powerpoint/2010/main" val="351078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82" y="332509"/>
            <a:ext cx="1383622" cy="75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 bwMode="auto">
          <a:xfrm>
            <a:off x="446084" y="1608417"/>
            <a:ext cx="8423832" cy="68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514350" indent="-514350" eaLnBrk="1" hangingPunct="1">
              <a:lnSpc>
                <a:spcPts val="2800"/>
              </a:lnSpc>
              <a:buFont typeface="+mj-lt"/>
              <a:buAutoNum type="arabicPeriod"/>
              <a:defRPr sz="2000" b="0" kern="0">
                <a:solidFill>
                  <a:srgbClr val="FF0000"/>
                </a:solidFill>
                <a:ea typeface="+mj-ea"/>
                <a:cs typeface="ＭＳ Ｐゴシック" pitchFamily="34" charset="-128"/>
              </a:defRPr>
            </a:lvl1pPr>
            <a:lvl2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solidFill>
                  <a:schemeClr val="accent1"/>
                </a:solidFill>
              </a:rPr>
              <a:t>F</a:t>
            </a:r>
            <a:r>
              <a:rPr lang="en-US" sz="4400" dirty="0" smtClean="0">
                <a:solidFill>
                  <a:srgbClr val="FFC000"/>
                </a:solidFill>
              </a:rPr>
              <a:t>I</a:t>
            </a:r>
            <a:r>
              <a:rPr lang="en-US" sz="4400" dirty="0" smtClean="0">
                <a:solidFill>
                  <a:schemeClr val="accent1"/>
                </a:solidFill>
              </a:rPr>
              <a:t>RS</a:t>
            </a:r>
            <a:r>
              <a:rPr lang="en-US" sz="4400" dirty="0" smtClean="0"/>
              <a:t>T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1267692" y="2777746"/>
            <a:ext cx="7113852" cy="279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514350" indent="-514350" eaLnBrk="1" hangingPunct="1">
              <a:lnSpc>
                <a:spcPts val="2800"/>
              </a:lnSpc>
              <a:buFont typeface="+mj-lt"/>
              <a:buAutoNum type="arabicPeriod"/>
              <a:defRPr sz="2000" b="0" kern="0">
                <a:solidFill>
                  <a:srgbClr val="FF0000"/>
                </a:solidFill>
                <a:ea typeface="+mj-ea"/>
                <a:cs typeface="ＭＳ Ｐゴシック" pitchFamily="34" charset="-128"/>
              </a:defRPr>
            </a:lvl1pPr>
            <a:lvl2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I</a:t>
            </a:r>
            <a:r>
              <a:rPr lang="en-US" sz="2800" dirty="0" smtClean="0"/>
              <a:t>solated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Mock object should be used in unit test to mock the dependencies outside the application (e.g. API call / Web service / MQ)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Any developer should </a:t>
            </a:r>
            <a:r>
              <a:rPr lang="en-US" sz="1600" dirty="0"/>
              <a:t>be able to run any </a:t>
            </a:r>
            <a:r>
              <a:rPr lang="en-US" sz="1600" dirty="0" smtClean="0"/>
              <a:t>unit test </a:t>
            </a:r>
            <a:r>
              <a:rPr lang="en-US" sz="1600" dirty="0"/>
              <a:t>at any time in any </a:t>
            </a:r>
            <a:r>
              <a:rPr lang="en-US" sz="1600" dirty="0" smtClean="0"/>
              <a:t>order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46084" y="332509"/>
            <a:ext cx="839628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ED171F"/>
                </a:solidFill>
                <a:latin typeface="Arial"/>
                <a:ea typeface="+mj-ea"/>
                <a:cs typeface="ＭＳ Ｐゴシック" charset="-128"/>
              </a:defRPr>
            </a:lvl1pPr>
            <a:lvl2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altLang="zh-TW" b="1" kern="0" dirty="0" smtClean="0">
                <a:solidFill>
                  <a:srgbClr val="FF0000"/>
                </a:solidFill>
                <a:latin typeface="Arial" pitchFamily="34" charset="0"/>
                <a:cs typeface="ＭＳ Ｐゴシック" pitchFamily="34" charset="-128"/>
              </a:rPr>
              <a:t>What is a good unit / system test ?</a:t>
            </a:r>
            <a:endParaRPr lang="en-US" altLang="zh-TW" b="1" kern="0" dirty="0">
              <a:solidFill>
                <a:srgbClr val="FF0000"/>
              </a:solidFill>
              <a:latin typeface="Arial" pitchFamily="34" charset="0"/>
              <a:cs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663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82" y="332509"/>
            <a:ext cx="1383622" cy="75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 bwMode="auto">
          <a:xfrm>
            <a:off x="446084" y="1608417"/>
            <a:ext cx="8423832" cy="68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514350" indent="-514350" eaLnBrk="1" hangingPunct="1">
              <a:lnSpc>
                <a:spcPts val="2800"/>
              </a:lnSpc>
              <a:buFont typeface="+mj-lt"/>
              <a:buAutoNum type="arabicPeriod"/>
              <a:defRPr sz="2000" b="0" kern="0">
                <a:solidFill>
                  <a:srgbClr val="FF0000"/>
                </a:solidFill>
                <a:ea typeface="+mj-ea"/>
                <a:cs typeface="ＭＳ Ｐゴシック" pitchFamily="34" charset="-128"/>
              </a:defRPr>
            </a:lvl1pPr>
            <a:lvl2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solidFill>
                  <a:schemeClr val="accent1"/>
                </a:solidFill>
              </a:rPr>
              <a:t>FI</a:t>
            </a:r>
            <a:r>
              <a:rPr lang="en-US" sz="4400" dirty="0" smtClean="0">
                <a:solidFill>
                  <a:srgbClr val="FFC000"/>
                </a:solidFill>
              </a:rPr>
              <a:t>R</a:t>
            </a:r>
            <a:r>
              <a:rPr lang="en-US" sz="4400" dirty="0" smtClean="0">
                <a:solidFill>
                  <a:schemeClr val="accent1"/>
                </a:solidFill>
              </a:rPr>
              <a:t>S</a:t>
            </a:r>
            <a:r>
              <a:rPr lang="en-US" sz="4400" dirty="0" smtClean="0"/>
              <a:t>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1267692" y="2673837"/>
            <a:ext cx="7113852" cy="279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514350" indent="-514350" eaLnBrk="1" hangingPunct="1">
              <a:lnSpc>
                <a:spcPts val="2800"/>
              </a:lnSpc>
              <a:buFont typeface="+mj-lt"/>
              <a:buAutoNum type="arabicPeriod"/>
              <a:defRPr sz="2000" b="0" kern="0">
                <a:solidFill>
                  <a:srgbClr val="FF0000"/>
                </a:solidFill>
                <a:ea typeface="+mj-ea"/>
                <a:cs typeface="ＭＳ Ｐゴシック" pitchFamily="34" charset="-128"/>
              </a:defRPr>
            </a:lvl1pPr>
            <a:lvl2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FC000"/>
                </a:solidFill>
              </a:rPr>
              <a:t>R</a:t>
            </a:r>
            <a:r>
              <a:rPr lang="en-US" sz="2800" dirty="0"/>
              <a:t>epeatable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Produces </a:t>
            </a:r>
            <a:r>
              <a:rPr lang="en-US" sz="1600" dirty="0"/>
              <a:t>the same results each time you run </a:t>
            </a:r>
            <a:r>
              <a:rPr lang="en-US" sz="1600" dirty="0" smtClean="0"/>
              <a:t>it (e.g. test results do not depend on test machine system date time)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46084" y="332509"/>
            <a:ext cx="839628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ED171F"/>
                </a:solidFill>
                <a:latin typeface="Arial"/>
                <a:ea typeface="+mj-ea"/>
                <a:cs typeface="ＭＳ Ｐゴシック" charset="-128"/>
              </a:defRPr>
            </a:lvl1pPr>
            <a:lvl2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altLang="zh-TW" b="1" kern="0" dirty="0" smtClean="0">
                <a:solidFill>
                  <a:srgbClr val="FF0000"/>
                </a:solidFill>
                <a:latin typeface="Arial" pitchFamily="34" charset="0"/>
                <a:cs typeface="ＭＳ Ｐゴシック" pitchFamily="34" charset="-128"/>
              </a:rPr>
              <a:t>What is a good unit / system test ?</a:t>
            </a:r>
            <a:endParaRPr lang="en-US" altLang="zh-TW" b="1" kern="0" dirty="0">
              <a:solidFill>
                <a:srgbClr val="FF0000"/>
              </a:solidFill>
              <a:latin typeface="Arial" pitchFamily="34" charset="0"/>
              <a:cs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480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82" y="332509"/>
            <a:ext cx="1383622" cy="75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 bwMode="auto">
          <a:xfrm>
            <a:off x="446084" y="1608417"/>
            <a:ext cx="8423832" cy="68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514350" indent="-514350" eaLnBrk="1" hangingPunct="1">
              <a:lnSpc>
                <a:spcPts val="2800"/>
              </a:lnSpc>
              <a:buFont typeface="+mj-lt"/>
              <a:buAutoNum type="arabicPeriod"/>
              <a:defRPr sz="2000" b="0" kern="0">
                <a:solidFill>
                  <a:srgbClr val="FF0000"/>
                </a:solidFill>
                <a:ea typeface="+mj-ea"/>
                <a:cs typeface="ＭＳ Ｐゴシック" pitchFamily="34" charset="-128"/>
              </a:defRPr>
            </a:lvl1pPr>
            <a:lvl2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solidFill>
                  <a:schemeClr val="accent1"/>
                </a:solidFill>
              </a:rPr>
              <a:t>FI</a:t>
            </a:r>
            <a:r>
              <a:rPr lang="en-US" sz="4400" dirty="0" smtClean="0"/>
              <a:t>R</a:t>
            </a:r>
            <a:r>
              <a:rPr lang="en-US" sz="4400" dirty="0" smtClean="0">
                <a:solidFill>
                  <a:srgbClr val="FFC000"/>
                </a:solidFill>
              </a:rPr>
              <a:t>S</a:t>
            </a:r>
            <a:r>
              <a:rPr lang="en-US" sz="4400" dirty="0" smtClean="0"/>
              <a:t>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1267692" y="2673837"/>
            <a:ext cx="7113852" cy="279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514350" indent="-514350" eaLnBrk="1" hangingPunct="1">
              <a:lnSpc>
                <a:spcPts val="2800"/>
              </a:lnSpc>
              <a:buFont typeface="+mj-lt"/>
              <a:buAutoNum type="arabicPeriod"/>
              <a:defRPr sz="2000" b="0" kern="0">
                <a:solidFill>
                  <a:srgbClr val="FF0000"/>
                </a:solidFill>
                <a:ea typeface="+mj-ea"/>
                <a:cs typeface="ＭＳ Ｐゴシック" pitchFamily="34" charset="-128"/>
              </a:defRPr>
            </a:lvl1pPr>
            <a:lvl2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S</a:t>
            </a:r>
            <a:r>
              <a:rPr lang="en-US" sz="2800" dirty="0" smtClean="0"/>
              <a:t>elf-validating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If test result is success , there is no need to do manual verification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Not </a:t>
            </a:r>
            <a:r>
              <a:rPr lang="en-US" sz="1600" dirty="0"/>
              <a:t>require manual arrange steps before you can run the </a:t>
            </a:r>
            <a:r>
              <a:rPr lang="en-US" sz="1600" dirty="0" smtClean="0"/>
              <a:t>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Any </a:t>
            </a:r>
            <a:r>
              <a:rPr lang="en-US" sz="1600" dirty="0"/>
              <a:t>test data setup must be </a:t>
            </a:r>
            <a:r>
              <a:rPr lang="en-US" sz="1600" dirty="0" smtClean="0"/>
              <a:t>automated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46084" y="332509"/>
            <a:ext cx="839628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ED171F"/>
                </a:solidFill>
                <a:latin typeface="Arial"/>
                <a:ea typeface="+mj-ea"/>
                <a:cs typeface="ＭＳ Ｐゴシック" charset="-128"/>
              </a:defRPr>
            </a:lvl1pPr>
            <a:lvl2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altLang="zh-TW" b="1" kern="0" dirty="0" smtClean="0">
                <a:solidFill>
                  <a:srgbClr val="FF0000"/>
                </a:solidFill>
                <a:latin typeface="Arial" pitchFamily="34" charset="0"/>
                <a:cs typeface="ＭＳ Ｐゴシック" pitchFamily="34" charset="-128"/>
              </a:rPr>
              <a:t>What is a good unit / system test ?</a:t>
            </a:r>
            <a:endParaRPr lang="en-US" altLang="zh-TW" b="1" kern="0" dirty="0">
              <a:solidFill>
                <a:srgbClr val="FF0000"/>
              </a:solidFill>
              <a:latin typeface="Arial" pitchFamily="34" charset="0"/>
              <a:cs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978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82" y="332509"/>
            <a:ext cx="1383622" cy="75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 bwMode="auto">
          <a:xfrm>
            <a:off x="446084" y="1608417"/>
            <a:ext cx="8423832" cy="68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514350" indent="-514350" eaLnBrk="1" hangingPunct="1">
              <a:lnSpc>
                <a:spcPts val="2800"/>
              </a:lnSpc>
              <a:buFont typeface="+mj-lt"/>
              <a:buAutoNum type="arabicPeriod"/>
              <a:defRPr sz="2000" b="0" kern="0">
                <a:solidFill>
                  <a:srgbClr val="FF0000"/>
                </a:solidFill>
                <a:ea typeface="+mj-ea"/>
                <a:cs typeface="ＭＳ Ｐゴシック" pitchFamily="34" charset="-128"/>
              </a:defRPr>
            </a:lvl1pPr>
            <a:lvl2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solidFill>
                  <a:schemeClr val="accent1"/>
                </a:solidFill>
              </a:rPr>
              <a:t>FI</a:t>
            </a:r>
            <a:r>
              <a:rPr lang="en-US" sz="4400" dirty="0" smtClean="0"/>
              <a:t>R</a:t>
            </a:r>
            <a:r>
              <a:rPr lang="en-US" sz="4400" dirty="0" smtClean="0">
                <a:solidFill>
                  <a:schemeClr val="accent1"/>
                </a:solidFill>
              </a:rPr>
              <a:t>S</a:t>
            </a:r>
            <a:r>
              <a:rPr lang="en-US" sz="4400" dirty="0" smtClean="0">
                <a:solidFill>
                  <a:srgbClr val="FFC000"/>
                </a:solidFill>
              </a:rPr>
              <a:t>T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267692" y="2673837"/>
            <a:ext cx="7113852" cy="279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514350" indent="-514350" eaLnBrk="1" hangingPunct="1">
              <a:lnSpc>
                <a:spcPts val="2800"/>
              </a:lnSpc>
              <a:buFont typeface="+mj-lt"/>
              <a:buAutoNum type="arabicPeriod"/>
              <a:defRPr sz="2000" b="0" kern="0">
                <a:solidFill>
                  <a:srgbClr val="FF0000"/>
                </a:solidFill>
                <a:ea typeface="+mj-ea"/>
                <a:cs typeface="ＭＳ Ｐゴシック" pitchFamily="34" charset="-128"/>
              </a:defRPr>
            </a:lvl1pPr>
            <a:lvl2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T</a:t>
            </a:r>
            <a:r>
              <a:rPr lang="en-US" sz="2800" dirty="0" smtClean="0"/>
              <a:t>imely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Developer can be more productive in writing test code as </a:t>
            </a:r>
            <a:r>
              <a:rPr lang="en-US" sz="1600" dirty="0"/>
              <a:t>soon as the application code has been </a:t>
            </a:r>
            <a:r>
              <a:rPr lang="en-US" sz="1600" dirty="0" smtClean="0"/>
              <a:t>written (ideally before application code written)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direct efforts </a:t>
            </a:r>
            <a:r>
              <a:rPr lang="en-US" sz="1600" dirty="0"/>
              <a:t>to </a:t>
            </a:r>
            <a:r>
              <a:rPr lang="en-US" sz="1600" dirty="0" smtClean="0"/>
              <a:t>test new features </a:t>
            </a:r>
            <a:r>
              <a:rPr lang="en-US" sz="1600" dirty="0"/>
              <a:t>or more dynamic spots in your system instead of code that have been written long time </a:t>
            </a:r>
            <a:r>
              <a:rPr lang="en-US" sz="1600" dirty="0" smtClean="0"/>
              <a:t>ago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46084" y="332509"/>
            <a:ext cx="839628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ED171F"/>
                </a:solidFill>
                <a:latin typeface="Arial"/>
                <a:ea typeface="+mj-ea"/>
                <a:cs typeface="ＭＳ Ｐゴシック" charset="-128"/>
              </a:defRPr>
            </a:lvl1pPr>
            <a:lvl2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altLang="zh-TW" b="1" kern="0" dirty="0" smtClean="0">
                <a:solidFill>
                  <a:srgbClr val="FF0000"/>
                </a:solidFill>
                <a:latin typeface="Arial" pitchFamily="34" charset="0"/>
                <a:cs typeface="ＭＳ Ｐゴシック" pitchFamily="34" charset="-128"/>
              </a:rPr>
              <a:t>What is a good unit / system test ?</a:t>
            </a:r>
            <a:endParaRPr lang="en-US" altLang="zh-TW" b="1" kern="0" dirty="0">
              <a:solidFill>
                <a:srgbClr val="FF0000"/>
              </a:solidFill>
              <a:latin typeface="Arial" pitchFamily="34" charset="0"/>
              <a:cs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754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82" y="332509"/>
            <a:ext cx="1383622" cy="75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 bwMode="auto">
          <a:xfrm>
            <a:off x="311002" y="2917672"/>
            <a:ext cx="8423832" cy="68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514350" indent="-514350" eaLnBrk="1" hangingPunct="1">
              <a:lnSpc>
                <a:spcPts val="2800"/>
              </a:lnSpc>
              <a:buFont typeface="+mj-lt"/>
              <a:buAutoNum type="arabicPeriod"/>
              <a:defRPr sz="2000" b="0" kern="0">
                <a:solidFill>
                  <a:srgbClr val="FF0000"/>
                </a:solidFill>
                <a:ea typeface="+mj-ea"/>
                <a:cs typeface="ＭＳ Ｐゴシック" pitchFamily="34" charset="-128"/>
              </a:defRPr>
            </a:lvl1pPr>
            <a:lvl2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0" indent="0" algn="ctr">
              <a:buNone/>
            </a:pP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CORRECT</a:t>
            </a:r>
            <a:r>
              <a:rPr lang="en-US" sz="4400" dirty="0" smtClean="0">
                <a:solidFill>
                  <a:schemeClr val="accent1"/>
                </a:solidFill>
              </a:rPr>
              <a:t> principle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46084" y="332509"/>
            <a:ext cx="839628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ED171F"/>
                </a:solidFill>
                <a:latin typeface="Arial"/>
                <a:ea typeface="+mj-ea"/>
                <a:cs typeface="ＭＳ Ｐゴシック" charset="-128"/>
              </a:defRPr>
            </a:lvl1pPr>
            <a:lvl2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altLang="zh-TW" b="1" kern="0" dirty="0" smtClean="0">
                <a:solidFill>
                  <a:srgbClr val="FF0000"/>
                </a:solidFill>
                <a:latin typeface="Arial" pitchFamily="34" charset="0"/>
                <a:cs typeface="ＭＳ Ｐゴシック" pitchFamily="34" charset="-128"/>
              </a:rPr>
              <a:t>What to test ?</a:t>
            </a:r>
            <a:endParaRPr lang="en-US" altLang="zh-TW" b="1" kern="0" dirty="0">
              <a:solidFill>
                <a:srgbClr val="FF0000"/>
              </a:solidFill>
              <a:latin typeface="Arial" pitchFamily="34" charset="0"/>
              <a:cs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521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82" y="332509"/>
            <a:ext cx="1383622" cy="75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 bwMode="auto">
          <a:xfrm>
            <a:off x="446084" y="1608417"/>
            <a:ext cx="8423832" cy="68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514350" indent="-514350" eaLnBrk="1" hangingPunct="1">
              <a:lnSpc>
                <a:spcPts val="2800"/>
              </a:lnSpc>
              <a:buFont typeface="+mj-lt"/>
              <a:buAutoNum type="arabicPeriod"/>
              <a:defRPr sz="2000" b="0" kern="0">
                <a:solidFill>
                  <a:srgbClr val="FF0000"/>
                </a:solidFill>
                <a:ea typeface="+mj-ea"/>
                <a:cs typeface="ＭＳ Ｐゴシック" pitchFamily="34" charset="-128"/>
              </a:defRPr>
            </a:lvl1pPr>
            <a:lvl2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solidFill>
                  <a:srgbClr val="FFC000"/>
                </a:solidFill>
              </a:rPr>
              <a:t>C</a:t>
            </a:r>
            <a:r>
              <a:rPr lang="en-US" sz="4400" dirty="0" smtClean="0"/>
              <a:t>ORRECT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1267692" y="2673837"/>
            <a:ext cx="7113852" cy="279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514350" indent="-514350" eaLnBrk="1" hangingPunct="1">
              <a:lnSpc>
                <a:spcPts val="2800"/>
              </a:lnSpc>
              <a:buFont typeface="+mj-lt"/>
              <a:buAutoNum type="arabicPeriod"/>
              <a:defRPr sz="2000" b="0" kern="0">
                <a:solidFill>
                  <a:srgbClr val="FF0000"/>
                </a:solidFill>
                <a:ea typeface="+mj-ea"/>
                <a:cs typeface="ＭＳ Ｐゴシック" pitchFamily="34" charset="-128"/>
              </a:defRPr>
            </a:lvl1pPr>
            <a:lvl2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C</a:t>
            </a:r>
            <a:r>
              <a:rPr lang="en-US" sz="2800" dirty="0" smtClean="0"/>
              <a:t>onformance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Does the input and output conform to user requirement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Does the </a:t>
            </a:r>
            <a:r>
              <a:rPr lang="en-US" sz="1600" dirty="0" smtClean="0"/>
              <a:t>format of output data conform to user requirement ?</a:t>
            </a:r>
            <a:br>
              <a:rPr lang="en-US" sz="1600" dirty="0" smtClean="0"/>
            </a:br>
            <a:r>
              <a:rPr lang="en-US" sz="1600" dirty="0" smtClean="0"/>
              <a:t>e.g. Check </a:t>
            </a:r>
            <a:r>
              <a:rPr lang="en-US" sz="1600" dirty="0"/>
              <a:t>for </a:t>
            </a:r>
            <a:r>
              <a:rPr lang="en-US" sz="1600" dirty="0" smtClean="0"/>
              <a:t>missing </a:t>
            </a:r>
            <a:r>
              <a:rPr lang="en-US" sz="1600" dirty="0"/>
              <a:t>values or NULL </a:t>
            </a:r>
            <a:r>
              <a:rPr lang="en-US" sz="1600" dirty="0" smtClean="0"/>
              <a:t>values or non-zero ?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46084" y="332509"/>
            <a:ext cx="839628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ED171F"/>
                </a:solidFill>
                <a:latin typeface="Arial"/>
                <a:ea typeface="+mj-ea"/>
                <a:cs typeface="ＭＳ Ｐゴシック" charset="-128"/>
              </a:defRPr>
            </a:lvl1pPr>
            <a:lvl2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altLang="zh-TW" b="1" kern="0" dirty="0" smtClean="0">
                <a:solidFill>
                  <a:srgbClr val="FF0000"/>
                </a:solidFill>
                <a:latin typeface="Arial" pitchFamily="34" charset="0"/>
                <a:cs typeface="ＭＳ Ｐゴシック" pitchFamily="34" charset="-128"/>
              </a:rPr>
              <a:t>What to test ?</a:t>
            </a:r>
            <a:endParaRPr lang="en-US" altLang="zh-TW" b="1" kern="0" dirty="0">
              <a:solidFill>
                <a:srgbClr val="FF0000"/>
              </a:solidFill>
              <a:latin typeface="Arial" pitchFamily="34" charset="0"/>
              <a:cs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48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82" y="332509"/>
            <a:ext cx="1383622" cy="75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 bwMode="auto">
          <a:xfrm>
            <a:off x="446084" y="1608417"/>
            <a:ext cx="8423832" cy="68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514350" indent="-514350" eaLnBrk="1" hangingPunct="1">
              <a:lnSpc>
                <a:spcPts val="2800"/>
              </a:lnSpc>
              <a:buFont typeface="+mj-lt"/>
              <a:buAutoNum type="arabicPeriod"/>
              <a:defRPr sz="2000" b="0" kern="0">
                <a:solidFill>
                  <a:srgbClr val="FF0000"/>
                </a:solidFill>
                <a:ea typeface="+mj-ea"/>
                <a:cs typeface="ＭＳ Ｐゴシック" pitchFamily="34" charset="-128"/>
              </a:defRPr>
            </a:lvl1pPr>
            <a:lvl2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C</a:t>
            </a:r>
            <a:r>
              <a:rPr lang="en-US" sz="4400" dirty="0" smtClean="0">
                <a:solidFill>
                  <a:srgbClr val="FFC000"/>
                </a:solidFill>
              </a:rPr>
              <a:t>O</a:t>
            </a:r>
            <a:r>
              <a:rPr lang="en-US" sz="4400" dirty="0" smtClean="0"/>
              <a:t>RRECT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1267692" y="2673837"/>
            <a:ext cx="7113852" cy="279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514350" indent="-514350" eaLnBrk="1" hangingPunct="1">
              <a:lnSpc>
                <a:spcPts val="2800"/>
              </a:lnSpc>
              <a:buFont typeface="+mj-lt"/>
              <a:buAutoNum type="arabicPeriod"/>
              <a:defRPr sz="2000" b="0" kern="0">
                <a:solidFill>
                  <a:srgbClr val="FF0000"/>
                </a:solidFill>
                <a:ea typeface="+mj-ea"/>
                <a:cs typeface="ＭＳ Ｐゴシック" pitchFamily="34" charset="-128"/>
              </a:defRPr>
            </a:lvl1pPr>
            <a:lvl2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O</a:t>
            </a:r>
            <a:r>
              <a:rPr lang="en-US" sz="2800" dirty="0" smtClean="0"/>
              <a:t>rdering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Is </a:t>
            </a:r>
            <a:r>
              <a:rPr lang="en-US" sz="1600" dirty="0"/>
              <a:t>the set of </a:t>
            </a:r>
            <a:r>
              <a:rPr lang="en-US" sz="1600" dirty="0" smtClean="0"/>
              <a:t>input / output data in the correct order ? E.g. sorting order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46084" y="332509"/>
            <a:ext cx="839628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ED171F"/>
                </a:solidFill>
                <a:latin typeface="Arial"/>
                <a:ea typeface="+mj-ea"/>
                <a:cs typeface="ＭＳ Ｐゴシック" charset="-128"/>
              </a:defRPr>
            </a:lvl1pPr>
            <a:lvl2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altLang="zh-TW" b="1" kern="0" dirty="0" smtClean="0">
                <a:solidFill>
                  <a:srgbClr val="FF0000"/>
                </a:solidFill>
                <a:latin typeface="Arial" pitchFamily="34" charset="0"/>
                <a:cs typeface="ＭＳ Ｐゴシック" pitchFamily="34" charset="-128"/>
              </a:rPr>
              <a:t>What to test ?</a:t>
            </a:r>
            <a:endParaRPr lang="en-US" altLang="zh-TW" b="1" kern="0" dirty="0">
              <a:solidFill>
                <a:srgbClr val="FF0000"/>
              </a:solidFill>
              <a:latin typeface="Arial" pitchFamily="34" charset="0"/>
              <a:cs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73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82" y="332509"/>
            <a:ext cx="1383622" cy="75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 bwMode="auto">
          <a:xfrm>
            <a:off x="446084" y="1608417"/>
            <a:ext cx="8423832" cy="68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514350" indent="-514350" eaLnBrk="1" hangingPunct="1">
              <a:lnSpc>
                <a:spcPts val="2800"/>
              </a:lnSpc>
              <a:buFont typeface="+mj-lt"/>
              <a:buAutoNum type="arabicPeriod"/>
              <a:defRPr sz="2000" b="0" kern="0">
                <a:solidFill>
                  <a:srgbClr val="FF0000"/>
                </a:solidFill>
                <a:ea typeface="+mj-ea"/>
                <a:cs typeface="ＭＳ Ｐゴシック" pitchFamily="34" charset="-128"/>
              </a:defRPr>
            </a:lvl1pPr>
            <a:lvl2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CO</a:t>
            </a:r>
            <a:r>
              <a:rPr lang="en-US" sz="4400" dirty="0" smtClean="0">
                <a:solidFill>
                  <a:srgbClr val="FFC000"/>
                </a:solidFill>
              </a:rPr>
              <a:t>R</a:t>
            </a:r>
            <a:r>
              <a:rPr lang="en-US" sz="4400" dirty="0" smtClean="0"/>
              <a:t>RECT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1267692" y="2673837"/>
            <a:ext cx="7113852" cy="279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514350" indent="-514350" eaLnBrk="1" hangingPunct="1">
              <a:lnSpc>
                <a:spcPts val="2800"/>
              </a:lnSpc>
              <a:buFont typeface="+mj-lt"/>
              <a:buAutoNum type="arabicPeriod"/>
              <a:defRPr sz="2000" b="0" kern="0">
                <a:solidFill>
                  <a:srgbClr val="FF0000"/>
                </a:solidFill>
                <a:ea typeface="+mj-ea"/>
                <a:cs typeface="ＭＳ Ｐゴシック" pitchFamily="34" charset="-128"/>
              </a:defRPr>
            </a:lvl1pPr>
            <a:lvl2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R</a:t>
            </a:r>
            <a:r>
              <a:rPr lang="en-US" sz="2800" dirty="0" smtClean="0"/>
              <a:t>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Is </a:t>
            </a:r>
            <a:r>
              <a:rPr lang="en-US" sz="1600" dirty="0" smtClean="0"/>
              <a:t>the </a:t>
            </a:r>
            <a:r>
              <a:rPr lang="en-US" sz="1600" dirty="0"/>
              <a:t>minimum and maximum </a:t>
            </a:r>
            <a:r>
              <a:rPr lang="en-US" sz="1600" dirty="0" smtClean="0"/>
              <a:t>input and output values handled ? Is the computation numeric overflow or underflow handled ? </a:t>
            </a:r>
            <a:endParaRPr lang="en-US" sz="160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46084" y="332509"/>
            <a:ext cx="839628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ED171F"/>
                </a:solidFill>
                <a:latin typeface="Arial"/>
                <a:ea typeface="+mj-ea"/>
                <a:cs typeface="ＭＳ Ｐゴシック" charset="-128"/>
              </a:defRPr>
            </a:lvl1pPr>
            <a:lvl2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altLang="zh-TW" b="1" kern="0" dirty="0" smtClean="0">
                <a:solidFill>
                  <a:srgbClr val="FF0000"/>
                </a:solidFill>
                <a:latin typeface="Arial" pitchFamily="34" charset="0"/>
                <a:cs typeface="ＭＳ Ｐゴシック" pitchFamily="34" charset="-128"/>
              </a:rPr>
              <a:t>What to test ?</a:t>
            </a:r>
            <a:endParaRPr lang="en-US" altLang="zh-TW" b="1" kern="0" dirty="0">
              <a:solidFill>
                <a:srgbClr val="FF0000"/>
              </a:solidFill>
              <a:latin typeface="Arial" pitchFamily="34" charset="0"/>
              <a:cs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05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82" y="332509"/>
            <a:ext cx="1383622" cy="75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 bwMode="auto">
          <a:xfrm>
            <a:off x="446084" y="1608417"/>
            <a:ext cx="8423832" cy="68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514350" indent="-514350" eaLnBrk="1" hangingPunct="1">
              <a:lnSpc>
                <a:spcPts val="2800"/>
              </a:lnSpc>
              <a:buFont typeface="+mj-lt"/>
              <a:buAutoNum type="arabicPeriod"/>
              <a:defRPr sz="2000" b="0" kern="0">
                <a:solidFill>
                  <a:srgbClr val="FF0000"/>
                </a:solidFill>
                <a:ea typeface="+mj-ea"/>
                <a:cs typeface="ＭＳ Ｐゴシック" pitchFamily="34" charset="-128"/>
              </a:defRPr>
            </a:lvl1pPr>
            <a:lvl2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CO</a:t>
            </a:r>
            <a:r>
              <a:rPr lang="en-US" sz="4400" dirty="0" smtClean="0">
                <a:solidFill>
                  <a:schemeClr val="accent1"/>
                </a:solidFill>
              </a:rPr>
              <a:t>R</a:t>
            </a:r>
            <a:r>
              <a:rPr lang="en-US" sz="4400" dirty="0" smtClean="0">
                <a:solidFill>
                  <a:srgbClr val="FFC000"/>
                </a:solidFill>
              </a:rPr>
              <a:t>R</a:t>
            </a:r>
            <a:r>
              <a:rPr lang="en-US" sz="4400" dirty="0" smtClean="0"/>
              <a:t>ECT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1267692" y="2673837"/>
            <a:ext cx="7113852" cy="279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514350" indent="-514350" eaLnBrk="1" hangingPunct="1">
              <a:lnSpc>
                <a:spcPts val="2800"/>
              </a:lnSpc>
              <a:buFont typeface="+mj-lt"/>
              <a:buAutoNum type="arabicPeriod"/>
              <a:defRPr sz="2000" b="0" kern="0">
                <a:solidFill>
                  <a:srgbClr val="FF0000"/>
                </a:solidFill>
                <a:ea typeface="+mj-ea"/>
                <a:cs typeface="ＭＳ Ｐゴシック" pitchFamily="34" charset="-128"/>
              </a:defRPr>
            </a:lvl1pPr>
            <a:lvl2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R</a:t>
            </a:r>
            <a:r>
              <a:rPr lang="en-US" sz="2800" dirty="0" smtClean="0"/>
              <a:t>eference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Does </a:t>
            </a:r>
            <a:r>
              <a:rPr lang="en-US" sz="1600" dirty="0"/>
              <a:t>the </a:t>
            </a:r>
            <a:r>
              <a:rPr lang="en-US" sz="1600" dirty="0" smtClean="0"/>
              <a:t>application code contain code that reference to external </a:t>
            </a:r>
            <a:r>
              <a:rPr lang="en-US" sz="1600" dirty="0"/>
              <a:t>systems (e.g. MQ call or web service) ? </a:t>
            </a:r>
            <a:endParaRPr lang="en-US" sz="1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Are they included in any system test ? Is the necessary </a:t>
            </a:r>
            <a:r>
              <a:rPr lang="en-US" sz="1600" dirty="0"/>
              <a:t>mock </a:t>
            </a:r>
            <a:r>
              <a:rPr lang="en-US" sz="1600" dirty="0" smtClean="0"/>
              <a:t>objects are written for unit test which isolate external dependencies?  </a:t>
            </a:r>
            <a:endParaRPr lang="en-US" sz="160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46084" y="332509"/>
            <a:ext cx="839628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ED171F"/>
                </a:solidFill>
                <a:latin typeface="Arial"/>
                <a:ea typeface="+mj-ea"/>
                <a:cs typeface="ＭＳ Ｐゴシック" charset="-128"/>
              </a:defRPr>
            </a:lvl1pPr>
            <a:lvl2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altLang="zh-TW" b="1" kern="0" dirty="0" smtClean="0">
                <a:solidFill>
                  <a:srgbClr val="FF0000"/>
                </a:solidFill>
                <a:latin typeface="Arial" pitchFamily="34" charset="0"/>
                <a:cs typeface="ＭＳ Ｐゴシック" pitchFamily="34" charset="-128"/>
              </a:rPr>
              <a:t>What to test ?</a:t>
            </a:r>
            <a:endParaRPr lang="en-US" altLang="zh-TW" b="1" kern="0" dirty="0">
              <a:solidFill>
                <a:srgbClr val="FF0000"/>
              </a:solidFill>
              <a:latin typeface="Arial" pitchFamily="34" charset="0"/>
              <a:cs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924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82" y="332509"/>
            <a:ext cx="1383622" cy="75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 bwMode="auto">
          <a:xfrm>
            <a:off x="446084" y="1608417"/>
            <a:ext cx="8423832" cy="68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514350" indent="-514350" eaLnBrk="1" hangingPunct="1">
              <a:lnSpc>
                <a:spcPts val="2800"/>
              </a:lnSpc>
              <a:buFont typeface="+mj-lt"/>
              <a:buAutoNum type="arabicPeriod"/>
              <a:defRPr sz="2000" b="0" kern="0">
                <a:solidFill>
                  <a:srgbClr val="FF0000"/>
                </a:solidFill>
                <a:ea typeface="+mj-ea"/>
                <a:cs typeface="ＭＳ Ｐゴシック" pitchFamily="34" charset="-128"/>
              </a:defRPr>
            </a:lvl1pPr>
            <a:lvl2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CO</a:t>
            </a:r>
            <a:r>
              <a:rPr lang="en-US" sz="4400" dirty="0" smtClean="0">
                <a:solidFill>
                  <a:schemeClr val="accent1"/>
                </a:solidFill>
              </a:rPr>
              <a:t>R</a:t>
            </a:r>
            <a:r>
              <a:rPr lang="en-US" sz="4400" dirty="0" smtClean="0"/>
              <a:t>R</a:t>
            </a:r>
            <a:r>
              <a:rPr lang="en-US" sz="4400" dirty="0" smtClean="0">
                <a:solidFill>
                  <a:srgbClr val="FFC000"/>
                </a:solidFill>
              </a:rPr>
              <a:t>E</a:t>
            </a:r>
            <a:r>
              <a:rPr lang="en-US" sz="4400" dirty="0" smtClean="0"/>
              <a:t>CT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1267692" y="2673837"/>
            <a:ext cx="7113852" cy="279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514350" indent="-514350" eaLnBrk="1" hangingPunct="1">
              <a:lnSpc>
                <a:spcPts val="2800"/>
              </a:lnSpc>
              <a:buFont typeface="+mj-lt"/>
              <a:buAutoNum type="arabicPeriod"/>
              <a:defRPr sz="2000" b="0" kern="0">
                <a:solidFill>
                  <a:srgbClr val="FF0000"/>
                </a:solidFill>
                <a:ea typeface="+mj-ea"/>
                <a:cs typeface="ＭＳ Ｐゴシック" pitchFamily="34" charset="-128"/>
              </a:defRPr>
            </a:lvl1pPr>
            <a:lvl2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E</a:t>
            </a:r>
            <a:r>
              <a:rPr lang="en-US" sz="2800" dirty="0" smtClean="0"/>
              <a:t>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All exception cases are correctly </a:t>
            </a:r>
            <a:r>
              <a:rPr lang="en-US" sz="1600" dirty="0" smtClean="0"/>
              <a:t>handled (e.g. I/O error)</a:t>
            </a:r>
            <a:endParaRPr lang="en-US" sz="160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46084" y="332509"/>
            <a:ext cx="839628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ED171F"/>
                </a:solidFill>
                <a:latin typeface="Arial"/>
                <a:ea typeface="+mj-ea"/>
                <a:cs typeface="ＭＳ Ｐゴシック" charset="-128"/>
              </a:defRPr>
            </a:lvl1pPr>
            <a:lvl2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altLang="zh-TW" b="1" kern="0" dirty="0" smtClean="0">
                <a:solidFill>
                  <a:srgbClr val="FF0000"/>
                </a:solidFill>
                <a:latin typeface="Arial" pitchFamily="34" charset="0"/>
                <a:cs typeface="ＭＳ Ｐゴシック" pitchFamily="34" charset="-128"/>
              </a:rPr>
              <a:t>What to test ?</a:t>
            </a:r>
            <a:endParaRPr lang="en-US" altLang="zh-TW" b="1" kern="0" dirty="0">
              <a:solidFill>
                <a:srgbClr val="FF0000"/>
              </a:solidFill>
              <a:latin typeface="Arial" pitchFamily="34" charset="0"/>
              <a:cs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404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82" y="332509"/>
            <a:ext cx="1383622" cy="75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 bwMode="auto">
          <a:xfrm>
            <a:off x="1190624" y="1278082"/>
            <a:ext cx="7558519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600" dirty="0" smtClean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Goal</a:t>
            </a:r>
            <a:endParaRPr lang="en-US" sz="2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To </a:t>
            </a:r>
            <a:r>
              <a:rPr lang="en-US" sz="2000" dirty="0">
                <a:solidFill>
                  <a:srgbClr val="FF0000"/>
                </a:solidFill>
              </a:rPr>
              <a:t>automate and streamline the </a:t>
            </a:r>
            <a:r>
              <a:rPr lang="en-US" sz="2000" dirty="0" smtClean="0">
                <a:solidFill>
                  <a:srgbClr val="FF0000"/>
                </a:solidFill>
              </a:rPr>
              <a:t>test process</a:t>
            </a:r>
            <a:br>
              <a:rPr lang="en-US" sz="2000" dirty="0" smtClean="0">
                <a:solidFill>
                  <a:srgbClr val="FF0000"/>
                </a:solidFill>
              </a:rPr>
            </a:br>
            <a:endParaRPr lang="en-US" sz="20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To </a:t>
            </a:r>
            <a:r>
              <a:rPr lang="en-US" sz="2000" dirty="0">
                <a:solidFill>
                  <a:srgbClr val="FF0000"/>
                </a:solidFill>
              </a:rPr>
              <a:t>enhance software </a:t>
            </a:r>
            <a:r>
              <a:rPr lang="en-US" sz="2000" dirty="0" smtClean="0">
                <a:solidFill>
                  <a:srgbClr val="FF0000"/>
                </a:solidFill>
              </a:rPr>
              <a:t>quality</a:t>
            </a:r>
            <a:br>
              <a:rPr lang="en-US" sz="2000" dirty="0" smtClean="0">
                <a:solidFill>
                  <a:srgbClr val="FF0000"/>
                </a:solidFill>
              </a:rPr>
            </a:br>
            <a:endParaRPr lang="en-US" sz="20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To </a:t>
            </a:r>
            <a:r>
              <a:rPr lang="en-US" sz="2000" dirty="0">
                <a:solidFill>
                  <a:srgbClr val="FF0000"/>
                </a:solidFill>
              </a:rPr>
              <a:t>enhance productivity of </a:t>
            </a:r>
            <a:r>
              <a:rPr lang="en-US" sz="2000" dirty="0" smtClean="0">
                <a:solidFill>
                  <a:srgbClr val="FF0000"/>
                </a:solidFill>
              </a:rPr>
              <a:t>developers and testers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0525" y="347663"/>
            <a:ext cx="8396288" cy="795337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ＭＳ Ｐゴシック" pitchFamily="34" charset="-128"/>
              </a:rPr>
              <a:t>Background</a:t>
            </a:r>
            <a:endParaRPr lang="en-US" altLang="zh-TW" b="1" dirty="0">
              <a:solidFill>
                <a:srgbClr val="FF0000"/>
              </a:solidFill>
              <a:latin typeface="Arial" pitchFamily="34" charset="0"/>
              <a:cs typeface="ＭＳ Ｐゴシック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3450" y="4475341"/>
            <a:ext cx="71298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Proof of Concept </a:t>
            </a:r>
            <a:r>
              <a:rPr lang="en-US" dirty="0" smtClean="0">
                <a:solidFill>
                  <a:srgbClr val="FF0000"/>
                </a:solidFill>
              </a:rPr>
              <a:t>was </a:t>
            </a:r>
            <a:r>
              <a:rPr lang="en-US" dirty="0">
                <a:solidFill>
                  <a:srgbClr val="FF0000"/>
                </a:solidFill>
              </a:rPr>
              <a:t>done </a:t>
            </a:r>
            <a:r>
              <a:rPr lang="en-US" dirty="0" smtClean="0">
                <a:solidFill>
                  <a:srgbClr val="FF0000"/>
                </a:solidFill>
              </a:rPr>
              <a:t>already to </a:t>
            </a:r>
            <a:r>
              <a:rPr lang="en-US" dirty="0">
                <a:solidFill>
                  <a:srgbClr val="FF0000"/>
                </a:solidFill>
              </a:rPr>
              <a:t>verify </a:t>
            </a:r>
            <a:r>
              <a:rPr lang="en-US" dirty="0" smtClean="0">
                <a:solidFill>
                  <a:srgbClr val="FF0000"/>
                </a:solidFill>
              </a:rPr>
              <a:t>technical feasibility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8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82" y="332509"/>
            <a:ext cx="1383622" cy="75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 bwMode="auto">
          <a:xfrm>
            <a:off x="446084" y="1608417"/>
            <a:ext cx="8423832" cy="68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514350" indent="-514350" eaLnBrk="1" hangingPunct="1">
              <a:lnSpc>
                <a:spcPts val="2800"/>
              </a:lnSpc>
              <a:buFont typeface="+mj-lt"/>
              <a:buAutoNum type="arabicPeriod"/>
              <a:defRPr sz="2000" b="0" kern="0">
                <a:solidFill>
                  <a:srgbClr val="FF0000"/>
                </a:solidFill>
                <a:ea typeface="+mj-ea"/>
                <a:cs typeface="ＭＳ Ｐゴシック" pitchFamily="34" charset="-128"/>
              </a:defRPr>
            </a:lvl1pPr>
            <a:lvl2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CO</a:t>
            </a:r>
            <a:r>
              <a:rPr lang="en-US" sz="4400" dirty="0" smtClean="0">
                <a:solidFill>
                  <a:schemeClr val="accent1"/>
                </a:solidFill>
              </a:rPr>
              <a:t>R</a:t>
            </a:r>
            <a:r>
              <a:rPr lang="en-US" sz="4400" dirty="0" smtClean="0"/>
              <a:t>R</a:t>
            </a:r>
            <a:r>
              <a:rPr lang="en-US" sz="4400" dirty="0" smtClean="0">
                <a:solidFill>
                  <a:schemeClr val="accent1"/>
                </a:solidFill>
              </a:rPr>
              <a:t>E</a:t>
            </a:r>
            <a:r>
              <a:rPr lang="en-US" sz="4400" dirty="0" smtClean="0">
                <a:solidFill>
                  <a:srgbClr val="FFC000"/>
                </a:solidFill>
              </a:rPr>
              <a:t>C</a:t>
            </a:r>
            <a:r>
              <a:rPr lang="en-US" sz="4400" dirty="0" smtClean="0"/>
              <a:t>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1267692" y="2673837"/>
            <a:ext cx="7113852" cy="279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514350" indent="-514350" eaLnBrk="1" hangingPunct="1">
              <a:lnSpc>
                <a:spcPts val="2800"/>
              </a:lnSpc>
              <a:buFont typeface="+mj-lt"/>
              <a:buAutoNum type="arabicPeriod"/>
              <a:defRPr sz="2000" b="0" kern="0">
                <a:solidFill>
                  <a:srgbClr val="FF0000"/>
                </a:solidFill>
                <a:ea typeface="+mj-ea"/>
                <a:cs typeface="ＭＳ Ｐゴシック" pitchFamily="34" charset="-128"/>
              </a:defRPr>
            </a:lvl1pPr>
            <a:lvl2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C</a:t>
            </a:r>
            <a:r>
              <a:rPr lang="en-US" sz="2800" dirty="0" smtClean="0"/>
              <a:t>ardinality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Are there exactly enough </a:t>
            </a:r>
            <a:r>
              <a:rPr lang="en-US" sz="1600" dirty="0" smtClean="0"/>
              <a:t>output values for a given input ? E.g. A request for 3 data records provide exactly 3 data records in output ?</a:t>
            </a:r>
            <a:endParaRPr lang="en-US" sz="160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46084" y="332509"/>
            <a:ext cx="839628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ED171F"/>
                </a:solidFill>
                <a:latin typeface="Arial"/>
                <a:ea typeface="+mj-ea"/>
                <a:cs typeface="ＭＳ Ｐゴシック" charset="-128"/>
              </a:defRPr>
            </a:lvl1pPr>
            <a:lvl2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altLang="zh-TW" b="1" kern="0" dirty="0" smtClean="0">
                <a:solidFill>
                  <a:srgbClr val="FF0000"/>
                </a:solidFill>
                <a:latin typeface="Arial" pitchFamily="34" charset="0"/>
                <a:cs typeface="ＭＳ Ｐゴシック" pitchFamily="34" charset="-128"/>
              </a:rPr>
              <a:t>What to test ?</a:t>
            </a:r>
            <a:endParaRPr lang="en-US" altLang="zh-TW" b="1" kern="0" dirty="0">
              <a:solidFill>
                <a:srgbClr val="FF0000"/>
              </a:solidFill>
              <a:latin typeface="Arial" pitchFamily="34" charset="0"/>
              <a:cs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77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82" y="332509"/>
            <a:ext cx="1383622" cy="75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 bwMode="auto">
          <a:xfrm>
            <a:off x="446084" y="1608417"/>
            <a:ext cx="8423832" cy="68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514350" indent="-514350" eaLnBrk="1" hangingPunct="1">
              <a:lnSpc>
                <a:spcPts val="2800"/>
              </a:lnSpc>
              <a:buFont typeface="+mj-lt"/>
              <a:buAutoNum type="arabicPeriod"/>
              <a:defRPr sz="2000" b="0" kern="0">
                <a:solidFill>
                  <a:srgbClr val="FF0000"/>
                </a:solidFill>
                <a:ea typeface="+mj-ea"/>
                <a:cs typeface="ＭＳ Ｐゴシック" pitchFamily="34" charset="-128"/>
              </a:defRPr>
            </a:lvl1pPr>
            <a:lvl2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CO</a:t>
            </a:r>
            <a:r>
              <a:rPr lang="en-US" sz="4400" dirty="0" smtClean="0">
                <a:solidFill>
                  <a:schemeClr val="accent1"/>
                </a:solidFill>
              </a:rPr>
              <a:t>R</a:t>
            </a:r>
            <a:r>
              <a:rPr lang="en-US" sz="4400" dirty="0" smtClean="0"/>
              <a:t>R</a:t>
            </a:r>
            <a:r>
              <a:rPr lang="en-US" sz="4400" dirty="0" smtClean="0">
                <a:solidFill>
                  <a:schemeClr val="accent1"/>
                </a:solidFill>
              </a:rPr>
              <a:t>E</a:t>
            </a:r>
            <a:r>
              <a:rPr lang="en-US" sz="4400" dirty="0" smtClean="0"/>
              <a:t>C</a:t>
            </a:r>
            <a:r>
              <a:rPr lang="en-US" sz="4400" dirty="0" smtClean="0">
                <a:solidFill>
                  <a:srgbClr val="FFC000"/>
                </a:solidFill>
              </a:rPr>
              <a:t>T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267692" y="2673837"/>
            <a:ext cx="7113852" cy="279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514350" indent="-514350" eaLnBrk="1" hangingPunct="1">
              <a:lnSpc>
                <a:spcPts val="2800"/>
              </a:lnSpc>
              <a:buFont typeface="+mj-lt"/>
              <a:buAutoNum type="arabicPeriod"/>
              <a:defRPr sz="2000" b="0" kern="0">
                <a:solidFill>
                  <a:srgbClr val="FF0000"/>
                </a:solidFill>
                <a:ea typeface="+mj-ea"/>
                <a:cs typeface="ＭＳ Ｐゴシック" pitchFamily="34" charset="-128"/>
              </a:defRPr>
            </a:lvl1pPr>
            <a:lvl2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T</a:t>
            </a:r>
            <a:r>
              <a:rPr lang="en-US" sz="2800" dirty="0" smtClean="0"/>
              <a:t>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Is </a:t>
            </a:r>
            <a:r>
              <a:rPr lang="en-US" sz="1600" dirty="0"/>
              <a:t>everything happening in the correct chronological order? Is there any incorrect order of </a:t>
            </a:r>
            <a:r>
              <a:rPr lang="en-US" sz="1600" dirty="0" smtClean="0"/>
              <a:t>behavior ?</a:t>
            </a:r>
            <a:endParaRPr lang="en-US" sz="160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46084" y="332509"/>
            <a:ext cx="839628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ED171F"/>
                </a:solidFill>
                <a:latin typeface="Arial"/>
                <a:ea typeface="+mj-ea"/>
                <a:cs typeface="ＭＳ Ｐゴシック" charset="-128"/>
              </a:defRPr>
            </a:lvl1pPr>
            <a:lvl2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altLang="zh-TW" b="1" kern="0" dirty="0" smtClean="0">
                <a:solidFill>
                  <a:srgbClr val="FF0000"/>
                </a:solidFill>
                <a:latin typeface="Arial" pitchFamily="34" charset="0"/>
                <a:cs typeface="ＭＳ Ｐゴシック" pitchFamily="34" charset="-128"/>
              </a:rPr>
              <a:t>What to test ?</a:t>
            </a:r>
            <a:endParaRPr lang="en-US" altLang="zh-TW" b="1" kern="0" dirty="0">
              <a:solidFill>
                <a:srgbClr val="FF0000"/>
              </a:solidFill>
              <a:latin typeface="Arial" pitchFamily="34" charset="0"/>
              <a:cs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595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559375" y="3051236"/>
            <a:ext cx="81438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Demo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98462" y="338139"/>
            <a:ext cx="839152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ED171F"/>
                </a:solidFill>
                <a:latin typeface="Arial"/>
                <a:ea typeface="+mj-ea"/>
                <a:cs typeface="ＭＳ Ｐゴシック" charset="-128"/>
              </a:defRPr>
            </a:lvl1pPr>
            <a:lvl2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>
              <a:lnSpc>
                <a:spcPts val="3000"/>
              </a:lnSpc>
            </a:pPr>
            <a:r>
              <a:rPr lang="en-US" altLang="zh-TW" b="1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Test automation</a:t>
            </a:r>
            <a:endParaRPr lang="zh-TW" altLang="en-US" sz="1600" b="1" kern="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404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graphicFrame>
        <p:nvGraphicFramePr>
          <p:cNvPr id="4" name="Group 6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463194"/>
              </p:ext>
            </p:extLst>
          </p:nvPr>
        </p:nvGraphicFramePr>
        <p:xfrm>
          <a:off x="437571" y="1234642"/>
          <a:ext cx="8308975" cy="4925266"/>
        </p:xfrm>
        <a:graphic>
          <a:graphicData uri="http://schemas.openxmlformats.org/drawingml/2006/table">
            <a:tbl>
              <a:tblPr/>
              <a:tblGrid>
                <a:gridCol w="850901"/>
                <a:gridCol w="4904509"/>
                <a:gridCol w="1556366"/>
                <a:gridCol w="997199"/>
              </a:tblGrid>
              <a:tr h="45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Milestone</a:t>
                      </a:r>
                    </a:p>
                  </a:txBody>
                  <a:tcPr marL="91456" marR="91456" marT="45709" marB="457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Scope of work</a:t>
                      </a:r>
                    </a:p>
                  </a:txBody>
                  <a:tcPr marL="91456" marR="91456" marT="45709" marB="457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Responsible Party</a:t>
                      </a:r>
                    </a:p>
                  </a:txBody>
                  <a:tcPr marL="91456" marR="91456" marT="45709" marB="457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Schedule</a:t>
                      </a:r>
                    </a:p>
                  </a:txBody>
                  <a:tcPr marL="91456" marR="91456" marT="45709" marB="457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90504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600" kern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ＭＳ Ｐゴシック" pitchFamily="34" charset="-12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Courier New" pitchFamily="49" charset="0"/>
                      </a:endParaRPr>
                    </a:p>
                  </a:txBody>
                  <a:tcPr marL="91456" marR="91456" marT="45709" marB="457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C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kern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ＭＳ Ｐゴシック" pitchFamily="34" charset="-128"/>
                        </a:rPr>
                        <a:t>Initial draft</a:t>
                      </a:r>
                      <a:r>
                        <a:rPr lang="en-US" sz="1100" kern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ＭＳ Ｐゴシック" pitchFamily="34" charset="-128"/>
                        </a:rPr>
                        <a:t> of </a:t>
                      </a:r>
                      <a:r>
                        <a:rPr lang="en-US" sz="1100" kern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ＭＳ Ｐゴシック" pitchFamily="34" charset="-128"/>
                        </a:rPr>
                        <a:t>DevOps</a:t>
                      </a:r>
                      <a:r>
                        <a:rPr lang="en-US" sz="1100" kern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ＭＳ Ｐゴシック" pitchFamily="34" charset="-128"/>
                        </a:rPr>
                        <a:t> test</a:t>
                      </a:r>
                      <a:r>
                        <a:rPr lang="en-US" sz="1100" kern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ＭＳ Ｐゴシック" pitchFamily="34" charset="-128"/>
                        </a:rPr>
                        <a:t> guidelines (</a:t>
                      </a:r>
                      <a:r>
                        <a:rPr lang="en-US" sz="1100" kern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ＭＳ Ｐゴシック" pitchFamily="34" charset="-128"/>
                        </a:rPr>
                        <a:t>entry criteria / </a:t>
                      </a:r>
                      <a:r>
                        <a:rPr lang="en-US" sz="1100" kern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ＭＳ Ｐゴシック" pitchFamily="34" charset="-128"/>
                        </a:rPr>
                        <a:t>best practices</a:t>
                      </a:r>
                      <a:r>
                        <a:rPr lang="en-US" sz="1100" kern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ＭＳ Ｐゴシック" pitchFamily="34" charset="-128"/>
                        </a:rPr>
                        <a:t> / test review process) 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kern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ＭＳ Ｐゴシック" pitchFamily="34" charset="-128"/>
                        </a:rPr>
                        <a:t>Add</a:t>
                      </a:r>
                      <a:r>
                        <a:rPr lang="en-US" sz="1100" kern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ＭＳ Ｐゴシック" pitchFamily="34" charset="-128"/>
                        </a:rPr>
                        <a:t> </a:t>
                      </a:r>
                      <a:r>
                        <a:rPr lang="en-US" sz="1100" kern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ＭＳ Ｐゴシック" pitchFamily="34" charset="-128"/>
                        </a:rPr>
                        <a:t>more</a:t>
                      </a:r>
                      <a:r>
                        <a:rPr lang="en-US" sz="1100" kern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ＭＳ Ｐゴシック" pitchFamily="34" charset="-128"/>
                        </a:rPr>
                        <a:t> sample programs for different test scenarios (adaptors / connectors / data layer / web service / test report generation)</a:t>
                      </a:r>
                      <a:endParaRPr lang="en-US" sz="1100" kern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ＭＳ Ｐゴシック" pitchFamily="34" charset="-128"/>
                      </a:endParaRPr>
                    </a:p>
                  </a:txBody>
                  <a:tcPr marL="91456" marR="91456" marT="45709" marB="457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HK AS team</a:t>
                      </a:r>
                    </a:p>
                  </a:txBody>
                  <a:tcPr marL="91456" marR="91456" marT="45709" marB="457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May 2017 –</a:t>
                      </a:r>
                      <a:b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</a:b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Jul 2017</a:t>
                      </a:r>
                    </a:p>
                  </a:txBody>
                  <a:tcPr marL="91456" marR="91456" marT="45709" marB="457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CCC"/>
                    </a:solidFill>
                  </a:tcPr>
                </a:tc>
              </a:tr>
              <a:tr h="58919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Courier New" pitchFamily="49" charset="0"/>
                      </a:endParaRPr>
                    </a:p>
                  </a:txBody>
                  <a:tcPr marL="91456" marR="91456" marT="45709" marB="457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C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kern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ＭＳ Ｐゴシック" pitchFamily="34" charset="-128"/>
                        </a:rPr>
                        <a:t>S</a:t>
                      </a:r>
                      <a:r>
                        <a:rPr lang="en-US" sz="1100" kern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ＭＳ Ｐゴシック" pitchFamily="34" charset="-128"/>
                        </a:rPr>
                        <a:t>etup the testing framework in developer IDE</a:t>
                      </a:r>
                      <a:endParaRPr lang="en-US" sz="1100" kern="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ＭＳ Ｐゴシック" pitchFamily="34" charset="-128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kern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ＭＳ Ｐゴシック" pitchFamily="34" charset="-128"/>
                        </a:rPr>
                        <a:t>Start writing test cases based on </a:t>
                      </a:r>
                      <a:r>
                        <a:rPr lang="en-US" sz="1100" kern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ＭＳ Ｐゴシック" pitchFamily="34" charset="-128"/>
                        </a:rPr>
                        <a:t>DevOps</a:t>
                      </a:r>
                      <a:r>
                        <a:rPr lang="en-US" sz="1100" kern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ＭＳ Ｐゴシック" pitchFamily="34" charset="-128"/>
                        </a:rPr>
                        <a:t> test guidelines</a:t>
                      </a:r>
                      <a:endParaRPr lang="en-US" sz="1100" kern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ＭＳ Ｐゴシック" pitchFamily="34" charset="-128"/>
                      </a:endParaRPr>
                    </a:p>
                  </a:txBody>
                  <a:tcPr marL="91456" marR="91456" marT="45709" marB="457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SZ AS team and FOSS</a:t>
                      </a:r>
                    </a:p>
                  </a:txBody>
                  <a:tcPr marL="91456" marR="91456" marT="45709" marB="457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C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56" marR="91456" marT="45709" marB="457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CCC"/>
                    </a:solidFill>
                  </a:tcPr>
                </a:tc>
              </a:tr>
              <a:tr h="66810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ＭＳ Ｐゴシック" pitchFamily="34" charset="-128"/>
                        </a:rPr>
                        <a:t>2</a:t>
                      </a:r>
                    </a:p>
                  </a:txBody>
                  <a:tcPr marL="91456" marR="91456" marT="45709" marB="457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5E5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kern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ＭＳ Ｐゴシック" pitchFamily="34" charset="-128"/>
                        </a:rPr>
                        <a:t>Continue development of test cases to obtain test coverage ratio to 50% for all XAA modules and Biz template modules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56" marR="91456"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SZ AS team and FOSS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56" marR="91456"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5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Aug 2017 – Dec 2017</a:t>
                      </a:r>
                    </a:p>
                  </a:txBody>
                  <a:tcPr marL="91456" marR="91456"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5E5"/>
                    </a:solidFill>
                  </a:tcPr>
                </a:tc>
              </a:tr>
              <a:tr h="66501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kern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ＭＳ Ｐゴシック" pitchFamily="34" charset="-128"/>
                      </a:endParaRPr>
                    </a:p>
                  </a:txBody>
                  <a:tcPr marL="91456" marR="91456" marT="45709" marB="457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5E5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kern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ＭＳ Ｐゴシック" pitchFamily="34" charset="-128"/>
                        </a:rPr>
                        <a:t>Promote testing</a:t>
                      </a:r>
                      <a:r>
                        <a:rPr lang="en-US" sz="1100" kern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ＭＳ Ｐゴシック" pitchFamily="34" charset="-128"/>
                        </a:rPr>
                        <a:t> framework to IBK team to setup the testing framework in IBK revamp Phase 2 project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kern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ＭＳ Ｐゴシック" pitchFamily="34" charset="-128"/>
                        </a:rPr>
                        <a:t>Finalize </a:t>
                      </a:r>
                      <a:r>
                        <a:rPr lang="en-US" sz="1100" kern="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ＭＳ Ｐゴシック" pitchFamily="34" charset="-128"/>
                        </a:rPr>
                        <a:t>test</a:t>
                      </a:r>
                      <a:r>
                        <a:rPr lang="en-US" sz="1100" kern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ＭＳ Ｐゴシック" pitchFamily="34" charset="-128"/>
                        </a:rPr>
                        <a:t> guidelines </a:t>
                      </a:r>
                      <a:r>
                        <a:rPr lang="en-US" sz="1100" kern="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ＭＳ Ｐゴシック" pitchFamily="34" charset="-128"/>
                        </a:rPr>
                        <a:t>documentation</a:t>
                      </a:r>
                      <a:endParaRPr lang="en-US" sz="1100" kern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ＭＳ Ｐゴシック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56" marR="91456"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HK AS team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56" marR="91456"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5E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56" marR="91456"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5E5"/>
                    </a:solidFill>
                  </a:tcPr>
                </a:tc>
              </a:tr>
              <a:tr h="45375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ＭＳ Ｐゴシック" pitchFamily="34" charset="-128"/>
                        </a:rPr>
                        <a:t>3</a:t>
                      </a:r>
                    </a:p>
                  </a:txBody>
                  <a:tcPr marL="91456" marR="91456" marT="45709" marB="457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kern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ＭＳ Ｐゴシック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ＭＳ Ｐゴシック" pitchFamily="34" charset="-128"/>
                        </a:rPr>
                        <a:t>- Strive to obtain</a:t>
                      </a:r>
                      <a:r>
                        <a:rPr lang="en-US" sz="1100" kern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ＭＳ Ｐゴシック" pitchFamily="34" charset="-128"/>
                        </a:rPr>
                        <a:t> test coverage ratio to 70% for all XAA modules and Biz template modules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56" marR="91456"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SZ AS team and FOSS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56" marR="91456"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5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Jan 2018 – Mar 2018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56" marR="91456"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5E5"/>
                    </a:solidFill>
                  </a:tcPr>
                </a:tc>
              </a:tr>
              <a:tr h="69779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kern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ＭＳ Ｐゴシック" pitchFamily="34" charset="-128"/>
                      </a:endParaRPr>
                    </a:p>
                  </a:txBody>
                  <a:tcPr marL="91456" marR="91456" marT="45709" marB="457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- Support </a:t>
                      </a:r>
                      <a:r>
                        <a:rPr lang="en-US" sz="1100" kern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ＭＳ Ｐゴシック" pitchFamily="34" charset="-128"/>
                        </a:rPr>
                        <a:t>IBK application team to use the testing framework in IBK revamp Phase 2 project</a:t>
                      </a:r>
                      <a:endParaRPr lang="en-US" sz="1100" kern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ＭＳ Ｐゴシック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56" marR="91456"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HK AS team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56" marR="91456"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5E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56" marR="91456"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5E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0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82" y="332509"/>
            <a:ext cx="1383622" cy="75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 bwMode="auto">
          <a:xfrm>
            <a:off x="733425" y="1371600"/>
            <a:ext cx="7743826" cy="400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514350" indent="-514350" eaLnBrk="1" hangingPunct="1">
              <a:lnSpc>
                <a:spcPts val="2800"/>
              </a:lnSpc>
              <a:buFont typeface="+mj-lt"/>
              <a:buAutoNum type="arabicPeriod"/>
              <a:defRPr sz="2000" b="0" kern="0">
                <a:solidFill>
                  <a:srgbClr val="FF0000"/>
                </a:solidFill>
                <a:ea typeface="+mj-ea"/>
                <a:cs typeface="ＭＳ Ｐゴシック" pitchFamily="34" charset="-128"/>
              </a:defRPr>
            </a:lvl1pPr>
            <a:lvl2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eaLnBrk="1" hangingPunct="1">
              <a:lnSpc>
                <a:spcPts val="2800"/>
              </a:lnSpc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Automated test</a:t>
            </a:r>
          </a:p>
          <a:p>
            <a:pPr marL="0" indent="0">
              <a:buNone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</a:t>
            </a:r>
            <a:r>
              <a:rPr lang="en-US" sz="1800" dirty="0" smtClean="0"/>
              <a:t>elp you as a developer to write better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Give you more confidence that the code actually works (test coverage)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</a:t>
            </a:r>
            <a:r>
              <a:rPr lang="en-US" sz="1800" dirty="0" smtClean="0"/>
              <a:t>ave your time in the long run as the test can be run automatically once it is properly written (test regression is easier)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Provide a faster and timely feedback when a bug is </a:t>
            </a:r>
            <a:r>
              <a:rPr lang="en-US" sz="1800" dirty="0"/>
              <a:t>introduced and isolate </a:t>
            </a:r>
            <a:r>
              <a:rPr lang="en-US" sz="1800" dirty="0" smtClean="0"/>
              <a:t>the error more easily so you can fix it during DEV/SIT before giving to user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If you learn and practice it , this can be a powerful tool for you !</a:t>
            </a:r>
            <a:endParaRPr lang="en-US" sz="180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46084" y="332509"/>
            <a:ext cx="839628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ED171F"/>
                </a:solidFill>
                <a:latin typeface="Arial"/>
                <a:ea typeface="+mj-ea"/>
                <a:cs typeface="ＭＳ Ｐゴシック" charset="-128"/>
              </a:defRPr>
            </a:lvl1pPr>
            <a:lvl2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altLang="zh-TW" b="1" kern="0" dirty="0" smtClean="0">
                <a:solidFill>
                  <a:srgbClr val="FF0000"/>
                </a:solidFill>
                <a:latin typeface="Arial" pitchFamily="34" charset="0"/>
                <a:cs typeface="ＭＳ Ｐゴシック" pitchFamily="34" charset="-128"/>
              </a:rPr>
              <a:t>Warp up</a:t>
            </a:r>
            <a:endParaRPr lang="en-US" altLang="zh-TW" b="1" kern="0" dirty="0">
              <a:solidFill>
                <a:srgbClr val="FF0000"/>
              </a:solidFill>
              <a:latin typeface="Arial" pitchFamily="34" charset="0"/>
              <a:cs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431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411163" y="2533650"/>
            <a:ext cx="7556500" cy="803275"/>
          </a:xfrm>
        </p:spPr>
        <p:txBody>
          <a:bodyPr/>
          <a:lstStyle/>
          <a:p>
            <a:r>
              <a:rPr lang="en-US" altLang="zh-TW" dirty="0" smtClean="0">
                <a:latin typeface="Arial" pitchFamily="34" charset="0"/>
                <a:cs typeface="Arial" pitchFamily="34" charset="0"/>
              </a:rPr>
              <a:t>Thank You</a:t>
            </a:r>
            <a:endParaRPr lang="zh-TW" altLang="en-US" sz="3400" dirty="0" smtClean="0">
              <a:latin typeface="MingLiU" pitchFamily="49" charset="-120"/>
              <a:ea typeface="MingLiU" pitchFamily="49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82" y="332509"/>
            <a:ext cx="1383622" cy="75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 bwMode="auto">
          <a:xfrm>
            <a:off x="446083" y="1278082"/>
            <a:ext cx="8303061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600" dirty="0" smtClean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Entry criteria (To be confirmed)</a:t>
            </a:r>
            <a:endParaRPr lang="en-US" sz="2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Architecture core modules (All XAA modules and Biz templates)</a:t>
            </a:r>
            <a:br>
              <a:rPr lang="en-US" sz="2000" dirty="0" smtClean="0">
                <a:solidFill>
                  <a:srgbClr val="FF0000"/>
                </a:solidFill>
              </a:rPr>
            </a:br>
            <a:endParaRPr lang="en-US" sz="20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Major Application Changes / Application Revamp Exercises of Class A </a:t>
            </a:r>
            <a:r>
              <a:rPr lang="en-US" sz="2000" dirty="0" smtClean="0">
                <a:solidFill>
                  <a:srgbClr val="FF0000"/>
                </a:solidFill>
              </a:rPr>
              <a:t>system using the </a:t>
            </a:r>
            <a:r>
              <a:rPr lang="en-US" sz="2000" dirty="0">
                <a:solidFill>
                  <a:srgbClr val="FF0000"/>
                </a:solidFill>
              </a:rPr>
              <a:t>in-house Java EE web framework 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0525" y="347663"/>
            <a:ext cx="8396288" cy="795337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ＭＳ Ｐゴシック" pitchFamily="34" charset="-128"/>
              </a:rPr>
              <a:t>Background</a:t>
            </a:r>
            <a:endParaRPr lang="en-US" altLang="zh-TW" b="1" dirty="0">
              <a:solidFill>
                <a:srgbClr val="FF0000"/>
              </a:solidFill>
              <a:latin typeface="Arial" pitchFamily="34" charset="0"/>
              <a:cs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5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82" y="332509"/>
            <a:ext cx="1383622" cy="75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 bwMode="auto">
          <a:xfrm>
            <a:off x="363682" y="1330035"/>
            <a:ext cx="84945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Why test automation is important for architecture </a:t>
            </a:r>
            <a:r>
              <a:rPr lang="en-US" sz="2000" dirty="0">
                <a:solidFill>
                  <a:srgbClr val="FF0000"/>
                </a:solidFill>
              </a:rPr>
              <a:t>components</a:t>
            </a:r>
            <a:r>
              <a:rPr lang="en-US" sz="2000" dirty="0" smtClean="0">
                <a:solidFill>
                  <a:srgbClr val="FF0000"/>
                </a:solidFill>
              </a:rPr>
              <a:t> ?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509153" y="1949193"/>
            <a:ext cx="8423832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- Architecture components are reused by multiple projects so sufficient testing is crucial to increase software quality</a:t>
            </a:r>
            <a:br>
              <a:rPr lang="en-US" sz="1800" dirty="0" smtClean="0">
                <a:solidFill>
                  <a:srgbClr val="FF0000"/>
                </a:solidFill>
              </a:rPr>
            </a:br>
            <a:endParaRPr lang="en-US" sz="1800" dirty="0" smtClean="0">
              <a:solidFill>
                <a:srgbClr val="FF0000"/>
              </a:solidFill>
            </a:endParaRPr>
          </a:p>
          <a:p>
            <a:r>
              <a:rPr lang="en-US" sz="1800" dirty="0" smtClean="0">
                <a:solidFill>
                  <a:srgbClr val="FF0000"/>
                </a:solidFill>
              </a:rPr>
              <a:t>- Easier to run all unit tests and system tests (regression) when there are changes such as</a:t>
            </a:r>
          </a:p>
          <a:p>
            <a:endParaRPr lang="en-US" sz="1800" dirty="0" smtClean="0">
              <a:solidFill>
                <a:srgbClr val="FF0000"/>
              </a:solidFill>
            </a:endParaRPr>
          </a:p>
          <a:p>
            <a:pPr marL="2114550" lvl="4" indent="-285750">
              <a:buFontTx/>
              <a:buChar char="-"/>
            </a:pPr>
            <a:r>
              <a:rPr lang="en-US" sz="1800" dirty="0" smtClean="0">
                <a:solidFill>
                  <a:srgbClr val="FF0000"/>
                </a:solidFill>
              </a:rPr>
              <a:t>Apply bug fixes</a:t>
            </a:r>
            <a:endParaRPr lang="en-US" sz="1800" dirty="0">
              <a:solidFill>
                <a:srgbClr val="FF0000"/>
              </a:solidFill>
            </a:endParaRPr>
          </a:p>
          <a:p>
            <a:pPr marL="2114550" lvl="4" indent="-285750">
              <a:buFontTx/>
              <a:buChar char="-"/>
            </a:pPr>
            <a:r>
              <a:rPr lang="en-US" sz="1800" dirty="0" smtClean="0">
                <a:solidFill>
                  <a:srgbClr val="FF0000"/>
                </a:solidFill>
              </a:rPr>
              <a:t>Change library dependencies (due to deprecate or upgrade)</a:t>
            </a:r>
          </a:p>
          <a:p>
            <a:pPr marL="2114550" lvl="4" indent="-285750">
              <a:buFontTx/>
              <a:buChar char="-"/>
            </a:pPr>
            <a:r>
              <a:rPr lang="en-US" sz="1800" dirty="0" smtClean="0">
                <a:solidFill>
                  <a:srgbClr val="FF0000"/>
                </a:solidFill>
              </a:rPr>
              <a:t>Add new functionalities</a:t>
            </a:r>
          </a:p>
          <a:p>
            <a:pPr marL="2114550" lvl="4" indent="-285750">
              <a:buFontTx/>
              <a:buChar char="-"/>
            </a:pPr>
            <a:r>
              <a:rPr lang="en-US" sz="1800" dirty="0" smtClean="0">
                <a:solidFill>
                  <a:srgbClr val="FF0000"/>
                </a:solidFill>
              </a:rPr>
              <a:t>Apply OS/software patch which will affect architecture based project</a:t>
            </a:r>
          </a:p>
          <a:p>
            <a:pPr marL="2114550" lvl="4" indent="-285750">
              <a:buFontTx/>
              <a:buChar char="-"/>
            </a:pPr>
            <a:r>
              <a:rPr lang="en-US" sz="1800" dirty="0" smtClean="0">
                <a:solidFill>
                  <a:srgbClr val="FF0000"/>
                </a:solidFill>
              </a:rPr>
              <a:t>Test on new OS/software platform</a:t>
            </a:r>
            <a:br>
              <a:rPr lang="en-US" sz="1800" dirty="0" smtClean="0">
                <a:solidFill>
                  <a:srgbClr val="FF0000"/>
                </a:solidFill>
              </a:rPr>
            </a:br>
            <a:endParaRPr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12822" y="332509"/>
            <a:ext cx="839628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ED171F"/>
                </a:solidFill>
                <a:latin typeface="Arial"/>
                <a:ea typeface="+mj-ea"/>
                <a:cs typeface="ＭＳ Ｐゴシック" charset="-128"/>
              </a:defRPr>
            </a:lvl1pPr>
            <a:lvl2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altLang="zh-TW" b="1" kern="0" dirty="0" smtClean="0">
                <a:solidFill>
                  <a:srgbClr val="FF0000"/>
                </a:solidFill>
                <a:latin typeface="Arial" pitchFamily="34" charset="0"/>
                <a:cs typeface="ＭＳ Ｐゴシック" pitchFamily="34" charset="-128"/>
              </a:rPr>
              <a:t>Background</a:t>
            </a:r>
            <a:endParaRPr lang="en-US" altLang="zh-TW" b="1" kern="0" dirty="0">
              <a:solidFill>
                <a:srgbClr val="FF0000"/>
              </a:solidFill>
              <a:latin typeface="Arial" pitchFamily="34" charset="0"/>
              <a:cs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907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82" y="332509"/>
            <a:ext cx="1383622" cy="75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89707" y="1410023"/>
            <a:ext cx="7554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Types of Tests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377110"/>
              </p:ext>
            </p:extLst>
          </p:nvPr>
        </p:nvGraphicFramePr>
        <p:xfrm>
          <a:off x="1112893" y="2026228"/>
          <a:ext cx="7625863" cy="3805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9665"/>
                <a:gridCol w="2284687"/>
                <a:gridCol w="1018310"/>
                <a:gridCol w="914400"/>
                <a:gridCol w="1828801"/>
              </a:tblGrid>
              <a:tr h="5611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Types of tests</a:t>
                      </a:r>
                      <a:endParaRPr lang="en-US" sz="1200" dirty="0">
                        <a:effectLst/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Scope</a:t>
                      </a:r>
                      <a:endParaRPr lang="en-US" sz="1200" dirty="0">
                        <a:effectLst/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Execution Frequency</a:t>
                      </a:r>
                      <a:endParaRPr lang="en-US" sz="1200" dirty="0">
                        <a:effectLst/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Execution speed</a:t>
                      </a:r>
                      <a:endParaRPr lang="en-US" sz="1200" dirty="0">
                        <a:effectLst/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Stability 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(More stable when application change)</a:t>
                      </a:r>
                      <a:endParaRPr lang="en-US" sz="1200" dirty="0">
                        <a:effectLst/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4641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Unit test</a:t>
                      </a:r>
                      <a:endParaRPr lang="en-US" sz="1200" dirty="0">
                        <a:effectLst/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 validate a single functionality is operating as expected in isolation within the same module or program</a:t>
                      </a:r>
                      <a:endParaRPr lang="en-US" sz="1100" dirty="0">
                        <a:effectLst/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High</a:t>
                      </a:r>
                      <a:endParaRPr lang="en-US" sz="1100" dirty="0">
                        <a:effectLst/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Fast</a:t>
                      </a:r>
                      <a:endParaRPr lang="en-US" sz="1100" dirty="0">
                        <a:effectLst/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7829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System test</a:t>
                      </a:r>
                      <a:endParaRPr lang="en-US" sz="1200" dirty="0">
                        <a:effectLst/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 validate all the features within the same system are operating as expected in </a:t>
                      </a:r>
                      <a:r>
                        <a:rPr lang="en-US" sz="1000" dirty="0" smtClean="0">
                          <a:effectLst/>
                        </a:rPr>
                        <a:t>isolation (with mocking if required)</a:t>
                      </a:r>
                      <a:endParaRPr lang="en-US" sz="1100" dirty="0">
                        <a:effectLst/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Medium</a:t>
                      </a:r>
                      <a:endParaRPr lang="en-US" sz="1100" dirty="0">
                        <a:effectLst/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Slow</a:t>
                      </a:r>
                      <a:endParaRPr lang="en-US" sz="1100">
                        <a:effectLst/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Medium</a:t>
                      </a:r>
                      <a:endParaRPr lang="en-US" sz="1100">
                        <a:effectLst/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440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Integration </a:t>
                      </a:r>
                      <a:r>
                        <a:rPr lang="en-US" sz="1200" dirty="0">
                          <a:effectLst/>
                        </a:rPr>
                        <a:t>test</a:t>
                      </a:r>
                      <a:endParaRPr lang="en-US" sz="1200" dirty="0">
                        <a:effectLst/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 validate the behavior of the whole system when integrating with other external </a:t>
                      </a:r>
                      <a:r>
                        <a:rPr lang="en-US" sz="1000" dirty="0" smtClean="0">
                          <a:effectLst/>
                        </a:rPr>
                        <a:t>systems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Times New Roman"/>
                        <a:ea typeface="PMingLiU"/>
                        <a:cs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test without mocking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Low</a:t>
                      </a:r>
                      <a:endParaRPr lang="en-US" sz="1100" dirty="0">
                        <a:effectLst/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Very Slow</a:t>
                      </a:r>
                      <a:endParaRPr lang="en-US" sz="1100" dirty="0">
                        <a:effectLst/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Low</a:t>
                      </a:r>
                      <a:endParaRPr lang="en-US" sz="1100">
                        <a:effectLst/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566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UI (User Interface) test </a:t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Simulate real user interacting with the application</a:t>
                      </a:r>
                      <a:endParaRPr lang="en-US" sz="1100" dirty="0">
                        <a:effectLst/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Low</a:t>
                      </a:r>
                      <a:endParaRPr lang="en-US" sz="1100">
                        <a:effectLst/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Very Slow</a:t>
                      </a:r>
                      <a:endParaRPr lang="en-US" sz="1100" dirty="0">
                        <a:effectLst/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Low</a:t>
                      </a:r>
                      <a:endParaRPr lang="en-US" sz="1100" dirty="0">
                        <a:effectLst/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2122" y="337272"/>
            <a:ext cx="8396288" cy="795337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latin typeface="Arial" pitchFamily="34" charset="0"/>
                <a:cs typeface="ＭＳ Ｐゴシック" pitchFamily="34" charset="-128"/>
              </a:rPr>
              <a:t>S</a:t>
            </a:r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ＭＳ Ｐゴシック" pitchFamily="34" charset="-128"/>
              </a:rPr>
              <a:t>cope</a:t>
            </a:r>
            <a:endParaRPr lang="en-US" altLang="zh-TW" b="1" dirty="0">
              <a:solidFill>
                <a:srgbClr val="FF0000"/>
              </a:solidFill>
              <a:latin typeface="Arial" pitchFamily="34" charset="0"/>
              <a:cs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110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12122" y="337272"/>
            <a:ext cx="8396288" cy="795337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latin typeface="Arial" pitchFamily="34" charset="0"/>
                <a:cs typeface="ＭＳ Ｐゴシック" pitchFamily="34" charset="-128"/>
              </a:rPr>
              <a:t>S</a:t>
            </a:r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cs typeface="ＭＳ Ｐゴシック" pitchFamily="34" charset="-128"/>
              </a:rPr>
              <a:t>cope</a:t>
            </a:r>
            <a:endParaRPr lang="en-US" altLang="zh-TW" b="1" dirty="0">
              <a:solidFill>
                <a:srgbClr val="FF0000"/>
              </a:solidFill>
              <a:latin typeface="Arial" pitchFamily="34" charset="0"/>
              <a:cs typeface="ＭＳ Ｐゴシック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503988" y="1502535"/>
            <a:ext cx="4113880" cy="3816271"/>
          </a:xfrm>
          <a:prstGeom prst="roundRect">
            <a:avLst/>
          </a:prstGeom>
          <a:solidFill>
            <a:srgbClr val="83C937"/>
          </a:solidFill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Java EE Web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Application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345785" y="1970809"/>
            <a:ext cx="3092327" cy="2024138"/>
          </a:xfrm>
          <a:prstGeom prst="roundRect">
            <a:avLst/>
          </a:prstGeom>
          <a:solidFill>
            <a:srgbClr val="B6DF89"/>
          </a:solidFill>
          <a:ln w="9525" cap="flat" cmpd="sng" algn="ctr">
            <a:solidFill>
              <a:srgbClr val="DCF0C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Runtime Container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(Spring core)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 rot="16200000">
            <a:off x="4218183" y="2709365"/>
            <a:ext cx="1291549" cy="871196"/>
          </a:xfrm>
          <a:prstGeom prst="roundRect">
            <a:avLst/>
          </a:prstGeom>
          <a:solidFill>
            <a:srgbClr val="DCF0C6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Data Access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ORM / SQL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2649682" y="1693718"/>
            <a:ext cx="2826327" cy="3268440"/>
          </a:xfrm>
          <a:prstGeom prst="roundRect">
            <a:avLst/>
          </a:prstGeom>
          <a:noFill/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System Test 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</a:b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(In</a:t>
            </a:r>
            <a:r>
              <a:rPr lang="en-US" sz="1200" dirty="0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-</a:t>
            </a:r>
            <a:r>
              <a:rPr kumimoji="0" lang="en-US" sz="120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memory database , </a:t>
            </a:r>
            <a:r>
              <a:rPr lang="en-US" sz="1200" dirty="0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in </a:t>
            </a:r>
            <a:r>
              <a:rPr kumimoji="0" lang="en-US" sz="120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container , mock interface)</a:t>
            </a:r>
            <a:endParaRPr kumimoji="0" lang="en-US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467592" y="1590504"/>
            <a:ext cx="1326932" cy="35465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View 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Client</a:t>
            </a:r>
            <a:endParaRPr lang="en-US" sz="1000" dirty="0" smtClean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 rot="16200000">
            <a:off x="-507547" y="3368731"/>
            <a:ext cx="2634826" cy="4215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Browser Client</a:t>
            </a:r>
            <a:endParaRPr lang="en-US" sz="1000" dirty="0" smtClean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 rot="16200000">
            <a:off x="210369" y="3353882"/>
            <a:ext cx="2637597" cy="4540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Web Service Client</a:t>
            </a:r>
            <a:endParaRPr lang="en-US" sz="1000" dirty="0" smtClean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548904" y="4029019"/>
            <a:ext cx="1030546" cy="499243"/>
          </a:xfrm>
          <a:prstGeom prst="roundRect">
            <a:avLst/>
          </a:prstGeom>
          <a:solidFill>
            <a:srgbClr val="DCF0C6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00" b="1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Connectors</a:t>
            </a:r>
          </a:p>
          <a:p>
            <a:pPr algn="ctr" eaLnBrk="0" hangingPunct="0"/>
            <a:r>
              <a:rPr lang="en-US" sz="10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(REST / MQ / </a:t>
            </a:r>
          </a:p>
          <a:p>
            <a:pPr algn="ctr" eaLnBrk="0" hangingPunct="0"/>
            <a:r>
              <a:rPr lang="en-US" sz="10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SOAP / JMS)</a:t>
            </a:r>
          </a:p>
        </p:txBody>
      </p:sp>
      <p:sp>
        <p:nvSpPr>
          <p:cNvPr id="23" name="Rounded Rectangle 22"/>
          <p:cNvSpPr/>
          <p:nvPr/>
        </p:nvSpPr>
        <p:spPr bwMode="auto">
          <a:xfrm rot="16200000">
            <a:off x="3228982" y="2760197"/>
            <a:ext cx="1281668" cy="759653"/>
          </a:xfrm>
          <a:prstGeom prst="roundRect">
            <a:avLst/>
          </a:prstGeom>
          <a:solidFill>
            <a:srgbClr val="DCF0C6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Core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Services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Functional Logic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5579697" y="2517569"/>
            <a:ext cx="826874" cy="1257140"/>
          </a:xfrm>
          <a:prstGeom prst="roundRect">
            <a:avLst/>
          </a:prstGeom>
          <a:solidFill>
            <a:srgbClr val="DCF0C6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00" b="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Adaptor</a:t>
            </a:r>
            <a:endParaRPr lang="en-US" sz="1000" b="1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pPr algn="ctr" eaLnBrk="0" hangingPunct="0"/>
            <a:r>
              <a:rPr lang="en-US" sz="10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System Interface</a:t>
            </a:r>
          </a:p>
        </p:txBody>
      </p:sp>
      <p:sp>
        <p:nvSpPr>
          <p:cNvPr id="30" name="Rounded Rectangle 29"/>
          <p:cNvSpPr/>
          <p:nvPr/>
        </p:nvSpPr>
        <p:spPr bwMode="auto">
          <a:xfrm rot="10800000">
            <a:off x="2784811" y="2006213"/>
            <a:ext cx="430872" cy="1990998"/>
          </a:xfrm>
          <a:prstGeom prst="roundRect">
            <a:avLst/>
          </a:prstGeom>
          <a:solidFill>
            <a:srgbClr val="DCF0C6"/>
          </a:solidFill>
          <a:ln w="9525" cap="flat" cmpd="sng" algn="ctr">
            <a:solidFill>
              <a:srgbClr val="DCF0C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MVC Controller </a:t>
            </a:r>
            <a:r>
              <a:rPr lang="en-US" sz="1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(Struts 2)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5548902" y="4609289"/>
            <a:ext cx="1030295" cy="499243"/>
          </a:xfrm>
          <a:prstGeom prst="roundRect">
            <a:avLst/>
          </a:prstGeom>
          <a:solidFill>
            <a:srgbClr val="DCF0C6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00" b="1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Web Services</a:t>
            </a:r>
          </a:p>
          <a:p>
            <a:pPr algn="ctr" eaLnBrk="0" hangingPunct="0"/>
            <a:r>
              <a:rPr lang="en-US" sz="10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Spring MVC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7290663" y="1548779"/>
            <a:ext cx="816527" cy="35465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External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System</a:t>
            </a:r>
            <a:endParaRPr lang="en-US" sz="1000" dirty="0" smtClean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 rot="16200000">
            <a:off x="6571915" y="3132106"/>
            <a:ext cx="2312716" cy="4724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CMH (MQ / HTTPS)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1176454" y="1325911"/>
            <a:ext cx="7005521" cy="4370604"/>
          </a:xfrm>
          <a:prstGeom prst="roundRect">
            <a:avLst/>
          </a:prstGeom>
          <a:noFill/>
          <a:ln w="25400" cap="rnd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System Integration Test </a:t>
            </a: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(In-memory</a:t>
            </a:r>
            <a:r>
              <a:rPr kumimoji="0" lang="en-US" sz="1200" i="0" u="none" strike="noStrike" cap="none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database, in container , real interface)</a:t>
            </a:r>
            <a:endParaRPr kumimoji="0" lang="en-US" sz="120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270164" y="1215735"/>
            <a:ext cx="8063345" cy="4998900"/>
          </a:xfrm>
          <a:prstGeom prst="roundRect">
            <a:avLst/>
          </a:prstGeom>
          <a:noFill/>
          <a:ln w="25400" cap="rnd" cmpd="sng" algn="ctr">
            <a:solidFill>
              <a:srgbClr val="F8569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200" b="1" dirty="0" smtClean="0">
                <a:solidFill>
                  <a:srgbClr val="F8569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UI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85690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Test </a:t>
            </a: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rgbClr val="F85690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(Automated test in </a:t>
            </a:r>
            <a:r>
              <a:rPr lang="en-US" sz="1200" dirty="0" smtClean="0">
                <a:solidFill>
                  <a:srgbClr val="F8569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a f</a:t>
            </a: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rgbClr val="F85690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ull deployed </a:t>
            </a:r>
            <a:r>
              <a:rPr kumimoji="0" lang="en-US" sz="1200" i="0" u="none" strike="noStrike" cap="none" normalizeH="0" dirty="0" smtClean="0">
                <a:ln>
                  <a:noFill/>
                </a:ln>
                <a:solidFill>
                  <a:srgbClr val="F85690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application using real </a:t>
            </a:r>
            <a:r>
              <a:rPr lang="en-US" sz="1200" dirty="0" smtClean="0">
                <a:solidFill>
                  <a:srgbClr val="F8569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database</a:t>
            </a:r>
            <a:r>
              <a:rPr kumimoji="0" lang="en-US" sz="1200" i="0" u="none" strike="noStrike" cap="none" normalizeH="0" dirty="0" smtClean="0">
                <a:ln>
                  <a:noFill/>
                </a:ln>
                <a:solidFill>
                  <a:srgbClr val="F85690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)</a:t>
            </a:r>
            <a:endParaRPr kumimoji="0" lang="en-US" sz="1200" i="0" u="none" strike="noStrike" cap="none" normalizeH="0" baseline="0" dirty="0">
              <a:ln>
                <a:noFill/>
              </a:ln>
              <a:solidFill>
                <a:srgbClr val="F85690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6617868" y="2854911"/>
            <a:ext cx="672795" cy="63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802839" y="4197288"/>
            <a:ext cx="7211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H="1" flipV="1">
            <a:off x="6617868" y="4278640"/>
            <a:ext cx="67279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1794525" y="2861226"/>
            <a:ext cx="72941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6954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7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auto">
          <a:xfrm>
            <a:off x="499715" y="1609725"/>
            <a:ext cx="8319554" cy="3209926"/>
          </a:xfrm>
          <a:prstGeom prst="roundRect">
            <a:avLst/>
          </a:prstGeom>
          <a:solidFill>
            <a:srgbClr val="83C937"/>
          </a:solidFill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82" y="332509"/>
            <a:ext cx="1383622" cy="75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446084" y="332509"/>
            <a:ext cx="839628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ED171F"/>
                </a:solidFill>
                <a:latin typeface="Arial"/>
                <a:ea typeface="+mj-ea"/>
                <a:cs typeface="ＭＳ Ｐゴシック" charset="-128"/>
              </a:defRPr>
            </a:lvl1pPr>
            <a:lvl2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altLang="zh-TW" b="1" kern="0" dirty="0" smtClean="0">
                <a:solidFill>
                  <a:srgbClr val="FF0000"/>
                </a:solidFill>
                <a:latin typeface="Arial" pitchFamily="34" charset="0"/>
                <a:cs typeface="ＭＳ Ｐゴシック" pitchFamily="34" charset="-128"/>
              </a:rPr>
              <a:t>Test Architecture</a:t>
            </a:r>
            <a:endParaRPr lang="en-US" altLang="zh-TW" b="1" kern="0" dirty="0">
              <a:solidFill>
                <a:srgbClr val="FF0000"/>
              </a:solidFill>
              <a:latin typeface="Arial" pitchFamily="34" charset="0"/>
              <a:cs typeface="ＭＳ Ｐゴシック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775939" y="2214402"/>
            <a:ext cx="3691285" cy="1423160"/>
          </a:xfrm>
          <a:prstGeom prst="roundRect">
            <a:avLst/>
          </a:prstGeom>
          <a:solidFill>
            <a:srgbClr val="B6DF89"/>
          </a:solidFill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00" b="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(System </a:t>
            </a:r>
            <a:r>
              <a:rPr lang="en-US" sz="1000" b="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test or Unit test </a:t>
            </a:r>
            <a:r>
              <a:rPr lang="en-US" sz="1000" b="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with run-time container but </a:t>
            </a:r>
            <a:r>
              <a:rPr lang="en-US" sz="1000" b="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without server startup) </a:t>
            </a:r>
            <a:endParaRPr lang="en-US" sz="1000" dirty="0" smtClean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829175" y="2219004"/>
            <a:ext cx="3686176" cy="1413957"/>
          </a:xfrm>
          <a:prstGeom prst="roundRect">
            <a:avLst/>
          </a:prstGeom>
          <a:solidFill>
            <a:srgbClr val="B6DF89"/>
          </a:solidFill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00" b="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(System test or the UI test </a:t>
            </a:r>
            <a:r>
              <a:rPr lang="en-US" sz="1000" b="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with server startup and  deployment) </a:t>
            </a:r>
            <a:endParaRPr lang="en-US" sz="1000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775940" y="3962400"/>
            <a:ext cx="7820491" cy="592794"/>
          </a:xfrm>
          <a:prstGeom prst="roundRect">
            <a:avLst/>
          </a:prstGeom>
          <a:solidFill>
            <a:srgbClr val="B6DF89"/>
          </a:solidFill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err="1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XAATesting</a:t>
            </a:r>
            <a:endParaRPr lang="en-US" sz="1000" b="1" dirty="0" smtClean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="1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Common API (e.g. Read test data , generate test </a:t>
            </a:r>
            <a:r>
              <a:rPr lang="en-US" sz="1000" b="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report)</a:t>
            </a:r>
            <a:endParaRPr lang="en-US" sz="1000" b="1" dirty="0" smtClean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2530980" y="3637562"/>
            <a:ext cx="7361" cy="3294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6634163" y="3615718"/>
            <a:ext cx="1" cy="31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ounded Rectangle 21"/>
          <p:cNvSpPr/>
          <p:nvPr/>
        </p:nvSpPr>
        <p:spPr bwMode="auto">
          <a:xfrm>
            <a:off x="1840982" y="2969341"/>
            <a:ext cx="1556556" cy="344827"/>
          </a:xfrm>
          <a:prstGeom prst="roundRect">
            <a:avLst/>
          </a:prstGeom>
          <a:solidFill>
            <a:srgbClr val="DCF0C6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00" dirty="0" err="1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BizSystemTestLocal</a:t>
            </a:r>
            <a:endParaRPr lang="en-US" sz="1000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5763422" y="2969341"/>
            <a:ext cx="1741483" cy="344827"/>
          </a:xfrm>
          <a:prstGeom prst="roundRect">
            <a:avLst/>
          </a:prstGeom>
          <a:solidFill>
            <a:srgbClr val="DCF0C6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00" dirty="0" err="1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BizSystemTestRemote</a:t>
            </a:r>
            <a:endParaRPr lang="en-US" sz="1000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907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82" y="332509"/>
            <a:ext cx="1383622" cy="75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446084" y="332509"/>
            <a:ext cx="839628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ED171F"/>
                </a:solidFill>
                <a:latin typeface="Arial"/>
                <a:ea typeface="+mj-ea"/>
                <a:cs typeface="ＭＳ Ｐゴシック" charset="-128"/>
              </a:defRPr>
            </a:lvl1pPr>
            <a:lvl2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ED171F"/>
                </a:solidFill>
                <a:latin typeface="Arial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rgbClr val="FA8900"/>
                </a:solidFill>
                <a:latin typeface="Frutiger 45 Ligh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altLang="zh-TW" b="1" kern="0" dirty="0" smtClean="0">
                <a:solidFill>
                  <a:srgbClr val="FF0000"/>
                </a:solidFill>
                <a:latin typeface="Arial" pitchFamily="34" charset="0"/>
                <a:cs typeface="ＭＳ Ｐゴシック" pitchFamily="34" charset="-128"/>
              </a:rPr>
              <a:t>Test Architecture</a:t>
            </a:r>
            <a:endParaRPr lang="en-US" altLang="zh-TW" b="1" kern="0" dirty="0">
              <a:solidFill>
                <a:srgbClr val="FF0000"/>
              </a:solidFill>
              <a:latin typeface="Arial" pitchFamily="34" charset="0"/>
              <a:cs typeface="ＭＳ Ｐゴシック" pitchFamily="34" charset="-128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89707" y="1410023"/>
            <a:ext cx="7554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TestNG</a:t>
            </a:r>
            <a:r>
              <a:rPr lang="en-US" dirty="0" smtClean="0">
                <a:solidFill>
                  <a:srgbClr val="FF0000"/>
                </a:solidFill>
              </a:rPr>
              <a:t> annotation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2" descr="D:\Users\TCTR630\Desktop\Annotation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9" y="1952624"/>
            <a:ext cx="3549352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68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 Presentation 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D171F"/>
      </a:accent1>
      <a:accent2>
        <a:srgbClr val="5C0017"/>
      </a:accent2>
      <a:accent3>
        <a:srgbClr val="FF9E1B"/>
      </a:accent3>
      <a:accent4>
        <a:srgbClr val="FFD100"/>
      </a:accent4>
      <a:accent5>
        <a:srgbClr val="BEBEBE"/>
      </a:accent5>
      <a:accent6>
        <a:srgbClr val="414141"/>
      </a:accent6>
      <a:hlink>
        <a:srgbClr val="A6192E"/>
      </a:hlink>
      <a:folHlink>
        <a:srgbClr val="FF9E1B"/>
      </a:folHlink>
    </a:clrScheme>
    <a:fontScheme name="Office Theme">
      <a:majorFont>
        <a:latin typeface="Frutiger 45 Light"/>
        <a:ea typeface="ＭＳ Ｐゴシック"/>
        <a:cs typeface="ＭＳ Ｐゴシック"/>
      </a:majorFont>
      <a:minorFont>
        <a:latin typeface="Frutiger 55 Roman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:ma14="http://schemas.microsoft.com/office/mac/drawingml/2011/main" xmlns="" val="1"/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 Presentation Template</Template>
  <TotalTime>5420</TotalTime>
  <Words>1512</Words>
  <Application>Microsoft Office PowerPoint</Application>
  <PresentationFormat>On-screen Show (4:3)</PresentationFormat>
  <Paragraphs>280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Powerpoint Presentation Template</vt:lpstr>
      <vt:lpstr>Test automation For architecture-based application project (using Java EE Web framework) </vt:lpstr>
      <vt:lpstr>Background</vt:lpstr>
      <vt:lpstr>Background</vt:lpstr>
      <vt:lpstr>Background</vt:lpstr>
      <vt:lpstr>PowerPoint Presentation</vt:lpstr>
      <vt:lpstr>Scope</vt:lpstr>
      <vt:lpstr>Scope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Road Map</vt:lpstr>
      <vt:lpstr>PowerPoint Presentation</vt:lpstr>
      <vt:lpstr>Thank You</vt:lpstr>
    </vt:vector>
  </TitlesOfParts>
  <Company>BEA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MobileFirst Platform Roles and Responsibilities 8th June, 2016</dc:title>
  <dc:creator>CHAN, Paul Yu Hin</dc:creator>
  <cp:lastModifiedBy>CHAK, Calvin Chun Lam</cp:lastModifiedBy>
  <cp:revision>1260</cp:revision>
  <cp:lastPrinted>2014-08-08T07:49:17Z</cp:lastPrinted>
  <dcterms:created xsi:type="dcterms:W3CDTF">2016-05-16T03:36:15Z</dcterms:created>
  <dcterms:modified xsi:type="dcterms:W3CDTF">2017-06-30T03:43:50Z</dcterms:modified>
</cp:coreProperties>
</file>