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25"/>
  </p:notesMasterIdLst>
  <p:handoutMasterIdLst>
    <p:handoutMasterId r:id="rId26"/>
  </p:handoutMasterIdLst>
  <p:sldIdLst>
    <p:sldId id="256" r:id="rId2"/>
    <p:sldId id="257" r:id="rId3"/>
    <p:sldId id="259" r:id="rId4"/>
    <p:sldId id="263" r:id="rId5"/>
    <p:sldId id="260" r:id="rId6"/>
    <p:sldId id="264" r:id="rId7"/>
    <p:sldId id="265" r:id="rId8"/>
    <p:sldId id="266" r:id="rId9"/>
    <p:sldId id="271" r:id="rId10"/>
    <p:sldId id="272" r:id="rId11"/>
    <p:sldId id="273" r:id="rId12"/>
    <p:sldId id="274" r:id="rId13"/>
    <p:sldId id="275" r:id="rId14"/>
    <p:sldId id="276" r:id="rId15"/>
    <p:sldId id="277" r:id="rId16"/>
    <p:sldId id="278" r:id="rId17"/>
    <p:sldId id="280" r:id="rId18"/>
    <p:sldId id="281" r:id="rId19"/>
    <p:sldId id="282" r:id="rId20"/>
    <p:sldId id="283" r:id="rId21"/>
    <p:sldId id="258" r:id="rId22"/>
    <p:sldId id="279" r:id="rId23"/>
    <p:sldId id="261"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23">
          <p15:clr>
            <a:srgbClr val="A4A3A4"/>
          </p15:clr>
        </p15:guide>
        <p15:guide id="2" orient="horz" pos="4189">
          <p15:clr>
            <a:srgbClr val="A4A3A4"/>
          </p15:clr>
        </p15:guide>
        <p15:guide id="3" pos="211">
          <p15:clr>
            <a:srgbClr val="A4A3A4"/>
          </p15:clr>
        </p15:guide>
        <p15:guide id="4" pos="275">
          <p15:clr>
            <a:srgbClr val="A4A3A4"/>
          </p15:clr>
        </p15:guide>
        <p15:guide id="5" pos="50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66"/>
    <a:srgbClr val="7F1C7D"/>
    <a:srgbClr val="EE3E96"/>
    <a:srgbClr val="F389AF"/>
    <a:srgbClr val="008052"/>
    <a:srgbClr val="17AF4B"/>
    <a:srgbClr val="8CC63F"/>
    <a:srgbClr val="004877"/>
    <a:srgbClr val="00B2EF"/>
    <a:srgbClr val="83D1F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52" autoAdjust="0"/>
    <p:restoredTop sz="91681" autoAdjust="0"/>
  </p:normalViewPr>
  <p:slideViewPr>
    <p:cSldViewPr snapToGrid="0" showGuides="1">
      <p:cViewPr varScale="1">
        <p:scale>
          <a:sx n="67" d="100"/>
          <a:sy n="67" d="100"/>
        </p:scale>
        <p:origin x="456" y="72"/>
      </p:cViewPr>
      <p:guideLst>
        <p:guide orient="horz" pos="1223"/>
        <p:guide orient="horz" pos="4189"/>
        <p:guide pos="211"/>
        <p:guide pos="275"/>
        <p:guide pos="5071"/>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F9DCB2-7EB4-A94B-98D0-5CCBA28B3C30}" type="datetimeFigureOut">
              <a:rPr lang="en-US" smtClean="0"/>
              <a:pPr/>
              <a:t>4/9/2015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C166B7-455D-4C43-A1DA-AFABFA2CD87D}" type="slidenum">
              <a:rPr lang="en-US" smtClean="0"/>
              <a:pPr/>
              <a:t>‹#›</a:t>
            </a:fld>
            <a:endParaRPr lang="en-US"/>
          </a:p>
        </p:txBody>
      </p:sp>
    </p:spTree>
    <p:extLst>
      <p:ext uri="{BB962C8B-B14F-4D97-AF65-F5344CB8AC3E}">
        <p14:creationId xmlns:p14="http://schemas.microsoft.com/office/powerpoint/2010/main" val="26616126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952016-8C25-174C-9B4D-4CBC4C7A8102}" type="datetimeFigureOut">
              <a:rPr lang="en-US" smtClean="0"/>
              <a:pPr/>
              <a:t>4/9/2015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35FA9F-7D3F-5741-9EE6-6623220EF666}" type="slidenum">
              <a:rPr lang="en-US" smtClean="0"/>
              <a:pPr/>
              <a:t>‹#›</a:t>
            </a:fld>
            <a:endParaRPr lang="en-US"/>
          </a:p>
        </p:txBody>
      </p:sp>
    </p:spTree>
    <p:extLst>
      <p:ext uri="{BB962C8B-B14F-4D97-AF65-F5344CB8AC3E}">
        <p14:creationId xmlns:p14="http://schemas.microsoft.com/office/powerpoint/2010/main" val="25987677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(2/22/15 10:45) -----</a:t>
            </a:r>
          </a:p>
          <a:p>
            <a:r>
              <a:rPr lang="en-US"/>
              <a:t>Implemeted this project 1 1/2 years back</a:t>
            </a:r>
          </a:p>
          <a:p>
            <a:r>
              <a:rPr lang="en-US"/>
              <a:t>I  have led this project and I have good working experince on the solution</a:t>
            </a:r>
          </a:p>
        </p:txBody>
      </p:sp>
      <p:sp>
        <p:nvSpPr>
          <p:cNvPr id="4" name="Slide Number Placeholder 3"/>
          <p:cNvSpPr>
            <a:spLocks noGrp="1"/>
          </p:cNvSpPr>
          <p:nvPr>
            <p:ph type="sldNum" sz="quarter" idx="10"/>
          </p:nvPr>
        </p:nvSpPr>
        <p:spPr/>
        <p:txBody>
          <a:bodyPr/>
          <a:lstStyle/>
          <a:p>
            <a:fld id="{2935FA9F-7D3F-5741-9EE6-6623220EF666}" type="slidenum">
              <a:rPr lang="en-US" smtClean="0"/>
              <a:pPr/>
              <a:t>0</a:t>
            </a:fld>
            <a:endParaRPr lang="en-US"/>
          </a:p>
        </p:txBody>
      </p:sp>
    </p:spTree>
    <p:extLst>
      <p:ext uri="{BB962C8B-B14F-4D97-AF65-F5344CB8AC3E}">
        <p14:creationId xmlns:p14="http://schemas.microsoft.com/office/powerpoint/2010/main" val="1650001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(2/22/15 10:30) -----</a:t>
            </a:r>
          </a:p>
          <a:p>
            <a:r>
              <a:rPr lang="en-US"/>
              <a:t>6-7 requires transormation</a:t>
            </a:r>
          </a:p>
        </p:txBody>
      </p:sp>
      <p:sp>
        <p:nvSpPr>
          <p:cNvPr id="4" name="Slide Number Placeholder 3"/>
          <p:cNvSpPr>
            <a:spLocks noGrp="1"/>
          </p:cNvSpPr>
          <p:nvPr>
            <p:ph type="sldNum" sz="quarter" idx="10"/>
          </p:nvPr>
        </p:nvSpPr>
        <p:spPr/>
        <p:txBody>
          <a:bodyPr/>
          <a:lstStyle/>
          <a:p>
            <a:fld id="{2935FA9F-7D3F-5741-9EE6-6623220EF666}" type="slidenum">
              <a:rPr lang="en-US" smtClean="0"/>
              <a:pPr/>
              <a:t>6</a:t>
            </a:fld>
            <a:endParaRPr lang="en-US"/>
          </a:p>
        </p:txBody>
      </p:sp>
    </p:spTree>
    <p:extLst>
      <p:ext uri="{BB962C8B-B14F-4D97-AF65-F5344CB8AC3E}">
        <p14:creationId xmlns:p14="http://schemas.microsoft.com/office/powerpoint/2010/main" val="17148123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15500" y="0"/>
            <a:ext cx="4569500" cy="5719700"/>
          </a:xfrm>
          <a:prstGeom prst="rect">
            <a:avLst/>
          </a:prstGeom>
        </p:spPr>
      </p:pic>
      <p:sp>
        <p:nvSpPr>
          <p:cNvPr id="2" name="Title 1"/>
          <p:cNvSpPr>
            <a:spLocks noGrp="1"/>
          </p:cNvSpPr>
          <p:nvPr>
            <p:ph type="ctrTitle"/>
          </p:nvPr>
        </p:nvSpPr>
        <p:spPr>
          <a:xfrm>
            <a:off x="426243" y="1521465"/>
            <a:ext cx="4823748" cy="1512295"/>
          </a:xfrm>
        </p:spPr>
        <p:txBody>
          <a:bodyPr anchor="b" anchorCtr="0">
            <a:normAutofit/>
          </a:bodyPr>
          <a:lstStyle>
            <a:lvl1pPr>
              <a:lnSpc>
                <a:spcPct val="95000"/>
              </a:lnSpc>
              <a:defRPr sz="3400"/>
            </a:lvl1pPr>
          </a:lstStyle>
          <a:p>
            <a:r>
              <a:rPr lang="en-US" dirty="0" smtClean="0"/>
              <a:t>Click to edit Master title style</a:t>
            </a:r>
            <a:endParaRPr lang="en-US" dirty="0"/>
          </a:p>
        </p:txBody>
      </p:sp>
      <p:sp>
        <p:nvSpPr>
          <p:cNvPr id="3" name="Subtitle 2"/>
          <p:cNvSpPr>
            <a:spLocks noGrp="1"/>
          </p:cNvSpPr>
          <p:nvPr>
            <p:ph type="subTitle" idx="1"/>
          </p:nvPr>
        </p:nvSpPr>
        <p:spPr>
          <a:xfrm>
            <a:off x="426242" y="3031618"/>
            <a:ext cx="4448490" cy="1246936"/>
          </a:xfrm>
        </p:spPr>
        <p:txBody>
          <a:bodyPr>
            <a:normAutofit/>
          </a:bodyPr>
          <a:lstStyle>
            <a:lvl1pPr marL="0" indent="0" algn="l">
              <a:lnSpc>
                <a:spcPct val="95000"/>
              </a:lnSpc>
              <a:buNone/>
              <a:defRPr sz="2000" i="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3" name="Rectangle 12"/>
          <p:cNvSpPr/>
          <p:nvPr userDrawn="1"/>
        </p:nvSpPr>
        <p:spPr>
          <a:xfrm>
            <a:off x="7325231" y="6388554"/>
            <a:ext cx="1430913" cy="230832"/>
          </a:xfrm>
          <a:prstGeom prst="rect">
            <a:avLst/>
          </a:prstGeom>
        </p:spPr>
        <p:txBody>
          <a:bodyPr wrap="none">
            <a:spAutoFit/>
          </a:bodyPr>
          <a:lstStyle/>
          <a:p>
            <a:pPr algn="ctr"/>
            <a:r>
              <a:rPr lang="en-US" sz="900" dirty="0" smtClean="0">
                <a:solidFill>
                  <a:schemeClr val="bg1">
                    <a:lumMod val="50000"/>
                  </a:schemeClr>
                </a:solidFill>
              </a:rPr>
              <a:t>© 2014 IBM Corporation</a:t>
            </a:r>
            <a:endParaRPr lang="en-US" sz="900" dirty="0">
              <a:solidFill>
                <a:schemeClr val="bg1">
                  <a:lumMod val="50000"/>
                </a:schemeClr>
              </a:solidFill>
            </a:endParaRPr>
          </a:p>
        </p:txBody>
      </p:sp>
      <p:pic>
        <p:nvPicPr>
          <p:cNvPr id="5" name="Picture 4" descr="Interconnect 2015_ppt layout-03.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84799" y="346930"/>
            <a:ext cx="1178879" cy="103938"/>
          </a:xfrm>
          <a:prstGeom prst="rect">
            <a:avLst/>
          </a:prstGeom>
        </p:spPr>
      </p:pic>
      <p:pic>
        <p:nvPicPr>
          <p:cNvPr id="9" name="Picture 8" descr="Interconnect 2015_ppt layout-05.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28638" y="6263630"/>
            <a:ext cx="2731029" cy="310518"/>
          </a:xfrm>
          <a:prstGeom prst="rect">
            <a:avLst/>
          </a:prstGeom>
        </p:spPr>
      </p:pic>
      <p:pic>
        <p:nvPicPr>
          <p:cNvPr id="4" name="Picture 3" descr="InterConnect15-CBM-Date-Loc-Des-300dpi.png"/>
          <p:cNvPicPr>
            <a:picLocks noChangeAspect="1"/>
          </p:cNvPicPr>
          <p:nvPr userDrawn="1"/>
        </p:nvPicPr>
        <p:blipFill rotWithShape="1">
          <a:blip r:embed="rId5">
            <a:extLst>
              <a:ext uri="{28A0092B-C50C-407E-A947-70E740481C1C}">
                <a14:useLocalDpi xmlns:a14="http://schemas.microsoft.com/office/drawing/2010/main" val="0"/>
              </a:ext>
            </a:extLst>
          </a:blip>
          <a:srcRect b="37342"/>
          <a:stretch/>
        </p:blipFill>
        <p:spPr>
          <a:xfrm>
            <a:off x="476228" y="4799763"/>
            <a:ext cx="3905577" cy="1270044"/>
          </a:xfrm>
          <a:prstGeom prst="rect">
            <a:avLst/>
          </a:prstGeom>
        </p:spPr>
      </p:pic>
    </p:spTree>
    <p:extLst>
      <p:ext uri="{BB962C8B-B14F-4D97-AF65-F5344CB8AC3E}">
        <p14:creationId xmlns:p14="http://schemas.microsoft.com/office/powerpoint/2010/main" val="2428869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63538" indent="-363538">
              <a:defRPr/>
            </a:lvl1pPr>
            <a:lvl2pPr marL="1133475" indent="-285750">
              <a:defRPr/>
            </a:lvl2pPr>
            <a:lvl3pPr marL="1379538" indent="-228600">
              <a:tabLst>
                <a:tab pos="1381125" algn="l"/>
              </a:tabLst>
              <a:defRPr/>
            </a:lvl3pPr>
            <a:lvl4pPr marL="1851025" indent="-228600">
              <a:buFont typeface="Arial"/>
              <a:buChar char="•"/>
              <a:defRPr sz="16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10"/>
          </p:nvPr>
        </p:nvSpPr>
        <p:spPr/>
        <p:txBody>
          <a:bodyPr/>
          <a:lstStyle/>
          <a:p>
            <a:fld id="{9B6B7A19-9BD6-654B-9E7A-5FCB6FF99B9F}" type="slidenum">
              <a:rPr lang="en-US" smtClean="0"/>
              <a:pPr/>
              <a:t>‹#›</a:t>
            </a:fld>
            <a:endParaRPr lang="en-US" dirty="0"/>
          </a:p>
        </p:txBody>
      </p:sp>
    </p:spTree>
    <p:extLst>
      <p:ext uri="{BB962C8B-B14F-4D97-AF65-F5344CB8AC3E}">
        <p14:creationId xmlns:p14="http://schemas.microsoft.com/office/powerpoint/2010/main" val="3743949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8464" y="2720113"/>
            <a:ext cx="4248022" cy="1407387"/>
          </a:xfrm>
        </p:spPr>
        <p:txBody>
          <a:bodyPr anchor="t">
            <a:normAutofit/>
          </a:bodyPr>
          <a:lstStyle>
            <a:lvl1pPr algn="l">
              <a:defRPr sz="3400" b="0" cap="none"/>
            </a:lvl1pPr>
          </a:lstStyle>
          <a:p>
            <a:r>
              <a:rPr lang="en-US" dirty="0" smtClean="0"/>
              <a:t>Click to edit Master title style</a:t>
            </a:r>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15500" y="0"/>
            <a:ext cx="4569500" cy="5719700"/>
          </a:xfrm>
          <a:prstGeom prst="rect">
            <a:avLst/>
          </a:prstGeom>
        </p:spPr>
      </p:pic>
      <p:pic>
        <p:nvPicPr>
          <p:cNvPr id="12" name="Picture 11" descr="Interconnect 2015_ppt layout-03.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49991" y="346930"/>
            <a:ext cx="1313688" cy="115824"/>
          </a:xfrm>
          <a:prstGeom prst="rect">
            <a:avLst/>
          </a:prstGeom>
        </p:spPr>
      </p:pic>
      <p:pic>
        <p:nvPicPr>
          <p:cNvPr id="7" name="Picture 6" descr="InterConnect15-CBM-Date-Loc-Des-300dpi.png"/>
          <p:cNvPicPr>
            <a:picLocks noChangeAspect="1"/>
          </p:cNvPicPr>
          <p:nvPr userDrawn="1"/>
        </p:nvPicPr>
        <p:blipFill rotWithShape="1">
          <a:blip r:embed="rId4">
            <a:extLst>
              <a:ext uri="{28A0092B-C50C-407E-A947-70E740481C1C}">
                <a14:useLocalDpi xmlns:a14="http://schemas.microsoft.com/office/drawing/2010/main" val="0"/>
              </a:ext>
            </a:extLst>
          </a:blip>
          <a:srcRect b="37342"/>
          <a:stretch/>
        </p:blipFill>
        <p:spPr>
          <a:xfrm>
            <a:off x="476228" y="5207000"/>
            <a:ext cx="4059221" cy="1320007"/>
          </a:xfrm>
          <a:prstGeom prst="rect">
            <a:avLst/>
          </a:prstGeom>
        </p:spPr>
      </p:pic>
    </p:spTree>
    <p:extLst>
      <p:ext uri="{BB962C8B-B14F-4D97-AF65-F5344CB8AC3E}">
        <p14:creationId xmlns:p14="http://schemas.microsoft.com/office/powerpoint/2010/main" val="1212436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3"/>
          <p:cNvSpPr>
            <a:spLocks noGrp="1"/>
          </p:cNvSpPr>
          <p:nvPr>
            <p:ph type="sldNum" sz="quarter" idx="10"/>
          </p:nvPr>
        </p:nvSpPr>
        <p:spPr/>
        <p:txBody>
          <a:bodyPr/>
          <a:lstStyle/>
          <a:p>
            <a:fld id="{9B6B7A19-9BD6-654B-9E7A-5FCB6FF99B9F}" type="slidenum">
              <a:rPr lang="en-US" smtClean="0"/>
              <a:pPr/>
              <a:t>‹#›</a:t>
            </a:fld>
            <a:endParaRPr lang="en-US" dirty="0"/>
          </a:p>
        </p:txBody>
      </p:sp>
    </p:spTree>
    <p:extLst>
      <p:ext uri="{BB962C8B-B14F-4D97-AF65-F5344CB8AC3E}">
        <p14:creationId xmlns:p14="http://schemas.microsoft.com/office/powerpoint/2010/main" val="3584002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9B6B7A19-9BD6-654B-9E7A-5FCB6FF99B9F}" type="slidenum">
              <a:rPr lang="en-US" smtClean="0"/>
              <a:pPr/>
              <a:t>‹#›</a:t>
            </a:fld>
            <a:endParaRPr lang="en-US" dirty="0"/>
          </a:p>
        </p:txBody>
      </p:sp>
    </p:spTree>
    <p:extLst>
      <p:ext uri="{BB962C8B-B14F-4D97-AF65-F5344CB8AC3E}">
        <p14:creationId xmlns:p14="http://schemas.microsoft.com/office/powerpoint/2010/main" val="2770575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242" y="2242081"/>
            <a:ext cx="5463272" cy="1040475"/>
          </a:xfrm>
        </p:spPr>
        <p:txBody>
          <a:bodyPr anchor="b" anchorCtr="0">
            <a:noAutofit/>
          </a:bodyPr>
          <a:lstStyle>
            <a:lvl1pPr>
              <a:defRPr sz="6600"/>
            </a:lvl1pPr>
          </a:lstStyle>
          <a:p>
            <a:r>
              <a:rPr lang="en-US" dirty="0" smtClean="0"/>
              <a:t>Thank You</a:t>
            </a:r>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15500" y="0"/>
            <a:ext cx="4569500" cy="5719700"/>
          </a:xfrm>
          <a:prstGeom prst="rect">
            <a:avLst/>
          </a:prstGeom>
        </p:spPr>
      </p:pic>
      <p:pic>
        <p:nvPicPr>
          <p:cNvPr id="11" name="Picture 10" descr="Interconnect 2015_ppt layout-03.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49991" y="346930"/>
            <a:ext cx="1313688" cy="115824"/>
          </a:xfrm>
          <a:prstGeom prst="rect">
            <a:avLst/>
          </a:prstGeom>
        </p:spPr>
      </p:pic>
      <p:pic>
        <p:nvPicPr>
          <p:cNvPr id="7" name="Picture 6" descr="InterConnect15-CBM-Date-Loc-Des-300dpi.png"/>
          <p:cNvPicPr>
            <a:picLocks noChangeAspect="1"/>
          </p:cNvPicPr>
          <p:nvPr userDrawn="1"/>
        </p:nvPicPr>
        <p:blipFill rotWithShape="1">
          <a:blip r:embed="rId4">
            <a:extLst>
              <a:ext uri="{28A0092B-C50C-407E-A947-70E740481C1C}">
                <a14:useLocalDpi xmlns:a14="http://schemas.microsoft.com/office/drawing/2010/main" val="0"/>
              </a:ext>
            </a:extLst>
          </a:blip>
          <a:srcRect b="37342"/>
          <a:stretch/>
        </p:blipFill>
        <p:spPr>
          <a:xfrm>
            <a:off x="476228" y="5207000"/>
            <a:ext cx="4059221" cy="1320007"/>
          </a:xfrm>
          <a:prstGeom prst="rect">
            <a:avLst/>
          </a:prstGeom>
        </p:spPr>
      </p:pic>
    </p:spTree>
    <p:extLst>
      <p:ext uri="{BB962C8B-B14F-4D97-AF65-F5344CB8AC3E}">
        <p14:creationId xmlns:p14="http://schemas.microsoft.com/office/powerpoint/2010/main" val="2722423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userDrawn="1"/>
        </p:nvSpPr>
        <p:spPr>
          <a:xfrm>
            <a:off x="454025" y="964997"/>
            <a:ext cx="8134350" cy="73228"/>
          </a:xfrm>
          <a:prstGeom prst="rect">
            <a:avLst/>
          </a:prstGeom>
          <a:ln>
            <a:noFill/>
          </a:ln>
          <a:effectLst>
            <a:innerShdw blurRad="28575" dist="12700" dir="18900000">
              <a:srgbClr val="000000">
                <a:alpha val="50000"/>
              </a:srgb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t="-2" b="-10691"/>
          <a:stretch/>
        </p:blipFill>
        <p:spPr>
          <a:xfrm>
            <a:off x="8050213" y="0"/>
            <a:ext cx="1113113" cy="1542270"/>
          </a:xfrm>
          <a:prstGeom prst="rect">
            <a:avLst/>
          </a:prstGeom>
        </p:spPr>
      </p:pic>
      <p:sp>
        <p:nvSpPr>
          <p:cNvPr id="2" name="Title Placeholder 1"/>
          <p:cNvSpPr>
            <a:spLocks noGrp="1"/>
          </p:cNvSpPr>
          <p:nvPr>
            <p:ph type="title"/>
          </p:nvPr>
        </p:nvSpPr>
        <p:spPr>
          <a:xfrm>
            <a:off x="335450" y="360740"/>
            <a:ext cx="7648617" cy="623986"/>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35450" y="1054384"/>
            <a:ext cx="8506046" cy="525078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Slide Number Placeholder 3"/>
          <p:cNvSpPr>
            <a:spLocks noGrp="1"/>
          </p:cNvSpPr>
          <p:nvPr userDrawn="1">
            <p:ph type="sldNum" sz="quarter" idx="4"/>
          </p:nvPr>
        </p:nvSpPr>
        <p:spPr>
          <a:xfrm>
            <a:off x="8603852" y="6492875"/>
            <a:ext cx="482561" cy="311471"/>
          </a:xfrm>
          <a:prstGeom prst="rect">
            <a:avLst/>
          </a:prstGeom>
        </p:spPr>
        <p:txBody>
          <a:bodyPr/>
          <a:lstStyle>
            <a:lvl1pPr algn="ctr">
              <a:defRPr sz="900">
                <a:solidFill>
                  <a:schemeClr val="bg1">
                    <a:lumMod val="50000"/>
                  </a:schemeClr>
                </a:solidFill>
              </a:defRPr>
            </a:lvl1pPr>
          </a:lstStyle>
          <a:p>
            <a:fld id="{9B6B7A19-9BD6-654B-9E7A-5FCB6FF99B9F}" type="slidenum">
              <a:rPr lang="en-US" smtClean="0"/>
              <a:pPr/>
              <a:t>‹#›</a:t>
            </a:fld>
            <a:endParaRPr lang="en-US" dirty="0"/>
          </a:p>
        </p:txBody>
      </p:sp>
      <p:pic>
        <p:nvPicPr>
          <p:cNvPr id="10" name="Picture 9" descr="InterConnect15-CBM-300dpi.png"/>
          <p:cNvPicPr>
            <a:picLocks noChangeAspect="1"/>
          </p:cNvPicPr>
          <p:nvPr userDrawn="1"/>
        </p:nvPicPr>
        <p:blipFill rotWithShape="1">
          <a:blip r:embed="rId9">
            <a:extLst>
              <a:ext uri="{28A0092B-C50C-407E-A947-70E740481C1C}">
                <a14:useLocalDpi xmlns:a14="http://schemas.microsoft.com/office/drawing/2010/main" val="0"/>
              </a:ext>
            </a:extLst>
          </a:blip>
          <a:srcRect t="39353"/>
          <a:stretch/>
        </p:blipFill>
        <p:spPr>
          <a:xfrm>
            <a:off x="429658" y="6430757"/>
            <a:ext cx="1826581" cy="237209"/>
          </a:xfrm>
          <a:prstGeom prst="rect">
            <a:avLst/>
          </a:prstGeom>
        </p:spPr>
      </p:pic>
      <p:pic>
        <p:nvPicPr>
          <p:cNvPr id="12" name="Picture 1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052011" y="6536267"/>
            <a:ext cx="1217132" cy="130308"/>
          </a:xfrm>
          <a:prstGeom prst="rect">
            <a:avLst/>
          </a:prstGeom>
        </p:spPr>
      </p:pic>
    </p:spTree>
    <p:extLst>
      <p:ext uri="{BB962C8B-B14F-4D97-AF65-F5344CB8AC3E}">
        <p14:creationId xmlns:p14="http://schemas.microsoft.com/office/powerpoint/2010/main" val="862150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 id="2147483656" r:id="rId6"/>
  </p:sldLayoutIdLst>
  <p:hf hdr="0" ftr="0" dt="0"/>
  <p:txStyles>
    <p:titleStyle>
      <a:lvl1pPr algn="l" defTabSz="457200" rtl="0" eaLnBrk="1" latinLnBrk="0" hangingPunct="1">
        <a:lnSpc>
          <a:spcPct val="95000"/>
        </a:lnSpc>
        <a:spcBef>
          <a:spcPct val="0"/>
        </a:spcBef>
        <a:buNone/>
        <a:defRPr sz="2800" kern="1200">
          <a:solidFill>
            <a:schemeClr val="accent1"/>
          </a:solidFill>
          <a:latin typeface="+mj-lt"/>
          <a:ea typeface="+mj-ea"/>
          <a:cs typeface="+mj-cs"/>
        </a:defRPr>
      </a:lvl1pPr>
    </p:titleStyle>
    <p:bodyStyle>
      <a:lvl1pPr marL="298450" indent="-298450" algn="l" defTabSz="457200" rtl="0" eaLnBrk="1" latinLnBrk="0" hangingPunct="1">
        <a:spcBef>
          <a:spcPct val="20000"/>
        </a:spcBef>
        <a:buClr>
          <a:schemeClr val="accent1"/>
        </a:buClr>
        <a:buSzPct val="100000"/>
        <a:buFont typeface="Arial"/>
        <a:buChar char="•"/>
        <a:defRPr sz="2200" kern="1200">
          <a:solidFill>
            <a:schemeClr val="tx1"/>
          </a:solidFill>
          <a:latin typeface="+mn-lt"/>
          <a:ea typeface="+mn-ea"/>
          <a:cs typeface="+mn-cs"/>
        </a:defRPr>
      </a:lvl1pPr>
      <a:lvl2pPr marL="712788"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082675" indent="-228600" algn="l" defTabSz="457200" rtl="0" eaLnBrk="1" latinLnBrk="0" hangingPunct="1">
        <a:spcBef>
          <a:spcPct val="20000"/>
        </a:spcBef>
        <a:buFont typeface="Lucida Grande"/>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tst.api.availity.com/v1/users/me;echo"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Securing your Restful APIs using Data Power</a:t>
            </a:r>
            <a:endParaRPr lang="en-US" dirty="0"/>
          </a:p>
        </p:txBody>
      </p:sp>
      <p:sp>
        <p:nvSpPr>
          <p:cNvPr id="4" name="Subtitle 3"/>
          <p:cNvSpPr>
            <a:spLocks noGrp="1"/>
          </p:cNvSpPr>
          <p:nvPr>
            <p:ph type="subTitle" idx="1"/>
          </p:nvPr>
        </p:nvSpPr>
        <p:spPr/>
        <p:txBody>
          <a:bodyPr/>
          <a:lstStyle/>
          <a:p>
            <a:r>
              <a:rPr lang="en-US" dirty="0" smtClean="0"/>
              <a:t>Jagadish Vemugunta </a:t>
            </a:r>
          </a:p>
          <a:p>
            <a:r>
              <a:rPr lang="en-US" dirty="0" smtClean="0"/>
              <a:t>Technical Architect (</a:t>
            </a:r>
            <a:r>
              <a:rPr lang="en-US" dirty="0" err="1" smtClean="0"/>
              <a:t>Availity</a:t>
            </a:r>
            <a:r>
              <a:rPr lang="en-US" dirty="0" smtClean="0"/>
              <a:t>)</a:t>
            </a:r>
          </a:p>
          <a:p>
            <a:r>
              <a:rPr lang="en-US" smtClean="0"/>
              <a:t>jvemugunta@gmail.com</a:t>
            </a:r>
            <a:endParaRPr lang="en-US" dirty="0"/>
          </a:p>
        </p:txBody>
      </p:sp>
    </p:spTree>
    <p:extLst>
      <p:ext uri="{BB962C8B-B14F-4D97-AF65-F5344CB8AC3E}">
        <p14:creationId xmlns:p14="http://schemas.microsoft.com/office/powerpoint/2010/main" val="684951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Integrating Data Power with your SSO servers</a:t>
            </a:r>
            <a:r>
              <a:rPr lang="en-US" dirty="0"/>
              <a:t/>
            </a:r>
            <a:br>
              <a:rPr lang="en-US" dirty="0"/>
            </a:br>
            <a:r>
              <a:rPr lang="en-US" dirty="0" smtClean="0"/>
              <a:t> cont’d</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smtClean="0"/>
              <a:t>Sample REST API call to SSO server</a:t>
            </a:r>
          </a:p>
          <a:p>
            <a:pPr marL="0" indent="0">
              <a:buNone/>
            </a:pPr>
            <a:endParaRPr lang="en-US" sz="1600" dirty="0"/>
          </a:p>
          <a:p>
            <a:pPr marL="0" indent="0">
              <a:buNone/>
            </a:pPr>
            <a:r>
              <a:rPr lang="en-US" sz="1600" b="1" dirty="0" smtClean="0"/>
              <a:t>Request:</a:t>
            </a:r>
          </a:p>
          <a:p>
            <a:pPr marL="0" indent="0">
              <a:buNone/>
            </a:pPr>
            <a:r>
              <a:rPr lang="en-US" sz="1600" dirty="0"/>
              <a:t>curl "https://</a:t>
            </a:r>
            <a:r>
              <a:rPr lang="en-US" sz="1600" dirty="0" err="1"/>
              <a:t>sso.example.com:sso</a:t>
            </a:r>
            <a:r>
              <a:rPr lang="en-US" sz="1600" dirty="0" smtClean="0"/>
              <a:t>/</a:t>
            </a:r>
            <a:r>
              <a:rPr lang="en-US" sz="1600" dirty="0" err="1" smtClean="0"/>
              <a:t>ssoserver</a:t>
            </a:r>
            <a:r>
              <a:rPr lang="en-US" sz="1600" dirty="0" smtClean="0"/>
              <a:t>/</a:t>
            </a:r>
            <a:r>
              <a:rPr lang="en-US" sz="1600" dirty="0"/>
              <a:t>identity/</a:t>
            </a:r>
            <a:r>
              <a:rPr lang="en-US" sz="1600" dirty="0" err="1"/>
              <a:t>attributes?subjectid</a:t>
            </a:r>
            <a:r>
              <a:rPr lang="en-US" sz="1600" dirty="0"/>
              <a:t>=AQIC5wM2LY4SfcxuxIP0VnP2lVjs7ypEM6VDx6srk56CN1Q.*AAJTSQACMDE.*&amp;</a:t>
            </a:r>
            <a:r>
              <a:rPr lang="en-US" sz="1600" dirty="0" err="1"/>
              <a:t>attributenames</a:t>
            </a:r>
            <a:r>
              <a:rPr lang="en-US" sz="1600" dirty="0"/>
              <a:t>=</a:t>
            </a:r>
            <a:r>
              <a:rPr lang="en-US" sz="1600" dirty="0" err="1"/>
              <a:t>mail&amp;attributenames</a:t>
            </a:r>
            <a:r>
              <a:rPr lang="en-US" sz="1600" dirty="0"/>
              <a:t>=</a:t>
            </a:r>
            <a:r>
              <a:rPr lang="en-US" sz="1600" dirty="0" err="1"/>
              <a:t>uid</a:t>
            </a:r>
            <a:r>
              <a:rPr lang="en-US" sz="1600" dirty="0"/>
              <a:t>"</a:t>
            </a:r>
          </a:p>
          <a:p>
            <a:pPr marL="0" indent="0">
              <a:buNone/>
            </a:pPr>
            <a:r>
              <a:rPr lang="en-US" sz="1600" dirty="0"/>
              <a:t> </a:t>
            </a:r>
            <a:endParaRPr lang="en-US" sz="1600" dirty="0" smtClean="0"/>
          </a:p>
          <a:p>
            <a:pPr marL="0" indent="0">
              <a:buNone/>
            </a:pPr>
            <a:r>
              <a:rPr lang="en-US" sz="1600" b="1" dirty="0" smtClean="0"/>
              <a:t>Response:</a:t>
            </a:r>
            <a:endParaRPr lang="en-US" sz="1600" b="1" dirty="0"/>
          </a:p>
          <a:p>
            <a:pPr marL="0" indent="0">
              <a:buNone/>
            </a:pPr>
            <a:r>
              <a:rPr lang="en-US" sz="1600" dirty="0" err="1"/>
              <a:t>userdetails.token.id</a:t>
            </a:r>
            <a:r>
              <a:rPr lang="en-US" sz="1600" dirty="0"/>
              <a:t>=AQIC5wM2LY4SfcxuxIP0VnP2lVjs7ypEM6VDx6srk56CN1Q.*AAJTSQACMDE.*</a:t>
            </a:r>
          </a:p>
          <a:p>
            <a:pPr marL="0" indent="0">
              <a:buNone/>
            </a:pPr>
            <a:r>
              <a:rPr lang="en-US" sz="1600" dirty="0" err="1"/>
              <a:t>userdetails.attribute.name</a:t>
            </a:r>
            <a:r>
              <a:rPr lang="en-US" sz="1600" dirty="0"/>
              <a:t>=</a:t>
            </a:r>
            <a:r>
              <a:rPr lang="en-US" sz="1600" dirty="0" err="1"/>
              <a:t>uid</a:t>
            </a:r>
            <a:endParaRPr lang="en-US" sz="1600" dirty="0"/>
          </a:p>
          <a:p>
            <a:pPr marL="0" indent="0">
              <a:buNone/>
            </a:pPr>
            <a:r>
              <a:rPr lang="en-US" sz="1600" dirty="0" err="1"/>
              <a:t>userdetails.attribute.value</a:t>
            </a:r>
            <a:r>
              <a:rPr lang="en-US" sz="1600" dirty="0" smtClean="0"/>
              <a:t>=</a:t>
            </a:r>
            <a:r>
              <a:rPr lang="en-US" sz="1600" dirty="0" err="1" smtClean="0"/>
              <a:t>jvemugunta</a:t>
            </a:r>
            <a:endParaRPr lang="en-US" sz="1600" dirty="0"/>
          </a:p>
          <a:p>
            <a:pPr marL="0" indent="0">
              <a:buNone/>
            </a:pPr>
            <a:r>
              <a:rPr lang="en-US" sz="1600" dirty="0" err="1"/>
              <a:t>userdetails.attribute.name</a:t>
            </a:r>
            <a:r>
              <a:rPr lang="en-US" sz="1600" dirty="0"/>
              <a:t>=mail</a:t>
            </a:r>
          </a:p>
          <a:p>
            <a:pPr marL="0" indent="0">
              <a:buNone/>
            </a:pPr>
            <a:r>
              <a:rPr lang="en-US" sz="1600" dirty="0" err="1"/>
              <a:t>userdetails.attribute.value</a:t>
            </a:r>
            <a:r>
              <a:rPr lang="en-US" sz="1600" dirty="0" smtClean="0"/>
              <a:t>=</a:t>
            </a:r>
            <a:r>
              <a:rPr lang="en-US" sz="1600" dirty="0" err="1" smtClean="0"/>
              <a:t>jvemugunta@availity.com</a:t>
            </a:r>
            <a:endParaRPr lang="en-US" sz="1600" dirty="0"/>
          </a:p>
          <a:p>
            <a:pPr marL="0" indent="0">
              <a:buNone/>
            </a:pPr>
            <a:endParaRPr lang="en-US" sz="1600" dirty="0" smtClean="0"/>
          </a:p>
          <a:p>
            <a:pPr marL="0" indent="0">
              <a:buNone/>
            </a:pPr>
            <a:endParaRPr lang="en-US" sz="1600" dirty="0" smtClean="0"/>
          </a:p>
          <a:p>
            <a:endParaRPr lang="en-US" sz="1600"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9B6B7A19-9BD6-654B-9E7A-5FCB6FF99B9F}" type="slidenum">
              <a:rPr lang="en-US" smtClean="0"/>
              <a:pPr/>
              <a:t>9</a:t>
            </a:fld>
            <a:endParaRPr lang="en-US" dirty="0"/>
          </a:p>
        </p:txBody>
      </p:sp>
      <p:sp>
        <p:nvSpPr>
          <p:cNvPr id="16" name="TextBox 15"/>
          <p:cNvSpPr txBox="1"/>
          <p:nvPr/>
        </p:nvSpPr>
        <p:spPr>
          <a:xfrm>
            <a:off x="6426200" y="5638800"/>
            <a:ext cx="2628900" cy="369332"/>
          </a:xfrm>
          <a:prstGeom prst="rect">
            <a:avLst/>
          </a:prstGeom>
          <a:noFill/>
        </p:spPr>
        <p:txBody>
          <a:bodyPr wrap="square" rtlCol="0">
            <a:spAutoFit/>
          </a:bodyPr>
          <a:lstStyle/>
          <a:p>
            <a:r>
              <a:rPr lang="en-US" dirty="0" smtClean="0"/>
              <a:t>SSO – Single Sign-On</a:t>
            </a:r>
            <a:endParaRPr lang="en-US" dirty="0"/>
          </a:p>
        </p:txBody>
      </p:sp>
    </p:spTree>
    <p:extLst>
      <p:ext uri="{BB962C8B-B14F-4D97-AF65-F5344CB8AC3E}">
        <p14:creationId xmlns:p14="http://schemas.microsoft.com/office/powerpoint/2010/main" val="13212382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Integrating Data Power with your SSO servers</a:t>
            </a:r>
            <a:r>
              <a:rPr lang="en-US" dirty="0"/>
              <a:t/>
            </a:r>
            <a:br>
              <a:rPr lang="en-US" dirty="0"/>
            </a:br>
            <a:r>
              <a:rPr lang="en-US" dirty="0" smtClean="0"/>
              <a:t> cont’d</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sz="1600" b="1" dirty="0" smtClean="0"/>
              <a:t>XSL code for making call to  SSO server</a:t>
            </a:r>
          </a:p>
          <a:p>
            <a:pPr marL="0" indent="0">
              <a:buNone/>
            </a:pPr>
            <a:endParaRPr lang="en-US" sz="1600" dirty="0"/>
          </a:p>
          <a:p>
            <a:pPr marL="0" indent="0">
              <a:buNone/>
            </a:pPr>
            <a:r>
              <a:rPr lang="en-US" sz="1600" dirty="0"/>
              <a:t>&lt;?xml version="1.0" encoding="UTF-8"?&gt;</a:t>
            </a:r>
          </a:p>
          <a:p>
            <a:pPr marL="0" indent="0">
              <a:buNone/>
            </a:pPr>
            <a:r>
              <a:rPr lang="en-US" sz="1600" dirty="0"/>
              <a:t>&lt;</a:t>
            </a:r>
            <a:r>
              <a:rPr lang="en-US" sz="1600" dirty="0" err="1"/>
              <a:t>xsl:stylesheet</a:t>
            </a:r>
            <a:r>
              <a:rPr lang="en-US" sz="1600" dirty="0"/>
              <a:t> version="2.0"</a:t>
            </a:r>
          </a:p>
          <a:p>
            <a:pPr marL="0" indent="0">
              <a:buNone/>
            </a:pPr>
            <a:r>
              <a:rPr lang="en-US" sz="1600" dirty="0"/>
              <a:t>	</a:t>
            </a:r>
            <a:r>
              <a:rPr lang="en-US" sz="1600" dirty="0" err="1"/>
              <a:t>xmlns:xsl</a:t>
            </a:r>
            <a:r>
              <a:rPr lang="en-US" sz="1600" dirty="0"/>
              <a:t>="http://www.w3.org/1999/XSL/Transform" </a:t>
            </a:r>
            <a:r>
              <a:rPr lang="en-US" sz="1600" dirty="0" err="1"/>
              <a:t>xmlns:dp</a:t>
            </a:r>
            <a:r>
              <a:rPr lang="en-US" sz="1600" dirty="0"/>
              <a:t>="http://</a:t>
            </a:r>
            <a:r>
              <a:rPr lang="en-US" sz="1600" dirty="0" err="1"/>
              <a:t>www.datapower.com</a:t>
            </a:r>
            <a:r>
              <a:rPr lang="en-US" sz="1600" dirty="0"/>
              <a:t>/extensions"</a:t>
            </a:r>
          </a:p>
          <a:p>
            <a:pPr marL="0" indent="0">
              <a:buNone/>
            </a:pPr>
            <a:r>
              <a:rPr lang="en-US" sz="1600" dirty="0"/>
              <a:t>	</a:t>
            </a:r>
            <a:r>
              <a:rPr lang="en-US" sz="1600" dirty="0" err="1"/>
              <a:t>xmlns:af</a:t>
            </a:r>
            <a:r>
              <a:rPr lang="en-US" sz="1600" dirty="0"/>
              <a:t>="http://</a:t>
            </a:r>
            <a:r>
              <a:rPr lang="en-US" sz="1600" dirty="0" err="1"/>
              <a:t>availity.com</a:t>
            </a:r>
            <a:r>
              <a:rPr lang="en-US" sz="1600" dirty="0"/>
              <a:t>/functions" extension-element-prefixes="</a:t>
            </a:r>
            <a:r>
              <a:rPr lang="en-US" sz="1600" dirty="0" err="1"/>
              <a:t>dp</a:t>
            </a:r>
            <a:r>
              <a:rPr lang="en-US" sz="1600" dirty="0"/>
              <a:t>"</a:t>
            </a:r>
          </a:p>
          <a:p>
            <a:pPr marL="0" indent="0">
              <a:buNone/>
            </a:pPr>
            <a:r>
              <a:rPr lang="en-US" sz="1600" dirty="0"/>
              <a:t>	exclude-result-prefixes="date </a:t>
            </a:r>
            <a:r>
              <a:rPr lang="en-US" sz="1600" dirty="0" err="1"/>
              <a:t>dp</a:t>
            </a:r>
            <a:r>
              <a:rPr lang="en-US" sz="1600" dirty="0"/>
              <a:t> </a:t>
            </a:r>
            <a:r>
              <a:rPr lang="en-US" sz="1600" dirty="0" err="1"/>
              <a:t>af</a:t>
            </a:r>
            <a:r>
              <a:rPr lang="en-US" sz="1600" dirty="0"/>
              <a:t>"&gt;</a:t>
            </a:r>
          </a:p>
          <a:p>
            <a:pPr marL="0" indent="0">
              <a:buNone/>
            </a:pPr>
            <a:r>
              <a:rPr lang="en-US" sz="1600" dirty="0"/>
              <a:t>	&lt;</a:t>
            </a:r>
            <a:r>
              <a:rPr lang="en-US" sz="1600" dirty="0" err="1"/>
              <a:t>xsl:template</a:t>
            </a:r>
            <a:r>
              <a:rPr lang="en-US" sz="1600" dirty="0"/>
              <a:t> match="/"&gt;</a:t>
            </a:r>
          </a:p>
          <a:p>
            <a:pPr marL="0" indent="0">
              <a:buNone/>
            </a:pPr>
            <a:endParaRPr lang="en-US" sz="1600" dirty="0"/>
          </a:p>
          <a:p>
            <a:pPr marL="0" indent="0">
              <a:buNone/>
            </a:pPr>
            <a:r>
              <a:rPr lang="en-US" sz="1600" dirty="0"/>
              <a:t>		</a:t>
            </a:r>
            <a:r>
              <a:rPr lang="en-US" sz="1600" b="1" dirty="0"/>
              <a:t>&lt;</a:t>
            </a:r>
            <a:r>
              <a:rPr lang="en-US" sz="1600" b="1" dirty="0" err="1"/>
              <a:t>xsl:variable</a:t>
            </a:r>
            <a:r>
              <a:rPr lang="en-US" sz="1600" b="1" dirty="0"/>
              <a:t> name="subject"&gt;</a:t>
            </a:r>
          </a:p>
          <a:p>
            <a:pPr marL="0" indent="0">
              <a:buNone/>
            </a:pPr>
            <a:r>
              <a:rPr lang="en-US" sz="1600" b="1" dirty="0"/>
              <a:t>			&lt;</a:t>
            </a:r>
            <a:r>
              <a:rPr lang="en-US" sz="1600" b="1" dirty="0" err="1"/>
              <a:t>xsl:variable</a:t>
            </a:r>
            <a:r>
              <a:rPr lang="en-US" sz="1600" b="1" dirty="0"/>
              <a:t> name="</a:t>
            </a:r>
            <a:r>
              <a:rPr lang="en-US" sz="1600" b="1" dirty="0" err="1"/>
              <a:t>iplanetCookie</a:t>
            </a:r>
            <a:r>
              <a:rPr lang="en-US" sz="1600" b="1" dirty="0"/>
              <a:t>"</a:t>
            </a:r>
          </a:p>
          <a:p>
            <a:pPr marL="0" indent="0">
              <a:buNone/>
            </a:pPr>
            <a:r>
              <a:rPr lang="en-US" sz="1600" b="1" dirty="0"/>
              <a:t>				select="substring-after(</a:t>
            </a:r>
            <a:r>
              <a:rPr lang="en-US" sz="1600" b="1" dirty="0" err="1"/>
              <a:t>dp:request-header</a:t>
            </a:r>
            <a:r>
              <a:rPr lang="en-US" sz="1600" b="1" dirty="0"/>
              <a:t>('Cookie'),'</a:t>
            </a:r>
            <a:r>
              <a:rPr lang="en-US" sz="1600" b="1" dirty="0" err="1"/>
              <a:t>iPlanetDirectoryPro</a:t>
            </a:r>
            <a:r>
              <a:rPr lang="en-US" sz="1600" b="1" dirty="0"/>
              <a:t>=')"&gt;&lt;/</a:t>
            </a:r>
            <a:r>
              <a:rPr lang="en-US" sz="1600" b="1" dirty="0" err="1"/>
              <a:t>xsl:variable</a:t>
            </a:r>
            <a:r>
              <a:rPr lang="en-US" sz="1600" b="1" dirty="0"/>
              <a:t>&gt;</a:t>
            </a:r>
          </a:p>
          <a:p>
            <a:pPr marL="0" indent="0">
              <a:buNone/>
            </a:pPr>
            <a:r>
              <a:rPr lang="en-US" sz="1600" b="1" dirty="0"/>
              <a:t>			&lt;</a:t>
            </a:r>
            <a:r>
              <a:rPr lang="en-US" sz="1600" b="1" dirty="0" err="1"/>
              <a:t>xsl:choose</a:t>
            </a:r>
            <a:r>
              <a:rPr lang="en-US" sz="1600" b="1" dirty="0"/>
              <a:t>&gt;</a:t>
            </a:r>
          </a:p>
          <a:p>
            <a:pPr marL="0" indent="0">
              <a:buNone/>
            </a:pPr>
            <a:r>
              <a:rPr lang="en-US" sz="1600" b="1" dirty="0"/>
              <a:t>				&lt;</a:t>
            </a:r>
            <a:r>
              <a:rPr lang="en-US" sz="1600" b="1" dirty="0" err="1"/>
              <a:t>xsl:when</a:t>
            </a:r>
            <a:r>
              <a:rPr lang="en-US" sz="1600" b="1" dirty="0"/>
              <a:t> test="contains($</a:t>
            </a:r>
            <a:r>
              <a:rPr lang="en-US" sz="1600" b="1" dirty="0" err="1"/>
              <a:t>iplanetCookie</a:t>
            </a:r>
            <a:r>
              <a:rPr lang="en-US" sz="1600" b="1" dirty="0"/>
              <a:t>,';')"&gt;</a:t>
            </a:r>
          </a:p>
          <a:p>
            <a:pPr marL="0" indent="0">
              <a:buNone/>
            </a:pPr>
            <a:r>
              <a:rPr lang="en-US" sz="1600" b="1" dirty="0"/>
              <a:t>					&lt;</a:t>
            </a:r>
            <a:r>
              <a:rPr lang="en-US" sz="1600" b="1" dirty="0" err="1"/>
              <a:t>xsl:value-of</a:t>
            </a:r>
            <a:r>
              <a:rPr lang="en-US" sz="1600" b="1" dirty="0"/>
              <a:t> select="substring-before($</a:t>
            </a:r>
            <a:r>
              <a:rPr lang="en-US" sz="1600" b="1" dirty="0" err="1"/>
              <a:t>iplanetCookie</a:t>
            </a:r>
            <a:r>
              <a:rPr lang="en-US" sz="1600" b="1" dirty="0"/>
              <a:t>,';')"&gt;&lt;/</a:t>
            </a:r>
            <a:r>
              <a:rPr lang="en-US" sz="1600" b="1" dirty="0" err="1"/>
              <a:t>xsl:value-of</a:t>
            </a:r>
            <a:r>
              <a:rPr lang="en-US" sz="1600" b="1" dirty="0"/>
              <a:t>&gt;</a:t>
            </a:r>
          </a:p>
          <a:p>
            <a:pPr marL="0" indent="0">
              <a:buNone/>
            </a:pPr>
            <a:r>
              <a:rPr lang="en-US" sz="1600" b="1" dirty="0"/>
              <a:t>				&lt;/</a:t>
            </a:r>
            <a:r>
              <a:rPr lang="en-US" sz="1600" b="1" dirty="0" err="1"/>
              <a:t>xsl:when</a:t>
            </a:r>
            <a:r>
              <a:rPr lang="en-US" sz="1600" b="1" dirty="0"/>
              <a:t>&gt;</a:t>
            </a:r>
          </a:p>
          <a:p>
            <a:pPr marL="0" indent="0">
              <a:buNone/>
            </a:pPr>
            <a:r>
              <a:rPr lang="en-US" sz="1600" b="1" dirty="0"/>
              <a:t>				&lt;</a:t>
            </a:r>
            <a:r>
              <a:rPr lang="en-US" sz="1600" b="1" dirty="0" err="1"/>
              <a:t>xsl:otherwise</a:t>
            </a:r>
            <a:r>
              <a:rPr lang="en-US" sz="1600" b="1" dirty="0"/>
              <a:t>&gt;</a:t>
            </a:r>
          </a:p>
          <a:p>
            <a:pPr marL="0" indent="0">
              <a:buNone/>
            </a:pPr>
            <a:r>
              <a:rPr lang="en-US" sz="1600" b="1" dirty="0"/>
              <a:t>					&lt;</a:t>
            </a:r>
            <a:r>
              <a:rPr lang="en-US" sz="1600" b="1" dirty="0" err="1"/>
              <a:t>xsl:value-of</a:t>
            </a:r>
            <a:r>
              <a:rPr lang="en-US" sz="1600" b="1" dirty="0"/>
              <a:t> select="$</a:t>
            </a:r>
            <a:r>
              <a:rPr lang="en-US" sz="1600" b="1" dirty="0" err="1"/>
              <a:t>iplanetCookie</a:t>
            </a:r>
            <a:r>
              <a:rPr lang="en-US" sz="1600" b="1" dirty="0"/>
              <a:t>"&gt;&lt;/</a:t>
            </a:r>
            <a:r>
              <a:rPr lang="en-US" sz="1600" b="1" dirty="0" err="1"/>
              <a:t>xsl:value-of</a:t>
            </a:r>
            <a:r>
              <a:rPr lang="en-US" sz="1600" b="1" dirty="0"/>
              <a:t>&gt;</a:t>
            </a:r>
          </a:p>
          <a:p>
            <a:pPr marL="0" indent="0">
              <a:buNone/>
            </a:pPr>
            <a:r>
              <a:rPr lang="en-US" sz="1600" b="1" dirty="0"/>
              <a:t>				&lt;/</a:t>
            </a:r>
            <a:r>
              <a:rPr lang="en-US" sz="1600" b="1" dirty="0" err="1"/>
              <a:t>xsl:otherwise</a:t>
            </a:r>
            <a:r>
              <a:rPr lang="en-US" sz="1600" b="1" dirty="0"/>
              <a:t>&gt;</a:t>
            </a:r>
          </a:p>
          <a:p>
            <a:pPr marL="0" indent="0">
              <a:buNone/>
            </a:pPr>
            <a:r>
              <a:rPr lang="en-US" sz="1600" b="1" dirty="0"/>
              <a:t>			&lt;/</a:t>
            </a:r>
            <a:r>
              <a:rPr lang="en-US" sz="1600" b="1" dirty="0" err="1"/>
              <a:t>xsl:choose</a:t>
            </a:r>
            <a:r>
              <a:rPr lang="en-US" sz="1600" b="1" dirty="0"/>
              <a:t>&gt;</a:t>
            </a:r>
          </a:p>
          <a:p>
            <a:pPr marL="0" indent="0">
              <a:buNone/>
            </a:pPr>
            <a:r>
              <a:rPr lang="en-US" sz="1600" b="1" dirty="0"/>
              <a:t>		&lt;/</a:t>
            </a:r>
            <a:r>
              <a:rPr lang="en-US" sz="1600" b="1" dirty="0" err="1"/>
              <a:t>xsl:variable</a:t>
            </a:r>
            <a:r>
              <a:rPr lang="en-US" sz="1600" b="1" dirty="0"/>
              <a:t>&gt;</a:t>
            </a:r>
          </a:p>
          <a:p>
            <a:pPr marL="0" indent="0">
              <a:buNone/>
            </a:pPr>
            <a:endParaRPr lang="en-US" sz="1600" dirty="0"/>
          </a:p>
          <a:p>
            <a:pPr marL="0" indent="0">
              <a:buNone/>
            </a:pPr>
            <a:r>
              <a:rPr lang="en-US" sz="1600" dirty="0"/>
              <a:t>		&lt;</a:t>
            </a:r>
            <a:r>
              <a:rPr lang="en-US" sz="1600" dirty="0" err="1"/>
              <a:t>xsl:variable</a:t>
            </a:r>
            <a:r>
              <a:rPr lang="en-US" sz="1600" dirty="0"/>
              <a:t> name="</a:t>
            </a:r>
            <a:r>
              <a:rPr lang="en-US" sz="1600" dirty="0" err="1"/>
              <a:t>url</a:t>
            </a:r>
            <a:r>
              <a:rPr lang="en-US" sz="1600" dirty="0"/>
              <a:t>" select="</a:t>
            </a:r>
            <a:r>
              <a:rPr lang="en-US" sz="1600" dirty="0" err="1"/>
              <a:t>concat</a:t>
            </a:r>
            <a:r>
              <a:rPr lang="en-US" sz="1600" dirty="0"/>
              <a:t>('http://', $</a:t>
            </a:r>
            <a:r>
              <a:rPr lang="en-US" sz="1600" dirty="0" err="1"/>
              <a:t>ldap_lbgroup</a:t>
            </a:r>
            <a:r>
              <a:rPr lang="en-US" sz="1600" dirty="0"/>
              <a:t> , '/</a:t>
            </a:r>
            <a:r>
              <a:rPr lang="en-US" sz="1600" dirty="0" err="1"/>
              <a:t>openam</a:t>
            </a:r>
            <a:r>
              <a:rPr lang="en-US" sz="1600" dirty="0"/>
              <a:t>/identity/attributes')" /&gt;</a:t>
            </a:r>
          </a:p>
          <a:p>
            <a:pPr marL="0" indent="0">
              <a:buNone/>
            </a:pPr>
            <a:r>
              <a:rPr lang="en-US" sz="1600" dirty="0"/>
              <a:t>		</a:t>
            </a:r>
          </a:p>
          <a:p>
            <a:pPr marL="0" indent="0">
              <a:buNone/>
            </a:pPr>
            <a:r>
              <a:rPr lang="en-US" sz="1600" dirty="0"/>
              <a:t>		</a:t>
            </a:r>
            <a:r>
              <a:rPr lang="en-US" sz="1600" b="1" dirty="0"/>
              <a:t>&lt;</a:t>
            </a:r>
            <a:r>
              <a:rPr lang="en-US" sz="1600" b="1" dirty="0" err="1"/>
              <a:t>xsl:variable</a:t>
            </a:r>
            <a:r>
              <a:rPr lang="en-US" sz="1600" b="1" dirty="0"/>
              <a:t> name="</a:t>
            </a:r>
            <a:r>
              <a:rPr lang="en-US" sz="1600" b="1" dirty="0" err="1"/>
              <a:t>binaryResponse</a:t>
            </a:r>
            <a:r>
              <a:rPr lang="en-US" sz="1600" b="1" dirty="0"/>
              <a:t>"&gt;</a:t>
            </a:r>
          </a:p>
          <a:p>
            <a:pPr marL="0" indent="0">
              <a:buNone/>
            </a:pPr>
            <a:r>
              <a:rPr lang="en-US" sz="1600" b="1" dirty="0"/>
              <a:t>			&lt;</a:t>
            </a:r>
            <a:r>
              <a:rPr lang="en-US" sz="1600" b="1" dirty="0" err="1"/>
              <a:t>dp:url-open</a:t>
            </a:r>
            <a:r>
              <a:rPr lang="en-US" sz="1600" b="1" dirty="0"/>
              <a:t> target="{$</a:t>
            </a:r>
            <a:r>
              <a:rPr lang="en-US" sz="1600" b="1" dirty="0" err="1"/>
              <a:t>url</a:t>
            </a:r>
            <a:r>
              <a:rPr lang="en-US" sz="1600" b="1" dirty="0"/>
              <a:t>}" response="</a:t>
            </a:r>
            <a:r>
              <a:rPr lang="en-US" sz="1600" b="1" dirty="0" err="1"/>
              <a:t>responsecode</a:t>
            </a:r>
            <a:r>
              <a:rPr lang="en-US" sz="1600" b="1" dirty="0"/>
              <a:t>-binary"</a:t>
            </a:r>
          </a:p>
          <a:p>
            <a:pPr marL="0" indent="0">
              <a:buNone/>
            </a:pPr>
            <a:r>
              <a:rPr lang="en-US" sz="1600" b="1" dirty="0"/>
              <a:t>				http-method="post" http-headers="$</a:t>
            </a:r>
            <a:r>
              <a:rPr lang="en-US" sz="1600" b="1" dirty="0" err="1"/>
              <a:t>httpHeaders</a:t>
            </a:r>
            <a:r>
              <a:rPr lang="en-US" sz="1600" b="1" dirty="0"/>
              <a:t>" timeout="10"&gt;</a:t>
            </a:r>
          </a:p>
          <a:p>
            <a:pPr marL="0" indent="0">
              <a:buNone/>
            </a:pPr>
            <a:r>
              <a:rPr lang="en-US" sz="1600" b="1" dirty="0"/>
              <a:t>				&lt;</a:t>
            </a:r>
            <a:r>
              <a:rPr lang="en-US" sz="1600" b="1" dirty="0" err="1"/>
              <a:t>xsl:text</a:t>
            </a:r>
            <a:r>
              <a:rPr lang="en-US" sz="1600" b="1" dirty="0"/>
              <a:t>&gt;</a:t>
            </a:r>
            <a:r>
              <a:rPr lang="en-US" sz="1600" b="1" dirty="0" err="1"/>
              <a:t>subjectid</a:t>
            </a:r>
            <a:r>
              <a:rPr lang="en-US" sz="1600" b="1" dirty="0"/>
              <a:t>=&lt;/</a:t>
            </a:r>
            <a:r>
              <a:rPr lang="en-US" sz="1600" b="1" dirty="0" err="1"/>
              <a:t>xsl:text</a:t>
            </a:r>
            <a:r>
              <a:rPr lang="en-US" sz="1600" b="1" dirty="0"/>
              <a:t>&gt;</a:t>
            </a:r>
          </a:p>
          <a:p>
            <a:pPr marL="0" indent="0">
              <a:buNone/>
            </a:pPr>
            <a:r>
              <a:rPr lang="en-US" sz="1600" b="1" dirty="0"/>
              <a:t>				&lt;</a:t>
            </a:r>
            <a:r>
              <a:rPr lang="en-US" sz="1600" b="1" dirty="0" err="1"/>
              <a:t>xsl:value-of</a:t>
            </a:r>
            <a:r>
              <a:rPr lang="en-US" sz="1600" b="1" dirty="0"/>
              <a:t> select="$subject"&gt;&lt;/</a:t>
            </a:r>
            <a:r>
              <a:rPr lang="en-US" sz="1600" b="1" dirty="0" err="1"/>
              <a:t>xsl:value-of</a:t>
            </a:r>
            <a:r>
              <a:rPr lang="en-US" sz="1600" b="1" dirty="0"/>
              <a:t>&gt;</a:t>
            </a:r>
          </a:p>
          <a:p>
            <a:pPr marL="0" indent="0">
              <a:buNone/>
            </a:pPr>
            <a:r>
              <a:rPr lang="en-US" sz="1600" b="1" dirty="0"/>
              <a:t>			&lt;/</a:t>
            </a:r>
            <a:r>
              <a:rPr lang="en-US" sz="1600" b="1" dirty="0" err="1"/>
              <a:t>dp:url-open</a:t>
            </a:r>
            <a:r>
              <a:rPr lang="en-US" sz="1600" b="1" dirty="0"/>
              <a:t>&gt;</a:t>
            </a:r>
          </a:p>
          <a:p>
            <a:pPr marL="0" indent="0">
              <a:buNone/>
            </a:pPr>
            <a:r>
              <a:rPr lang="en-US" sz="1600" b="1" dirty="0"/>
              <a:t>		&lt;/</a:t>
            </a:r>
            <a:r>
              <a:rPr lang="en-US" sz="1600" b="1" dirty="0" err="1"/>
              <a:t>xsl:variable</a:t>
            </a:r>
            <a:r>
              <a:rPr lang="en-US" sz="1600" b="1" dirty="0"/>
              <a:t>&gt;</a:t>
            </a:r>
          </a:p>
          <a:p>
            <a:pPr marL="0" indent="0">
              <a:buNone/>
            </a:pPr>
            <a:endParaRPr lang="en-US" sz="1600" dirty="0"/>
          </a:p>
          <a:p>
            <a:pPr marL="0" indent="0">
              <a:buNone/>
            </a:pPr>
            <a:r>
              <a:rPr lang="en-US" sz="1600" dirty="0"/>
              <a:t>		&lt;</a:t>
            </a:r>
            <a:r>
              <a:rPr lang="en-US" sz="1600" dirty="0" err="1"/>
              <a:t>xsl:variable</a:t>
            </a:r>
            <a:r>
              <a:rPr lang="en-US" sz="1600" dirty="0"/>
              <a:t> name="</a:t>
            </a:r>
            <a:r>
              <a:rPr lang="en-US" sz="1600" dirty="0" err="1"/>
              <a:t>encodedData</a:t>
            </a:r>
            <a:r>
              <a:rPr lang="en-US" sz="1600" dirty="0"/>
              <a:t>"</a:t>
            </a:r>
          </a:p>
          <a:p>
            <a:pPr marL="0" indent="0">
              <a:buNone/>
            </a:pPr>
            <a:r>
              <a:rPr lang="en-US" sz="1600" dirty="0"/>
              <a:t>			select="</a:t>
            </a:r>
            <a:r>
              <a:rPr lang="en-US" sz="1600" dirty="0" err="1"/>
              <a:t>dp:binary-encode</a:t>
            </a:r>
            <a:r>
              <a:rPr lang="en-US" sz="1600" dirty="0"/>
              <a:t>($</a:t>
            </a:r>
            <a:r>
              <a:rPr lang="en-US" sz="1600" dirty="0" err="1"/>
              <a:t>binaryResponse</a:t>
            </a:r>
            <a:r>
              <a:rPr lang="en-US" sz="1600" dirty="0"/>
              <a:t>/result/binary)" /&gt;</a:t>
            </a:r>
          </a:p>
          <a:p>
            <a:pPr marL="0" indent="0">
              <a:buNone/>
            </a:pPr>
            <a:r>
              <a:rPr lang="en-US" sz="1600" dirty="0"/>
              <a:t>		&lt;</a:t>
            </a:r>
            <a:r>
              <a:rPr lang="en-US" sz="1600" dirty="0" err="1"/>
              <a:t>xsl:variable</a:t>
            </a:r>
            <a:r>
              <a:rPr lang="en-US" sz="1600" dirty="0"/>
              <a:t> name="payload" select="</a:t>
            </a:r>
            <a:r>
              <a:rPr lang="en-US" sz="1600" dirty="0" err="1"/>
              <a:t>dp:decode</a:t>
            </a:r>
            <a:r>
              <a:rPr lang="en-US" sz="1600" dirty="0"/>
              <a:t>( $</a:t>
            </a:r>
            <a:r>
              <a:rPr lang="en-US" sz="1600" dirty="0" err="1"/>
              <a:t>encodedData</a:t>
            </a:r>
            <a:r>
              <a:rPr lang="en-US" sz="1600" dirty="0"/>
              <a:t>, 'base-64' )" /&gt;</a:t>
            </a:r>
          </a:p>
          <a:p>
            <a:pPr marL="0" indent="0">
              <a:buNone/>
            </a:pPr>
            <a:r>
              <a:rPr lang="en-US" sz="1600" dirty="0"/>
              <a:t>		</a:t>
            </a:r>
          </a:p>
          <a:p>
            <a:pPr marL="0" indent="0">
              <a:buNone/>
            </a:pPr>
            <a:r>
              <a:rPr lang="en-US" sz="1600" dirty="0"/>
              <a:t>	&lt;/</a:t>
            </a:r>
            <a:r>
              <a:rPr lang="en-US" sz="1600" dirty="0" err="1"/>
              <a:t>xsl:template</a:t>
            </a:r>
            <a:r>
              <a:rPr lang="en-US" sz="1600" dirty="0"/>
              <a:t>&gt;</a:t>
            </a:r>
          </a:p>
          <a:p>
            <a:pPr marL="0" indent="0">
              <a:buNone/>
            </a:pPr>
            <a:r>
              <a:rPr lang="en-US" sz="1600" dirty="0"/>
              <a:t>&lt;/</a:t>
            </a:r>
            <a:r>
              <a:rPr lang="en-US" sz="1600" dirty="0" err="1"/>
              <a:t>xsl:stylesheet</a:t>
            </a:r>
            <a:r>
              <a:rPr lang="en-US" sz="1600" dirty="0"/>
              <a:t>&gt;</a:t>
            </a:r>
            <a:endParaRPr lang="en-US" sz="1600" dirty="0" smtClean="0"/>
          </a:p>
          <a:p>
            <a:pPr marL="0" indent="0">
              <a:buNone/>
            </a:pPr>
            <a:endParaRPr lang="en-US" sz="1600" dirty="0" smtClean="0"/>
          </a:p>
          <a:p>
            <a:endParaRPr lang="en-US" sz="1600"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9B6B7A19-9BD6-654B-9E7A-5FCB6FF99B9F}" type="slidenum">
              <a:rPr lang="en-US" smtClean="0"/>
              <a:pPr/>
              <a:t>10</a:t>
            </a:fld>
            <a:endParaRPr lang="en-US" dirty="0"/>
          </a:p>
        </p:txBody>
      </p:sp>
    </p:spTree>
    <p:extLst>
      <p:ext uri="{BB962C8B-B14F-4D97-AF65-F5344CB8AC3E}">
        <p14:creationId xmlns:p14="http://schemas.microsoft.com/office/powerpoint/2010/main" val="1028740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Consume JSON Web </a:t>
            </a:r>
            <a:r>
              <a:rPr lang="en-US" dirty="0" smtClean="0"/>
              <a:t>Signature(JWS) </a:t>
            </a:r>
            <a:r>
              <a:rPr lang="en-US" dirty="0"/>
              <a:t>in Data Power</a:t>
            </a:r>
          </a:p>
        </p:txBody>
      </p:sp>
      <p:sp>
        <p:nvSpPr>
          <p:cNvPr id="3" name="Content Placeholder 2"/>
          <p:cNvSpPr>
            <a:spLocks noGrp="1"/>
          </p:cNvSpPr>
          <p:nvPr>
            <p:ph idx="1"/>
          </p:nvPr>
        </p:nvSpPr>
        <p:spPr>
          <a:xfrm>
            <a:off x="411650" y="1054384"/>
            <a:ext cx="8506046" cy="5250787"/>
          </a:xfrm>
        </p:spPr>
        <p:txBody>
          <a:bodyPr>
            <a:normAutofit/>
          </a:bodyPr>
          <a:lstStyle/>
          <a:p>
            <a:pPr marL="0" indent="0">
              <a:buNone/>
            </a:pPr>
            <a:endParaRPr lang="en-US" sz="1600" dirty="0" smtClean="0"/>
          </a:p>
          <a:p>
            <a:pPr marL="0" indent="0">
              <a:buNone/>
            </a:pPr>
            <a:r>
              <a:rPr lang="en-US" sz="1600" dirty="0" smtClean="0"/>
              <a:t>What is JWT?</a:t>
            </a:r>
          </a:p>
          <a:p>
            <a:pPr marL="769937" lvl="1" indent="0">
              <a:buNone/>
            </a:pPr>
            <a:r>
              <a:rPr lang="en-US" sz="1400" dirty="0"/>
              <a:t>JSON Web Token (JWT) is a compact claims representation format intended for space constrained environments such as HTTP Authorization headers and URI query </a:t>
            </a:r>
            <a:r>
              <a:rPr lang="en-US" sz="1400" dirty="0" smtClean="0"/>
              <a:t>parameters. JWTs </a:t>
            </a:r>
            <a:r>
              <a:rPr lang="en-US" sz="1400" dirty="0"/>
              <a:t>encode claims to be transmitted as a JavaScript Object Notation (JSON) object that is used as the payload of a JSON Web Signature (JWS) </a:t>
            </a:r>
            <a:r>
              <a:rPr lang="en-US" sz="1400" dirty="0" smtClean="0"/>
              <a:t>structure.</a:t>
            </a:r>
          </a:p>
          <a:p>
            <a:pPr marL="769937" lvl="1" indent="0">
              <a:buNone/>
            </a:pPr>
            <a:endParaRPr lang="en-US" sz="1400" dirty="0" smtClean="0"/>
          </a:p>
          <a:p>
            <a:pPr marL="0" indent="0">
              <a:buNone/>
            </a:pPr>
            <a:r>
              <a:rPr lang="en-US" sz="1600" dirty="0" smtClean="0"/>
              <a:t>JWT structure - base64 concatenated strings (JWT Header + JWT Claims Set + HMAC SHA-256 Signature)</a:t>
            </a:r>
          </a:p>
          <a:p>
            <a:pPr marL="0" indent="0">
              <a:buNone/>
            </a:pPr>
            <a:endParaRPr lang="en-US" sz="1600" dirty="0"/>
          </a:p>
          <a:p>
            <a:pPr marL="769937" lvl="1" indent="0">
              <a:buNone/>
            </a:pPr>
            <a:r>
              <a:rPr lang="en-US" sz="1200" dirty="0" smtClean="0"/>
              <a:t>eyJ0eXAiOiJKV1QiLA0KICJhbGciOiJIUzI1NiJ9</a:t>
            </a:r>
            <a:r>
              <a:rPr lang="en-US" sz="1200" b="1" dirty="0" smtClean="0"/>
              <a:t> (JWT Header)</a:t>
            </a:r>
            <a:endParaRPr lang="en-US" sz="1200" b="1" dirty="0"/>
          </a:p>
          <a:p>
            <a:pPr marL="769937" lvl="1" indent="0">
              <a:buNone/>
            </a:pPr>
            <a:r>
              <a:rPr lang="en-US" sz="1200" dirty="0"/>
              <a:t>.</a:t>
            </a:r>
          </a:p>
          <a:p>
            <a:pPr marL="769937" lvl="1" indent="0">
              <a:buNone/>
            </a:pPr>
            <a:r>
              <a:rPr lang="en-US" sz="1200" dirty="0"/>
              <a:t>eyJpc3MiOiJqb2UiLA0KICJleHAiOjEzMDA4MTkzODAsDQogImh0dHA6Ly9leGFtcGxlLmNvbS9pc19yb290Ijp0cnVlfQ </a:t>
            </a:r>
            <a:r>
              <a:rPr lang="en-US" sz="1200" b="1" dirty="0"/>
              <a:t>(JWT Claims </a:t>
            </a:r>
            <a:r>
              <a:rPr lang="en-US" sz="1200" b="1" dirty="0" smtClean="0"/>
              <a:t>Set)</a:t>
            </a:r>
            <a:endParaRPr lang="en-US" sz="1200" b="1" dirty="0"/>
          </a:p>
          <a:p>
            <a:pPr marL="769937" lvl="1" indent="0">
              <a:buNone/>
            </a:pPr>
            <a:r>
              <a:rPr lang="en-US" sz="1200" dirty="0"/>
              <a:t>.</a:t>
            </a:r>
          </a:p>
          <a:p>
            <a:pPr marL="769937" lvl="1" indent="0">
              <a:buNone/>
            </a:pPr>
            <a:r>
              <a:rPr lang="en-US" sz="1200" dirty="0"/>
              <a:t>dBjftJeZ4CVP-mB92K27uhbUJU1p1r_wW1gFWFOEjXk </a:t>
            </a:r>
            <a:r>
              <a:rPr lang="en-US" sz="1200" b="1" dirty="0"/>
              <a:t>(HMAC SHA-256 </a:t>
            </a:r>
            <a:r>
              <a:rPr lang="en-US" sz="1200" b="1" dirty="0" smtClean="0"/>
              <a:t>signature)</a:t>
            </a:r>
          </a:p>
          <a:p>
            <a:pPr marL="769937" lvl="1" indent="0">
              <a:buNone/>
            </a:pPr>
            <a:endParaRPr lang="en-US" sz="1200" b="1" dirty="0" smtClean="0"/>
          </a:p>
          <a:p>
            <a:pPr marL="0" indent="0">
              <a:buNone/>
            </a:pPr>
            <a:r>
              <a:rPr lang="en-US" sz="1600" dirty="0" smtClean="0"/>
              <a:t>JWT Header</a:t>
            </a:r>
          </a:p>
          <a:p>
            <a:pPr marL="769937" lvl="1" indent="0">
              <a:buNone/>
            </a:pPr>
            <a:r>
              <a:rPr lang="en-US" dirty="0"/>
              <a:t>	</a:t>
            </a:r>
            <a:r>
              <a:rPr lang="en-US" sz="1400" dirty="0"/>
              <a:t>{"</a:t>
            </a:r>
            <a:r>
              <a:rPr lang="en-US" sz="1400" dirty="0" err="1"/>
              <a:t>typ</a:t>
            </a:r>
            <a:r>
              <a:rPr lang="en-US" sz="1400" dirty="0"/>
              <a:t>":"JWT",</a:t>
            </a:r>
          </a:p>
          <a:p>
            <a:pPr marL="769937" lvl="1" indent="0">
              <a:buNone/>
            </a:pPr>
            <a:r>
              <a:rPr lang="en-US" sz="1400" dirty="0"/>
              <a:t>   "alg":"HS256"}</a:t>
            </a:r>
            <a:endParaRPr lang="en-US" sz="1400" dirty="0" smtClean="0"/>
          </a:p>
        </p:txBody>
      </p:sp>
      <p:sp>
        <p:nvSpPr>
          <p:cNvPr id="4" name="Slide Number Placeholder 3"/>
          <p:cNvSpPr>
            <a:spLocks noGrp="1"/>
          </p:cNvSpPr>
          <p:nvPr>
            <p:ph type="sldNum" sz="quarter" idx="10"/>
          </p:nvPr>
        </p:nvSpPr>
        <p:spPr/>
        <p:txBody>
          <a:bodyPr/>
          <a:lstStyle/>
          <a:p>
            <a:fld id="{9B6B7A19-9BD6-654B-9E7A-5FCB6FF99B9F}" type="slidenum">
              <a:rPr lang="en-US" smtClean="0"/>
              <a:pPr/>
              <a:t>11</a:t>
            </a:fld>
            <a:endParaRPr lang="en-US" dirty="0"/>
          </a:p>
        </p:txBody>
      </p:sp>
    </p:spTree>
    <p:extLst>
      <p:ext uri="{BB962C8B-B14F-4D97-AF65-F5344CB8AC3E}">
        <p14:creationId xmlns:p14="http://schemas.microsoft.com/office/powerpoint/2010/main" val="2371380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Consume JSON Web </a:t>
            </a:r>
            <a:r>
              <a:rPr lang="en-US" dirty="0" smtClean="0"/>
              <a:t>Signature(JWS) </a:t>
            </a:r>
            <a:r>
              <a:rPr lang="en-US" dirty="0"/>
              <a:t>in Data </a:t>
            </a:r>
            <a:r>
              <a:rPr lang="en-US" dirty="0" smtClean="0"/>
              <a:t>Power(cont’d)</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smtClean="0"/>
              <a:t>JWT Claims Set</a:t>
            </a:r>
          </a:p>
          <a:p>
            <a:pPr marL="769937" lvl="1" indent="0">
              <a:buNone/>
            </a:pPr>
            <a:r>
              <a:rPr lang="en-US" dirty="0" smtClean="0"/>
              <a:t>	</a:t>
            </a:r>
            <a:r>
              <a:rPr lang="en-US" sz="1400" dirty="0"/>
              <a:t>{"</a:t>
            </a:r>
            <a:r>
              <a:rPr lang="en-US" sz="1400" dirty="0" err="1"/>
              <a:t>iss</a:t>
            </a:r>
            <a:r>
              <a:rPr lang="en-US" sz="1400" dirty="0"/>
              <a:t>":"</a:t>
            </a:r>
            <a:r>
              <a:rPr lang="en-US" sz="1400" dirty="0" err="1"/>
              <a:t>joe</a:t>
            </a:r>
            <a:r>
              <a:rPr lang="en-US" sz="1400" dirty="0"/>
              <a:t>",</a:t>
            </a:r>
          </a:p>
          <a:p>
            <a:pPr marL="769937" lvl="1" indent="0">
              <a:buNone/>
            </a:pPr>
            <a:r>
              <a:rPr lang="en-US" sz="1400" dirty="0"/>
              <a:t>   "exp":1300819380,</a:t>
            </a:r>
          </a:p>
          <a:p>
            <a:pPr marL="769937" lvl="1" indent="0">
              <a:buNone/>
            </a:pPr>
            <a:r>
              <a:rPr lang="en-US" sz="1400" dirty="0"/>
              <a:t>   "http://</a:t>
            </a:r>
            <a:r>
              <a:rPr lang="en-US" sz="1400" dirty="0" err="1"/>
              <a:t>example.com</a:t>
            </a:r>
            <a:r>
              <a:rPr lang="en-US" sz="1400" dirty="0"/>
              <a:t>/</a:t>
            </a:r>
            <a:r>
              <a:rPr lang="en-US" sz="1400" dirty="0" err="1"/>
              <a:t>is_root":true</a:t>
            </a:r>
            <a:r>
              <a:rPr lang="en-US" sz="1400" dirty="0" smtClean="0"/>
              <a:t>}</a:t>
            </a:r>
          </a:p>
          <a:p>
            <a:pPr marL="769937" lvl="1" indent="0">
              <a:buNone/>
            </a:pPr>
            <a:endParaRPr lang="en-US" sz="1400" dirty="0" smtClean="0"/>
          </a:p>
          <a:p>
            <a:pPr marL="0" indent="0">
              <a:buNone/>
            </a:pPr>
            <a:r>
              <a:rPr lang="en-US" sz="1600" dirty="0"/>
              <a:t>HMAC SHA-256 </a:t>
            </a:r>
            <a:r>
              <a:rPr lang="en-US" sz="1600" dirty="0" smtClean="0"/>
              <a:t>signature</a:t>
            </a:r>
          </a:p>
          <a:p>
            <a:pPr marL="0" indent="0">
              <a:buNone/>
            </a:pPr>
            <a:r>
              <a:rPr lang="en-US" sz="1600" dirty="0"/>
              <a:t>	Computing the MAC of the encoded JWT Header and encoded JWT Claims Set with </a:t>
            </a:r>
            <a:r>
              <a:rPr lang="en-US" sz="1600" dirty="0" smtClean="0"/>
              <a:t>	the </a:t>
            </a:r>
            <a:r>
              <a:rPr lang="en-US" sz="1600" dirty="0"/>
              <a:t>HMAC SHA-256 algorithm and base64url encoding the HMAC value yields this </a:t>
            </a:r>
            <a:r>
              <a:rPr lang="en-US" sz="1600" dirty="0" smtClean="0"/>
              <a:t>	encoded </a:t>
            </a:r>
            <a:r>
              <a:rPr lang="en-US" sz="1600" dirty="0"/>
              <a:t>JWS </a:t>
            </a:r>
            <a:r>
              <a:rPr lang="en-US" sz="1600" dirty="0" smtClean="0"/>
              <a:t>Signature.</a:t>
            </a:r>
          </a:p>
          <a:p>
            <a:pPr marL="769937" lvl="1" indent="0">
              <a:buNone/>
            </a:pPr>
            <a:endParaRPr lang="en-US" sz="1400" dirty="0" smtClean="0"/>
          </a:p>
        </p:txBody>
      </p:sp>
      <p:sp>
        <p:nvSpPr>
          <p:cNvPr id="4" name="Slide Number Placeholder 3"/>
          <p:cNvSpPr>
            <a:spLocks noGrp="1"/>
          </p:cNvSpPr>
          <p:nvPr>
            <p:ph type="sldNum" sz="quarter" idx="10"/>
          </p:nvPr>
        </p:nvSpPr>
        <p:spPr/>
        <p:txBody>
          <a:bodyPr/>
          <a:lstStyle/>
          <a:p>
            <a:fld id="{9B6B7A19-9BD6-654B-9E7A-5FCB6FF99B9F}" type="slidenum">
              <a:rPr lang="en-US" smtClean="0"/>
              <a:pPr/>
              <a:t>12</a:t>
            </a:fld>
            <a:endParaRPr lang="en-US" dirty="0"/>
          </a:p>
        </p:txBody>
      </p:sp>
    </p:spTree>
    <p:extLst>
      <p:ext uri="{BB962C8B-B14F-4D97-AF65-F5344CB8AC3E}">
        <p14:creationId xmlns:p14="http://schemas.microsoft.com/office/powerpoint/2010/main" val="2166956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Consume JSON Web </a:t>
            </a:r>
            <a:r>
              <a:rPr lang="en-US" dirty="0" smtClean="0"/>
              <a:t>Signature(JWS) </a:t>
            </a:r>
            <a:r>
              <a:rPr lang="en-US" dirty="0"/>
              <a:t>in Data </a:t>
            </a:r>
            <a:r>
              <a:rPr lang="en-US" dirty="0" smtClean="0"/>
              <a:t>Power(cont’d)</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err="1" smtClean="0"/>
              <a:t>DataPower</a:t>
            </a:r>
            <a:r>
              <a:rPr lang="en-US" sz="1600" dirty="0" smtClean="0"/>
              <a:t> JWS XSL functions</a:t>
            </a:r>
          </a:p>
          <a:p>
            <a:pPr marL="0" indent="0">
              <a:buNone/>
            </a:pPr>
            <a:r>
              <a:rPr lang="en-US" sz="1600" dirty="0" smtClean="0"/>
              <a:t>Custom XSL JWS functions</a:t>
            </a:r>
          </a:p>
          <a:p>
            <a:pPr marL="342900" indent="-342900">
              <a:buFont typeface="+mj-lt"/>
              <a:buAutoNum type="arabicPeriod"/>
            </a:pPr>
            <a:r>
              <a:rPr lang="en-US" sz="1600" i="1" dirty="0" err="1" smtClean="0"/>
              <a:t>isJWSHeaderValid</a:t>
            </a:r>
            <a:r>
              <a:rPr lang="en-US" sz="1600" i="1" dirty="0" smtClean="0"/>
              <a:t>()</a:t>
            </a:r>
          </a:p>
          <a:p>
            <a:pPr marL="342900" indent="-342900">
              <a:buFont typeface="+mj-lt"/>
              <a:buAutoNum type="arabicPeriod"/>
            </a:pPr>
            <a:r>
              <a:rPr lang="en-US" sz="1600" i="1" dirty="0" err="1" smtClean="0"/>
              <a:t>getClientSecretFromLDAP</a:t>
            </a:r>
            <a:r>
              <a:rPr lang="en-US" sz="1600" i="1" dirty="0" smtClean="0"/>
              <a:t>()</a:t>
            </a:r>
          </a:p>
          <a:p>
            <a:pPr marL="342900" indent="-342900">
              <a:buFont typeface="+mj-lt"/>
              <a:buAutoNum type="arabicPeriod"/>
            </a:pPr>
            <a:r>
              <a:rPr lang="en-US" sz="1600" i="1" dirty="0" err="1" smtClean="0"/>
              <a:t>isJWSSignatureValid</a:t>
            </a:r>
            <a:r>
              <a:rPr lang="en-US" sz="1600" i="1" dirty="0" smtClean="0"/>
              <a:t>()</a:t>
            </a:r>
          </a:p>
          <a:p>
            <a:pPr marL="342900" indent="-342900">
              <a:buFont typeface="+mj-lt"/>
              <a:buAutoNum type="arabicPeriod"/>
            </a:pPr>
            <a:endParaRPr lang="en-US" sz="1600" i="1" dirty="0"/>
          </a:p>
          <a:p>
            <a:r>
              <a:rPr lang="en-US" sz="1600" i="1" dirty="0" err="1" smtClean="0"/>
              <a:t>isJWSHeaderValid</a:t>
            </a:r>
            <a:r>
              <a:rPr lang="en-US" sz="1600" i="1" dirty="0" smtClean="0"/>
              <a:t>– Validates the incoming JWS signature (JWT header + Claims Set+ HMAC signature ) are in the correct order and adhere to JWS specification.</a:t>
            </a:r>
          </a:p>
          <a:p>
            <a:r>
              <a:rPr lang="en-US" sz="1600" i="1" dirty="0" smtClean="0"/>
              <a:t> </a:t>
            </a:r>
            <a:r>
              <a:rPr lang="en-US" sz="1600" i="1" dirty="0" err="1" smtClean="0"/>
              <a:t>getClientSecretFromLDAP</a:t>
            </a:r>
            <a:r>
              <a:rPr lang="en-US" sz="1600" i="1" dirty="0" smtClean="0"/>
              <a:t> – extracts the client secret from LDAP based on the </a:t>
            </a:r>
            <a:r>
              <a:rPr lang="en-US" sz="1600" i="1" dirty="0" err="1" smtClean="0"/>
              <a:t>appID</a:t>
            </a:r>
            <a:r>
              <a:rPr lang="en-US" sz="1600" i="1" dirty="0" smtClean="0"/>
              <a:t> from the incoming request</a:t>
            </a:r>
          </a:p>
          <a:p>
            <a:r>
              <a:rPr lang="en-US" sz="1600" i="1" dirty="0" err="1" smtClean="0"/>
              <a:t>isJWSSignatureValid</a:t>
            </a:r>
            <a:r>
              <a:rPr lang="en-US" sz="1600" i="1" dirty="0" smtClean="0"/>
              <a:t> – Generate the HMAC signature from the incoming request elements (</a:t>
            </a:r>
            <a:r>
              <a:rPr lang="en-US" sz="1600" i="1" dirty="0"/>
              <a:t>JWT header + Claims </a:t>
            </a:r>
            <a:r>
              <a:rPr lang="en-US" sz="1600" i="1" dirty="0" smtClean="0"/>
              <a:t>Set) using the client secret from “</a:t>
            </a:r>
            <a:r>
              <a:rPr lang="en-US" sz="1400" dirty="0" err="1"/>
              <a:t>getClientSecretFromLDAP</a:t>
            </a:r>
            <a:r>
              <a:rPr lang="en-US" sz="1600" i="1" dirty="0"/>
              <a:t> </a:t>
            </a:r>
            <a:r>
              <a:rPr lang="en-US" sz="1600" i="1" dirty="0" smtClean="0"/>
              <a:t>“ and compare the signature with the input signature</a:t>
            </a:r>
          </a:p>
          <a:p>
            <a:endParaRPr lang="en-US" sz="1600" i="1" dirty="0"/>
          </a:p>
          <a:p>
            <a:endParaRPr lang="en-US" sz="1600" dirty="0" smtClean="0"/>
          </a:p>
        </p:txBody>
      </p:sp>
      <p:sp>
        <p:nvSpPr>
          <p:cNvPr id="4" name="Slide Number Placeholder 3"/>
          <p:cNvSpPr>
            <a:spLocks noGrp="1"/>
          </p:cNvSpPr>
          <p:nvPr>
            <p:ph type="sldNum" sz="quarter" idx="10"/>
          </p:nvPr>
        </p:nvSpPr>
        <p:spPr/>
        <p:txBody>
          <a:bodyPr/>
          <a:lstStyle/>
          <a:p>
            <a:fld id="{9B6B7A19-9BD6-654B-9E7A-5FCB6FF99B9F}" type="slidenum">
              <a:rPr lang="en-US" smtClean="0"/>
              <a:pPr/>
              <a:t>13</a:t>
            </a:fld>
            <a:endParaRPr lang="en-US" dirty="0"/>
          </a:p>
        </p:txBody>
      </p:sp>
    </p:spTree>
    <p:extLst>
      <p:ext uri="{BB962C8B-B14F-4D97-AF65-F5344CB8AC3E}">
        <p14:creationId xmlns:p14="http://schemas.microsoft.com/office/powerpoint/2010/main" val="3815588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Consume JSON Web </a:t>
            </a:r>
            <a:r>
              <a:rPr lang="en-US" dirty="0" smtClean="0"/>
              <a:t>Signature(JWS) </a:t>
            </a:r>
            <a:r>
              <a:rPr lang="en-US" dirty="0"/>
              <a:t>in Data </a:t>
            </a:r>
            <a:r>
              <a:rPr lang="en-US" dirty="0" smtClean="0"/>
              <a:t>Power(cont’d)</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sz="1600" b="1" i="1" dirty="0" err="1"/>
              <a:t>isJWSSignatureValid</a:t>
            </a:r>
            <a:r>
              <a:rPr lang="en-US" sz="1600" i="1" dirty="0"/>
              <a:t> </a:t>
            </a:r>
            <a:r>
              <a:rPr lang="en-US" sz="1600" i="1" dirty="0" smtClean="0"/>
              <a:t> code snippet</a:t>
            </a:r>
          </a:p>
          <a:p>
            <a:pPr marL="0" indent="0">
              <a:buNone/>
            </a:pPr>
            <a:endParaRPr lang="en-US" sz="1600" i="1" dirty="0"/>
          </a:p>
          <a:p>
            <a:pPr marL="0" indent="0">
              <a:buNone/>
            </a:pPr>
            <a:r>
              <a:rPr lang="en-US" sz="1600" dirty="0"/>
              <a:t>&lt;</a:t>
            </a:r>
            <a:r>
              <a:rPr lang="en-US" sz="1600" dirty="0" err="1"/>
              <a:t>f:function</a:t>
            </a:r>
            <a:r>
              <a:rPr lang="en-US" sz="1600" dirty="0"/>
              <a:t> name="</a:t>
            </a:r>
            <a:r>
              <a:rPr lang="en-US" sz="1600" dirty="0" err="1"/>
              <a:t>af:isJWSSignatureValid</a:t>
            </a:r>
            <a:r>
              <a:rPr lang="en-US" sz="1600" dirty="0"/>
              <a:t>"&gt;</a:t>
            </a:r>
          </a:p>
          <a:p>
            <a:pPr marL="0" indent="0">
              <a:buNone/>
            </a:pPr>
            <a:r>
              <a:rPr lang="en-US" sz="1600" dirty="0"/>
              <a:t>		&lt;</a:t>
            </a:r>
            <a:r>
              <a:rPr lang="en-US" sz="1600" dirty="0" err="1"/>
              <a:t>xsl:param</a:t>
            </a:r>
            <a:r>
              <a:rPr lang="en-US" sz="1600" dirty="0"/>
              <a:t> name="</a:t>
            </a:r>
            <a:r>
              <a:rPr lang="en-US" sz="1600" dirty="0" err="1"/>
              <a:t>jwtHeader</a:t>
            </a:r>
            <a:r>
              <a:rPr lang="en-US" sz="1600" dirty="0"/>
              <a:t>" /&gt;</a:t>
            </a:r>
          </a:p>
          <a:p>
            <a:pPr marL="0" indent="0">
              <a:buNone/>
            </a:pPr>
            <a:r>
              <a:rPr lang="en-US" sz="1600" dirty="0"/>
              <a:t>		&lt;</a:t>
            </a:r>
            <a:r>
              <a:rPr lang="en-US" sz="1600" dirty="0" err="1"/>
              <a:t>xsl:param</a:t>
            </a:r>
            <a:r>
              <a:rPr lang="en-US" sz="1600" dirty="0"/>
              <a:t> name="</a:t>
            </a:r>
            <a:r>
              <a:rPr lang="en-US" sz="1600" dirty="0" err="1"/>
              <a:t>jwtPayload</a:t>
            </a:r>
            <a:r>
              <a:rPr lang="en-US" sz="1600" dirty="0"/>
              <a:t>" /&gt;</a:t>
            </a:r>
          </a:p>
          <a:p>
            <a:pPr marL="0" indent="0">
              <a:buNone/>
            </a:pPr>
            <a:r>
              <a:rPr lang="en-US" sz="1600" dirty="0"/>
              <a:t>		&lt;</a:t>
            </a:r>
            <a:r>
              <a:rPr lang="en-US" sz="1600" dirty="0" err="1"/>
              <a:t>xsl:param</a:t>
            </a:r>
            <a:r>
              <a:rPr lang="en-US" sz="1600" dirty="0"/>
              <a:t> name="</a:t>
            </a:r>
            <a:r>
              <a:rPr lang="en-US" sz="1600" dirty="0" err="1"/>
              <a:t>jwtSignature</a:t>
            </a:r>
            <a:r>
              <a:rPr lang="en-US" sz="1600" dirty="0"/>
              <a:t>" /&gt;</a:t>
            </a:r>
          </a:p>
          <a:p>
            <a:pPr marL="0" indent="0">
              <a:buNone/>
            </a:pPr>
            <a:r>
              <a:rPr lang="en-US" sz="1600" dirty="0"/>
              <a:t>		&lt;</a:t>
            </a:r>
            <a:r>
              <a:rPr lang="en-US" sz="1600" dirty="0" err="1"/>
              <a:t>xsl:param</a:t>
            </a:r>
            <a:r>
              <a:rPr lang="en-US" sz="1600" dirty="0"/>
              <a:t> name="</a:t>
            </a:r>
            <a:r>
              <a:rPr lang="en-US" sz="1600" dirty="0" err="1"/>
              <a:t>clientSecret</a:t>
            </a:r>
            <a:r>
              <a:rPr lang="en-US" sz="1600" dirty="0"/>
              <a:t>" /&gt;</a:t>
            </a:r>
          </a:p>
          <a:p>
            <a:pPr marL="0" indent="0">
              <a:buNone/>
            </a:pPr>
            <a:r>
              <a:rPr lang="en-US" sz="1600" dirty="0"/>
              <a:t>	</a:t>
            </a:r>
          </a:p>
          <a:p>
            <a:pPr marL="0" indent="0">
              <a:buNone/>
            </a:pPr>
            <a:r>
              <a:rPr lang="en-US" sz="1600" dirty="0"/>
              <a:t>		&lt;</a:t>
            </a:r>
            <a:r>
              <a:rPr lang="en-US" sz="1600" dirty="0" err="1"/>
              <a:t>xsl:variable</a:t>
            </a:r>
            <a:r>
              <a:rPr lang="en-US" sz="1600" dirty="0"/>
              <a:t> name="</a:t>
            </a:r>
            <a:r>
              <a:rPr lang="en-US" sz="1600" dirty="0" err="1"/>
              <a:t>jwsInput</a:t>
            </a:r>
            <a:r>
              <a:rPr lang="en-US" sz="1600" dirty="0"/>
              <a:t>" select="</a:t>
            </a:r>
            <a:r>
              <a:rPr lang="en-US" sz="1600" dirty="0" err="1"/>
              <a:t>concat</a:t>
            </a:r>
            <a:r>
              <a:rPr lang="en-US" sz="1600" dirty="0"/>
              <a:t>($</a:t>
            </a:r>
            <a:r>
              <a:rPr lang="en-US" sz="1600" dirty="0" err="1"/>
              <a:t>jwtHeader</a:t>
            </a:r>
            <a:r>
              <a:rPr lang="en-US" sz="1600" dirty="0"/>
              <a:t>,'.',$</a:t>
            </a:r>
            <a:r>
              <a:rPr lang="en-US" sz="1600" dirty="0" err="1"/>
              <a:t>jwtPayload</a:t>
            </a:r>
            <a:r>
              <a:rPr lang="en-US" sz="1600" dirty="0"/>
              <a:t>)"&gt;&lt;/</a:t>
            </a:r>
            <a:r>
              <a:rPr lang="en-US" sz="1600" dirty="0" err="1"/>
              <a:t>xsl:variable</a:t>
            </a:r>
            <a:r>
              <a:rPr lang="en-US" sz="1600" dirty="0"/>
              <a:t>&gt;</a:t>
            </a:r>
          </a:p>
          <a:p>
            <a:pPr marL="0" indent="0">
              <a:buNone/>
            </a:pPr>
            <a:endParaRPr lang="en-US" sz="1600" dirty="0"/>
          </a:p>
          <a:p>
            <a:pPr marL="0" indent="0">
              <a:buNone/>
            </a:pPr>
            <a:r>
              <a:rPr lang="en-US" sz="1600" dirty="0"/>
              <a:t>		</a:t>
            </a:r>
            <a:r>
              <a:rPr lang="en-US" sz="1600" b="1" dirty="0"/>
              <a:t>&lt;</a:t>
            </a:r>
            <a:r>
              <a:rPr lang="en-US" sz="1600" b="1" dirty="0" err="1"/>
              <a:t>xsl:variable</a:t>
            </a:r>
            <a:r>
              <a:rPr lang="en-US" sz="1600" b="1" dirty="0"/>
              <a:t> name="</a:t>
            </a:r>
            <a:r>
              <a:rPr lang="en-US" sz="1600" b="1" dirty="0" err="1"/>
              <a:t>jwsGeneratedSignature</a:t>
            </a:r>
            <a:r>
              <a:rPr lang="en-US" sz="1600" b="1" dirty="0"/>
              <a:t>"</a:t>
            </a:r>
          </a:p>
          <a:p>
            <a:pPr marL="0" indent="0">
              <a:buNone/>
            </a:pPr>
            <a:r>
              <a:rPr lang="en-US" sz="1600" b="1" dirty="0"/>
              <a:t>			select="af:generateHMAC256Signature($</a:t>
            </a:r>
            <a:r>
              <a:rPr lang="en-US" sz="1600" b="1" dirty="0" err="1"/>
              <a:t>jwsInput</a:t>
            </a:r>
            <a:r>
              <a:rPr lang="en-US" sz="1600" b="1" dirty="0"/>
              <a:t>,$</a:t>
            </a:r>
            <a:r>
              <a:rPr lang="en-US" sz="1600" b="1" dirty="0" err="1"/>
              <a:t>clientSecret</a:t>
            </a:r>
            <a:r>
              <a:rPr lang="en-US" sz="1600" b="1" dirty="0"/>
              <a:t>)"&gt;&lt;/</a:t>
            </a:r>
            <a:r>
              <a:rPr lang="en-US" sz="1600" b="1" dirty="0" err="1"/>
              <a:t>xsl:variable</a:t>
            </a:r>
            <a:r>
              <a:rPr lang="en-US" sz="1600" b="1" dirty="0"/>
              <a:t>&gt;</a:t>
            </a:r>
          </a:p>
          <a:p>
            <a:pPr marL="0" indent="0">
              <a:buNone/>
            </a:pPr>
            <a:endParaRPr lang="en-US" sz="1600" dirty="0"/>
          </a:p>
          <a:p>
            <a:pPr marL="0" indent="0">
              <a:buNone/>
            </a:pPr>
            <a:r>
              <a:rPr lang="en-US" sz="1600" dirty="0"/>
              <a:t>		&lt;</a:t>
            </a:r>
            <a:r>
              <a:rPr lang="en-US" sz="1600" dirty="0" err="1"/>
              <a:t>xsl:variable</a:t>
            </a:r>
            <a:r>
              <a:rPr lang="en-US" sz="1600" dirty="0"/>
              <a:t> name="var1"</a:t>
            </a:r>
          </a:p>
          <a:p>
            <a:pPr marL="0" indent="0">
              <a:buNone/>
            </a:pPr>
            <a:r>
              <a:rPr lang="en-US" sz="1600" dirty="0"/>
              <a:t>			select="</a:t>
            </a:r>
            <a:r>
              <a:rPr lang="en-US" sz="1600" dirty="0" err="1"/>
              <a:t>regexp:replace</a:t>
            </a:r>
            <a:r>
              <a:rPr lang="en-US" sz="1600" dirty="0"/>
              <a:t>($</a:t>
            </a:r>
            <a:r>
              <a:rPr lang="en-US" sz="1600" dirty="0" err="1"/>
              <a:t>jwsGeneratedSignature</a:t>
            </a:r>
            <a:r>
              <a:rPr lang="en-US" sz="1600" dirty="0"/>
              <a:t>, '=', 'g', '')" /&gt;</a:t>
            </a:r>
          </a:p>
          <a:p>
            <a:pPr marL="0" indent="0">
              <a:buNone/>
            </a:pPr>
            <a:r>
              <a:rPr lang="en-US" sz="1600" dirty="0"/>
              <a:t>		&lt;</a:t>
            </a:r>
            <a:r>
              <a:rPr lang="en-US" sz="1600" dirty="0" err="1"/>
              <a:t>xsl:variable</a:t>
            </a:r>
            <a:r>
              <a:rPr lang="en-US" sz="1600" dirty="0"/>
              <a:t> name="var2" select="</a:t>
            </a:r>
            <a:r>
              <a:rPr lang="en-US" sz="1600" dirty="0" err="1"/>
              <a:t>regexp:replace</a:t>
            </a:r>
            <a:r>
              <a:rPr lang="en-US" sz="1600" dirty="0"/>
              <a:t>($var1, '/', 'g', '_')" /&gt;</a:t>
            </a:r>
          </a:p>
          <a:p>
            <a:pPr marL="0" indent="0">
              <a:buNone/>
            </a:pPr>
            <a:r>
              <a:rPr lang="en-US" sz="1600" dirty="0"/>
              <a:t>		&lt;</a:t>
            </a:r>
            <a:r>
              <a:rPr lang="en-US" sz="1600" dirty="0" err="1"/>
              <a:t>xsl:variable</a:t>
            </a:r>
            <a:r>
              <a:rPr lang="en-US" sz="1600" dirty="0"/>
              <a:t> name="var3"</a:t>
            </a:r>
          </a:p>
          <a:p>
            <a:pPr marL="0" indent="0">
              <a:buNone/>
            </a:pPr>
            <a:r>
              <a:rPr lang="en-US" sz="1600" dirty="0"/>
              <a:t>			select="</a:t>
            </a:r>
            <a:r>
              <a:rPr lang="en-US" sz="1600" dirty="0" err="1"/>
              <a:t>regexp:replace</a:t>
            </a:r>
            <a:r>
              <a:rPr lang="en-US" sz="1600" dirty="0"/>
              <a:t>($var2, '\+', 'g', '-')" /&gt;</a:t>
            </a:r>
          </a:p>
          <a:p>
            <a:pPr marL="0" indent="0">
              <a:buNone/>
            </a:pPr>
            <a:endParaRPr lang="en-US" sz="1600" dirty="0"/>
          </a:p>
          <a:p>
            <a:pPr marL="0" indent="0">
              <a:buNone/>
            </a:pPr>
            <a:r>
              <a:rPr lang="en-US" sz="1600" dirty="0"/>
              <a:t>		&lt;</a:t>
            </a:r>
            <a:r>
              <a:rPr lang="en-US" sz="1600" dirty="0" err="1"/>
              <a:t>dp:set-variable</a:t>
            </a:r>
            <a:r>
              <a:rPr lang="en-US" sz="1600" dirty="0"/>
              <a:t> name="'</a:t>
            </a:r>
            <a:r>
              <a:rPr lang="en-US" sz="1600" dirty="0" err="1"/>
              <a:t>var</a:t>
            </a:r>
            <a:r>
              <a:rPr lang="en-US" sz="1600" dirty="0"/>
              <a:t>://context/</a:t>
            </a:r>
            <a:r>
              <a:rPr lang="en-US" sz="1600" dirty="0" err="1"/>
              <a:t>api</a:t>
            </a:r>
            <a:r>
              <a:rPr lang="en-US" sz="1600" dirty="0"/>
              <a:t>/</a:t>
            </a:r>
            <a:r>
              <a:rPr lang="en-US" sz="1600" dirty="0" err="1"/>
              <a:t>dpjwsSignature</a:t>
            </a:r>
            <a:r>
              <a:rPr lang="en-US" sz="1600" dirty="0"/>
              <a:t>'"</a:t>
            </a:r>
          </a:p>
          <a:p>
            <a:pPr marL="0" indent="0">
              <a:buNone/>
            </a:pPr>
            <a:r>
              <a:rPr lang="en-US" sz="1600" dirty="0"/>
              <a:t>			value="$var3" /&gt;</a:t>
            </a:r>
          </a:p>
          <a:p>
            <a:pPr marL="0" indent="0">
              <a:buNone/>
            </a:pPr>
            <a:endParaRPr lang="en-US" sz="1600" dirty="0"/>
          </a:p>
          <a:p>
            <a:pPr marL="0" indent="0">
              <a:buNone/>
            </a:pPr>
            <a:r>
              <a:rPr lang="en-US" sz="1600" dirty="0"/>
              <a:t>		&lt;</a:t>
            </a:r>
            <a:r>
              <a:rPr lang="en-US" sz="1600" dirty="0" err="1"/>
              <a:t>xsl:choose</a:t>
            </a:r>
            <a:r>
              <a:rPr lang="en-US" sz="1600" dirty="0"/>
              <a:t>&gt;</a:t>
            </a:r>
          </a:p>
          <a:p>
            <a:pPr marL="0" indent="0">
              <a:buNone/>
            </a:pPr>
            <a:r>
              <a:rPr lang="en-US" sz="1600" dirty="0"/>
              <a:t>			&lt;</a:t>
            </a:r>
            <a:r>
              <a:rPr lang="en-US" sz="1600" dirty="0" err="1"/>
              <a:t>xsl:when</a:t>
            </a:r>
            <a:r>
              <a:rPr lang="en-US" sz="1600" dirty="0"/>
              <a:t> test="$var3 = $</a:t>
            </a:r>
            <a:r>
              <a:rPr lang="en-US" sz="1600" dirty="0" err="1"/>
              <a:t>jwtSignature</a:t>
            </a:r>
            <a:r>
              <a:rPr lang="en-US" sz="1600" dirty="0"/>
              <a:t>"&gt;</a:t>
            </a:r>
          </a:p>
          <a:p>
            <a:pPr marL="0" indent="0">
              <a:buNone/>
            </a:pPr>
            <a:r>
              <a:rPr lang="en-US" sz="1600" dirty="0"/>
              <a:t>				&lt;</a:t>
            </a:r>
            <a:r>
              <a:rPr lang="en-US" sz="1600" dirty="0" err="1"/>
              <a:t>f:result</a:t>
            </a:r>
            <a:r>
              <a:rPr lang="en-US" sz="1600" dirty="0"/>
              <a:t> select="true()" /&gt;</a:t>
            </a:r>
          </a:p>
          <a:p>
            <a:pPr marL="0" indent="0">
              <a:buNone/>
            </a:pPr>
            <a:r>
              <a:rPr lang="en-US" sz="1600" dirty="0"/>
              <a:t>			&lt;/</a:t>
            </a:r>
            <a:r>
              <a:rPr lang="en-US" sz="1600" dirty="0" err="1"/>
              <a:t>xsl:when</a:t>
            </a:r>
            <a:r>
              <a:rPr lang="en-US" sz="1600" dirty="0"/>
              <a:t>&gt;</a:t>
            </a:r>
          </a:p>
          <a:p>
            <a:pPr marL="0" indent="0">
              <a:buNone/>
            </a:pPr>
            <a:r>
              <a:rPr lang="en-US" sz="1600" dirty="0"/>
              <a:t>			&lt;</a:t>
            </a:r>
            <a:r>
              <a:rPr lang="en-US" sz="1600" dirty="0" err="1"/>
              <a:t>xsl:otherwise</a:t>
            </a:r>
            <a:r>
              <a:rPr lang="en-US" sz="1600" dirty="0"/>
              <a:t>&gt;</a:t>
            </a:r>
          </a:p>
          <a:p>
            <a:pPr marL="0" indent="0">
              <a:buNone/>
            </a:pPr>
            <a:r>
              <a:rPr lang="en-US" sz="1600" dirty="0"/>
              <a:t>				&lt;</a:t>
            </a:r>
            <a:r>
              <a:rPr lang="en-US" sz="1600" dirty="0" err="1"/>
              <a:t>f:result</a:t>
            </a:r>
            <a:r>
              <a:rPr lang="en-US" sz="1600" dirty="0"/>
              <a:t> select="false()" /&gt;</a:t>
            </a:r>
          </a:p>
          <a:p>
            <a:pPr marL="0" indent="0">
              <a:buNone/>
            </a:pPr>
            <a:r>
              <a:rPr lang="en-US" sz="1600" dirty="0"/>
              <a:t>			&lt;/</a:t>
            </a:r>
            <a:r>
              <a:rPr lang="en-US" sz="1600" dirty="0" err="1"/>
              <a:t>xsl:otherwise</a:t>
            </a:r>
            <a:r>
              <a:rPr lang="en-US" sz="1600" dirty="0"/>
              <a:t>&gt;</a:t>
            </a:r>
          </a:p>
          <a:p>
            <a:pPr marL="0" indent="0">
              <a:buNone/>
            </a:pPr>
            <a:r>
              <a:rPr lang="en-US" sz="1600" dirty="0"/>
              <a:t>		&lt;/</a:t>
            </a:r>
            <a:r>
              <a:rPr lang="en-US" sz="1600" dirty="0" err="1"/>
              <a:t>xsl:choose</a:t>
            </a:r>
            <a:r>
              <a:rPr lang="en-US" sz="1600" dirty="0"/>
              <a:t>&gt;</a:t>
            </a:r>
          </a:p>
          <a:p>
            <a:pPr marL="0" indent="0">
              <a:buNone/>
            </a:pPr>
            <a:r>
              <a:rPr lang="en-US" sz="1600" dirty="0"/>
              <a:t>	&lt;/</a:t>
            </a:r>
            <a:r>
              <a:rPr lang="en-US" sz="1600" dirty="0" err="1"/>
              <a:t>f:function</a:t>
            </a:r>
            <a:r>
              <a:rPr lang="en-US" sz="1600" dirty="0"/>
              <a:t>&gt;</a:t>
            </a:r>
            <a:endParaRPr lang="en-US" sz="1600" dirty="0" smtClean="0"/>
          </a:p>
          <a:p>
            <a:pPr marL="0" indent="0">
              <a:buNone/>
            </a:pPr>
            <a:endParaRPr lang="en-US" sz="1600" i="1" dirty="0"/>
          </a:p>
          <a:p>
            <a:endParaRPr lang="en-US" sz="1600" dirty="0" smtClean="0"/>
          </a:p>
        </p:txBody>
      </p:sp>
      <p:sp>
        <p:nvSpPr>
          <p:cNvPr id="4" name="Slide Number Placeholder 3"/>
          <p:cNvSpPr>
            <a:spLocks noGrp="1"/>
          </p:cNvSpPr>
          <p:nvPr>
            <p:ph type="sldNum" sz="quarter" idx="10"/>
          </p:nvPr>
        </p:nvSpPr>
        <p:spPr/>
        <p:txBody>
          <a:bodyPr/>
          <a:lstStyle/>
          <a:p>
            <a:fld id="{9B6B7A19-9BD6-654B-9E7A-5FCB6FF99B9F}" type="slidenum">
              <a:rPr lang="en-US" smtClean="0"/>
              <a:pPr/>
              <a:t>14</a:t>
            </a:fld>
            <a:endParaRPr lang="en-US" dirty="0"/>
          </a:p>
        </p:txBody>
      </p:sp>
    </p:spTree>
    <p:extLst>
      <p:ext uri="{BB962C8B-B14F-4D97-AF65-F5344CB8AC3E}">
        <p14:creationId xmlns:p14="http://schemas.microsoft.com/office/powerpoint/2010/main" val="10644750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Consume JSON Web </a:t>
            </a:r>
            <a:r>
              <a:rPr lang="en-US" dirty="0" smtClean="0"/>
              <a:t>Signature(JWS) </a:t>
            </a:r>
            <a:r>
              <a:rPr lang="en-US" dirty="0"/>
              <a:t>in Data </a:t>
            </a:r>
            <a:r>
              <a:rPr lang="en-US" dirty="0" smtClean="0"/>
              <a:t>Power(cont’d)</a:t>
            </a:r>
            <a:endParaRPr lang="en-US" dirty="0"/>
          </a:p>
        </p:txBody>
      </p:sp>
      <p:sp>
        <p:nvSpPr>
          <p:cNvPr id="3" name="Content Placeholder 2"/>
          <p:cNvSpPr>
            <a:spLocks noGrp="1"/>
          </p:cNvSpPr>
          <p:nvPr>
            <p:ph idx="1"/>
          </p:nvPr>
        </p:nvSpPr>
        <p:spPr/>
        <p:txBody>
          <a:bodyPr>
            <a:normAutofit/>
          </a:bodyPr>
          <a:lstStyle/>
          <a:p>
            <a:pPr marL="0" indent="0">
              <a:buNone/>
            </a:pPr>
            <a:r>
              <a:rPr lang="en-US" sz="1600" b="1" dirty="0" smtClean="0"/>
              <a:t>generateHMAC256Signature </a:t>
            </a:r>
            <a:r>
              <a:rPr lang="en-US" sz="1600" i="1" dirty="0" smtClean="0"/>
              <a:t>code snippet</a:t>
            </a:r>
          </a:p>
          <a:p>
            <a:pPr marL="0" indent="0">
              <a:buNone/>
            </a:pPr>
            <a:endParaRPr lang="en-US" sz="1600" i="1" dirty="0"/>
          </a:p>
          <a:p>
            <a:pPr marL="0" indent="0">
              <a:buNone/>
            </a:pPr>
            <a:r>
              <a:rPr lang="en-US" sz="1600" i="1" dirty="0"/>
              <a:t>&lt;</a:t>
            </a:r>
            <a:r>
              <a:rPr lang="en-US" sz="1600" i="1" dirty="0" err="1"/>
              <a:t>f:function</a:t>
            </a:r>
            <a:r>
              <a:rPr lang="en-US" sz="1600" i="1" dirty="0"/>
              <a:t> name="af:generateHMAC256Signature"&gt;</a:t>
            </a:r>
          </a:p>
          <a:p>
            <a:pPr marL="0" indent="0">
              <a:buNone/>
            </a:pPr>
            <a:r>
              <a:rPr lang="en-US" sz="1600" i="1" dirty="0"/>
              <a:t>		&lt;</a:t>
            </a:r>
            <a:r>
              <a:rPr lang="en-US" sz="1600" i="1" dirty="0" err="1"/>
              <a:t>xsl:param</a:t>
            </a:r>
            <a:r>
              <a:rPr lang="en-US" sz="1600" i="1" dirty="0"/>
              <a:t> name="data" /&gt;</a:t>
            </a:r>
          </a:p>
          <a:p>
            <a:pPr marL="0" indent="0">
              <a:buNone/>
            </a:pPr>
            <a:r>
              <a:rPr lang="en-US" sz="1600" i="1" dirty="0"/>
              <a:t>		&lt;</a:t>
            </a:r>
            <a:r>
              <a:rPr lang="en-US" sz="1600" i="1" dirty="0" err="1"/>
              <a:t>xsl:param</a:t>
            </a:r>
            <a:r>
              <a:rPr lang="en-US" sz="1600" i="1" dirty="0"/>
              <a:t> name="</a:t>
            </a:r>
            <a:r>
              <a:rPr lang="en-US" sz="1600" i="1" dirty="0" err="1"/>
              <a:t>clientSecret</a:t>
            </a:r>
            <a:r>
              <a:rPr lang="en-US" sz="1600" i="1" dirty="0"/>
              <a:t>" /&gt;</a:t>
            </a:r>
          </a:p>
          <a:p>
            <a:pPr marL="0" indent="0">
              <a:buNone/>
            </a:pPr>
            <a:r>
              <a:rPr lang="en-US" sz="1600" i="1" dirty="0"/>
              <a:t>		&lt;</a:t>
            </a:r>
            <a:r>
              <a:rPr lang="en-US" sz="1600" i="1" dirty="0" err="1"/>
              <a:t>xsl:variable</a:t>
            </a:r>
            <a:r>
              <a:rPr lang="en-US" sz="1600" i="1" dirty="0"/>
              <a:t> name="algorithm"</a:t>
            </a:r>
          </a:p>
          <a:p>
            <a:pPr marL="0" indent="0">
              <a:buNone/>
            </a:pPr>
            <a:r>
              <a:rPr lang="en-US" sz="1600" i="1" dirty="0"/>
              <a:t>			select="'http://www.w3.org/2001/04/xmldsig-more#hmac-sha256'"&gt;&lt;/</a:t>
            </a:r>
            <a:r>
              <a:rPr lang="en-US" sz="1600" i="1" dirty="0" err="1"/>
              <a:t>xsl:variable</a:t>
            </a:r>
            <a:r>
              <a:rPr lang="en-US" sz="1600" i="1" dirty="0"/>
              <a:t>&gt;</a:t>
            </a:r>
          </a:p>
          <a:p>
            <a:pPr marL="0" indent="0">
              <a:buNone/>
            </a:pPr>
            <a:r>
              <a:rPr lang="en-US" sz="1600" i="1" dirty="0"/>
              <a:t>		&lt;</a:t>
            </a:r>
            <a:r>
              <a:rPr lang="en-US" sz="1600" i="1" dirty="0" err="1"/>
              <a:t>xsl:variable</a:t>
            </a:r>
            <a:r>
              <a:rPr lang="en-US" sz="1600" i="1" dirty="0"/>
              <a:t> name="key" select="</a:t>
            </a:r>
            <a:r>
              <a:rPr lang="en-US" sz="1600" i="1" dirty="0" err="1"/>
              <a:t>concat</a:t>
            </a:r>
            <a:r>
              <a:rPr lang="en-US" sz="1600" i="1" dirty="0"/>
              <a:t>('key:',$</a:t>
            </a:r>
            <a:r>
              <a:rPr lang="en-US" sz="1600" i="1" dirty="0" err="1"/>
              <a:t>clientSecret</a:t>
            </a:r>
            <a:r>
              <a:rPr lang="en-US" sz="1600" i="1" dirty="0"/>
              <a:t>)" /&gt;</a:t>
            </a:r>
          </a:p>
          <a:p>
            <a:pPr marL="0" indent="0">
              <a:buNone/>
            </a:pPr>
            <a:r>
              <a:rPr lang="en-US" sz="1600" i="1" dirty="0"/>
              <a:t>		</a:t>
            </a:r>
            <a:r>
              <a:rPr lang="en-US" sz="1600" b="1" i="1" dirty="0"/>
              <a:t>&lt;</a:t>
            </a:r>
            <a:r>
              <a:rPr lang="en-US" sz="1600" b="1" i="1" dirty="0" err="1"/>
              <a:t>xsl:variable</a:t>
            </a:r>
            <a:r>
              <a:rPr lang="en-US" sz="1600" b="1" i="1" dirty="0"/>
              <a:t> name="result" select="</a:t>
            </a:r>
            <a:r>
              <a:rPr lang="en-US" sz="1600" b="1" i="1" dirty="0" err="1"/>
              <a:t>dp:hmac</a:t>
            </a:r>
            <a:r>
              <a:rPr lang="en-US" sz="1600" b="1" i="1" dirty="0"/>
              <a:t>($</a:t>
            </a:r>
            <a:r>
              <a:rPr lang="en-US" sz="1600" b="1" i="1" dirty="0" err="1"/>
              <a:t>algorithm,$key,$data</a:t>
            </a:r>
            <a:r>
              <a:rPr lang="en-US" sz="1600" b="1" i="1" dirty="0"/>
              <a:t>)"&gt;&lt;/</a:t>
            </a:r>
            <a:r>
              <a:rPr lang="en-US" sz="1600" b="1" i="1" dirty="0" err="1"/>
              <a:t>xsl:variable</a:t>
            </a:r>
            <a:r>
              <a:rPr lang="en-US" sz="1600" b="1" i="1" dirty="0"/>
              <a:t>&gt;</a:t>
            </a:r>
          </a:p>
          <a:p>
            <a:pPr marL="0" indent="0">
              <a:buNone/>
            </a:pPr>
            <a:r>
              <a:rPr lang="en-US" sz="1600" i="1" dirty="0"/>
              <a:t>		&lt;</a:t>
            </a:r>
            <a:r>
              <a:rPr lang="en-US" sz="1600" i="1" dirty="0" err="1"/>
              <a:t>f:result</a:t>
            </a:r>
            <a:r>
              <a:rPr lang="en-US" sz="1600" i="1" dirty="0"/>
              <a:t> select="$result" /&gt;</a:t>
            </a:r>
          </a:p>
          <a:p>
            <a:pPr marL="0" indent="0">
              <a:buNone/>
            </a:pPr>
            <a:r>
              <a:rPr lang="en-US" sz="1600" i="1" dirty="0"/>
              <a:t>	&lt;/</a:t>
            </a:r>
            <a:r>
              <a:rPr lang="en-US" sz="1600" i="1" dirty="0" err="1"/>
              <a:t>f:function</a:t>
            </a:r>
            <a:r>
              <a:rPr lang="en-US" sz="1600" i="1" dirty="0"/>
              <a:t>&gt;</a:t>
            </a:r>
            <a:endParaRPr lang="en-US" sz="1600" i="1" dirty="0" smtClean="0"/>
          </a:p>
          <a:p>
            <a:pPr marL="0" indent="0">
              <a:buNone/>
            </a:pPr>
            <a:endParaRPr lang="en-US" sz="1600" i="1" dirty="0"/>
          </a:p>
          <a:p>
            <a:endParaRPr lang="en-US" sz="1600" dirty="0" smtClean="0"/>
          </a:p>
        </p:txBody>
      </p:sp>
      <p:sp>
        <p:nvSpPr>
          <p:cNvPr id="4" name="Slide Number Placeholder 3"/>
          <p:cNvSpPr>
            <a:spLocks noGrp="1"/>
          </p:cNvSpPr>
          <p:nvPr>
            <p:ph type="sldNum" sz="quarter" idx="10"/>
          </p:nvPr>
        </p:nvSpPr>
        <p:spPr/>
        <p:txBody>
          <a:bodyPr/>
          <a:lstStyle/>
          <a:p>
            <a:fld id="{9B6B7A19-9BD6-654B-9E7A-5FCB6FF99B9F}" type="slidenum">
              <a:rPr lang="en-US" smtClean="0"/>
              <a:pPr/>
              <a:t>15</a:t>
            </a:fld>
            <a:endParaRPr lang="en-US" dirty="0"/>
          </a:p>
        </p:txBody>
      </p:sp>
    </p:spTree>
    <p:extLst>
      <p:ext uri="{BB962C8B-B14F-4D97-AF65-F5344CB8AC3E}">
        <p14:creationId xmlns:p14="http://schemas.microsoft.com/office/powerpoint/2010/main" val="32329001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Logging Web API for </a:t>
            </a:r>
            <a:r>
              <a:rPr lang="en-US" dirty="0" smtClean="0"/>
              <a:t>transaction logging </a:t>
            </a:r>
            <a:r>
              <a:rPr lang="en-US" dirty="0"/>
              <a:t>and reporting</a:t>
            </a:r>
          </a:p>
        </p:txBody>
      </p:sp>
      <p:sp>
        <p:nvSpPr>
          <p:cNvPr id="3" name="Content Placeholder 2"/>
          <p:cNvSpPr>
            <a:spLocks noGrp="1"/>
          </p:cNvSpPr>
          <p:nvPr>
            <p:ph idx="1"/>
          </p:nvPr>
        </p:nvSpPr>
        <p:spPr/>
        <p:txBody>
          <a:bodyPr>
            <a:normAutofit fontScale="77500" lnSpcReduction="20000"/>
          </a:bodyPr>
          <a:lstStyle/>
          <a:p>
            <a:pPr marL="0" indent="0">
              <a:buNone/>
            </a:pPr>
            <a:endParaRPr lang="en-US" sz="1600" i="1" dirty="0"/>
          </a:p>
          <a:p>
            <a:r>
              <a:rPr lang="en-US" sz="1600" dirty="0" err="1" smtClean="0"/>
              <a:t>DataPower</a:t>
            </a:r>
            <a:r>
              <a:rPr lang="en-US" sz="1600" dirty="0" smtClean="0"/>
              <a:t> support many out-of-box target types for off-device logging. Some of the log targets include syslog , </a:t>
            </a:r>
            <a:r>
              <a:rPr lang="en-US" sz="1600" dirty="0" err="1" smtClean="0"/>
              <a:t>sylog-tcp</a:t>
            </a:r>
            <a:r>
              <a:rPr lang="en-US" sz="1600" dirty="0" smtClean="0"/>
              <a:t>, SOAP, NFS etc.</a:t>
            </a:r>
          </a:p>
          <a:p>
            <a:r>
              <a:rPr lang="en-US" sz="1600" dirty="0" smtClean="0"/>
              <a:t>All of our API off-device logging is done to </a:t>
            </a:r>
            <a:r>
              <a:rPr lang="en-US" sz="1600" dirty="0" err="1" smtClean="0"/>
              <a:t>Splunk</a:t>
            </a:r>
            <a:r>
              <a:rPr lang="en-US" sz="1600" dirty="0" smtClean="0"/>
              <a:t> using syslog UDP log target</a:t>
            </a:r>
          </a:p>
          <a:p>
            <a:r>
              <a:rPr lang="en-US" sz="1600" dirty="0" smtClean="0"/>
              <a:t>Once the logging is done, all of the real-time transaction logging and reporting is available through </a:t>
            </a:r>
            <a:r>
              <a:rPr lang="en-US" sz="1600" dirty="0" err="1" smtClean="0"/>
              <a:t>splunk</a:t>
            </a:r>
            <a:r>
              <a:rPr lang="en-US" sz="1600" dirty="0" smtClean="0"/>
              <a:t>.</a:t>
            </a:r>
          </a:p>
          <a:p>
            <a:pPr marL="0" indent="0">
              <a:buNone/>
            </a:pPr>
            <a:r>
              <a:rPr lang="en-US" sz="1600" dirty="0" smtClean="0"/>
              <a:t>Example of the sample audit log function</a:t>
            </a:r>
          </a:p>
          <a:p>
            <a:pPr marL="0" indent="0">
              <a:buNone/>
            </a:pPr>
            <a:endParaRPr lang="en-US" sz="1600" dirty="0"/>
          </a:p>
          <a:p>
            <a:pPr marL="0" indent="0">
              <a:buNone/>
            </a:pPr>
            <a:r>
              <a:rPr lang="en-US" sz="1600" dirty="0"/>
              <a:t>&lt;</a:t>
            </a:r>
            <a:r>
              <a:rPr lang="en-US" sz="1600" dirty="0" err="1"/>
              <a:t>f:function</a:t>
            </a:r>
            <a:r>
              <a:rPr lang="en-US" sz="1600" dirty="0"/>
              <a:t> name="</a:t>
            </a:r>
            <a:r>
              <a:rPr lang="en-US" sz="1600" dirty="0" err="1"/>
              <a:t>af:audit</a:t>
            </a:r>
            <a:r>
              <a:rPr lang="en-US" sz="1600" dirty="0"/>
              <a:t>"&gt;</a:t>
            </a:r>
          </a:p>
          <a:p>
            <a:pPr marL="0" indent="0">
              <a:buNone/>
            </a:pPr>
            <a:r>
              <a:rPr lang="en-US" sz="1600" dirty="0"/>
              <a:t>		&lt;</a:t>
            </a:r>
            <a:r>
              <a:rPr lang="en-US" sz="1600" dirty="0" err="1"/>
              <a:t>xsl:variable</a:t>
            </a:r>
            <a:r>
              <a:rPr lang="en-US" sz="1600" dirty="0"/>
              <a:t> name="</a:t>
            </a:r>
            <a:r>
              <a:rPr lang="en-US" sz="1600" dirty="0" err="1"/>
              <a:t>auditMessage</a:t>
            </a:r>
            <a:r>
              <a:rPr lang="en-US" sz="1600" dirty="0"/>
              <a:t>"&gt;</a:t>
            </a:r>
          </a:p>
          <a:p>
            <a:pPr marL="0" indent="0">
              <a:buNone/>
            </a:pPr>
            <a:r>
              <a:rPr lang="en-US" sz="1600" dirty="0"/>
              <a:t>			&lt;</a:t>
            </a:r>
            <a:r>
              <a:rPr lang="en-US" sz="1600" dirty="0" err="1"/>
              <a:t>xsl:value-of</a:t>
            </a:r>
            <a:endParaRPr lang="en-US" sz="1600" dirty="0"/>
          </a:p>
          <a:p>
            <a:pPr marL="0" indent="0">
              <a:buNone/>
            </a:pPr>
            <a:r>
              <a:rPr lang="en-US" sz="1600" dirty="0"/>
              <a:t>				select="</a:t>
            </a:r>
            <a:r>
              <a:rPr lang="en-US" sz="1600" dirty="0" err="1"/>
              <a:t>af:addQuotes</a:t>
            </a:r>
            <a:r>
              <a:rPr lang="en-US" sz="1600" dirty="0"/>
              <a:t>('</a:t>
            </a:r>
            <a:r>
              <a:rPr lang="en-US" sz="1600" dirty="0" err="1"/>
              <a:t>ti</a:t>
            </a:r>
            <a:r>
              <a:rPr lang="en-US" sz="1600" dirty="0"/>
              <a:t>',</a:t>
            </a:r>
            <a:r>
              <a:rPr lang="en-US" sz="1600" dirty="0" err="1"/>
              <a:t>dp:variable</a:t>
            </a:r>
            <a:r>
              <a:rPr lang="en-US" sz="1600" dirty="0"/>
              <a:t>('</a:t>
            </a:r>
            <a:r>
              <a:rPr lang="en-US" sz="1600" dirty="0" err="1"/>
              <a:t>var</a:t>
            </a:r>
            <a:r>
              <a:rPr lang="en-US" sz="1600" dirty="0"/>
              <a:t>://context/</a:t>
            </a:r>
            <a:r>
              <a:rPr lang="en-US" sz="1600" dirty="0" err="1"/>
              <a:t>api</a:t>
            </a:r>
            <a:r>
              <a:rPr lang="en-US" sz="1600" dirty="0"/>
              <a:t>/</a:t>
            </a:r>
            <a:r>
              <a:rPr lang="en-US" sz="1600" dirty="0" err="1"/>
              <a:t>receivedTimeStamp</a:t>
            </a:r>
            <a:r>
              <a:rPr lang="en-US" sz="1600" dirty="0"/>
              <a:t>'))" /&gt;</a:t>
            </a:r>
          </a:p>
          <a:p>
            <a:pPr marL="0" indent="0">
              <a:buNone/>
            </a:pPr>
            <a:r>
              <a:rPr lang="en-US" sz="1600" dirty="0"/>
              <a:t>			&lt;</a:t>
            </a:r>
            <a:r>
              <a:rPr lang="en-US" sz="1600" dirty="0" err="1"/>
              <a:t>xsl:value-of</a:t>
            </a:r>
            <a:endParaRPr lang="en-US" sz="1600" dirty="0"/>
          </a:p>
          <a:p>
            <a:pPr marL="0" indent="0">
              <a:buNone/>
            </a:pPr>
            <a:r>
              <a:rPr lang="en-US" sz="1600" dirty="0"/>
              <a:t>				select="</a:t>
            </a:r>
            <a:r>
              <a:rPr lang="en-US" sz="1600" dirty="0" err="1"/>
              <a:t>af:addQuotes</a:t>
            </a:r>
            <a:r>
              <a:rPr lang="en-US" sz="1600" dirty="0"/>
              <a:t>('</a:t>
            </a:r>
            <a:r>
              <a:rPr lang="en-US" sz="1600" dirty="0" err="1"/>
              <a:t>apiid</a:t>
            </a:r>
            <a:r>
              <a:rPr lang="en-US" sz="1600" dirty="0"/>
              <a:t>',</a:t>
            </a:r>
            <a:r>
              <a:rPr lang="en-US" sz="1600" dirty="0" err="1"/>
              <a:t>dp:variable</a:t>
            </a:r>
            <a:r>
              <a:rPr lang="en-US" sz="1600" dirty="0"/>
              <a:t>('</a:t>
            </a:r>
            <a:r>
              <a:rPr lang="en-US" sz="1600" dirty="0" err="1"/>
              <a:t>var</a:t>
            </a:r>
            <a:r>
              <a:rPr lang="en-US" sz="1600" dirty="0"/>
              <a:t>://context/</a:t>
            </a:r>
            <a:r>
              <a:rPr lang="en-US" sz="1600" dirty="0" err="1"/>
              <a:t>api</a:t>
            </a:r>
            <a:r>
              <a:rPr lang="en-US" sz="1600" dirty="0"/>
              <a:t>/</a:t>
            </a:r>
            <a:r>
              <a:rPr lang="en-US" sz="1600" dirty="0" err="1"/>
              <a:t>apiID</a:t>
            </a:r>
            <a:r>
              <a:rPr lang="en-US" sz="1600" dirty="0"/>
              <a:t>'))" /&gt;</a:t>
            </a:r>
          </a:p>
          <a:p>
            <a:pPr marL="0" indent="0">
              <a:buNone/>
            </a:pPr>
            <a:r>
              <a:rPr lang="en-US" sz="1600" dirty="0"/>
              <a:t>			&lt;</a:t>
            </a:r>
            <a:r>
              <a:rPr lang="en-US" sz="1600" dirty="0" err="1"/>
              <a:t>xsl:value-of</a:t>
            </a:r>
            <a:endParaRPr lang="en-US" sz="1600" dirty="0"/>
          </a:p>
          <a:p>
            <a:pPr marL="0" indent="0">
              <a:buNone/>
            </a:pPr>
            <a:r>
              <a:rPr lang="en-US" sz="1600" dirty="0"/>
              <a:t>				select="</a:t>
            </a:r>
            <a:r>
              <a:rPr lang="en-US" sz="1600" dirty="0" err="1"/>
              <a:t>af:addQuotes</a:t>
            </a:r>
            <a:r>
              <a:rPr lang="en-US" sz="1600" dirty="0"/>
              <a:t>('</a:t>
            </a:r>
            <a:r>
              <a:rPr lang="en-US" sz="1600" dirty="0" err="1"/>
              <a:t>dur</a:t>
            </a:r>
            <a:r>
              <a:rPr lang="en-US" sz="1600" dirty="0"/>
              <a:t>',</a:t>
            </a:r>
            <a:r>
              <a:rPr lang="en-US" sz="1600" dirty="0" err="1"/>
              <a:t>dp:variable</a:t>
            </a:r>
            <a:r>
              <a:rPr lang="en-US" sz="1600" dirty="0"/>
              <a:t>('</a:t>
            </a:r>
            <a:r>
              <a:rPr lang="en-US" sz="1600" dirty="0" err="1"/>
              <a:t>var</a:t>
            </a:r>
            <a:r>
              <a:rPr lang="en-US" sz="1600" dirty="0"/>
              <a:t>://context/</a:t>
            </a:r>
            <a:r>
              <a:rPr lang="en-US" sz="1600" dirty="0" err="1"/>
              <a:t>api</a:t>
            </a:r>
            <a:r>
              <a:rPr lang="en-US" sz="1600" dirty="0"/>
              <a:t>/duration'))" /&gt;</a:t>
            </a:r>
          </a:p>
          <a:p>
            <a:pPr marL="0" indent="0">
              <a:buNone/>
            </a:pPr>
            <a:r>
              <a:rPr lang="en-US" sz="1600" dirty="0"/>
              <a:t>			</a:t>
            </a:r>
          </a:p>
          <a:p>
            <a:pPr marL="0" indent="0">
              <a:buNone/>
            </a:pPr>
            <a:r>
              <a:rPr lang="en-US" sz="1600" dirty="0"/>
              <a:t>			&lt;</a:t>
            </a:r>
            <a:r>
              <a:rPr lang="en-US" sz="1600" dirty="0" err="1"/>
              <a:t>xsl:value-of</a:t>
            </a:r>
            <a:r>
              <a:rPr lang="en-US" sz="1600" dirty="0"/>
              <a:t> select="</a:t>
            </a:r>
            <a:r>
              <a:rPr lang="en-US" sz="1600" dirty="0" err="1"/>
              <a:t>af:addQuotes</a:t>
            </a:r>
            <a:r>
              <a:rPr lang="en-US" sz="1600" dirty="0"/>
              <a:t>('</a:t>
            </a:r>
            <a:r>
              <a:rPr lang="en-US" sz="1600" dirty="0" err="1"/>
              <a:t>appID</a:t>
            </a:r>
            <a:r>
              <a:rPr lang="en-US" sz="1600" dirty="0"/>
              <a:t>',</a:t>
            </a:r>
            <a:r>
              <a:rPr lang="en-US" sz="1600" dirty="0" err="1"/>
              <a:t>af:getAPPID</a:t>
            </a:r>
            <a:r>
              <a:rPr lang="en-US" sz="1600" dirty="0"/>
              <a:t>())" /&gt;</a:t>
            </a:r>
          </a:p>
          <a:p>
            <a:pPr marL="0" indent="0">
              <a:buNone/>
            </a:pPr>
            <a:r>
              <a:rPr lang="en-US" sz="1600" dirty="0"/>
              <a:t>			&lt;</a:t>
            </a:r>
            <a:r>
              <a:rPr lang="en-US" sz="1600" dirty="0" err="1"/>
              <a:t>xsl:value-of</a:t>
            </a:r>
            <a:endParaRPr lang="en-US" sz="1600" dirty="0"/>
          </a:p>
          <a:p>
            <a:pPr marL="0" indent="0">
              <a:buNone/>
            </a:pPr>
            <a:r>
              <a:rPr lang="en-US" sz="1600" dirty="0"/>
              <a:t>				select="</a:t>
            </a:r>
            <a:r>
              <a:rPr lang="en-US" sz="1600" dirty="0" err="1"/>
              <a:t>af:addQuotes</a:t>
            </a:r>
            <a:r>
              <a:rPr lang="en-US" sz="1600" dirty="0"/>
              <a:t>('</a:t>
            </a:r>
            <a:r>
              <a:rPr lang="en-US" sz="1600" dirty="0" err="1"/>
              <a:t>gtid</a:t>
            </a:r>
            <a:r>
              <a:rPr lang="en-US" sz="1600" dirty="0"/>
              <a:t>',</a:t>
            </a:r>
            <a:r>
              <a:rPr lang="en-US" sz="1600" dirty="0" err="1"/>
              <a:t>dp:variable</a:t>
            </a:r>
            <a:r>
              <a:rPr lang="en-US" sz="1600" dirty="0"/>
              <a:t>('</a:t>
            </a:r>
            <a:r>
              <a:rPr lang="en-US" sz="1600" dirty="0" err="1"/>
              <a:t>var</a:t>
            </a:r>
            <a:r>
              <a:rPr lang="en-US" sz="1600" dirty="0"/>
              <a:t>://context/</a:t>
            </a:r>
            <a:r>
              <a:rPr lang="en-US" sz="1600" dirty="0" err="1"/>
              <a:t>api</a:t>
            </a:r>
            <a:r>
              <a:rPr lang="en-US" sz="1600" dirty="0"/>
              <a:t>/</a:t>
            </a:r>
            <a:r>
              <a:rPr lang="en-US" sz="1600" dirty="0" err="1"/>
              <a:t>gtid</a:t>
            </a:r>
            <a:r>
              <a:rPr lang="en-US" sz="1600" dirty="0"/>
              <a:t>'))" /&gt;</a:t>
            </a:r>
          </a:p>
          <a:p>
            <a:pPr marL="0" indent="0">
              <a:buNone/>
            </a:pPr>
            <a:r>
              <a:rPr lang="en-US" sz="1600" dirty="0"/>
              <a:t>		&lt;</a:t>
            </a:r>
            <a:r>
              <a:rPr lang="en-US" sz="1600" dirty="0" err="1"/>
              <a:t>xsl:value-of</a:t>
            </a:r>
            <a:r>
              <a:rPr lang="en-US" sz="1600" dirty="0"/>
              <a:t> select="</a:t>
            </a:r>
            <a:r>
              <a:rPr lang="en-US" sz="1600" dirty="0" err="1"/>
              <a:t>af:addQuotes</a:t>
            </a:r>
            <a:r>
              <a:rPr lang="en-US" sz="1600" dirty="0"/>
              <a:t>('error',</a:t>
            </a:r>
            <a:r>
              <a:rPr lang="en-US" sz="1600" dirty="0" err="1"/>
              <a:t>af:getDPError</a:t>
            </a:r>
            <a:r>
              <a:rPr lang="en-US" sz="1600" dirty="0"/>
              <a:t>(),false())" /&gt;</a:t>
            </a:r>
          </a:p>
          <a:p>
            <a:pPr marL="0" indent="0">
              <a:buNone/>
            </a:pPr>
            <a:r>
              <a:rPr lang="en-US" sz="1600" dirty="0"/>
              <a:t>		&lt;/</a:t>
            </a:r>
            <a:r>
              <a:rPr lang="en-US" sz="1600" dirty="0" err="1"/>
              <a:t>xsl:variable</a:t>
            </a:r>
            <a:r>
              <a:rPr lang="en-US" sz="1600" dirty="0"/>
              <a:t>&gt;</a:t>
            </a:r>
          </a:p>
          <a:p>
            <a:pPr marL="0" indent="0">
              <a:buNone/>
            </a:pPr>
            <a:endParaRPr lang="en-US" sz="1600" dirty="0"/>
          </a:p>
          <a:p>
            <a:pPr marL="0" indent="0">
              <a:buNone/>
            </a:pPr>
            <a:r>
              <a:rPr lang="en-US" sz="1600" dirty="0"/>
              <a:t>		</a:t>
            </a:r>
            <a:r>
              <a:rPr lang="en-US" sz="1600" b="1" dirty="0"/>
              <a:t>&lt;</a:t>
            </a:r>
            <a:r>
              <a:rPr lang="en-US" sz="1600" b="1" dirty="0" err="1"/>
              <a:t>xsl:message</a:t>
            </a:r>
            <a:r>
              <a:rPr lang="en-US" sz="1600" b="1" dirty="0"/>
              <a:t> </a:t>
            </a:r>
            <a:r>
              <a:rPr lang="en-US" sz="1600" b="1" dirty="0" err="1"/>
              <a:t>dp:type</a:t>
            </a:r>
            <a:r>
              <a:rPr lang="en-US" sz="1600" b="1" dirty="0"/>
              <a:t>="{$</a:t>
            </a:r>
            <a:r>
              <a:rPr lang="en-US" sz="1600" b="1" dirty="0" err="1"/>
              <a:t>dpAuditLogCategory</a:t>
            </a:r>
            <a:r>
              <a:rPr lang="en-US" sz="1600" b="1" dirty="0"/>
              <a:t>}" </a:t>
            </a:r>
            <a:r>
              <a:rPr lang="en-US" sz="1600" b="1" dirty="0" err="1"/>
              <a:t>dp:priority</a:t>
            </a:r>
            <a:r>
              <a:rPr lang="en-US" sz="1600" b="1" dirty="0"/>
              <a:t>="notice"&gt;</a:t>
            </a:r>
          </a:p>
          <a:p>
            <a:pPr marL="0" indent="0">
              <a:buNone/>
            </a:pPr>
            <a:r>
              <a:rPr lang="en-US" sz="1600" b="1" dirty="0"/>
              <a:t>			&lt;</a:t>
            </a:r>
            <a:r>
              <a:rPr lang="en-US" sz="1600" b="1" dirty="0" err="1"/>
              <a:t>xsl:value-of</a:t>
            </a:r>
            <a:r>
              <a:rPr lang="en-US" sz="1600" b="1" dirty="0"/>
              <a:t> select="$</a:t>
            </a:r>
            <a:r>
              <a:rPr lang="en-US" sz="1600" b="1" dirty="0" err="1"/>
              <a:t>auditMessage</a:t>
            </a:r>
            <a:r>
              <a:rPr lang="en-US" sz="1600" b="1" dirty="0"/>
              <a:t>"</a:t>
            </a:r>
          </a:p>
          <a:p>
            <a:pPr marL="0" indent="0">
              <a:buNone/>
            </a:pPr>
            <a:r>
              <a:rPr lang="en-US" sz="1600" b="1" dirty="0"/>
              <a:t>				disable-output-escaping="yes" /&gt;</a:t>
            </a:r>
          </a:p>
          <a:p>
            <a:pPr marL="0" indent="0">
              <a:buNone/>
            </a:pPr>
            <a:r>
              <a:rPr lang="en-US" sz="1600" dirty="0"/>
              <a:t>		&lt;/</a:t>
            </a:r>
            <a:r>
              <a:rPr lang="en-US" sz="1600" dirty="0" err="1"/>
              <a:t>xsl:message</a:t>
            </a:r>
            <a:r>
              <a:rPr lang="en-US" sz="1600" dirty="0"/>
              <a:t>&gt;</a:t>
            </a:r>
          </a:p>
          <a:p>
            <a:pPr marL="0" indent="0">
              <a:buNone/>
            </a:pPr>
            <a:r>
              <a:rPr lang="en-US" sz="1600" dirty="0"/>
              <a:t>		&lt;</a:t>
            </a:r>
            <a:r>
              <a:rPr lang="en-US" sz="1600" dirty="0" err="1"/>
              <a:t>f:result</a:t>
            </a:r>
            <a:r>
              <a:rPr lang="en-US" sz="1600" dirty="0"/>
              <a:t> select="$</a:t>
            </a:r>
            <a:r>
              <a:rPr lang="en-US" sz="1600" dirty="0" err="1"/>
              <a:t>auditMessage</a:t>
            </a:r>
            <a:r>
              <a:rPr lang="en-US" sz="1600" dirty="0"/>
              <a:t>" /&gt;</a:t>
            </a:r>
          </a:p>
          <a:p>
            <a:pPr marL="0" indent="0">
              <a:buNone/>
            </a:pPr>
            <a:r>
              <a:rPr lang="en-US" sz="1600" dirty="0"/>
              <a:t>&lt;/</a:t>
            </a:r>
            <a:r>
              <a:rPr lang="en-US" sz="1600" dirty="0" err="1"/>
              <a:t>f:function</a:t>
            </a:r>
            <a:r>
              <a:rPr lang="en-US" sz="1600" dirty="0"/>
              <a:t>&gt;</a:t>
            </a:r>
            <a:endParaRPr lang="en-US" sz="1600" dirty="0" smtClean="0"/>
          </a:p>
          <a:p>
            <a:endParaRPr lang="en-US" sz="1600" dirty="0" smtClean="0"/>
          </a:p>
          <a:p>
            <a:endParaRPr lang="en-US" sz="1600" dirty="0" smtClean="0"/>
          </a:p>
          <a:p>
            <a:endParaRPr lang="en-US" sz="1600" dirty="0" smtClean="0"/>
          </a:p>
          <a:p>
            <a:endParaRPr lang="en-US" sz="1600" dirty="0" smtClean="0"/>
          </a:p>
        </p:txBody>
      </p:sp>
      <p:sp>
        <p:nvSpPr>
          <p:cNvPr id="4" name="Slide Number Placeholder 3"/>
          <p:cNvSpPr>
            <a:spLocks noGrp="1"/>
          </p:cNvSpPr>
          <p:nvPr>
            <p:ph type="sldNum" sz="quarter" idx="10"/>
          </p:nvPr>
        </p:nvSpPr>
        <p:spPr/>
        <p:txBody>
          <a:bodyPr/>
          <a:lstStyle/>
          <a:p>
            <a:fld id="{9B6B7A19-9BD6-654B-9E7A-5FCB6FF99B9F}" type="slidenum">
              <a:rPr lang="en-US" smtClean="0"/>
              <a:pPr/>
              <a:t>16</a:t>
            </a:fld>
            <a:endParaRPr lang="en-US" dirty="0"/>
          </a:p>
        </p:txBody>
      </p:sp>
    </p:spTree>
    <p:extLst>
      <p:ext uri="{BB962C8B-B14F-4D97-AF65-F5344CB8AC3E}">
        <p14:creationId xmlns:p14="http://schemas.microsoft.com/office/powerpoint/2010/main" val="39554966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698" y="0"/>
            <a:ext cx="7754369" cy="984726"/>
          </a:xfrm>
        </p:spPr>
        <p:txBody>
          <a:bodyPr>
            <a:normAutofit fontScale="90000"/>
          </a:bodyPr>
          <a:lstStyle/>
          <a:p>
            <a:r>
              <a:rPr lang="en-US" dirty="0"/>
              <a:t>Single Data Power endpoint </a:t>
            </a:r>
            <a:br>
              <a:rPr lang="en-US" dirty="0"/>
            </a:br>
            <a:r>
              <a:rPr lang="en-US" dirty="0" smtClean="0"/>
              <a:t>							(</a:t>
            </a:r>
            <a:r>
              <a:rPr lang="en-US" dirty="0"/>
              <a:t>Basic Authentication example) </a:t>
            </a:r>
            <a:br>
              <a:rPr lang="en-US" dirty="0"/>
            </a:b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endParaRPr lang="en-US" sz="1600" dirty="0" smtClean="0"/>
          </a:p>
          <a:p>
            <a:pPr marL="0" indent="0">
              <a:buNone/>
            </a:pPr>
            <a:r>
              <a:rPr lang="en-US" sz="3400" dirty="0" smtClean="0"/>
              <a:t>API endpoint can be accessed using a simple user ID and password</a:t>
            </a:r>
          </a:p>
          <a:p>
            <a:pPr marL="0" indent="0">
              <a:buNone/>
            </a:pPr>
            <a:endParaRPr lang="en-US" sz="1600" dirty="0" smtClean="0"/>
          </a:p>
          <a:p>
            <a:pPr marL="0" indent="0">
              <a:buNone/>
            </a:pPr>
            <a:endParaRPr lang="en-US" sz="1600" dirty="0" smtClean="0"/>
          </a:p>
          <a:p>
            <a:pPr marL="0" indent="0">
              <a:buNone/>
            </a:pPr>
            <a:r>
              <a:rPr lang="en-US" sz="1600" dirty="0"/>
              <a:t>curl -</a:t>
            </a:r>
            <a:r>
              <a:rPr lang="en-US" sz="1600" dirty="0" err="1"/>
              <a:t>i</a:t>
            </a:r>
            <a:r>
              <a:rPr lang="en-US" sz="1600" dirty="0"/>
              <a:t> -k --user '</a:t>
            </a:r>
            <a:r>
              <a:rPr lang="en-US" sz="1600" dirty="0" err="1"/>
              <a:t>jvemugunta:test</a:t>
            </a:r>
            <a:r>
              <a:rPr lang="en-US" sz="1600" dirty="0"/>
              <a:t>' </a:t>
            </a:r>
            <a:r>
              <a:rPr lang="en-US" sz="1600" dirty="0">
                <a:hlinkClick r:id="rId2"/>
              </a:rPr>
              <a:t>https://tst.api.availity.com/v1/users/me;</a:t>
            </a:r>
            <a:r>
              <a:rPr lang="en-US" sz="1600" dirty="0" smtClean="0">
                <a:hlinkClick r:id="rId2"/>
              </a:rPr>
              <a:t>echo</a:t>
            </a:r>
            <a:endParaRPr lang="en-US" sz="1600" dirty="0" smtClean="0"/>
          </a:p>
          <a:p>
            <a:pPr marL="0" indent="0">
              <a:buNone/>
            </a:pPr>
            <a:endParaRPr lang="en-US" sz="1600" dirty="0"/>
          </a:p>
          <a:p>
            <a:pPr marL="0" indent="0">
              <a:buNone/>
            </a:pPr>
            <a:r>
              <a:rPr lang="en-US" sz="1600" dirty="0"/>
              <a:t>HTTP/1.1 200 OK</a:t>
            </a:r>
          </a:p>
          <a:p>
            <a:pPr marL="0" indent="0">
              <a:buNone/>
            </a:pPr>
            <a:r>
              <a:rPr lang="en-US" sz="1600" dirty="0"/>
              <a:t>Content-Type: application/</a:t>
            </a:r>
            <a:r>
              <a:rPr lang="en-US" sz="1600" dirty="0" err="1"/>
              <a:t>json</a:t>
            </a:r>
            <a:endParaRPr lang="en-US" sz="1600" dirty="0"/>
          </a:p>
          <a:p>
            <a:pPr marL="0" indent="0">
              <a:buNone/>
            </a:pPr>
            <a:r>
              <a:rPr lang="en-US" sz="1600" dirty="0"/>
              <a:t>x-</a:t>
            </a:r>
            <a:r>
              <a:rPr lang="en-US" sz="1600" dirty="0" err="1"/>
              <a:t>api</a:t>
            </a:r>
            <a:r>
              <a:rPr lang="en-US" sz="1600" dirty="0"/>
              <a:t>-id: f390fa30-495e-4e51-9883-2cbf378a4b2f</a:t>
            </a:r>
          </a:p>
          <a:p>
            <a:pPr marL="0" indent="0">
              <a:buNone/>
            </a:pPr>
            <a:r>
              <a:rPr lang="en-US" sz="1600" dirty="0"/>
              <a:t>X-Session-ID: f390fa30-495e-4e51-9883-2cbf378a4b2f</a:t>
            </a:r>
          </a:p>
          <a:p>
            <a:pPr marL="0" indent="0">
              <a:buNone/>
            </a:pPr>
            <a:r>
              <a:rPr lang="en-US" sz="1600" dirty="0"/>
              <a:t>Cache-Control: private, no-store, max-age=0, must-revalidate</a:t>
            </a:r>
          </a:p>
          <a:p>
            <a:pPr marL="0" indent="0">
              <a:buNone/>
            </a:pPr>
            <a:r>
              <a:rPr lang="en-US" sz="1600" dirty="0"/>
              <a:t>Date: Tue, 06 Jan 2015 19:10:59 GMT</a:t>
            </a:r>
          </a:p>
          <a:p>
            <a:pPr marL="0" indent="0">
              <a:buNone/>
            </a:pPr>
            <a:r>
              <a:rPr lang="en-US" sz="1600" dirty="0"/>
              <a:t>Connection: close</a:t>
            </a:r>
          </a:p>
          <a:p>
            <a:pPr marL="0" indent="0">
              <a:buNone/>
            </a:pPr>
            <a:endParaRPr lang="en-US" sz="1600" dirty="0"/>
          </a:p>
          <a:p>
            <a:pPr marL="0" indent="0">
              <a:buNone/>
            </a:pPr>
            <a:r>
              <a:rPr lang="en-US" sz="1600" dirty="0"/>
              <a:t>{</a:t>
            </a:r>
          </a:p>
          <a:p>
            <a:pPr marL="0" indent="0">
              <a:buNone/>
            </a:pPr>
            <a:r>
              <a:rPr lang="en-US" sz="1600" dirty="0"/>
              <a:t>  "metadata" : {</a:t>
            </a:r>
          </a:p>
          <a:p>
            <a:pPr marL="0" indent="0">
              <a:buNone/>
            </a:pPr>
            <a:r>
              <a:rPr lang="en-US" sz="1600" dirty="0"/>
              <a:t>  "</a:t>
            </a:r>
            <a:r>
              <a:rPr lang="en-US" sz="1600" dirty="0" err="1"/>
              <a:t>totalCount</a:t>
            </a:r>
            <a:r>
              <a:rPr lang="en-US" sz="1600" dirty="0"/>
              <a:t>" : 1</a:t>
            </a:r>
          </a:p>
          <a:p>
            <a:pPr marL="0" indent="0">
              <a:buNone/>
            </a:pPr>
            <a:r>
              <a:rPr lang="en-US" sz="1600" dirty="0"/>
              <a:t>},</a:t>
            </a:r>
          </a:p>
          <a:p>
            <a:pPr marL="0" indent="0">
              <a:buNone/>
            </a:pPr>
            <a:r>
              <a:rPr lang="en-US" sz="1600" dirty="0"/>
              <a:t>"user" : {</a:t>
            </a:r>
          </a:p>
          <a:p>
            <a:pPr marL="0" indent="0">
              <a:buNone/>
            </a:pPr>
            <a:r>
              <a:rPr lang="en-US" sz="1600" dirty="0"/>
              <a:t>  "id" : "aka12485434583",</a:t>
            </a:r>
          </a:p>
          <a:p>
            <a:pPr marL="0" indent="0">
              <a:buNone/>
            </a:pPr>
            <a:r>
              <a:rPr lang="en-US" sz="1600" dirty="0"/>
              <a:t>  "</a:t>
            </a:r>
            <a:r>
              <a:rPr lang="en-US" sz="1600" dirty="0" err="1"/>
              <a:t>firstName</a:t>
            </a:r>
            <a:r>
              <a:rPr lang="en-US" sz="1600" dirty="0"/>
              <a:t>" : "Jagadish",</a:t>
            </a:r>
          </a:p>
          <a:p>
            <a:pPr marL="0" indent="0">
              <a:buNone/>
            </a:pPr>
            <a:r>
              <a:rPr lang="en-US" sz="1600" dirty="0"/>
              <a:t>  "</a:t>
            </a:r>
            <a:r>
              <a:rPr lang="en-US" sz="1600" dirty="0" err="1"/>
              <a:t>lastName</a:t>
            </a:r>
            <a:r>
              <a:rPr lang="en-US" sz="1600" dirty="0"/>
              <a:t>" : "Vemugunta",</a:t>
            </a:r>
          </a:p>
          <a:p>
            <a:pPr marL="0" indent="0">
              <a:buNone/>
            </a:pPr>
            <a:r>
              <a:rPr lang="en-US" sz="1600" dirty="0"/>
              <a:t>  "</a:t>
            </a:r>
            <a:r>
              <a:rPr lang="en-US" sz="1600" dirty="0" err="1"/>
              <a:t>emailAddress</a:t>
            </a:r>
            <a:r>
              <a:rPr lang="en-US" sz="1600" dirty="0"/>
              <a:t>" : "</a:t>
            </a:r>
            <a:r>
              <a:rPr lang="en-US" sz="1600" dirty="0" err="1"/>
              <a:t>jvemugunta@availity.com</a:t>
            </a:r>
            <a:r>
              <a:rPr lang="en-US" sz="1600" dirty="0"/>
              <a:t>",</a:t>
            </a:r>
          </a:p>
          <a:p>
            <a:pPr marL="0" indent="0">
              <a:buNone/>
            </a:pPr>
            <a:r>
              <a:rPr lang="en-US" sz="1600" dirty="0"/>
              <a:t>  "states" : [ {</a:t>
            </a:r>
          </a:p>
          <a:p>
            <a:pPr marL="0" indent="0">
              <a:buNone/>
            </a:pPr>
            <a:r>
              <a:rPr lang="en-US" sz="1600" dirty="0"/>
              <a:t>    "code" : "AL",</a:t>
            </a:r>
          </a:p>
          <a:p>
            <a:pPr marL="0" indent="0">
              <a:buNone/>
            </a:pPr>
            <a:r>
              <a:rPr lang="en-US" sz="1600" dirty="0"/>
              <a:t>    "value" : "Alabama"</a:t>
            </a:r>
          </a:p>
          <a:p>
            <a:pPr marL="0" indent="0">
              <a:buNone/>
            </a:pPr>
            <a:r>
              <a:rPr lang="en-US" sz="1600" dirty="0"/>
              <a:t>  }, {</a:t>
            </a:r>
          </a:p>
          <a:p>
            <a:pPr marL="0" indent="0">
              <a:buNone/>
            </a:pPr>
            <a:r>
              <a:rPr lang="en-US" sz="1600" dirty="0"/>
              <a:t>    "code" : "AZ",</a:t>
            </a:r>
          </a:p>
          <a:p>
            <a:pPr marL="0" indent="0">
              <a:buNone/>
            </a:pPr>
            <a:r>
              <a:rPr lang="en-US" sz="1600" dirty="0"/>
              <a:t>    "value" : "Arizona"</a:t>
            </a:r>
          </a:p>
          <a:p>
            <a:pPr marL="0" indent="0">
              <a:buNone/>
            </a:pPr>
            <a:r>
              <a:rPr lang="en-US" sz="1600" dirty="0"/>
              <a:t>  },{</a:t>
            </a:r>
          </a:p>
          <a:p>
            <a:pPr marL="0" indent="0">
              <a:buNone/>
            </a:pPr>
            <a:r>
              <a:rPr lang="en-US" sz="1600" dirty="0"/>
              <a:t>    "code" : "WI",</a:t>
            </a:r>
          </a:p>
          <a:p>
            <a:pPr marL="0" indent="0">
              <a:buNone/>
            </a:pPr>
            <a:r>
              <a:rPr lang="en-US" sz="1600" dirty="0"/>
              <a:t>    "value" : "Wisconsin"</a:t>
            </a:r>
          </a:p>
          <a:p>
            <a:pPr marL="0" indent="0">
              <a:buNone/>
            </a:pPr>
            <a:r>
              <a:rPr lang="en-US" sz="1600" dirty="0"/>
              <a:t>  } ],</a:t>
            </a:r>
          </a:p>
          <a:p>
            <a:pPr marL="0" indent="0">
              <a:buNone/>
            </a:pPr>
            <a:r>
              <a:rPr lang="en-US" sz="1600" dirty="0"/>
              <a:t>  "</a:t>
            </a:r>
            <a:r>
              <a:rPr lang="en-US" sz="1600" dirty="0" err="1"/>
              <a:t>userSettings</a:t>
            </a:r>
            <a:r>
              <a:rPr lang="en-US" sz="1600" dirty="0"/>
              <a:t>" : {</a:t>
            </a:r>
          </a:p>
          <a:p>
            <a:pPr marL="0" indent="0">
              <a:buNone/>
            </a:pPr>
            <a:r>
              <a:rPr lang="en-US" sz="1600" dirty="0"/>
              <a:t>    "</a:t>
            </a:r>
            <a:r>
              <a:rPr lang="en-US" sz="1600" dirty="0" err="1"/>
              <a:t>currentGeography</a:t>
            </a:r>
            <a:r>
              <a:rPr lang="en-US" sz="1600" dirty="0"/>
              <a:t>" : "AL",</a:t>
            </a:r>
          </a:p>
          <a:p>
            <a:pPr marL="0" indent="0">
              <a:buNone/>
            </a:pPr>
            <a:r>
              <a:rPr lang="en-US" sz="1600" dirty="0"/>
              <a:t>    "</a:t>
            </a:r>
            <a:r>
              <a:rPr lang="en-US" sz="1600" dirty="0" err="1"/>
              <a:t>verificationEmailSentDate</a:t>
            </a:r>
            <a:r>
              <a:rPr lang="en-US" sz="1600" dirty="0"/>
              <a:t>" : "2014-07-01T11:59:56.000+0000",</a:t>
            </a:r>
          </a:p>
          <a:p>
            <a:pPr marL="0" indent="0">
              <a:buNone/>
            </a:pPr>
            <a:r>
              <a:rPr lang="en-US" sz="1600" dirty="0"/>
              <a:t>    "</a:t>
            </a:r>
            <a:r>
              <a:rPr lang="en-US" sz="1600" dirty="0" err="1"/>
              <a:t>verificationEmailStatus</a:t>
            </a:r>
            <a:r>
              <a:rPr lang="en-US" sz="1600" dirty="0"/>
              <a:t>" : true</a:t>
            </a:r>
          </a:p>
          <a:p>
            <a:pPr marL="0" indent="0">
              <a:buNone/>
            </a:pPr>
            <a:r>
              <a:rPr lang="en-US" sz="1600" dirty="0"/>
              <a:t>  }</a:t>
            </a:r>
          </a:p>
          <a:p>
            <a:pPr marL="0" indent="0">
              <a:buNone/>
            </a:pPr>
            <a:r>
              <a:rPr lang="en-US" sz="1600" dirty="0"/>
              <a:t>}</a:t>
            </a:r>
          </a:p>
          <a:p>
            <a:pPr marL="0" indent="0">
              <a:buNone/>
            </a:pPr>
            <a:r>
              <a:rPr lang="en-US" sz="1600" dirty="0"/>
              <a:t>}</a:t>
            </a:r>
            <a:endParaRPr lang="en-US" sz="1600"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9B6B7A19-9BD6-654B-9E7A-5FCB6FF99B9F}" type="slidenum">
              <a:rPr lang="en-US" smtClean="0"/>
              <a:pPr/>
              <a:t>17</a:t>
            </a:fld>
            <a:endParaRPr lang="en-US" dirty="0"/>
          </a:p>
        </p:txBody>
      </p:sp>
    </p:spTree>
    <p:extLst>
      <p:ext uri="{BB962C8B-B14F-4D97-AF65-F5344CB8AC3E}">
        <p14:creationId xmlns:p14="http://schemas.microsoft.com/office/powerpoint/2010/main" val="11444012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698" y="0"/>
            <a:ext cx="7754369" cy="984726"/>
          </a:xfrm>
        </p:spPr>
        <p:txBody>
          <a:bodyPr>
            <a:normAutofit fontScale="90000"/>
          </a:bodyPr>
          <a:lstStyle/>
          <a:p>
            <a:r>
              <a:rPr lang="en-US" dirty="0"/>
              <a:t>Single Data Power endpoint </a:t>
            </a:r>
            <a:br>
              <a:rPr lang="en-US" dirty="0"/>
            </a:br>
            <a:r>
              <a:rPr lang="en-US" dirty="0" smtClean="0"/>
              <a:t>							(SSO Cookie </a:t>
            </a:r>
            <a:r>
              <a:rPr lang="en-US" dirty="0"/>
              <a:t>example) </a:t>
            </a:r>
            <a:br>
              <a:rPr lang="en-US" dirty="0"/>
            </a:b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endParaRPr lang="en-US" sz="1600" dirty="0" smtClean="0"/>
          </a:p>
          <a:p>
            <a:pPr marL="0" indent="0">
              <a:buNone/>
            </a:pPr>
            <a:r>
              <a:rPr lang="en-US" sz="3400" dirty="0" smtClean="0"/>
              <a:t>API endpoint can be accessed using an SSO cookie</a:t>
            </a:r>
          </a:p>
          <a:p>
            <a:pPr marL="0" indent="0">
              <a:buNone/>
            </a:pPr>
            <a:endParaRPr lang="en-US" sz="1600" dirty="0" smtClean="0"/>
          </a:p>
          <a:p>
            <a:pPr marL="0" indent="0">
              <a:buNone/>
            </a:pPr>
            <a:endParaRPr lang="en-US" sz="1600" dirty="0" smtClean="0"/>
          </a:p>
          <a:p>
            <a:pPr marL="0" indent="0">
              <a:buNone/>
            </a:pPr>
            <a:r>
              <a:rPr lang="en-US" sz="1600" dirty="0"/>
              <a:t>curl -</a:t>
            </a:r>
            <a:r>
              <a:rPr lang="en-US" sz="1600" dirty="0" err="1"/>
              <a:t>i</a:t>
            </a:r>
            <a:r>
              <a:rPr lang="en-US" sz="1600" dirty="0"/>
              <a:t> -k -H '</a:t>
            </a:r>
            <a:r>
              <a:rPr lang="en-US" sz="1600" dirty="0" err="1"/>
              <a:t>Cookie:iPlanetDirectoryPro</a:t>
            </a:r>
            <a:r>
              <a:rPr lang="en-US" sz="1600" dirty="0"/>
              <a:t>=AQIC5wM2LY4SfcwtUeB2acxnvXZNT3GSO4LSUPufyGHyvn4.*AAJTSQACMDIAAlNLABQtMTQ1MDU1MzczNDIzOTQzNjAzMwACUzEAAjAx*' https://test-</a:t>
            </a:r>
            <a:r>
              <a:rPr lang="en-US" sz="1600" dirty="0" err="1"/>
              <a:t>apps.availity.com</a:t>
            </a:r>
            <a:r>
              <a:rPr lang="en-US" sz="1600" dirty="0"/>
              <a:t>/</a:t>
            </a:r>
            <a:r>
              <a:rPr lang="en-US" sz="1600" dirty="0" err="1"/>
              <a:t>api</a:t>
            </a:r>
            <a:r>
              <a:rPr lang="en-US" sz="1600" dirty="0"/>
              <a:t>/v1/users/</a:t>
            </a:r>
            <a:r>
              <a:rPr lang="en-US" sz="1600" dirty="0" err="1"/>
              <a:t>me;echo</a:t>
            </a:r>
            <a:endParaRPr lang="en-US" sz="1600" dirty="0"/>
          </a:p>
          <a:p>
            <a:pPr marL="0" indent="0">
              <a:buNone/>
            </a:pPr>
            <a:endParaRPr lang="en-US" sz="1600" dirty="0"/>
          </a:p>
          <a:p>
            <a:pPr marL="0" indent="0">
              <a:buNone/>
            </a:pPr>
            <a:r>
              <a:rPr lang="en-US" sz="1600" dirty="0"/>
              <a:t>HTTP/1.1 200 OK</a:t>
            </a:r>
          </a:p>
          <a:p>
            <a:pPr marL="0" indent="0">
              <a:buNone/>
            </a:pPr>
            <a:r>
              <a:rPr lang="en-US" sz="1600" dirty="0"/>
              <a:t>Connection: close</a:t>
            </a:r>
          </a:p>
          <a:p>
            <a:pPr marL="0" indent="0">
              <a:buNone/>
            </a:pPr>
            <a:r>
              <a:rPr lang="en-US" sz="1600" dirty="0"/>
              <a:t>Transfer-Encoding: chunked</a:t>
            </a:r>
          </a:p>
          <a:p>
            <a:pPr marL="0" indent="0">
              <a:buNone/>
            </a:pPr>
            <a:r>
              <a:rPr lang="en-US" sz="1600" dirty="0"/>
              <a:t>Content-Type: application/</a:t>
            </a:r>
            <a:r>
              <a:rPr lang="en-US" sz="1600" dirty="0" err="1"/>
              <a:t>json</a:t>
            </a:r>
            <a:endParaRPr lang="en-US" sz="1600" dirty="0"/>
          </a:p>
          <a:p>
            <a:pPr marL="0" indent="0">
              <a:buNone/>
            </a:pPr>
            <a:r>
              <a:rPr lang="en-US" sz="1600" dirty="0"/>
              <a:t>x-</a:t>
            </a:r>
            <a:r>
              <a:rPr lang="en-US" sz="1600" dirty="0" err="1"/>
              <a:t>api</a:t>
            </a:r>
            <a:r>
              <a:rPr lang="en-US" sz="1600" dirty="0"/>
              <a:t>-id: 4d0d50e9-5272-4cb1-85b5-63fdd3ee61ce</a:t>
            </a:r>
          </a:p>
          <a:p>
            <a:pPr marL="0" indent="0">
              <a:buNone/>
            </a:pPr>
            <a:r>
              <a:rPr lang="en-US" sz="1600" dirty="0"/>
              <a:t>X-Session-ID: 4d0d50e9-5272-4cb1-85b5-63fdd3ee61ce</a:t>
            </a:r>
          </a:p>
          <a:p>
            <a:pPr marL="0" indent="0">
              <a:buNone/>
            </a:pPr>
            <a:r>
              <a:rPr lang="en-US" sz="1600" dirty="0"/>
              <a:t>Cache-Control: private, no-store, max-age=0, must-revalidate</a:t>
            </a:r>
          </a:p>
          <a:p>
            <a:pPr marL="0" indent="0">
              <a:buNone/>
            </a:pPr>
            <a:r>
              <a:rPr lang="en-US" sz="1600" dirty="0"/>
              <a:t>Date: Tue, 06 Jan 2015 19:21:10 GMT</a:t>
            </a:r>
          </a:p>
          <a:p>
            <a:pPr marL="0" indent="0">
              <a:buNone/>
            </a:pPr>
            <a:endParaRPr lang="en-US" sz="1600" dirty="0"/>
          </a:p>
          <a:p>
            <a:pPr marL="0" indent="0">
              <a:buNone/>
            </a:pPr>
            <a:r>
              <a:rPr lang="en-US" sz="1600" dirty="0"/>
              <a:t>{</a:t>
            </a:r>
          </a:p>
          <a:p>
            <a:pPr marL="0" indent="0">
              <a:buNone/>
            </a:pPr>
            <a:r>
              <a:rPr lang="en-US" sz="1600" dirty="0"/>
              <a:t>  "metadata" : {</a:t>
            </a:r>
          </a:p>
          <a:p>
            <a:pPr marL="0" indent="0">
              <a:buNone/>
            </a:pPr>
            <a:r>
              <a:rPr lang="en-US" sz="1600" dirty="0"/>
              <a:t>  "</a:t>
            </a:r>
            <a:r>
              <a:rPr lang="en-US" sz="1600" dirty="0" err="1"/>
              <a:t>totalCount</a:t>
            </a:r>
            <a:r>
              <a:rPr lang="en-US" sz="1600" dirty="0"/>
              <a:t>" : 1</a:t>
            </a:r>
          </a:p>
          <a:p>
            <a:pPr marL="0" indent="0">
              <a:buNone/>
            </a:pPr>
            <a:r>
              <a:rPr lang="en-US" sz="1600" dirty="0"/>
              <a:t>},</a:t>
            </a:r>
          </a:p>
          <a:p>
            <a:pPr marL="0" indent="0">
              <a:buNone/>
            </a:pPr>
            <a:r>
              <a:rPr lang="en-US" sz="1600" dirty="0"/>
              <a:t>"user" : {</a:t>
            </a:r>
          </a:p>
          <a:p>
            <a:pPr marL="0" indent="0">
              <a:buNone/>
            </a:pPr>
            <a:r>
              <a:rPr lang="en-US" sz="1600" dirty="0"/>
              <a:t>  "id" : "aka12485434583",</a:t>
            </a:r>
          </a:p>
          <a:p>
            <a:pPr marL="0" indent="0">
              <a:buNone/>
            </a:pPr>
            <a:r>
              <a:rPr lang="en-US" sz="1600" dirty="0"/>
              <a:t>  "</a:t>
            </a:r>
            <a:r>
              <a:rPr lang="en-US" sz="1600" dirty="0" err="1"/>
              <a:t>firstName</a:t>
            </a:r>
            <a:r>
              <a:rPr lang="en-US" sz="1600" dirty="0"/>
              <a:t>" : "Jagadish",</a:t>
            </a:r>
          </a:p>
          <a:p>
            <a:pPr marL="0" indent="0">
              <a:buNone/>
            </a:pPr>
            <a:r>
              <a:rPr lang="en-US" sz="1600" dirty="0"/>
              <a:t>  "</a:t>
            </a:r>
            <a:r>
              <a:rPr lang="en-US" sz="1600" dirty="0" err="1"/>
              <a:t>lastName</a:t>
            </a:r>
            <a:r>
              <a:rPr lang="en-US" sz="1600" dirty="0"/>
              <a:t>" : "Vemugunta",</a:t>
            </a:r>
          </a:p>
          <a:p>
            <a:pPr marL="0" indent="0">
              <a:buNone/>
            </a:pPr>
            <a:r>
              <a:rPr lang="en-US" sz="1600" dirty="0"/>
              <a:t>  "</a:t>
            </a:r>
            <a:r>
              <a:rPr lang="en-US" sz="1600" dirty="0" err="1"/>
              <a:t>emailAddress</a:t>
            </a:r>
            <a:r>
              <a:rPr lang="en-US" sz="1600" dirty="0"/>
              <a:t>" : "</a:t>
            </a:r>
            <a:r>
              <a:rPr lang="en-US" sz="1600" dirty="0" err="1"/>
              <a:t>jvemugunta@availity.com</a:t>
            </a:r>
            <a:r>
              <a:rPr lang="en-US" sz="1600" dirty="0"/>
              <a:t>",</a:t>
            </a:r>
          </a:p>
          <a:p>
            <a:pPr marL="0" indent="0">
              <a:buNone/>
            </a:pPr>
            <a:r>
              <a:rPr lang="en-US" sz="1600" dirty="0"/>
              <a:t>  "states" : [ {</a:t>
            </a:r>
          </a:p>
          <a:p>
            <a:pPr marL="0" indent="0">
              <a:buNone/>
            </a:pPr>
            <a:r>
              <a:rPr lang="en-US" sz="1600" dirty="0"/>
              <a:t>    "code" : "AL",</a:t>
            </a:r>
          </a:p>
          <a:p>
            <a:pPr marL="0" indent="0">
              <a:buNone/>
            </a:pPr>
            <a:r>
              <a:rPr lang="en-US" sz="1600" dirty="0"/>
              <a:t>    "value" : "Alabama"</a:t>
            </a:r>
          </a:p>
          <a:p>
            <a:pPr marL="0" indent="0">
              <a:buNone/>
            </a:pPr>
            <a:r>
              <a:rPr lang="en-US" sz="1600" dirty="0"/>
              <a:t>  },{</a:t>
            </a:r>
          </a:p>
          <a:p>
            <a:pPr marL="0" indent="0">
              <a:buNone/>
            </a:pPr>
            <a:r>
              <a:rPr lang="en-US" sz="1600" dirty="0"/>
              <a:t>    "code" : "WI",</a:t>
            </a:r>
          </a:p>
          <a:p>
            <a:pPr marL="0" indent="0">
              <a:buNone/>
            </a:pPr>
            <a:r>
              <a:rPr lang="en-US" sz="1600" dirty="0"/>
              <a:t>    "value" : "Wisconsin"</a:t>
            </a:r>
          </a:p>
          <a:p>
            <a:pPr marL="0" indent="0">
              <a:buNone/>
            </a:pPr>
            <a:r>
              <a:rPr lang="en-US" sz="1600" dirty="0"/>
              <a:t>  } ],</a:t>
            </a:r>
          </a:p>
          <a:p>
            <a:pPr marL="0" indent="0">
              <a:buNone/>
            </a:pPr>
            <a:r>
              <a:rPr lang="en-US" sz="1600" dirty="0"/>
              <a:t>  "</a:t>
            </a:r>
            <a:r>
              <a:rPr lang="en-US" sz="1600" dirty="0" err="1"/>
              <a:t>userSettings</a:t>
            </a:r>
            <a:r>
              <a:rPr lang="en-US" sz="1600" dirty="0"/>
              <a:t>" : {</a:t>
            </a:r>
          </a:p>
          <a:p>
            <a:pPr marL="0" indent="0">
              <a:buNone/>
            </a:pPr>
            <a:r>
              <a:rPr lang="en-US" sz="1600" dirty="0"/>
              <a:t>    "</a:t>
            </a:r>
            <a:r>
              <a:rPr lang="en-US" sz="1600" dirty="0" err="1"/>
              <a:t>currentGeography</a:t>
            </a:r>
            <a:r>
              <a:rPr lang="en-US" sz="1600" dirty="0"/>
              <a:t>" : "AL",</a:t>
            </a:r>
          </a:p>
          <a:p>
            <a:pPr marL="0" indent="0">
              <a:buNone/>
            </a:pPr>
            <a:r>
              <a:rPr lang="en-US" sz="1600" dirty="0"/>
              <a:t>    "</a:t>
            </a:r>
            <a:r>
              <a:rPr lang="en-US" sz="1600" dirty="0" err="1"/>
              <a:t>verificationEmailSentDate</a:t>
            </a:r>
            <a:r>
              <a:rPr lang="en-US" sz="1600" dirty="0"/>
              <a:t>" : "2014-07-01T11:59:56.000+0000",</a:t>
            </a:r>
          </a:p>
          <a:p>
            <a:pPr marL="0" indent="0">
              <a:buNone/>
            </a:pPr>
            <a:r>
              <a:rPr lang="en-US" sz="1600" dirty="0"/>
              <a:t>    "</a:t>
            </a:r>
            <a:r>
              <a:rPr lang="en-US" sz="1600" dirty="0" err="1"/>
              <a:t>verificationEmailStatus</a:t>
            </a:r>
            <a:r>
              <a:rPr lang="en-US" sz="1600" dirty="0"/>
              <a:t>" : true</a:t>
            </a:r>
          </a:p>
          <a:p>
            <a:pPr marL="0" indent="0">
              <a:buNone/>
            </a:pPr>
            <a:r>
              <a:rPr lang="en-US" sz="1600" dirty="0"/>
              <a:t>  }</a:t>
            </a:r>
          </a:p>
          <a:p>
            <a:pPr marL="0" indent="0">
              <a:buNone/>
            </a:pPr>
            <a:r>
              <a:rPr lang="en-US" sz="1600" dirty="0"/>
              <a:t>}</a:t>
            </a:r>
          </a:p>
          <a:p>
            <a:pPr marL="0" indent="0">
              <a:buNone/>
            </a:pPr>
            <a:r>
              <a:rPr lang="en-US" sz="1600" dirty="0"/>
              <a:t>}</a:t>
            </a:r>
          </a:p>
          <a:p>
            <a:endParaRPr lang="en-US" dirty="0" smtClean="0"/>
          </a:p>
        </p:txBody>
      </p:sp>
      <p:sp>
        <p:nvSpPr>
          <p:cNvPr id="4" name="Slide Number Placeholder 3"/>
          <p:cNvSpPr>
            <a:spLocks noGrp="1"/>
          </p:cNvSpPr>
          <p:nvPr>
            <p:ph type="sldNum" sz="quarter" idx="10"/>
          </p:nvPr>
        </p:nvSpPr>
        <p:spPr/>
        <p:txBody>
          <a:bodyPr/>
          <a:lstStyle/>
          <a:p>
            <a:fld id="{9B6B7A19-9BD6-654B-9E7A-5FCB6FF99B9F}" type="slidenum">
              <a:rPr lang="en-US" smtClean="0"/>
              <a:pPr/>
              <a:t>18</a:t>
            </a:fld>
            <a:endParaRPr lang="en-US" dirty="0"/>
          </a:p>
        </p:txBody>
      </p:sp>
      <p:sp>
        <p:nvSpPr>
          <p:cNvPr id="5" name="TextBox 4"/>
          <p:cNvSpPr txBox="1"/>
          <p:nvPr/>
        </p:nvSpPr>
        <p:spPr>
          <a:xfrm>
            <a:off x="6426200" y="5638800"/>
            <a:ext cx="2628900" cy="369332"/>
          </a:xfrm>
          <a:prstGeom prst="rect">
            <a:avLst/>
          </a:prstGeom>
          <a:noFill/>
        </p:spPr>
        <p:txBody>
          <a:bodyPr wrap="square" rtlCol="0">
            <a:spAutoFit/>
          </a:bodyPr>
          <a:lstStyle/>
          <a:p>
            <a:r>
              <a:rPr lang="en-US" dirty="0" smtClean="0"/>
              <a:t>SSO – Single Sign-On</a:t>
            </a:r>
            <a:endParaRPr lang="en-US" dirty="0"/>
          </a:p>
        </p:txBody>
      </p:sp>
    </p:spTree>
    <p:extLst>
      <p:ext uri="{BB962C8B-B14F-4D97-AF65-F5344CB8AC3E}">
        <p14:creationId xmlns:p14="http://schemas.microsoft.com/office/powerpoint/2010/main" val="39875403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Why Web APIs?</a:t>
            </a:r>
          </a:p>
          <a:p>
            <a:r>
              <a:rPr lang="en-US" dirty="0" smtClean="0"/>
              <a:t>Typical Web application security</a:t>
            </a:r>
          </a:p>
          <a:p>
            <a:r>
              <a:rPr lang="en-US" dirty="0" err="1" smtClean="0"/>
              <a:t>DataPower</a:t>
            </a:r>
            <a:r>
              <a:rPr lang="en-US" dirty="0" smtClean="0"/>
              <a:t> known capabilities </a:t>
            </a:r>
          </a:p>
          <a:p>
            <a:r>
              <a:rPr lang="en-US" dirty="0" err="1" smtClean="0"/>
              <a:t>DataPower</a:t>
            </a:r>
            <a:r>
              <a:rPr lang="en-US" dirty="0" smtClean="0"/>
              <a:t> as first line of defense for APIs</a:t>
            </a:r>
          </a:p>
          <a:p>
            <a:r>
              <a:rPr lang="en-US" dirty="0" err="1" smtClean="0"/>
              <a:t>DataPower</a:t>
            </a:r>
            <a:r>
              <a:rPr lang="en-US" dirty="0" smtClean="0"/>
              <a:t> Authentication workflow for APIs</a:t>
            </a:r>
            <a:endParaRPr lang="en-US" dirty="0"/>
          </a:p>
          <a:p>
            <a:r>
              <a:rPr lang="en-US" dirty="0" smtClean="0"/>
              <a:t>Integrating </a:t>
            </a:r>
            <a:r>
              <a:rPr lang="en-US" dirty="0" err="1" smtClean="0"/>
              <a:t>DataPower</a:t>
            </a:r>
            <a:r>
              <a:rPr lang="en-US" dirty="0" smtClean="0"/>
              <a:t> with your corporate Single Sign-On (SSO) servers </a:t>
            </a:r>
          </a:p>
          <a:p>
            <a:r>
              <a:rPr lang="en-US" dirty="0" smtClean="0"/>
              <a:t>Consume JSON Web Signature(JWS) in </a:t>
            </a:r>
            <a:r>
              <a:rPr lang="en-US" dirty="0" err="1" smtClean="0"/>
              <a:t>DataPower</a:t>
            </a:r>
            <a:endParaRPr lang="en-US" dirty="0" smtClean="0"/>
          </a:p>
          <a:p>
            <a:r>
              <a:rPr lang="en-US" dirty="0"/>
              <a:t>Single </a:t>
            </a:r>
            <a:r>
              <a:rPr lang="en-US" dirty="0" err="1"/>
              <a:t>DataPower</a:t>
            </a:r>
            <a:r>
              <a:rPr lang="en-US" dirty="0"/>
              <a:t> endpoint that supports multiple authentication schemes</a:t>
            </a:r>
          </a:p>
          <a:p>
            <a:pPr lvl="1"/>
            <a:r>
              <a:rPr lang="en-US" dirty="0"/>
              <a:t>HTTP basic authentication</a:t>
            </a:r>
          </a:p>
          <a:p>
            <a:pPr lvl="1"/>
            <a:r>
              <a:rPr lang="en-US" dirty="0"/>
              <a:t>Cookie based authentication</a:t>
            </a:r>
          </a:p>
          <a:p>
            <a:pPr lvl="1"/>
            <a:r>
              <a:rPr lang="en-US" dirty="0"/>
              <a:t>JSON Web Token (JWT) based authentication</a:t>
            </a:r>
          </a:p>
          <a:p>
            <a:pPr lvl="1"/>
            <a:r>
              <a:rPr lang="en-US" dirty="0"/>
              <a:t>OAUTH2</a:t>
            </a:r>
          </a:p>
          <a:p>
            <a:pPr lvl="1"/>
            <a:r>
              <a:rPr lang="en-US" dirty="0"/>
              <a:t>Custom Security</a:t>
            </a:r>
          </a:p>
          <a:p>
            <a:r>
              <a:rPr lang="en-US" dirty="0" smtClean="0"/>
              <a:t>Logging Web API for transaction logging and reporting</a:t>
            </a:r>
          </a:p>
          <a:p>
            <a:r>
              <a:rPr lang="en-US" dirty="0" smtClean="0"/>
              <a:t>Real-time demo</a:t>
            </a:r>
          </a:p>
          <a:p>
            <a:r>
              <a:rPr lang="en-US" dirty="0" smtClean="0"/>
              <a:t>Questions and closing</a:t>
            </a:r>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9B6B7A19-9BD6-654B-9E7A-5FCB6FF99B9F}" type="slidenum">
              <a:rPr lang="en-US" smtClean="0"/>
              <a:pPr/>
              <a:t>1</a:t>
            </a:fld>
            <a:endParaRPr lang="en-US" dirty="0"/>
          </a:p>
        </p:txBody>
      </p:sp>
    </p:spTree>
    <p:extLst>
      <p:ext uri="{BB962C8B-B14F-4D97-AF65-F5344CB8AC3E}">
        <p14:creationId xmlns:p14="http://schemas.microsoft.com/office/powerpoint/2010/main" val="12045449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698" y="0"/>
            <a:ext cx="7754369" cy="984726"/>
          </a:xfrm>
        </p:spPr>
        <p:txBody>
          <a:bodyPr>
            <a:normAutofit fontScale="90000"/>
          </a:bodyPr>
          <a:lstStyle/>
          <a:p>
            <a:r>
              <a:rPr lang="en-US" dirty="0"/>
              <a:t>Single Data Power endpoint </a:t>
            </a:r>
            <a:br>
              <a:rPr lang="en-US" dirty="0"/>
            </a:br>
            <a:r>
              <a:rPr lang="en-US" dirty="0" smtClean="0"/>
              <a:t>							(JWT example</a:t>
            </a:r>
            <a:r>
              <a:rPr lang="en-US" dirty="0"/>
              <a:t>) </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endParaRPr lang="en-US" sz="1600" dirty="0" smtClean="0"/>
          </a:p>
          <a:p>
            <a:pPr marL="0" indent="0">
              <a:buNone/>
            </a:pPr>
            <a:r>
              <a:rPr lang="en-US" sz="3400" dirty="0" smtClean="0"/>
              <a:t>API endpoint can be accessed using an JSON Web Token (JWT) example</a:t>
            </a:r>
          </a:p>
          <a:p>
            <a:pPr marL="0" indent="0">
              <a:buNone/>
            </a:pPr>
            <a:endParaRPr lang="en-US" sz="1600" dirty="0" smtClean="0"/>
          </a:p>
          <a:p>
            <a:pPr marL="0" indent="0">
              <a:buNone/>
            </a:pPr>
            <a:r>
              <a:rPr lang="en-US" sz="1600" dirty="0"/>
              <a:t>curl -</a:t>
            </a:r>
            <a:r>
              <a:rPr lang="en-US" sz="1600" dirty="0" err="1"/>
              <a:t>i</a:t>
            </a:r>
            <a:r>
              <a:rPr lang="en-US" sz="1600" dirty="0"/>
              <a:t> -k -H '</a:t>
            </a:r>
            <a:r>
              <a:rPr lang="en-US" sz="1600" dirty="0" err="1"/>
              <a:t>Authorization:JWS</a:t>
            </a:r>
            <a:r>
              <a:rPr lang="en-US" sz="1600" dirty="0"/>
              <a:t> eyJhbGciOiJIUzI1NiJ9.eyJzdWIiOiJhYmMiLCJpc3MiOiJSQ00iLCJpYXQiOjE0MjA4MzA0OTl9.JzbvdiChStsvD3kcAs6lzxMvaPzVVYHmAqydrwGh_E4' 'https://</a:t>
            </a:r>
            <a:r>
              <a:rPr lang="en-US" sz="1600" dirty="0" err="1"/>
              <a:t>tst.api.availity.com</a:t>
            </a:r>
            <a:r>
              <a:rPr lang="en-US" sz="1600" dirty="0"/>
              <a:t>/v1/</a:t>
            </a:r>
            <a:r>
              <a:rPr lang="en-US" sz="1600" dirty="0" err="1"/>
              <a:t>coverages</a:t>
            </a:r>
            <a:r>
              <a:rPr lang="en-US" sz="1600" dirty="0"/>
              <a:t>/0258142559210370832182890069792126425125811246098542362277902409'</a:t>
            </a:r>
          </a:p>
          <a:p>
            <a:pPr marL="0" indent="0">
              <a:buNone/>
            </a:pPr>
            <a:endParaRPr lang="en-US" sz="1600" dirty="0"/>
          </a:p>
          <a:p>
            <a:pPr marL="0" indent="0">
              <a:buNone/>
            </a:pPr>
            <a:r>
              <a:rPr lang="en-US" sz="1600" dirty="0"/>
              <a:t>HTTP/1.1 200 OK</a:t>
            </a:r>
          </a:p>
          <a:p>
            <a:pPr marL="0" indent="0">
              <a:buNone/>
            </a:pPr>
            <a:r>
              <a:rPr lang="en-US" sz="1600" dirty="0"/>
              <a:t>Content-Type: application/</a:t>
            </a:r>
            <a:r>
              <a:rPr lang="en-US" sz="1600" dirty="0" err="1"/>
              <a:t>json</a:t>
            </a:r>
            <a:endParaRPr lang="en-US" sz="1600" dirty="0"/>
          </a:p>
          <a:p>
            <a:pPr marL="0" indent="0">
              <a:buNone/>
            </a:pPr>
            <a:r>
              <a:rPr lang="en-US" sz="1600" dirty="0"/>
              <a:t>x-</a:t>
            </a:r>
            <a:r>
              <a:rPr lang="en-US" sz="1600" dirty="0" err="1"/>
              <a:t>api</a:t>
            </a:r>
            <a:r>
              <a:rPr lang="en-US" sz="1600" dirty="0"/>
              <a:t>-id: 70090e6f-3253-4d1b-b1b8-ee38137dfcac</a:t>
            </a:r>
          </a:p>
          <a:p>
            <a:pPr marL="0" indent="0">
              <a:buNone/>
            </a:pPr>
            <a:r>
              <a:rPr lang="en-US" sz="1600" dirty="0"/>
              <a:t>X-Session-ID: 70090e6f-3253-4d1b-b1b8-ee38137dfcac</a:t>
            </a:r>
          </a:p>
          <a:p>
            <a:pPr marL="0" indent="0">
              <a:buNone/>
            </a:pPr>
            <a:r>
              <a:rPr lang="en-US" sz="1600" dirty="0"/>
              <a:t>Cache-Control: private, no-store, max-age=0, must-revalidate</a:t>
            </a:r>
          </a:p>
          <a:p>
            <a:pPr marL="0" indent="0">
              <a:buNone/>
            </a:pPr>
            <a:r>
              <a:rPr lang="en-US" sz="1600" dirty="0"/>
              <a:t>Date: Fri, 09 Jan 2015 19:11:31 GMT</a:t>
            </a:r>
          </a:p>
          <a:p>
            <a:pPr marL="0" indent="0">
              <a:buNone/>
            </a:pPr>
            <a:r>
              <a:rPr lang="en-US" sz="1600" dirty="0"/>
              <a:t>Connection: close</a:t>
            </a:r>
          </a:p>
          <a:p>
            <a:pPr marL="0" indent="0">
              <a:buNone/>
            </a:pPr>
            <a:endParaRPr lang="en-US" sz="1600" dirty="0"/>
          </a:p>
          <a:p>
            <a:pPr marL="0" indent="0">
              <a:buNone/>
            </a:pPr>
            <a:r>
              <a:rPr lang="en-US" sz="1600" dirty="0"/>
              <a:t>{</a:t>
            </a:r>
          </a:p>
          <a:p>
            <a:pPr marL="0" indent="0">
              <a:buNone/>
            </a:pPr>
            <a:r>
              <a:rPr lang="en-US" sz="1600" dirty="0"/>
              <a:t>  "links" : {</a:t>
            </a:r>
          </a:p>
          <a:p>
            <a:pPr marL="0" indent="0">
              <a:buNone/>
            </a:pPr>
            <a:r>
              <a:rPr lang="en-US" sz="1600" dirty="0"/>
              <a:t>    "batch" : {</a:t>
            </a:r>
          </a:p>
          <a:p>
            <a:pPr marL="0" indent="0">
              <a:buNone/>
            </a:pPr>
            <a:r>
              <a:rPr lang="en-US" sz="1600" dirty="0"/>
              <a:t>      "</a:t>
            </a:r>
            <a:r>
              <a:rPr lang="en-US" sz="1600" dirty="0" err="1"/>
              <a:t>href</a:t>
            </a:r>
            <a:r>
              <a:rPr lang="en-US" sz="1600" dirty="0"/>
              <a:t>" : "https://</a:t>
            </a:r>
            <a:r>
              <a:rPr lang="en-US" sz="1600" dirty="0" err="1"/>
              <a:t>tst.api.availity.com</a:t>
            </a:r>
            <a:r>
              <a:rPr lang="en-US" sz="1600" dirty="0"/>
              <a:t>/v1/batches/0258142147168524851540185564449286134397469506581557230672792059"</a:t>
            </a:r>
          </a:p>
          <a:p>
            <a:pPr marL="0" indent="0">
              <a:buNone/>
            </a:pPr>
            <a:r>
              <a:rPr lang="en-US" sz="1600" dirty="0"/>
              <a:t>    },</a:t>
            </a:r>
          </a:p>
          <a:p>
            <a:pPr marL="0" indent="0">
              <a:buNone/>
            </a:pPr>
            <a:r>
              <a:rPr lang="en-US" sz="1600" dirty="0"/>
              <a:t>    "</a:t>
            </a:r>
            <a:r>
              <a:rPr lang="en-US" sz="1600" dirty="0" err="1"/>
              <a:t>coverageResponse</a:t>
            </a:r>
            <a:r>
              <a:rPr lang="en-US" sz="1600" dirty="0"/>
              <a:t>" : {</a:t>
            </a:r>
          </a:p>
          <a:p>
            <a:pPr marL="0" indent="0">
              <a:buNone/>
            </a:pPr>
            <a:r>
              <a:rPr lang="en-US" sz="1600" dirty="0"/>
              <a:t>      "</a:t>
            </a:r>
            <a:r>
              <a:rPr lang="en-US" sz="1600" dirty="0" err="1"/>
              <a:t>href</a:t>
            </a:r>
            <a:r>
              <a:rPr lang="en-US" sz="1600" dirty="0"/>
              <a:t>" : "https://</a:t>
            </a:r>
            <a:r>
              <a:rPr lang="en-US" sz="1600" dirty="0" err="1"/>
              <a:t>tst.api.availity.com</a:t>
            </a:r>
            <a:r>
              <a:rPr lang="en-US" sz="1600" dirty="0"/>
              <a:t>/</a:t>
            </a:r>
            <a:r>
              <a:rPr lang="en-US" sz="1600" dirty="0" err="1"/>
              <a:t>sdk</a:t>
            </a:r>
            <a:r>
              <a:rPr lang="en-US" sz="1600" dirty="0"/>
              <a:t>/v1/documents/14190028690820172516473000004046"</a:t>
            </a:r>
          </a:p>
          <a:p>
            <a:pPr marL="0" indent="0">
              <a:buNone/>
            </a:pPr>
            <a:r>
              <a:rPr lang="en-US" sz="1600" dirty="0"/>
              <a:t>    },</a:t>
            </a:r>
          </a:p>
          <a:p>
            <a:pPr marL="0" indent="0">
              <a:buNone/>
            </a:pPr>
            <a:r>
              <a:rPr lang="en-US" sz="1600" dirty="0"/>
              <a:t>    "</a:t>
            </a:r>
            <a:r>
              <a:rPr lang="en-US" sz="1600" dirty="0" err="1"/>
              <a:t>coverageRequest</a:t>
            </a:r>
            <a:r>
              <a:rPr lang="en-US" sz="1600" dirty="0"/>
              <a:t>" : {</a:t>
            </a:r>
          </a:p>
          <a:p>
            <a:pPr marL="0" indent="0">
              <a:buNone/>
            </a:pPr>
            <a:r>
              <a:rPr lang="en-US" sz="1600" dirty="0"/>
              <a:t>      "</a:t>
            </a:r>
            <a:r>
              <a:rPr lang="en-US" sz="1600" dirty="0" err="1"/>
              <a:t>href</a:t>
            </a:r>
            <a:r>
              <a:rPr lang="en-US" sz="1600" dirty="0"/>
              <a:t>" : "https://</a:t>
            </a:r>
            <a:r>
              <a:rPr lang="en-US" sz="1600" dirty="0" err="1"/>
              <a:t>tst.api.availity.com</a:t>
            </a:r>
            <a:r>
              <a:rPr lang="en-US" sz="1600" dirty="0"/>
              <a:t>/</a:t>
            </a:r>
            <a:r>
              <a:rPr lang="en-US" sz="1600" dirty="0" err="1"/>
              <a:t>sdk</a:t>
            </a:r>
            <a:r>
              <a:rPr lang="en-US" sz="1600" dirty="0"/>
              <a:t>/v1/documents/14190027777590172516473000003556"</a:t>
            </a:r>
          </a:p>
          <a:p>
            <a:pPr marL="0" indent="0">
              <a:buNone/>
            </a:pPr>
            <a:r>
              <a:rPr lang="en-US" sz="1600" dirty="0"/>
              <a:t>    },</a:t>
            </a:r>
          </a:p>
          <a:p>
            <a:pPr marL="0" indent="0">
              <a:buNone/>
            </a:pPr>
            <a:r>
              <a:rPr lang="en-US" sz="1600" dirty="0"/>
              <a:t>    "self" : {</a:t>
            </a:r>
          </a:p>
          <a:p>
            <a:pPr marL="0" indent="0">
              <a:buNone/>
            </a:pPr>
            <a:r>
              <a:rPr lang="en-US" sz="1600" dirty="0"/>
              <a:t>      "</a:t>
            </a:r>
            <a:r>
              <a:rPr lang="en-US" sz="1600" dirty="0" err="1"/>
              <a:t>href</a:t>
            </a:r>
            <a:r>
              <a:rPr lang="en-US" sz="1600" dirty="0"/>
              <a:t>" : "https://</a:t>
            </a:r>
            <a:r>
              <a:rPr lang="en-US" sz="1600" dirty="0" err="1"/>
              <a:t>tst.api.availity.com</a:t>
            </a:r>
            <a:r>
              <a:rPr lang="en-US" sz="1600" dirty="0"/>
              <a:t>/v1/</a:t>
            </a:r>
            <a:r>
              <a:rPr lang="en-US" sz="1600" dirty="0" err="1"/>
              <a:t>coverages</a:t>
            </a:r>
            <a:r>
              <a:rPr lang="en-US" sz="1600" dirty="0"/>
              <a:t>/0258142559210370832182890069792126425125811246098542362277902409"</a:t>
            </a:r>
          </a:p>
          <a:p>
            <a:pPr marL="0" indent="0">
              <a:buNone/>
            </a:pPr>
            <a:r>
              <a:rPr lang="en-US" sz="1600" dirty="0"/>
              <a:t>    },</a:t>
            </a:r>
          </a:p>
          <a:p>
            <a:pPr marL="0" indent="0">
              <a:buNone/>
            </a:pPr>
            <a:r>
              <a:rPr lang="en-US" sz="1600" dirty="0"/>
              <a:t>    "</a:t>
            </a:r>
            <a:r>
              <a:rPr lang="en-US" sz="1600" dirty="0" err="1"/>
              <a:t>coverageTransaction</a:t>
            </a:r>
            <a:r>
              <a:rPr lang="en-US" sz="1600" dirty="0"/>
              <a:t>" : {</a:t>
            </a:r>
          </a:p>
          <a:p>
            <a:pPr marL="0" indent="0">
              <a:buNone/>
            </a:pPr>
            <a:r>
              <a:rPr lang="en-US" sz="1600" dirty="0"/>
              <a:t>      "</a:t>
            </a:r>
            <a:r>
              <a:rPr lang="en-US" sz="1600" dirty="0" err="1"/>
              <a:t>href</a:t>
            </a:r>
            <a:r>
              <a:rPr lang="en-US" sz="1600" dirty="0"/>
              <a:t>" : "https://</a:t>
            </a:r>
            <a:r>
              <a:rPr lang="en-US" sz="1600" dirty="0" err="1"/>
              <a:t>tst.api.availity.com</a:t>
            </a:r>
            <a:r>
              <a:rPr lang="en-US" sz="1600" dirty="0"/>
              <a:t>/</a:t>
            </a:r>
            <a:r>
              <a:rPr lang="en-US" sz="1600" dirty="0" err="1"/>
              <a:t>sdk</a:t>
            </a:r>
            <a:r>
              <a:rPr lang="en-US" sz="1600" dirty="0"/>
              <a:t>/v1/transactions/14190027698650172516473000004745"</a:t>
            </a:r>
          </a:p>
          <a:p>
            <a:pPr marL="0" indent="0">
              <a:buNone/>
            </a:pPr>
            <a:r>
              <a:rPr lang="en-US" sz="1600" dirty="0"/>
              <a:t>    }</a:t>
            </a:r>
          </a:p>
          <a:p>
            <a:pPr marL="0" indent="0">
              <a:buNone/>
            </a:pPr>
            <a:r>
              <a:rPr lang="en-US" sz="1600" dirty="0"/>
              <a:t>  }</a:t>
            </a:r>
          </a:p>
          <a:p>
            <a:pPr marL="0" indent="0">
              <a:buNone/>
            </a:pPr>
            <a:r>
              <a:rPr lang="en-US" sz="1600" dirty="0"/>
              <a:t>}</a:t>
            </a:r>
            <a:endParaRPr lang="en-US" sz="1600" dirty="0" smtClean="0"/>
          </a:p>
        </p:txBody>
      </p:sp>
      <p:sp>
        <p:nvSpPr>
          <p:cNvPr id="4" name="Slide Number Placeholder 3"/>
          <p:cNvSpPr>
            <a:spLocks noGrp="1"/>
          </p:cNvSpPr>
          <p:nvPr>
            <p:ph type="sldNum" sz="quarter" idx="10"/>
          </p:nvPr>
        </p:nvSpPr>
        <p:spPr/>
        <p:txBody>
          <a:bodyPr/>
          <a:lstStyle/>
          <a:p>
            <a:fld id="{9B6B7A19-9BD6-654B-9E7A-5FCB6FF99B9F}" type="slidenum">
              <a:rPr lang="en-US" smtClean="0"/>
              <a:pPr/>
              <a:t>19</a:t>
            </a:fld>
            <a:endParaRPr lang="en-US" dirty="0"/>
          </a:p>
        </p:txBody>
      </p:sp>
    </p:spTree>
    <p:extLst>
      <p:ext uri="{BB962C8B-B14F-4D97-AF65-F5344CB8AC3E}">
        <p14:creationId xmlns:p14="http://schemas.microsoft.com/office/powerpoint/2010/main" val="9733369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0453190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Live Demo</a:t>
            </a:r>
            <a:endParaRPr lang="en-US" dirty="0"/>
          </a:p>
        </p:txBody>
      </p:sp>
    </p:spTree>
    <p:extLst>
      <p:ext uri="{BB962C8B-B14F-4D97-AF65-F5344CB8AC3E}">
        <p14:creationId xmlns:p14="http://schemas.microsoft.com/office/powerpoint/2010/main" val="9094295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ctrTitle"/>
          </p:nvPr>
        </p:nvSpPr>
        <p:spPr>
          <a:xfrm>
            <a:off x="418203" y="792659"/>
            <a:ext cx="4884907" cy="1040475"/>
          </a:xfrm>
          <a:ln>
            <a:noFill/>
          </a:ln>
        </p:spPr>
        <p:txBody>
          <a:bodyPr/>
          <a:lstStyle/>
          <a:p>
            <a:r>
              <a:rPr lang="en-US" dirty="0" smtClean="0"/>
              <a:t>Thank You</a:t>
            </a:r>
            <a:endParaRPr lang="en-US" dirty="0"/>
          </a:p>
        </p:txBody>
      </p:sp>
      <p:sp>
        <p:nvSpPr>
          <p:cNvPr id="3" name="Content Placeholder 2"/>
          <p:cNvSpPr txBox="1">
            <a:spLocks/>
          </p:cNvSpPr>
          <p:nvPr/>
        </p:nvSpPr>
        <p:spPr>
          <a:xfrm>
            <a:off x="332903" y="1984442"/>
            <a:ext cx="4316920" cy="2947482"/>
          </a:xfrm>
          <a:prstGeom prst="rect">
            <a:avLst/>
          </a:prstGeom>
        </p:spPr>
        <p:txBody>
          <a:bodyPr/>
          <a:lstStyle>
            <a:lvl1pPr marL="298450" indent="-298450" algn="l" defTabSz="457200" rtl="0" eaLnBrk="1" latinLnBrk="0" hangingPunct="1">
              <a:spcBef>
                <a:spcPct val="20000"/>
              </a:spcBef>
              <a:buClr>
                <a:schemeClr val="accent1"/>
              </a:buClr>
              <a:buSzPct val="100000"/>
              <a:buFont typeface="Arial"/>
              <a:buChar char="•"/>
              <a:defRPr sz="2200" kern="1200">
                <a:solidFill>
                  <a:schemeClr val="tx1"/>
                </a:solidFill>
                <a:latin typeface="+mn-lt"/>
                <a:ea typeface="+mn-ea"/>
                <a:cs typeface="+mn-cs"/>
              </a:defRPr>
            </a:lvl1pPr>
            <a:lvl2pPr marL="712788"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082675" indent="-228600" algn="l" defTabSz="457200" rtl="0" eaLnBrk="1" latinLnBrk="0" hangingPunct="1">
              <a:spcBef>
                <a:spcPct val="20000"/>
              </a:spcBef>
              <a:buFont typeface="Lucida Grande"/>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defTabSz="914400">
              <a:spcBef>
                <a:spcPct val="50000"/>
              </a:spcBef>
              <a:buFont typeface="Arial"/>
              <a:buNone/>
            </a:pPr>
            <a:r>
              <a:rPr lang="en-US" sz="2800" dirty="0" smtClean="0">
                <a:solidFill>
                  <a:srgbClr val="00B0F0"/>
                </a:solidFill>
              </a:rPr>
              <a:t>Your Feedback is Important!</a:t>
            </a:r>
          </a:p>
          <a:p>
            <a:pPr marL="0" indent="0" algn="ctr" defTabSz="914400">
              <a:buNone/>
            </a:pPr>
            <a:endParaRPr lang="en-US" dirty="0" smtClean="0">
              <a:solidFill>
                <a:srgbClr val="000000"/>
              </a:solidFill>
            </a:endParaRPr>
          </a:p>
          <a:p>
            <a:pPr marL="0" indent="0" algn="ctr" defTabSz="914400">
              <a:buFont typeface="Arial"/>
              <a:buNone/>
            </a:pPr>
            <a:r>
              <a:rPr lang="en-US" sz="1800" dirty="0" smtClean="0">
                <a:solidFill>
                  <a:srgbClr val="000000"/>
                </a:solidFill>
              </a:rPr>
              <a:t>Access the InterConnect 2015 Conference CONNECT Attendee Portal to complete your session surveys from your smartphone, laptop or conference kiosk.</a:t>
            </a:r>
          </a:p>
          <a:p>
            <a:endParaRPr lang="en-US" dirty="0"/>
          </a:p>
        </p:txBody>
      </p:sp>
    </p:spTree>
    <p:extLst>
      <p:ext uri="{BB962C8B-B14F-4D97-AF65-F5344CB8AC3E}">
        <p14:creationId xmlns:p14="http://schemas.microsoft.com/office/powerpoint/2010/main" val="4914221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Web APIs?</a:t>
            </a:r>
            <a:endParaRPr lang="en-US" dirty="0"/>
          </a:p>
        </p:txBody>
      </p:sp>
      <p:sp>
        <p:nvSpPr>
          <p:cNvPr id="3" name="Slide Number Placeholder 2"/>
          <p:cNvSpPr>
            <a:spLocks noGrp="1"/>
          </p:cNvSpPr>
          <p:nvPr>
            <p:ph type="sldNum" sz="quarter" idx="10"/>
          </p:nvPr>
        </p:nvSpPr>
        <p:spPr/>
        <p:txBody>
          <a:bodyPr/>
          <a:lstStyle/>
          <a:p>
            <a:fld id="{9B6B7A19-9BD6-654B-9E7A-5FCB6FF99B9F}" type="slidenum">
              <a:rPr lang="en-US" smtClean="0"/>
              <a:pPr/>
              <a:t>2</a:t>
            </a:fld>
            <a:endParaRPr lang="en-US" dirty="0"/>
          </a:p>
        </p:txBody>
      </p:sp>
      <p:sp>
        <p:nvSpPr>
          <p:cNvPr id="5" name="Content Placeholder 4"/>
          <p:cNvSpPr>
            <a:spLocks noGrp="1"/>
          </p:cNvSpPr>
          <p:nvPr>
            <p:ph idx="1"/>
          </p:nvPr>
        </p:nvSpPr>
        <p:spPr>
          <a:xfrm>
            <a:off x="204880" y="1054384"/>
            <a:ext cx="8506046" cy="5250787"/>
          </a:xfrm>
        </p:spPr>
        <p:txBody>
          <a:bodyPr/>
          <a:lstStyle/>
          <a:p>
            <a:pPr marL="0" indent="0">
              <a:buNone/>
            </a:pPr>
            <a:r>
              <a:rPr lang="en-US" dirty="0" smtClean="0"/>
              <a:t>Wide range of clients available for consuming Web APIs</a:t>
            </a:r>
          </a:p>
          <a:p>
            <a:pPr marL="0" indent="0">
              <a:buNone/>
            </a:pPr>
            <a:endParaRPr lang="en-US" dirty="0"/>
          </a:p>
          <a:p>
            <a:pPr marL="0" indent="0">
              <a:buNone/>
            </a:pPr>
            <a:endParaRPr lang="en-US" dirty="0"/>
          </a:p>
        </p:txBody>
      </p:sp>
      <p:pic>
        <p:nvPicPr>
          <p:cNvPr id="14" name="Picture 13" descr="four-browser-icon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5045" y="3607162"/>
            <a:ext cx="3069665" cy="2134576"/>
          </a:xfrm>
          <a:prstGeom prst="rect">
            <a:avLst/>
          </a:prstGeom>
        </p:spPr>
      </p:pic>
      <p:sp>
        <p:nvSpPr>
          <p:cNvPr id="16" name="Oval 15"/>
          <p:cNvSpPr/>
          <p:nvPr/>
        </p:nvSpPr>
        <p:spPr>
          <a:xfrm>
            <a:off x="540330" y="1742787"/>
            <a:ext cx="2161862" cy="75374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iPhone</a:t>
            </a:r>
            <a:endParaRPr lang="en-US" dirty="0">
              <a:solidFill>
                <a:srgbClr val="000000"/>
              </a:solidFill>
            </a:endParaRPr>
          </a:p>
        </p:txBody>
      </p:sp>
      <p:sp>
        <p:nvSpPr>
          <p:cNvPr id="19" name="Oval 18"/>
          <p:cNvSpPr/>
          <p:nvPr/>
        </p:nvSpPr>
        <p:spPr>
          <a:xfrm>
            <a:off x="2728441" y="1742787"/>
            <a:ext cx="2161862" cy="730518"/>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Android</a:t>
            </a:r>
            <a:endParaRPr lang="en-US" dirty="0">
              <a:solidFill>
                <a:srgbClr val="000000"/>
              </a:solidFill>
            </a:endParaRPr>
          </a:p>
        </p:txBody>
      </p:sp>
      <p:sp>
        <p:nvSpPr>
          <p:cNvPr id="20" name="Oval 19"/>
          <p:cNvSpPr/>
          <p:nvPr/>
        </p:nvSpPr>
        <p:spPr>
          <a:xfrm>
            <a:off x="4912141" y="1742787"/>
            <a:ext cx="2161862" cy="72079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Windows</a:t>
            </a:r>
            <a:endParaRPr lang="en-US" dirty="0">
              <a:solidFill>
                <a:srgbClr val="000000"/>
              </a:solidFill>
            </a:endParaRPr>
          </a:p>
        </p:txBody>
      </p:sp>
      <p:sp>
        <p:nvSpPr>
          <p:cNvPr id="21" name="Oval 20"/>
          <p:cNvSpPr/>
          <p:nvPr/>
        </p:nvSpPr>
        <p:spPr>
          <a:xfrm>
            <a:off x="692730" y="2337225"/>
            <a:ext cx="6418926" cy="634969"/>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Tablet</a:t>
            </a:r>
            <a:endParaRPr lang="en-US" dirty="0">
              <a:solidFill>
                <a:srgbClr val="000000"/>
              </a:solidFill>
            </a:endParaRPr>
          </a:p>
        </p:txBody>
      </p:sp>
      <p:sp>
        <p:nvSpPr>
          <p:cNvPr id="22" name="Rectangle 21"/>
          <p:cNvSpPr/>
          <p:nvPr/>
        </p:nvSpPr>
        <p:spPr>
          <a:xfrm>
            <a:off x="1567362" y="4107032"/>
            <a:ext cx="3215757" cy="1269937"/>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WEB API</a:t>
            </a:r>
            <a:endParaRPr lang="en-US" dirty="0">
              <a:solidFill>
                <a:schemeClr val="tx1"/>
              </a:solidFill>
            </a:endParaRPr>
          </a:p>
        </p:txBody>
      </p:sp>
      <p:sp>
        <p:nvSpPr>
          <p:cNvPr id="23" name="Down Arrow 22"/>
          <p:cNvSpPr/>
          <p:nvPr/>
        </p:nvSpPr>
        <p:spPr>
          <a:xfrm>
            <a:off x="3134603" y="2972193"/>
            <a:ext cx="162140" cy="1128678"/>
          </a:xfrm>
          <a:prstGeom prst="down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Down Arrow 23"/>
          <p:cNvSpPr/>
          <p:nvPr/>
        </p:nvSpPr>
        <p:spPr>
          <a:xfrm rot="5400000">
            <a:off x="5414549" y="3765721"/>
            <a:ext cx="162140" cy="1413323"/>
          </a:xfrm>
          <a:prstGeom prst="downArrow">
            <a:avLst>
              <a:gd name="adj1" fmla="val 56526"/>
              <a:gd name="adj2" fmla="val 50000"/>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294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0" grpId="0" animBg="1"/>
      <p:bldP spid="21" grpId="0" animBg="1"/>
      <p:bldP spid="22" grpId="0" animBg="1"/>
      <p:bldP spid="23" grpId="0" animBg="1"/>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APIs cont’d</a:t>
            </a:r>
            <a:endParaRPr lang="en-US" dirty="0"/>
          </a:p>
        </p:txBody>
      </p:sp>
      <p:sp>
        <p:nvSpPr>
          <p:cNvPr id="3" name="Content Placeholder 2"/>
          <p:cNvSpPr>
            <a:spLocks noGrp="1"/>
          </p:cNvSpPr>
          <p:nvPr>
            <p:ph idx="1"/>
          </p:nvPr>
        </p:nvSpPr>
        <p:spPr/>
        <p:txBody>
          <a:bodyPr>
            <a:normAutofit/>
          </a:bodyPr>
          <a:lstStyle/>
          <a:p>
            <a:r>
              <a:rPr lang="en-US" sz="1600" dirty="0" smtClean="0"/>
              <a:t>REST(</a:t>
            </a:r>
            <a:r>
              <a:rPr lang="en-US" sz="1600" dirty="0" err="1" smtClean="0"/>
              <a:t>REpresentational</a:t>
            </a:r>
            <a:r>
              <a:rPr lang="en-US" sz="1600" dirty="0" smtClean="0"/>
              <a:t> </a:t>
            </a:r>
            <a:r>
              <a:rPr lang="en-US" sz="1600" dirty="0"/>
              <a:t>State Transfer) is a simple stateless </a:t>
            </a:r>
            <a:r>
              <a:rPr lang="en-US" sz="1600" dirty="0" smtClean="0"/>
              <a:t>architecture that generally runs over HTTP transport. </a:t>
            </a:r>
            <a:r>
              <a:rPr lang="en-US" sz="1600" dirty="0"/>
              <a:t>When an Web API uses this architecture, it is known as REST </a:t>
            </a:r>
            <a:r>
              <a:rPr lang="en-US" sz="1600" dirty="0" smtClean="0"/>
              <a:t>API.</a:t>
            </a:r>
          </a:p>
          <a:p>
            <a:r>
              <a:rPr lang="en-US" sz="1600" dirty="0" smtClean="0"/>
              <a:t>APIs </a:t>
            </a:r>
            <a:r>
              <a:rPr lang="en-US" sz="1600" dirty="0"/>
              <a:t>that adhere to REST architectural style are called </a:t>
            </a:r>
            <a:r>
              <a:rPr lang="en-US" sz="1600" dirty="0" err="1"/>
              <a:t>RESTful</a:t>
            </a:r>
            <a:r>
              <a:rPr lang="en-US" sz="1600" dirty="0"/>
              <a:t> </a:t>
            </a:r>
            <a:r>
              <a:rPr lang="en-US" sz="1600" dirty="0" smtClean="0"/>
              <a:t>APIs.</a:t>
            </a:r>
          </a:p>
          <a:p>
            <a:r>
              <a:rPr lang="en-US" sz="1600" dirty="0"/>
              <a:t>HTTP based </a:t>
            </a:r>
            <a:r>
              <a:rPr lang="en-US" sz="1600" dirty="0" err="1"/>
              <a:t>RESTful</a:t>
            </a:r>
            <a:r>
              <a:rPr lang="en-US" sz="1600" dirty="0"/>
              <a:t> APIs are defined with these aspects:</a:t>
            </a:r>
          </a:p>
          <a:p>
            <a:pPr lvl="1"/>
            <a:r>
              <a:rPr lang="en-US" sz="1400" dirty="0" smtClean="0"/>
              <a:t>base URL, </a:t>
            </a:r>
            <a:r>
              <a:rPr lang="en-US" sz="1400" dirty="0"/>
              <a:t>such as http://</a:t>
            </a:r>
            <a:r>
              <a:rPr lang="en-US" sz="1400" dirty="0" err="1"/>
              <a:t>example.com</a:t>
            </a:r>
            <a:r>
              <a:rPr lang="en-US" sz="1400" dirty="0"/>
              <a:t>/resources/</a:t>
            </a:r>
          </a:p>
          <a:p>
            <a:pPr lvl="1"/>
            <a:r>
              <a:rPr lang="en-US" sz="1400" dirty="0"/>
              <a:t>an Internet media type for the data. This is often JSON but can be any other valid Internet media type (e.g. XML, Atom, </a:t>
            </a:r>
            <a:r>
              <a:rPr lang="en-US" sz="1400" dirty="0" err="1"/>
              <a:t>microformats</a:t>
            </a:r>
            <a:r>
              <a:rPr lang="en-US" sz="1400" dirty="0"/>
              <a:t>, images, etc.)</a:t>
            </a:r>
          </a:p>
          <a:p>
            <a:pPr lvl="1"/>
            <a:r>
              <a:rPr lang="en-US" sz="1400" dirty="0"/>
              <a:t>standard HTTP methods (e.g., GET, PUT, POST, or DELETE</a:t>
            </a:r>
            <a:r>
              <a:rPr lang="en-US" sz="1400" dirty="0" smtClean="0"/>
              <a:t>)</a:t>
            </a:r>
          </a:p>
          <a:p>
            <a:r>
              <a:rPr lang="en-US" sz="1600" dirty="0" smtClean="0"/>
              <a:t>CRUD(create, read, update and delete) operations can be easily performed as they map to standard HTTP methods.</a:t>
            </a:r>
          </a:p>
          <a:p>
            <a:r>
              <a:rPr lang="en-US" sz="1600" dirty="0" smtClean="0"/>
              <a:t>Examples:</a:t>
            </a:r>
          </a:p>
          <a:p>
            <a:pPr marL="0" indent="0">
              <a:buNone/>
            </a:pPr>
            <a:endParaRPr lang="en-US" sz="1600" dirty="0"/>
          </a:p>
          <a:p>
            <a:pPr marL="0" indent="0">
              <a:buNone/>
            </a:pPr>
            <a:endParaRPr lang="en-US" sz="1600" dirty="0" smtClean="0"/>
          </a:p>
          <a:p>
            <a:endParaRPr lang="en-US" sz="1600" dirty="0"/>
          </a:p>
          <a:p>
            <a:pPr marL="0" indent="0">
              <a:buNone/>
            </a:pPr>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9B6B7A19-9BD6-654B-9E7A-5FCB6FF99B9F}" type="slidenum">
              <a:rPr lang="en-US" smtClean="0"/>
              <a:pPr/>
              <a:t>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32059580"/>
              </p:ext>
            </p:extLst>
          </p:nvPr>
        </p:nvGraphicFramePr>
        <p:xfrm>
          <a:off x="753836" y="4436744"/>
          <a:ext cx="7542309" cy="1854200"/>
        </p:xfrm>
        <a:graphic>
          <a:graphicData uri="http://schemas.openxmlformats.org/drawingml/2006/table">
            <a:tbl>
              <a:tblPr firstRow="1" bandRow="1">
                <a:tableStyleId>{5C22544A-7EE6-4342-B048-85BDC9FD1C3A}</a:tableStyleId>
              </a:tblPr>
              <a:tblGrid>
                <a:gridCol w="2514103"/>
                <a:gridCol w="2514103"/>
                <a:gridCol w="2514103"/>
              </a:tblGrid>
              <a:tr h="370840">
                <a:tc>
                  <a:txBody>
                    <a:bodyPr/>
                    <a:lstStyle/>
                    <a:p>
                      <a:r>
                        <a:rPr lang="en-US" smtClean="0"/>
                        <a:t>URI</a:t>
                      </a:r>
                      <a:endParaRPr lang="en-US" dirty="0"/>
                    </a:p>
                  </a:txBody>
                  <a:tcPr/>
                </a:tc>
                <a:tc>
                  <a:txBody>
                    <a:bodyPr/>
                    <a:lstStyle/>
                    <a:p>
                      <a:r>
                        <a:rPr lang="en-US" dirty="0" smtClean="0"/>
                        <a:t>HTTP Verb</a:t>
                      </a:r>
                      <a:endParaRPr lang="en-US" dirty="0"/>
                    </a:p>
                  </a:txBody>
                  <a:tcPr/>
                </a:tc>
                <a:tc>
                  <a:txBody>
                    <a:bodyPr/>
                    <a:lstStyle/>
                    <a:p>
                      <a:r>
                        <a:rPr lang="en-US" dirty="0" smtClean="0"/>
                        <a:t>Functionality</a:t>
                      </a:r>
                      <a:endParaRPr lang="en-US" dirty="0"/>
                    </a:p>
                  </a:txBody>
                  <a:tcPr/>
                </a:tc>
              </a:tr>
              <a:tr h="370840">
                <a:tc>
                  <a:txBody>
                    <a:bodyPr/>
                    <a:lstStyle/>
                    <a:p>
                      <a:r>
                        <a:rPr lang="en-US" dirty="0" smtClean="0"/>
                        <a:t>/v1/login</a:t>
                      </a:r>
                      <a:endParaRPr lang="en-US" dirty="0"/>
                    </a:p>
                  </a:txBody>
                  <a:tcPr/>
                </a:tc>
                <a:tc>
                  <a:txBody>
                    <a:bodyPr/>
                    <a:lstStyle/>
                    <a:p>
                      <a:r>
                        <a:rPr lang="en-US" dirty="0" smtClean="0"/>
                        <a:t>GET</a:t>
                      </a:r>
                      <a:endParaRPr lang="en-US" dirty="0"/>
                    </a:p>
                  </a:txBody>
                  <a:tcPr/>
                </a:tc>
                <a:tc>
                  <a:txBody>
                    <a:bodyPr/>
                    <a:lstStyle/>
                    <a:p>
                      <a:r>
                        <a:rPr lang="en-US" dirty="0" smtClean="0"/>
                        <a:t>Logging in</a:t>
                      </a:r>
                      <a:endParaRPr lang="en-US" dirty="0"/>
                    </a:p>
                  </a:txBody>
                  <a:tcPr/>
                </a:tc>
              </a:tr>
              <a:tr h="370840">
                <a:tc>
                  <a:txBody>
                    <a:bodyPr/>
                    <a:lstStyle/>
                    <a:p>
                      <a:r>
                        <a:rPr lang="en-US" dirty="0" smtClean="0"/>
                        <a:t>/v1/users</a:t>
                      </a:r>
                      <a:endParaRPr lang="en-US" dirty="0"/>
                    </a:p>
                  </a:txBody>
                  <a:tcPr/>
                </a:tc>
                <a:tc>
                  <a:txBody>
                    <a:bodyPr/>
                    <a:lstStyle/>
                    <a:p>
                      <a:r>
                        <a:rPr lang="en-US" dirty="0" smtClean="0"/>
                        <a:t>POST</a:t>
                      </a:r>
                      <a:endParaRPr lang="en-US" dirty="0"/>
                    </a:p>
                  </a:txBody>
                  <a:tcPr/>
                </a:tc>
                <a:tc>
                  <a:txBody>
                    <a:bodyPr/>
                    <a:lstStyle/>
                    <a:p>
                      <a:r>
                        <a:rPr lang="en-US" dirty="0" smtClean="0"/>
                        <a:t>Signing up new user</a:t>
                      </a:r>
                      <a:endParaRPr lang="en-US" dirty="0"/>
                    </a:p>
                  </a:txBody>
                  <a:tcPr/>
                </a:tc>
              </a:tr>
              <a:tr h="370840">
                <a:tc>
                  <a:txBody>
                    <a:bodyPr/>
                    <a:lstStyle/>
                    <a:p>
                      <a:r>
                        <a:rPr lang="en-US" dirty="0" smtClean="0"/>
                        <a:t>/v1/users/&lt;</a:t>
                      </a:r>
                      <a:r>
                        <a:rPr lang="en-US" dirty="0" err="1" smtClean="0"/>
                        <a:t>userID</a:t>
                      </a:r>
                      <a:r>
                        <a:rPr lang="en-US" dirty="0" smtClean="0"/>
                        <a:t>&gt;</a:t>
                      </a:r>
                      <a:endParaRPr lang="en-US" dirty="0"/>
                    </a:p>
                  </a:txBody>
                  <a:tcPr/>
                </a:tc>
                <a:tc>
                  <a:txBody>
                    <a:bodyPr/>
                    <a:lstStyle/>
                    <a:p>
                      <a:r>
                        <a:rPr lang="en-US" dirty="0" smtClean="0"/>
                        <a:t>GET</a:t>
                      </a:r>
                      <a:endParaRPr lang="en-US" dirty="0"/>
                    </a:p>
                  </a:txBody>
                  <a:tcPr/>
                </a:tc>
                <a:tc>
                  <a:txBody>
                    <a:bodyPr/>
                    <a:lstStyle/>
                    <a:p>
                      <a:r>
                        <a:rPr lang="en-US" dirty="0" smtClean="0"/>
                        <a:t>Retrieve user</a:t>
                      </a:r>
                      <a:endParaRPr lang="en-US" dirty="0"/>
                    </a:p>
                  </a:txBody>
                  <a:tcPr/>
                </a:tc>
              </a:tr>
              <a:tr h="370840">
                <a:tc>
                  <a:txBody>
                    <a:bodyPr/>
                    <a:lstStyle/>
                    <a:p>
                      <a:r>
                        <a:rPr lang="en-US" dirty="0" smtClean="0"/>
                        <a:t>/v1/users/&lt;</a:t>
                      </a:r>
                      <a:r>
                        <a:rPr lang="en-US" dirty="0" err="1" smtClean="0"/>
                        <a:t>userID</a:t>
                      </a:r>
                      <a:r>
                        <a:rPr lang="en-US" dirty="0" smtClean="0"/>
                        <a:t>&gt;</a:t>
                      </a:r>
                      <a:endParaRPr lang="en-US" dirty="0"/>
                    </a:p>
                  </a:txBody>
                  <a:tcPr/>
                </a:tc>
                <a:tc>
                  <a:txBody>
                    <a:bodyPr/>
                    <a:lstStyle/>
                    <a:p>
                      <a:r>
                        <a:rPr lang="en-US" dirty="0" smtClean="0"/>
                        <a:t>DELETE</a:t>
                      </a:r>
                      <a:endParaRPr lang="en-US" dirty="0"/>
                    </a:p>
                  </a:txBody>
                  <a:tcPr/>
                </a:tc>
                <a:tc>
                  <a:txBody>
                    <a:bodyPr/>
                    <a:lstStyle/>
                    <a:p>
                      <a:r>
                        <a:rPr lang="en-US" dirty="0" smtClean="0"/>
                        <a:t>Delete user</a:t>
                      </a:r>
                      <a:endParaRPr lang="en-US" dirty="0"/>
                    </a:p>
                  </a:txBody>
                  <a:tcPr/>
                </a:tc>
              </a:tr>
            </a:tbl>
          </a:graphicData>
        </a:graphic>
      </p:graphicFrame>
    </p:spTree>
    <p:extLst>
      <p:ext uri="{BB962C8B-B14F-4D97-AF65-F5344CB8AC3E}">
        <p14:creationId xmlns:p14="http://schemas.microsoft.com/office/powerpoint/2010/main" val="36610152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98" y="239150"/>
            <a:ext cx="7648617" cy="623986"/>
          </a:xfrm>
        </p:spPr>
        <p:txBody>
          <a:bodyPr>
            <a:normAutofit fontScale="90000"/>
          </a:bodyPr>
          <a:lstStyle/>
          <a:p>
            <a:r>
              <a:rPr lang="en-US" dirty="0" smtClean="0"/>
              <a:t>Typical Web Application Security for Enterprises</a:t>
            </a:r>
            <a:endParaRPr lang="en-US" dirty="0"/>
          </a:p>
        </p:txBody>
      </p:sp>
      <p:sp>
        <p:nvSpPr>
          <p:cNvPr id="3" name="Slide Number Placeholder 2"/>
          <p:cNvSpPr>
            <a:spLocks noGrp="1"/>
          </p:cNvSpPr>
          <p:nvPr>
            <p:ph type="sldNum" sz="quarter" idx="10"/>
          </p:nvPr>
        </p:nvSpPr>
        <p:spPr>
          <a:xfrm>
            <a:off x="8603852" y="6776585"/>
            <a:ext cx="482561" cy="311471"/>
          </a:xfrm>
        </p:spPr>
        <p:txBody>
          <a:bodyPr/>
          <a:lstStyle/>
          <a:p>
            <a:fld id="{9B6B7A19-9BD6-654B-9E7A-5FCB6FF99B9F}" type="slidenum">
              <a:rPr lang="en-US" smtClean="0"/>
              <a:pPr/>
              <a:t>4</a:t>
            </a:fld>
            <a:endParaRPr lang="en-US" dirty="0"/>
          </a:p>
        </p:txBody>
      </p:sp>
      <p:sp>
        <p:nvSpPr>
          <p:cNvPr id="8" name="Rounded Rectangle 7"/>
          <p:cNvSpPr/>
          <p:nvPr/>
        </p:nvSpPr>
        <p:spPr>
          <a:xfrm>
            <a:off x="1094444" y="3242394"/>
            <a:ext cx="5080376" cy="3107294"/>
          </a:xfrm>
          <a:prstGeom prst="roundRect">
            <a:avLst/>
          </a:prstGeom>
          <a:pattFill prst="sphere">
            <a:fgClr>
              <a:schemeClr val="bg1"/>
            </a:fgClr>
            <a:bgClr>
              <a:prstClr val="white"/>
            </a:bgClr>
          </a:pattFill>
          <a:ln>
            <a:solidFill>
              <a:schemeClr val="tx1"/>
            </a:solidFill>
          </a:ln>
          <a:effectLst>
            <a:outerShdw blurRad="40005" dist="22987" dir="5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b="1" dirty="0" smtClean="0">
              <a:solidFill>
                <a:schemeClr val="tx1"/>
              </a:solidFill>
              <a:latin typeface="Helvetica"/>
            </a:endParaRPr>
          </a:p>
          <a:p>
            <a:pPr algn="ctr"/>
            <a:endParaRPr lang="en-US" sz="1600" b="1" dirty="0">
              <a:solidFill>
                <a:schemeClr val="tx1"/>
              </a:solidFill>
              <a:latin typeface="Helvetica"/>
            </a:endParaRPr>
          </a:p>
          <a:p>
            <a:pPr algn="ctr"/>
            <a:endParaRPr lang="en-US" sz="1600" b="1" dirty="0" smtClean="0">
              <a:solidFill>
                <a:schemeClr val="tx1"/>
              </a:solidFill>
              <a:latin typeface="Helvetica"/>
            </a:endParaRPr>
          </a:p>
          <a:p>
            <a:pPr algn="ctr"/>
            <a:endParaRPr lang="en-US" sz="1600" b="1" dirty="0">
              <a:solidFill>
                <a:schemeClr val="tx1"/>
              </a:solidFill>
              <a:latin typeface="Helvetica"/>
            </a:endParaRPr>
          </a:p>
          <a:p>
            <a:pPr algn="ctr"/>
            <a:endParaRPr lang="en-US" sz="1600" b="1" dirty="0" smtClean="0">
              <a:solidFill>
                <a:schemeClr val="tx1"/>
              </a:solidFill>
              <a:latin typeface="Helvetica"/>
            </a:endParaRPr>
          </a:p>
          <a:p>
            <a:pPr algn="ctr"/>
            <a:endParaRPr lang="en-US" sz="1600" b="1" dirty="0">
              <a:solidFill>
                <a:schemeClr val="tx1"/>
              </a:solidFill>
              <a:latin typeface="Helvetica"/>
            </a:endParaRPr>
          </a:p>
          <a:p>
            <a:pPr algn="ctr"/>
            <a:r>
              <a:rPr lang="en-US" sz="1600" b="1" dirty="0" smtClean="0">
                <a:solidFill>
                  <a:schemeClr val="tx1"/>
                </a:solidFill>
                <a:latin typeface="Helvetica"/>
              </a:rPr>
              <a:t>								Web Server               (+</a:t>
            </a:r>
            <a:r>
              <a:rPr lang="en-US" sz="1600" b="1" dirty="0" err="1" smtClean="0">
                <a:solidFill>
                  <a:schemeClr val="tx1"/>
                </a:solidFill>
                <a:latin typeface="Helvetica"/>
              </a:rPr>
              <a:t>Config</a:t>
            </a:r>
            <a:r>
              <a:rPr lang="en-US" sz="1600" b="1" dirty="0" smtClean="0">
                <a:solidFill>
                  <a:schemeClr val="tx1"/>
                </a:solidFill>
                <a:latin typeface="Helvetica"/>
              </a:rPr>
              <a:t>)   </a:t>
            </a:r>
            <a:endParaRPr lang="en-US" sz="1600" b="1" dirty="0">
              <a:solidFill>
                <a:schemeClr val="tx1"/>
              </a:solidFill>
              <a:latin typeface="Helvetica"/>
            </a:endParaRPr>
          </a:p>
        </p:txBody>
      </p:sp>
      <p:sp>
        <p:nvSpPr>
          <p:cNvPr id="18" name="Rounded Rectangle 17"/>
          <p:cNvSpPr/>
          <p:nvPr/>
        </p:nvSpPr>
        <p:spPr>
          <a:xfrm>
            <a:off x="1354922" y="1017035"/>
            <a:ext cx="1766251" cy="995951"/>
          </a:xfrm>
          <a:prstGeom prst="roundRect">
            <a:avLst/>
          </a:prstGeom>
          <a:pattFill prst="sphere">
            <a:fgClr>
              <a:schemeClr val="bg1"/>
            </a:fgClr>
            <a:bgClr>
              <a:prstClr val="white"/>
            </a:bgClr>
          </a:pattFill>
          <a:ln>
            <a:solidFill>
              <a:schemeClr val="tx1"/>
            </a:solidFill>
          </a:ln>
          <a:effectLst>
            <a:outerShdw blurRad="40005" dist="22987" dir="5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tx1"/>
                </a:solidFill>
                <a:latin typeface="Helvetica"/>
              </a:rPr>
              <a:t>Web Client</a:t>
            </a:r>
            <a:endParaRPr lang="en-US" sz="1600" b="1" dirty="0">
              <a:solidFill>
                <a:schemeClr val="tx1"/>
              </a:solidFill>
              <a:latin typeface="Helvetica"/>
            </a:endParaRPr>
          </a:p>
        </p:txBody>
      </p:sp>
      <p:sp>
        <p:nvSpPr>
          <p:cNvPr id="19" name="Rounded Rectangle 18"/>
          <p:cNvSpPr/>
          <p:nvPr/>
        </p:nvSpPr>
        <p:spPr>
          <a:xfrm>
            <a:off x="7377749" y="3796303"/>
            <a:ext cx="1607489" cy="1264004"/>
          </a:xfrm>
          <a:prstGeom prst="roundRect">
            <a:avLst/>
          </a:prstGeom>
          <a:solidFill>
            <a:srgbClr val="FF6600"/>
          </a:solidFill>
          <a:ln>
            <a:solidFill>
              <a:schemeClr val="tx1"/>
            </a:solidFill>
          </a:ln>
          <a:effectLst>
            <a:outerShdw blurRad="40005" dist="22987" dir="5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tx1"/>
                </a:solidFill>
                <a:latin typeface="Helvetica"/>
              </a:rPr>
              <a:t>SSO Server</a:t>
            </a:r>
            <a:endParaRPr lang="en-US" sz="1600" b="1" dirty="0">
              <a:solidFill>
                <a:schemeClr val="tx1"/>
              </a:solidFill>
              <a:latin typeface="Helvetica"/>
            </a:endParaRPr>
          </a:p>
        </p:txBody>
      </p:sp>
      <p:sp>
        <p:nvSpPr>
          <p:cNvPr id="20" name="Rounded Rectangle 19"/>
          <p:cNvSpPr/>
          <p:nvPr/>
        </p:nvSpPr>
        <p:spPr>
          <a:xfrm>
            <a:off x="1588424" y="3985443"/>
            <a:ext cx="1721923" cy="1155926"/>
          </a:xfrm>
          <a:prstGeom prst="roundRect">
            <a:avLst/>
          </a:prstGeom>
          <a:pattFill prst="sphere">
            <a:fgClr>
              <a:schemeClr val="bg1"/>
            </a:fgClr>
            <a:bgClr>
              <a:prstClr val="white"/>
            </a:bgClr>
          </a:pattFill>
          <a:ln>
            <a:solidFill>
              <a:schemeClr val="tx1"/>
            </a:solidFill>
          </a:ln>
          <a:effectLst>
            <a:outerShdw blurRad="40005" dist="22987" dir="5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tx1"/>
                </a:solidFill>
                <a:latin typeface="Helvetica"/>
              </a:rPr>
              <a:t>Web Site</a:t>
            </a:r>
            <a:endParaRPr lang="en-US" sz="1600" b="1" dirty="0">
              <a:solidFill>
                <a:schemeClr val="tx1"/>
              </a:solidFill>
              <a:latin typeface="Helvetica"/>
            </a:endParaRPr>
          </a:p>
        </p:txBody>
      </p:sp>
      <p:sp>
        <p:nvSpPr>
          <p:cNvPr id="21" name="Rounded Rectangle 20"/>
          <p:cNvSpPr/>
          <p:nvPr/>
        </p:nvSpPr>
        <p:spPr>
          <a:xfrm>
            <a:off x="4375597" y="3917893"/>
            <a:ext cx="1637081" cy="1173226"/>
          </a:xfrm>
          <a:prstGeom prst="roundRect">
            <a:avLst/>
          </a:prstGeom>
          <a:solidFill>
            <a:srgbClr val="FF6600"/>
          </a:solidFill>
          <a:ln>
            <a:solidFill>
              <a:schemeClr val="tx1"/>
            </a:solidFill>
          </a:ln>
          <a:effectLst>
            <a:outerShdw blurRad="40005" dist="22987" dir="5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tx1"/>
                </a:solidFill>
                <a:latin typeface="Helvetica"/>
              </a:rPr>
              <a:t>Policy Agent</a:t>
            </a:r>
            <a:endParaRPr lang="en-US" sz="1600" b="1" dirty="0">
              <a:solidFill>
                <a:schemeClr val="tx1"/>
              </a:solidFill>
              <a:latin typeface="Helvetica"/>
            </a:endParaRPr>
          </a:p>
        </p:txBody>
      </p:sp>
      <p:cxnSp>
        <p:nvCxnSpPr>
          <p:cNvPr id="24" name="Straight Arrow Connector 23"/>
          <p:cNvCxnSpPr/>
          <p:nvPr/>
        </p:nvCxnSpPr>
        <p:spPr>
          <a:xfrm>
            <a:off x="2098061" y="3786583"/>
            <a:ext cx="2277059" cy="31334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6007100" y="4613276"/>
            <a:ext cx="1381125" cy="6349"/>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flipV="1">
            <a:off x="3311526" y="4689475"/>
            <a:ext cx="1063624" cy="317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Oval 47"/>
          <p:cNvSpPr/>
          <p:nvPr/>
        </p:nvSpPr>
        <p:spPr>
          <a:xfrm>
            <a:off x="2175227" y="2715505"/>
            <a:ext cx="621535" cy="499869"/>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Oval 48"/>
          <p:cNvSpPr/>
          <p:nvPr/>
        </p:nvSpPr>
        <p:spPr>
          <a:xfrm>
            <a:off x="3516683" y="3421815"/>
            <a:ext cx="621535" cy="499869"/>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2</a:t>
            </a:r>
          </a:p>
        </p:txBody>
      </p:sp>
      <p:sp>
        <p:nvSpPr>
          <p:cNvPr id="50" name="Oval 49"/>
          <p:cNvSpPr/>
          <p:nvPr/>
        </p:nvSpPr>
        <p:spPr>
          <a:xfrm>
            <a:off x="6475811" y="4016255"/>
            <a:ext cx="621535" cy="499869"/>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3</a:t>
            </a:r>
          </a:p>
        </p:txBody>
      </p:sp>
      <p:sp>
        <p:nvSpPr>
          <p:cNvPr id="51" name="Oval 50"/>
          <p:cNvSpPr/>
          <p:nvPr/>
        </p:nvSpPr>
        <p:spPr>
          <a:xfrm>
            <a:off x="3547475" y="4128125"/>
            <a:ext cx="621535" cy="499869"/>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Oval 51"/>
          <p:cNvSpPr/>
          <p:nvPr/>
        </p:nvSpPr>
        <p:spPr>
          <a:xfrm>
            <a:off x="1209899" y="2723085"/>
            <a:ext cx="621535" cy="499869"/>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4" name="TextBox 53"/>
          <p:cNvSpPr txBox="1"/>
          <p:nvPr/>
        </p:nvSpPr>
        <p:spPr>
          <a:xfrm>
            <a:off x="4661515" y="1567157"/>
            <a:ext cx="3837304" cy="369332"/>
          </a:xfrm>
          <a:prstGeom prst="rect">
            <a:avLst/>
          </a:prstGeom>
          <a:noFill/>
        </p:spPr>
        <p:txBody>
          <a:bodyPr wrap="square" rtlCol="0">
            <a:spAutoFit/>
          </a:bodyPr>
          <a:lstStyle/>
          <a:p>
            <a:endParaRPr lang="en-US" dirty="0"/>
          </a:p>
        </p:txBody>
      </p:sp>
      <p:sp>
        <p:nvSpPr>
          <p:cNvPr id="55" name="TextBox 54"/>
          <p:cNvSpPr txBox="1"/>
          <p:nvPr/>
        </p:nvSpPr>
        <p:spPr>
          <a:xfrm>
            <a:off x="4810143" y="1175367"/>
            <a:ext cx="4161584" cy="2123658"/>
          </a:xfrm>
          <a:prstGeom prst="rect">
            <a:avLst/>
          </a:prstGeom>
          <a:noFill/>
        </p:spPr>
        <p:txBody>
          <a:bodyPr wrap="square" rtlCol="0">
            <a:spAutoFit/>
          </a:bodyPr>
          <a:lstStyle/>
          <a:p>
            <a:pPr marL="228600" indent="-228600">
              <a:buFont typeface="+mj-lt"/>
              <a:buAutoNum type="arabicPeriod"/>
            </a:pPr>
            <a:r>
              <a:rPr lang="en-US" sz="1100" dirty="0"/>
              <a:t>The web client (browser) requests access to a protected resource</a:t>
            </a:r>
            <a:r>
              <a:rPr lang="en-US" sz="1100" dirty="0" smtClean="0"/>
              <a:t>.</a:t>
            </a:r>
          </a:p>
          <a:p>
            <a:pPr marL="228600" indent="-228600">
              <a:buFont typeface="+mj-lt"/>
              <a:buAutoNum type="arabicPeriod"/>
            </a:pPr>
            <a:r>
              <a:rPr lang="en-US" sz="1100" dirty="0"/>
              <a:t>The web server runs the request through its policy agent that protects the resource according to SSO policy. The policy agent acts to enforce policy, whereas the policy configuration and decisions are handled by SSO server.</a:t>
            </a:r>
          </a:p>
          <a:p>
            <a:pPr marL="228600" indent="-228600">
              <a:buFont typeface="+mj-lt"/>
              <a:buAutoNum type="arabicPeriod"/>
            </a:pPr>
            <a:r>
              <a:rPr lang="en-US" sz="1100" dirty="0"/>
              <a:t>The policy agent communicates with SSO Server to get the policy decision to enforce</a:t>
            </a:r>
            <a:r>
              <a:rPr lang="en-US" sz="1100" dirty="0" smtClean="0"/>
              <a:t>.</a:t>
            </a:r>
          </a:p>
          <a:p>
            <a:pPr marL="228600" indent="-228600">
              <a:buFont typeface="+mj-lt"/>
              <a:buAutoNum type="arabicPeriod"/>
            </a:pPr>
            <a:r>
              <a:rPr lang="en-US" sz="1100" dirty="0"/>
              <a:t>For a resource to which SSO Server approves access, the policy agent allows access</a:t>
            </a:r>
            <a:r>
              <a:rPr lang="en-US" sz="1100" dirty="0" smtClean="0"/>
              <a:t>.</a:t>
            </a:r>
          </a:p>
          <a:p>
            <a:pPr marL="228600" indent="-228600">
              <a:buFont typeface="+mj-lt"/>
              <a:buAutoNum type="arabicPeriod"/>
            </a:pPr>
            <a:r>
              <a:rPr lang="en-US" sz="1100" dirty="0"/>
              <a:t>The web server returns the requested access to the web client.</a:t>
            </a:r>
          </a:p>
        </p:txBody>
      </p:sp>
      <p:sp>
        <p:nvSpPr>
          <p:cNvPr id="61" name="Rounded Rectangle 60"/>
          <p:cNvSpPr/>
          <p:nvPr/>
        </p:nvSpPr>
        <p:spPr>
          <a:xfrm>
            <a:off x="1053927" y="2283185"/>
            <a:ext cx="3661639" cy="297220"/>
          </a:xfrm>
          <a:prstGeom prst="roundRect">
            <a:avLst/>
          </a:prstGeom>
          <a:pattFill prst="sphere">
            <a:fgClr>
              <a:schemeClr val="bg1"/>
            </a:fgClr>
            <a:bgClr>
              <a:prstClr val="white"/>
            </a:bgClr>
          </a:pattFill>
          <a:ln>
            <a:solidFill>
              <a:schemeClr val="tx1"/>
            </a:solidFill>
          </a:ln>
          <a:effectLst>
            <a:outerShdw blurRad="40005" dist="22987" dir="5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tx1"/>
                </a:solidFill>
                <a:latin typeface="Helvetica"/>
              </a:rPr>
              <a:t>Load Balancer</a:t>
            </a:r>
            <a:endParaRPr lang="en-US" sz="1600" b="1" dirty="0">
              <a:solidFill>
                <a:schemeClr val="tx1"/>
              </a:solidFill>
              <a:latin typeface="Helvetica"/>
            </a:endParaRPr>
          </a:p>
        </p:txBody>
      </p:sp>
      <p:cxnSp>
        <p:nvCxnSpPr>
          <p:cNvPr id="12" name="Straight Arrow Connector 11"/>
          <p:cNvCxnSpPr/>
          <p:nvPr/>
        </p:nvCxnSpPr>
        <p:spPr>
          <a:xfrm flipH="1">
            <a:off x="2107815" y="2014963"/>
            <a:ext cx="2243" cy="178485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H="1" flipV="1">
            <a:off x="1837585" y="1993947"/>
            <a:ext cx="32466" cy="199598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426200" y="5638800"/>
            <a:ext cx="2628900" cy="369332"/>
          </a:xfrm>
          <a:prstGeom prst="rect">
            <a:avLst/>
          </a:prstGeom>
          <a:noFill/>
        </p:spPr>
        <p:txBody>
          <a:bodyPr wrap="square" rtlCol="0">
            <a:spAutoFit/>
          </a:bodyPr>
          <a:lstStyle/>
          <a:p>
            <a:r>
              <a:rPr lang="en-US" dirty="0" smtClean="0"/>
              <a:t>SSO – Single Sign-On</a:t>
            </a:r>
            <a:endParaRPr lang="en-US" dirty="0"/>
          </a:p>
        </p:txBody>
      </p:sp>
    </p:spTree>
    <p:extLst>
      <p:ext uri="{BB962C8B-B14F-4D97-AF65-F5344CB8AC3E}">
        <p14:creationId xmlns:p14="http://schemas.microsoft.com/office/powerpoint/2010/main" val="932091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Power </a:t>
            </a:r>
            <a:r>
              <a:rPr lang="en-US" dirty="0" smtClean="0"/>
              <a:t>XI52 known </a:t>
            </a:r>
            <a:r>
              <a:rPr lang="en-US" dirty="0"/>
              <a:t>capabilities </a:t>
            </a:r>
            <a:br>
              <a:rPr lang="en-US" dirty="0"/>
            </a:br>
            <a:endParaRPr lang="en-US" dirty="0"/>
          </a:p>
        </p:txBody>
      </p:sp>
      <p:sp>
        <p:nvSpPr>
          <p:cNvPr id="3" name="Content Placeholder 2"/>
          <p:cNvSpPr>
            <a:spLocks noGrp="1"/>
          </p:cNvSpPr>
          <p:nvPr>
            <p:ph idx="1"/>
          </p:nvPr>
        </p:nvSpPr>
        <p:spPr/>
        <p:txBody>
          <a:bodyPr>
            <a:normAutofit/>
          </a:bodyPr>
          <a:lstStyle/>
          <a:p>
            <a:r>
              <a:rPr lang="en-US" sz="1800" dirty="0" smtClean="0"/>
              <a:t>Centralized Security</a:t>
            </a:r>
          </a:p>
          <a:p>
            <a:r>
              <a:rPr lang="en-US" sz="1800" dirty="0" smtClean="0"/>
              <a:t>Simplifies connectivity with vendors</a:t>
            </a:r>
          </a:p>
          <a:p>
            <a:r>
              <a:rPr lang="en-US" sz="1800" dirty="0" smtClean="0"/>
              <a:t>Advanced transformation and routing</a:t>
            </a:r>
          </a:p>
          <a:p>
            <a:r>
              <a:rPr lang="en-US" sz="1800" dirty="0" smtClean="0"/>
              <a:t>Advanced security (</a:t>
            </a:r>
            <a:r>
              <a:rPr lang="en-US" sz="1800" dirty="0" err="1" smtClean="0"/>
              <a:t>ws</a:t>
            </a:r>
            <a:r>
              <a:rPr lang="en-US" sz="1800" dirty="0" smtClean="0"/>
              <a:t>-security standards)</a:t>
            </a:r>
          </a:p>
          <a:p>
            <a:r>
              <a:rPr lang="en-US" sz="1800" dirty="0" smtClean="0"/>
              <a:t>Best in business - With HTTPs connections, encryption and digital signature</a:t>
            </a:r>
          </a:p>
          <a:p>
            <a:r>
              <a:rPr lang="en-US" sz="1800" dirty="0" smtClean="0"/>
              <a:t>Custom security - Custom connections can be written very easily.</a:t>
            </a:r>
          </a:p>
          <a:p>
            <a:r>
              <a:rPr lang="en-US" sz="1800" dirty="0" smtClean="0"/>
              <a:t>SLM peering – Global connection pool across the cluster of servers</a:t>
            </a:r>
          </a:p>
          <a:p>
            <a:r>
              <a:rPr lang="en-US" sz="1800" dirty="0" smtClean="0"/>
              <a:t>Throttling – Throttling can be done using SLM policies and/or Load balancer groups</a:t>
            </a:r>
          </a:p>
          <a:p>
            <a:r>
              <a:rPr lang="en-US" sz="1800" dirty="0" smtClean="0"/>
              <a:t>Easy integration with JMS/MQ based systems</a:t>
            </a:r>
          </a:p>
          <a:p>
            <a:pPr marL="0" indent="0">
              <a:buNone/>
            </a:pPr>
            <a:endParaRPr lang="en-US" sz="1600" dirty="0" smtClean="0"/>
          </a:p>
          <a:p>
            <a:endParaRPr lang="en-US" sz="1600"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9B6B7A19-9BD6-654B-9E7A-5FCB6FF99B9F}" type="slidenum">
              <a:rPr lang="en-US" smtClean="0"/>
              <a:pPr/>
              <a:t>5</a:t>
            </a:fld>
            <a:endParaRPr lang="en-US" dirty="0"/>
          </a:p>
        </p:txBody>
      </p:sp>
    </p:spTree>
    <p:extLst>
      <p:ext uri="{BB962C8B-B14F-4D97-AF65-F5344CB8AC3E}">
        <p14:creationId xmlns:p14="http://schemas.microsoft.com/office/powerpoint/2010/main" val="116720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Data </a:t>
            </a:r>
            <a:r>
              <a:rPr lang="en-US" dirty="0"/>
              <a:t>Power as first line of defense for APIs</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a:bodyPr>
          <a:lstStyle/>
          <a:p>
            <a:endParaRPr lang="en-US" sz="1600"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9B6B7A19-9BD6-654B-9E7A-5FCB6FF99B9F}" type="slidenum">
              <a:rPr lang="en-US" smtClean="0"/>
              <a:pPr/>
              <a:t>6</a:t>
            </a:fld>
            <a:endParaRPr lang="en-US" dirty="0"/>
          </a:p>
        </p:txBody>
      </p:sp>
      <p:sp>
        <p:nvSpPr>
          <p:cNvPr id="5" name="Rounded Rectangle 4"/>
          <p:cNvSpPr/>
          <p:nvPr/>
        </p:nvSpPr>
        <p:spPr>
          <a:xfrm>
            <a:off x="378326" y="1638495"/>
            <a:ext cx="8174540" cy="293431"/>
          </a:xfrm>
          <a:prstGeom prst="roundRect">
            <a:avLst/>
          </a:prstGeom>
          <a:pattFill prst="sphere">
            <a:fgClr>
              <a:schemeClr val="bg1"/>
            </a:fgClr>
            <a:bgClr>
              <a:prstClr val="white"/>
            </a:bgClr>
          </a:pattFill>
          <a:ln>
            <a:solidFill>
              <a:schemeClr val="tx1"/>
            </a:solidFill>
          </a:ln>
          <a:effectLst>
            <a:outerShdw blurRad="40005" dist="22987" dir="5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tx1"/>
                </a:solidFill>
                <a:latin typeface="Helvetica"/>
              </a:rPr>
              <a:t>Load Balancer</a:t>
            </a:r>
            <a:endParaRPr lang="en-US" sz="1600" b="1" dirty="0">
              <a:solidFill>
                <a:schemeClr val="tx1"/>
              </a:solidFill>
              <a:latin typeface="Helvetica"/>
            </a:endParaRPr>
          </a:p>
        </p:txBody>
      </p:sp>
      <p:sp>
        <p:nvSpPr>
          <p:cNvPr id="6" name="Rounded Rectangle 5"/>
          <p:cNvSpPr/>
          <p:nvPr/>
        </p:nvSpPr>
        <p:spPr>
          <a:xfrm>
            <a:off x="445877" y="2715505"/>
            <a:ext cx="2486138" cy="1540136"/>
          </a:xfrm>
          <a:prstGeom prst="roundRect">
            <a:avLst/>
          </a:prstGeom>
          <a:pattFill prst="sphere">
            <a:fgClr>
              <a:schemeClr val="bg1"/>
            </a:fgClr>
            <a:bgClr>
              <a:prstClr val="white"/>
            </a:bgClr>
          </a:pattFill>
          <a:ln>
            <a:solidFill>
              <a:schemeClr val="tx1"/>
            </a:solidFill>
          </a:ln>
          <a:effectLst>
            <a:outerShdw blurRad="40005" dist="22987" dir="5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tx1"/>
                </a:solidFill>
                <a:latin typeface="Helvetica"/>
              </a:rPr>
              <a:t>Data Power</a:t>
            </a:r>
            <a:endParaRPr lang="en-US" sz="1600" b="1" dirty="0">
              <a:solidFill>
                <a:schemeClr val="tx1"/>
              </a:solidFill>
              <a:latin typeface="Helvetica"/>
            </a:endParaRPr>
          </a:p>
        </p:txBody>
      </p:sp>
      <p:sp>
        <p:nvSpPr>
          <p:cNvPr id="7" name="Rounded Rectangle 6"/>
          <p:cNvSpPr/>
          <p:nvPr/>
        </p:nvSpPr>
        <p:spPr>
          <a:xfrm>
            <a:off x="6553145" y="2908435"/>
            <a:ext cx="1715978" cy="1711976"/>
          </a:xfrm>
          <a:prstGeom prst="roundRect">
            <a:avLst/>
          </a:prstGeom>
          <a:pattFill prst="sphere">
            <a:fgClr>
              <a:schemeClr val="bg1"/>
            </a:fgClr>
            <a:bgClr>
              <a:prstClr val="white"/>
            </a:bgClr>
          </a:pattFill>
          <a:ln>
            <a:solidFill>
              <a:schemeClr val="tx1"/>
            </a:solidFill>
          </a:ln>
          <a:effectLst>
            <a:outerShdw blurRad="40005" dist="22987" dir="5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tx1"/>
                </a:solidFill>
                <a:latin typeface="Helvetica"/>
              </a:rPr>
              <a:t>Web Server</a:t>
            </a:r>
          </a:p>
          <a:p>
            <a:pPr algn="ctr"/>
            <a:endParaRPr lang="en-US" sz="1600" b="1" dirty="0">
              <a:solidFill>
                <a:schemeClr val="tx1"/>
              </a:solidFill>
              <a:latin typeface="Helvetica"/>
            </a:endParaRPr>
          </a:p>
        </p:txBody>
      </p:sp>
      <p:sp>
        <p:nvSpPr>
          <p:cNvPr id="8" name="Rounded Rectangle 7"/>
          <p:cNvSpPr/>
          <p:nvPr/>
        </p:nvSpPr>
        <p:spPr>
          <a:xfrm>
            <a:off x="740947" y="4799831"/>
            <a:ext cx="2001899" cy="1155926"/>
          </a:xfrm>
          <a:prstGeom prst="roundRect">
            <a:avLst/>
          </a:prstGeom>
          <a:pattFill prst="sphere">
            <a:fgClr>
              <a:schemeClr val="bg1"/>
            </a:fgClr>
            <a:bgClr>
              <a:prstClr val="white"/>
            </a:bgClr>
          </a:pattFill>
          <a:ln>
            <a:solidFill>
              <a:schemeClr val="tx1"/>
            </a:solidFill>
          </a:ln>
          <a:effectLst>
            <a:outerShdw blurRad="40005" dist="22987" dir="5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tx1"/>
                </a:solidFill>
                <a:latin typeface="Helvetica"/>
              </a:rPr>
              <a:t>API Application Servers</a:t>
            </a:r>
            <a:endParaRPr lang="en-US" sz="1600" b="1" dirty="0">
              <a:solidFill>
                <a:schemeClr val="tx1"/>
              </a:solidFill>
              <a:latin typeface="Helvetica"/>
            </a:endParaRPr>
          </a:p>
        </p:txBody>
      </p:sp>
      <p:sp>
        <p:nvSpPr>
          <p:cNvPr id="9" name="Rounded Rectangle 8"/>
          <p:cNvSpPr/>
          <p:nvPr/>
        </p:nvSpPr>
        <p:spPr>
          <a:xfrm>
            <a:off x="893347" y="4952231"/>
            <a:ext cx="2001899" cy="1155926"/>
          </a:xfrm>
          <a:prstGeom prst="roundRect">
            <a:avLst/>
          </a:prstGeom>
          <a:pattFill prst="sphere">
            <a:fgClr>
              <a:schemeClr val="bg1"/>
            </a:fgClr>
            <a:bgClr>
              <a:prstClr val="white"/>
            </a:bgClr>
          </a:pattFill>
          <a:ln>
            <a:solidFill>
              <a:schemeClr val="tx1"/>
            </a:solidFill>
          </a:ln>
          <a:effectLst>
            <a:outerShdw blurRad="40005" dist="22987" dir="5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tx1"/>
                </a:solidFill>
                <a:latin typeface="Helvetica"/>
              </a:rPr>
              <a:t>API Application Servers</a:t>
            </a:r>
            <a:endParaRPr lang="en-US" sz="1600" b="1" dirty="0">
              <a:solidFill>
                <a:schemeClr val="tx1"/>
              </a:solidFill>
              <a:latin typeface="Helvetica"/>
            </a:endParaRPr>
          </a:p>
        </p:txBody>
      </p:sp>
      <p:sp>
        <p:nvSpPr>
          <p:cNvPr id="11" name="Can 10"/>
          <p:cNvSpPr/>
          <p:nvPr/>
        </p:nvSpPr>
        <p:spPr>
          <a:xfrm>
            <a:off x="3729213" y="2661465"/>
            <a:ext cx="1107954" cy="878148"/>
          </a:xfrm>
          <a:prstGeom prst="can">
            <a:avLst/>
          </a:prstGeom>
          <a:solidFill>
            <a:srgbClr val="FF66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LDAP</a:t>
            </a:r>
            <a:endParaRPr lang="en-US" dirty="0">
              <a:solidFill>
                <a:schemeClr val="tx1"/>
              </a:solidFill>
            </a:endParaRPr>
          </a:p>
        </p:txBody>
      </p:sp>
      <p:sp>
        <p:nvSpPr>
          <p:cNvPr id="12" name="Can 11"/>
          <p:cNvSpPr/>
          <p:nvPr/>
        </p:nvSpPr>
        <p:spPr>
          <a:xfrm>
            <a:off x="3783258" y="3746055"/>
            <a:ext cx="1094443" cy="878148"/>
          </a:xfrm>
          <a:prstGeom prst="can">
            <a:avLst/>
          </a:prstGeom>
          <a:solidFill>
            <a:srgbClr val="FF66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SSO Server</a:t>
            </a:r>
            <a:endParaRPr lang="en-US" dirty="0">
              <a:solidFill>
                <a:schemeClr val="tx1"/>
              </a:solidFill>
            </a:endParaRPr>
          </a:p>
        </p:txBody>
      </p:sp>
      <p:cxnSp>
        <p:nvCxnSpPr>
          <p:cNvPr id="13" name="Straight Arrow Connector 12"/>
          <p:cNvCxnSpPr/>
          <p:nvPr/>
        </p:nvCxnSpPr>
        <p:spPr>
          <a:xfrm flipV="1">
            <a:off x="2930525" y="3194050"/>
            <a:ext cx="806450" cy="3"/>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2927350" y="3790950"/>
            <a:ext cx="857250" cy="23495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2013119" y="3661201"/>
            <a:ext cx="770164" cy="567419"/>
          </a:xfrm>
          <a:prstGeom prst="roundRect">
            <a:avLst/>
          </a:prstGeom>
          <a:pattFill prst="sphere">
            <a:fgClr>
              <a:schemeClr val="bg1"/>
            </a:fgClr>
            <a:bgClr>
              <a:prstClr val="white"/>
            </a:bgClr>
          </a:pattFill>
          <a:ln>
            <a:solidFill>
              <a:schemeClr val="tx1"/>
            </a:solidFill>
          </a:ln>
          <a:effectLst>
            <a:outerShdw blurRad="40005" dist="22987" dir="5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tx1"/>
                </a:solidFill>
                <a:latin typeface="Helvetica"/>
              </a:rPr>
              <a:t>JWT</a:t>
            </a:r>
            <a:endParaRPr lang="en-US" sz="1600" b="1" dirty="0">
              <a:solidFill>
                <a:schemeClr val="tx1"/>
              </a:solidFill>
              <a:latin typeface="Helvetica"/>
            </a:endParaRPr>
          </a:p>
        </p:txBody>
      </p:sp>
      <p:cxnSp>
        <p:nvCxnSpPr>
          <p:cNvPr id="26" name="Straight Arrow Connector 25"/>
          <p:cNvCxnSpPr/>
          <p:nvPr/>
        </p:nvCxnSpPr>
        <p:spPr>
          <a:xfrm>
            <a:off x="4573692" y="1931926"/>
            <a:ext cx="2538308" cy="98021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2060575" y="1931926"/>
            <a:ext cx="2519865" cy="78904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080923" y="2080536"/>
            <a:ext cx="2269953" cy="369332"/>
          </a:xfrm>
          <a:prstGeom prst="rect">
            <a:avLst/>
          </a:prstGeom>
          <a:noFill/>
        </p:spPr>
        <p:txBody>
          <a:bodyPr wrap="square" rtlCol="0">
            <a:spAutoFit/>
          </a:bodyPr>
          <a:lstStyle/>
          <a:p>
            <a:r>
              <a:rPr lang="en-US" dirty="0" smtClean="0"/>
              <a:t>URI starts with /</a:t>
            </a:r>
            <a:r>
              <a:rPr lang="en-US" dirty="0" err="1" smtClean="0"/>
              <a:t>api</a:t>
            </a:r>
            <a:endParaRPr lang="en-US" dirty="0"/>
          </a:p>
        </p:txBody>
      </p:sp>
      <p:sp>
        <p:nvSpPr>
          <p:cNvPr id="34" name="TextBox 33"/>
          <p:cNvSpPr txBox="1"/>
          <p:nvPr/>
        </p:nvSpPr>
        <p:spPr>
          <a:xfrm>
            <a:off x="5976035" y="2138366"/>
            <a:ext cx="2269953" cy="369332"/>
          </a:xfrm>
          <a:prstGeom prst="rect">
            <a:avLst/>
          </a:prstGeom>
          <a:noFill/>
        </p:spPr>
        <p:txBody>
          <a:bodyPr wrap="square" rtlCol="0">
            <a:spAutoFit/>
          </a:bodyPr>
          <a:lstStyle/>
          <a:p>
            <a:r>
              <a:rPr lang="en-US" dirty="0" smtClean="0"/>
              <a:t>For web traffic</a:t>
            </a:r>
            <a:endParaRPr lang="en-US" dirty="0"/>
          </a:p>
        </p:txBody>
      </p:sp>
      <p:cxnSp>
        <p:nvCxnSpPr>
          <p:cNvPr id="36" name="Straight Arrow Connector 35"/>
          <p:cNvCxnSpPr/>
          <p:nvPr/>
        </p:nvCxnSpPr>
        <p:spPr>
          <a:xfrm flipH="1">
            <a:off x="1773208" y="4250906"/>
            <a:ext cx="4793" cy="72845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8" name="Rounded Rectangle 37"/>
          <p:cNvSpPr/>
          <p:nvPr/>
        </p:nvSpPr>
        <p:spPr>
          <a:xfrm>
            <a:off x="6929365" y="3836831"/>
            <a:ext cx="1191197" cy="621459"/>
          </a:xfrm>
          <a:prstGeom prst="roundRect">
            <a:avLst/>
          </a:prstGeom>
          <a:solidFill>
            <a:srgbClr val="FF6600"/>
          </a:solidFill>
          <a:ln>
            <a:solidFill>
              <a:schemeClr val="tx1"/>
            </a:solidFill>
          </a:ln>
          <a:effectLst>
            <a:outerShdw blurRad="40005" dist="22987" dir="5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tx1"/>
                </a:solidFill>
                <a:latin typeface="Helvetica"/>
              </a:rPr>
              <a:t>Policy Agent</a:t>
            </a:r>
            <a:endParaRPr lang="en-US" sz="1600" b="1" dirty="0">
              <a:solidFill>
                <a:schemeClr val="tx1"/>
              </a:solidFill>
              <a:latin typeface="Helvetica"/>
            </a:endParaRPr>
          </a:p>
        </p:txBody>
      </p:sp>
      <p:cxnSp>
        <p:nvCxnSpPr>
          <p:cNvPr id="39" name="Straight Arrow Connector 38"/>
          <p:cNvCxnSpPr>
            <a:stCxn id="12" idx="4"/>
            <a:endCxn id="38" idx="1"/>
          </p:cNvCxnSpPr>
          <p:nvPr/>
        </p:nvCxnSpPr>
        <p:spPr>
          <a:xfrm flipV="1">
            <a:off x="4877701" y="4147561"/>
            <a:ext cx="2051664" cy="37568"/>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5105400" y="5588000"/>
            <a:ext cx="2628900" cy="369332"/>
          </a:xfrm>
          <a:prstGeom prst="rect">
            <a:avLst/>
          </a:prstGeom>
          <a:noFill/>
        </p:spPr>
        <p:txBody>
          <a:bodyPr wrap="square" rtlCol="0">
            <a:spAutoFit/>
          </a:bodyPr>
          <a:lstStyle/>
          <a:p>
            <a:r>
              <a:rPr lang="en-US" dirty="0" smtClean="0"/>
              <a:t>SSO – Single Sign-On</a:t>
            </a:r>
            <a:endParaRPr lang="en-US" dirty="0"/>
          </a:p>
        </p:txBody>
      </p:sp>
    </p:spTree>
    <p:extLst>
      <p:ext uri="{BB962C8B-B14F-4D97-AF65-F5344CB8AC3E}">
        <p14:creationId xmlns:p14="http://schemas.microsoft.com/office/powerpoint/2010/main" val="28339295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Data </a:t>
            </a:r>
            <a:r>
              <a:rPr lang="en-US" dirty="0"/>
              <a:t>Power </a:t>
            </a:r>
            <a:r>
              <a:rPr lang="en-US" dirty="0" smtClean="0"/>
              <a:t>Authentication for APIs- Workflow</a:t>
            </a: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9B6B7A19-9BD6-654B-9E7A-5FCB6FF99B9F}" type="slidenum">
              <a:rPr lang="en-US" smtClean="0"/>
              <a:pPr/>
              <a:t>7</a:t>
            </a:fld>
            <a:endParaRPr lang="en-US" dirty="0"/>
          </a:p>
        </p:txBody>
      </p:sp>
      <p:sp>
        <p:nvSpPr>
          <p:cNvPr id="6" name="Rounded Rectangle 5"/>
          <p:cNvSpPr/>
          <p:nvPr/>
        </p:nvSpPr>
        <p:spPr>
          <a:xfrm>
            <a:off x="216186" y="1013248"/>
            <a:ext cx="4283189" cy="689009"/>
          </a:xfrm>
          <a:prstGeom prst="roundRect">
            <a:avLst/>
          </a:prstGeom>
          <a:solidFill>
            <a:schemeClr val="tx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Start: API Request Enters </a:t>
            </a:r>
            <a:r>
              <a:rPr lang="en-US" b="1" dirty="0" smtClean="0"/>
              <a:t>Data Power </a:t>
            </a:r>
            <a:r>
              <a:rPr lang="en-US" b="1" dirty="0"/>
              <a:t>from </a:t>
            </a:r>
            <a:r>
              <a:rPr lang="en-US" b="1" dirty="0" smtClean="0"/>
              <a:t>Load Balancer</a:t>
            </a:r>
            <a:endParaRPr lang="en-US" dirty="0">
              <a:solidFill>
                <a:schemeClr val="tx1"/>
              </a:solidFill>
            </a:endParaRPr>
          </a:p>
        </p:txBody>
      </p:sp>
      <p:sp>
        <p:nvSpPr>
          <p:cNvPr id="7" name="Diamond 6"/>
          <p:cNvSpPr/>
          <p:nvPr/>
        </p:nvSpPr>
        <p:spPr>
          <a:xfrm>
            <a:off x="337787" y="2080537"/>
            <a:ext cx="2513168" cy="914400"/>
          </a:xfrm>
          <a:prstGeom prst="diamond">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Request contains</a:t>
            </a:r>
          </a:p>
          <a:p>
            <a:pPr algn="ctr"/>
            <a:r>
              <a:rPr lang="en-US" sz="1000" dirty="0">
                <a:solidFill>
                  <a:schemeClr val="tx1"/>
                </a:solidFill>
              </a:rPr>
              <a:t>SSO </a:t>
            </a:r>
            <a:r>
              <a:rPr lang="en-US" sz="1000" dirty="0" smtClean="0">
                <a:solidFill>
                  <a:schemeClr val="tx1"/>
                </a:solidFill>
              </a:rPr>
              <a:t>cookie</a:t>
            </a:r>
            <a:endParaRPr lang="en-US" sz="1000" dirty="0">
              <a:solidFill>
                <a:schemeClr val="tx1"/>
              </a:solidFill>
            </a:endParaRPr>
          </a:p>
          <a:p>
            <a:pPr algn="ctr"/>
            <a:r>
              <a:rPr lang="en-US" sz="1000" dirty="0">
                <a:solidFill>
                  <a:schemeClr val="tx1"/>
                </a:solidFill>
              </a:rPr>
              <a:t>header?</a:t>
            </a:r>
          </a:p>
        </p:txBody>
      </p:sp>
      <p:sp>
        <p:nvSpPr>
          <p:cNvPr id="8" name="Rectangle 7"/>
          <p:cNvSpPr/>
          <p:nvPr/>
        </p:nvSpPr>
        <p:spPr>
          <a:xfrm>
            <a:off x="3553560" y="2161595"/>
            <a:ext cx="1661932" cy="9144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tx1"/>
                </a:solidFill>
              </a:rPr>
              <a:t>Perform SSO authentication request</a:t>
            </a:r>
            <a:endParaRPr lang="en-US" sz="1000" dirty="0">
              <a:solidFill>
                <a:schemeClr val="tx1"/>
              </a:solidFill>
            </a:endParaRPr>
          </a:p>
        </p:txBody>
      </p:sp>
      <p:sp>
        <p:nvSpPr>
          <p:cNvPr id="10" name="Rounded Rectangle 9"/>
          <p:cNvSpPr/>
          <p:nvPr/>
        </p:nvSpPr>
        <p:spPr>
          <a:xfrm>
            <a:off x="6107260" y="2256164"/>
            <a:ext cx="2935798" cy="391791"/>
          </a:xfrm>
          <a:prstGeom prst="roundRect">
            <a:avLst/>
          </a:prstGeom>
          <a:solidFill>
            <a:srgbClr val="17AF4B"/>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tx1"/>
                </a:solidFill>
              </a:rPr>
              <a:t>Authenticated forward to API cluster</a:t>
            </a:r>
            <a:endParaRPr lang="en-US" sz="1000" dirty="0">
              <a:solidFill>
                <a:schemeClr val="tx1"/>
              </a:solidFill>
            </a:endParaRPr>
          </a:p>
        </p:txBody>
      </p:sp>
      <p:cxnSp>
        <p:nvCxnSpPr>
          <p:cNvPr id="17" name="Straight Arrow Connector 16"/>
          <p:cNvCxnSpPr/>
          <p:nvPr/>
        </p:nvCxnSpPr>
        <p:spPr>
          <a:xfrm>
            <a:off x="2847975" y="2540000"/>
            <a:ext cx="70485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10" idx="1"/>
          </p:cNvCxnSpPr>
          <p:nvPr/>
        </p:nvCxnSpPr>
        <p:spPr>
          <a:xfrm flipV="1">
            <a:off x="5208462" y="2452060"/>
            <a:ext cx="898798" cy="3824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913718" y="2268866"/>
            <a:ext cx="405349" cy="246221"/>
          </a:xfrm>
          <a:prstGeom prst="rect">
            <a:avLst/>
          </a:prstGeom>
          <a:noFill/>
        </p:spPr>
        <p:txBody>
          <a:bodyPr wrap="square" rtlCol="0">
            <a:spAutoFit/>
          </a:bodyPr>
          <a:lstStyle/>
          <a:p>
            <a:r>
              <a:rPr lang="en-US" sz="1000" b="1" dirty="0" smtClean="0"/>
              <a:t>yes</a:t>
            </a:r>
            <a:endParaRPr lang="en-US" sz="1000" b="1" dirty="0"/>
          </a:p>
        </p:txBody>
      </p:sp>
      <p:sp>
        <p:nvSpPr>
          <p:cNvPr id="24" name="TextBox 23"/>
          <p:cNvSpPr txBox="1"/>
          <p:nvPr/>
        </p:nvSpPr>
        <p:spPr>
          <a:xfrm>
            <a:off x="5327421" y="2192406"/>
            <a:ext cx="536629" cy="246221"/>
          </a:xfrm>
          <a:prstGeom prst="rect">
            <a:avLst/>
          </a:prstGeom>
          <a:noFill/>
        </p:spPr>
        <p:txBody>
          <a:bodyPr wrap="square" rtlCol="0">
            <a:spAutoFit/>
          </a:bodyPr>
          <a:lstStyle/>
          <a:p>
            <a:r>
              <a:rPr lang="en-US" sz="1000" b="1" dirty="0" smtClean="0"/>
              <a:t>pass</a:t>
            </a:r>
            <a:endParaRPr lang="en-US" sz="1000" b="1" dirty="0"/>
          </a:p>
        </p:txBody>
      </p:sp>
      <p:cxnSp>
        <p:nvCxnSpPr>
          <p:cNvPr id="25" name="Straight Arrow Connector 24"/>
          <p:cNvCxnSpPr>
            <a:endCxn id="26" idx="0"/>
          </p:cNvCxnSpPr>
          <p:nvPr/>
        </p:nvCxnSpPr>
        <p:spPr>
          <a:xfrm>
            <a:off x="1598956" y="2997231"/>
            <a:ext cx="7969" cy="45160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6" name="Diamond 25"/>
          <p:cNvSpPr/>
          <p:nvPr/>
        </p:nvSpPr>
        <p:spPr>
          <a:xfrm>
            <a:off x="350341" y="3448837"/>
            <a:ext cx="2513168" cy="914400"/>
          </a:xfrm>
          <a:prstGeom prst="diamond">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Request contains</a:t>
            </a:r>
          </a:p>
          <a:p>
            <a:pPr algn="ctr"/>
            <a:r>
              <a:rPr lang="en-US" sz="1000" dirty="0" smtClean="0">
                <a:solidFill>
                  <a:schemeClr val="tx1"/>
                </a:solidFill>
              </a:rPr>
              <a:t>JWS</a:t>
            </a:r>
            <a:endParaRPr lang="en-US" sz="1000" dirty="0">
              <a:solidFill>
                <a:schemeClr val="tx1"/>
              </a:solidFill>
            </a:endParaRPr>
          </a:p>
          <a:p>
            <a:pPr algn="ctr"/>
            <a:r>
              <a:rPr lang="en-US" sz="1000" dirty="0">
                <a:solidFill>
                  <a:schemeClr val="tx1"/>
                </a:solidFill>
              </a:rPr>
              <a:t>header?</a:t>
            </a:r>
          </a:p>
        </p:txBody>
      </p:sp>
      <p:sp>
        <p:nvSpPr>
          <p:cNvPr id="27" name="Rectangle 26"/>
          <p:cNvSpPr/>
          <p:nvPr/>
        </p:nvSpPr>
        <p:spPr>
          <a:xfrm>
            <a:off x="3530309" y="3448832"/>
            <a:ext cx="1661932" cy="9144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tx1"/>
                </a:solidFill>
              </a:rPr>
              <a:t>Perform JWS authentication request</a:t>
            </a:r>
            <a:endParaRPr lang="en-US" sz="1000" dirty="0">
              <a:solidFill>
                <a:schemeClr val="tx1"/>
              </a:solidFill>
            </a:endParaRPr>
          </a:p>
        </p:txBody>
      </p:sp>
      <p:cxnSp>
        <p:nvCxnSpPr>
          <p:cNvPr id="28" name="Straight Arrow Connector 27"/>
          <p:cNvCxnSpPr/>
          <p:nvPr/>
        </p:nvCxnSpPr>
        <p:spPr>
          <a:xfrm flipV="1">
            <a:off x="2853770" y="3901825"/>
            <a:ext cx="685322" cy="379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2989845" y="3597446"/>
            <a:ext cx="405349" cy="246221"/>
          </a:xfrm>
          <a:prstGeom prst="rect">
            <a:avLst/>
          </a:prstGeom>
          <a:noFill/>
        </p:spPr>
        <p:txBody>
          <a:bodyPr wrap="square" rtlCol="0">
            <a:spAutoFit/>
          </a:bodyPr>
          <a:lstStyle/>
          <a:p>
            <a:r>
              <a:rPr lang="en-US" sz="1000" b="1" dirty="0" smtClean="0"/>
              <a:t>yes</a:t>
            </a:r>
            <a:endParaRPr lang="en-US" sz="1000" b="1" dirty="0"/>
          </a:p>
        </p:txBody>
      </p:sp>
      <p:sp>
        <p:nvSpPr>
          <p:cNvPr id="32" name="TextBox 31"/>
          <p:cNvSpPr txBox="1"/>
          <p:nvPr/>
        </p:nvSpPr>
        <p:spPr>
          <a:xfrm>
            <a:off x="5412261" y="3574216"/>
            <a:ext cx="536629" cy="246221"/>
          </a:xfrm>
          <a:prstGeom prst="rect">
            <a:avLst/>
          </a:prstGeom>
          <a:noFill/>
        </p:spPr>
        <p:txBody>
          <a:bodyPr wrap="square" rtlCol="0">
            <a:spAutoFit/>
          </a:bodyPr>
          <a:lstStyle/>
          <a:p>
            <a:r>
              <a:rPr lang="en-US" sz="1000" b="1" dirty="0" smtClean="0"/>
              <a:t>pass</a:t>
            </a:r>
            <a:endParaRPr lang="en-US" sz="1000" b="1" dirty="0"/>
          </a:p>
        </p:txBody>
      </p:sp>
      <p:sp>
        <p:nvSpPr>
          <p:cNvPr id="33" name="Rounded Rectangle 32"/>
          <p:cNvSpPr/>
          <p:nvPr/>
        </p:nvSpPr>
        <p:spPr>
          <a:xfrm>
            <a:off x="6205612" y="3651484"/>
            <a:ext cx="2935798" cy="391791"/>
          </a:xfrm>
          <a:prstGeom prst="roundRect">
            <a:avLst/>
          </a:prstGeom>
          <a:solidFill>
            <a:srgbClr val="17AF4B"/>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tx1"/>
                </a:solidFill>
              </a:rPr>
              <a:t>Authenticated forward to API cluster</a:t>
            </a:r>
            <a:endParaRPr lang="en-US" sz="1000" dirty="0">
              <a:solidFill>
                <a:schemeClr val="tx1"/>
              </a:solidFill>
            </a:endParaRPr>
          </a:p>
        </p:txBody>
      </p:sp>
      <p:cxnSp>
        <p:nvCxnSpPr>
          <p:cNvPr id="31" name="Straight Arrow Connector 30"/>
          <p:cNvCxnSpPr>
            <a:stCxn id="27" idx="3"/>
          </p:cNvCxnSpPr>
          <p:nvPr/>
        </p:nvCxnSpPr>
        <p:spPr>
          <a:xfrm flipV="1">
            <a:off x="5192241" y="3881155"/>
            <a:ext cx="1067417" cy="2487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Rounded Rectangle 33"/>
          <p:cNvSpPr/>
          <p:nvPr/>
        </p:nvSpPr>
        <p:spPr>
          <a:xfrm>
            <a:off x="6285894" y="4232414"/>
            <a:ext cx="2858106" cy="391791"/>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bg1"/>
                </a:solidFill>
              </a:rPr>
              <a:t>Reject: HTTP 419:  Authentication Timeout</a:t>
            </a:r>
            <a:endParaRPr lang="en-US" sz="1000" dirty="0">
              <a:solidFill>
                <a:schemeClr val="bg1"/>
              </a:solidFill>
            </a:endParaRPr>
          </a:p>
        </p:txBody>
      </p:sp>
      <p:sp>
        <p:nvSpPr>
          <p:cNvPr id="36" name="Rounded Rectangle 35"/>
          <p:cNvSpPr/>
          <p:nvPr/>
        </p:nvSpPr>
        <p:spPr>
          <a:xfrm>
            <a:off x="6290452" y="4695544"/>
            <a:ext cx="2853548" cy="391791"/>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bg1"/>
                </a:solidFill>
              </a:rPr>
              <a:t>Reject: HTTP 401:  Unauthorized</a:t>
            </a:r>
            <a:endParaRPr lang="en-US" sz="1000" dirty="0">
              <a:solidFill>
                <a:schemeClr val="bg1"/>
              </a:solidFill>
            </a:endParaRPr>
          </a:p>
        </p:txBody>
      </p:sp>
      <p:cxnSp>
        <p:nvCxnSpPr>
          <p:cNvPr id="37" name="Straight Arrow Connector 36"/>
          <p:cNvCxnSpPr/>
          <p:nvPr/>
        </p:nvCxnSpPr>
        <p:spPr>
          <a:xfrm>
            <a:off x="5183320" y="3930543"/>
            <a:ext cx="1102825" cy="84466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5186743" y="3921681"/>
            <a:ext cx="1120677" cy="50662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5740317" y="4023837"/>
            <a:ext cx="988481" cy="246221"/>
          </a:xfrm>
          <a:prstGeom prst="rect">
            <a:avLst/>
          </a:prstGeom>
          <a:noFill/>
        </p:spPr>
        <p:txBody>
          <a:bodyPr wrap="square" rtlCol="0">
            <a:spAutoFit/>
          </a:bodyPr>
          <a:lstStyle/>
          <a:p>
            <a:r>
              <a:rPr lang="en-US" sz="1000" b="1" dirty="0" smtClean="0"/>
              <a:t>JWS expired</a:t>
            </a:r>
            <a:endParaRPr lang="en-US" sz="1000" b="1" dirty="0"/>
          </a:p>
        </p:txBody>
      </p:sp>
      <p:sp>
        <p:nvSpPr>
          <p:cNvPr id="44" name="TextBox 43"/>
          <p:cNvSpPr txBox="1"/>
          <p:nvPr/>
        </p:nvSpPr>
        <p:spPr>
          <a:xfrm>
            <a:off x="5483591" y="4496686"/>
            <a:ext cx="536629" cy="246221"/>
          </a:xfrm>
          <a:prstGeom prst="rect">
            <a:avLst/>
          </a:prstGeom>
          <a:noFill/>
        </p:spPr>
        <p:txBody>
          <a:bodyPr wrap="square" rtlCol="0">
            <a:spAutoFit/>
          </a:bodyPr>
          <a:lstStyle/>
          <a:p>
            <a:r>
              <a:rPr lang="en-US" sz="1000" b="1" dirty="0" smtClean="0"/>
              <a:t>fail</a:t>
            </a:r>
            <a:endParaRPr lang="en-US" sz="1000" b="1" dirty="0"/>
          </a:p>
        </p:txBody>
      </p:sp>
      <p:sp>
        <p:nvSpPr>
          <p:cNvPr id="46" name="TextBox 45"/>
          <p:cNvSpPr txBox="1"/>
          <p:nvPr/>
        </p:nvSpPr>
        <p:spPr>
          <a:xfrm>
            <a:off x="1733229" y="3084066"/>
            <a:ext cx="405349" cy="246221"/>
          </a:xfrm>
          <a:prstGeom prst="rect">
            <a:avLst/>
          </a:prstGeom>
          <a:noFill/>
        </p:spPr>
        <p:txBody>
          <a:bodyPr wrap="square" rtlCol="0">
            <a:spAutoFit/>
          </a:bodyPr>
          <a:lstStyle/>
          <a:p>
            <a:r>
              <a:rPr lang="en-US" sz="1000" b="1" dirty="0" smtClean="0"/>
              <a:t>No</a:t>
            </a:r>
            <a:endParaRPr lang="en-US" sz="1000" b="1" dirty="0"/>
          </a:p>
        </p:txBody>
      </p:sp>
      <p:sp>
        <p:nvSpPr>
          <p:cNvPr id="47" name="Diamond 46"/>
          <p:cNvSpPr/>
          <p:nvPr/>
        </p:nvSpPr>
        <p:spPr>
          <a:xfrm>
            <a:off x="357745" y="4573957"/>
            <a:ext cx="2513168" cy="914400"/>
          </a:xfrm>
          <a:prstGeom prst="diamond">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Request contains</a:t>
            </a:r>
          </a:p>
          <a:p>
            <a:pPr algn="ctr"/>
            <a:r>
              <a:rPr lang="en-US" sz="1000" dirty="0" smtClean="0">
                <a:solidFill>
                  <a:schemeClr val="tx1"/>
                </a:solidFill>
              </a:rPr>
              <a:t>Basic Authentication</a:t>
            </a:r>
            <a:endParaRPr lang="en-US" sz="1000" dirty="0">
              <a:solidFill>
                <a:schemeClr val="tx1"/>
              </a:solidFill>
            </a:endParaRPr>
          </a:p>
          <a:p>
            <a:pPr algn="ctr"/>
            <a:r>
              <a:rPr lang="en-US" sz="1000" dirty="0">
                <a:solidFill>
                  <a:schemeClr val="tx1"/>
                </a:solidFill>
              </a:rPr>
              <a:t>header?</a:t>
            </a:r>
          </a:p>
        </p:txBody>
      </p:sp>
      <p:sp>
        <p:nvSpPr>
          <p:cNvPr id="48" name="Rectangle 47"/>
          <p:cNvSpPr/>
          <p:nvPr/>
        </p:nvSpPr>
        <p:spPr>
          <a:xfrm>
            <a:off x="3561101" y="4614482"/>
            <a:ext cx="1661932" cy="9144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tx1"/>
                </a:solidFill>
              </a:rPr>
              <a:t>Perform authentication against LDAP</a:t>
            </a:r>
            <a:endParaRPr lang="en-US" sz="1000" dirty="0">
              <a:solidFill>
                <a:schemeClr val="tx1"/>
              </a:solidFill>
            </a:endParaRPr>
          </a:p>
        </p:txBody>
      </p:sp>
      <p:cxnSp>
        <p:nvCxnSpPr>
          <p:cNvPr id="49" name="Straight Arrow Connector 48"/>
          <p:cNvCxnSpPr>
            <a:stCxn id="47" idx="3"/>
          </p:cNvCxnSpPr>
          <p:nvPr/>
        </p:nvCxnSpPr>
        <p:spPr>
          <a:xfrm>
            <a:off x="2870913" y="5031157"/>
            <a:ext cx="689184" cy="787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3034149" y="4655016"/>
            <a:ext cx="405349" cy="246221"/>
          </a:xfrm>
          <a:prstGeom prst="rect">
            <a:avLst/>
          </a:prstGeom>
          <a:noFill/>
        </p:spPr>
        <p:txBody>
          <a:bodyPr wrap="square" rtlCol="0">
            <a:spAutoFit/>
          </a:bodyPr>
          <a:lstStyle/>
          <a:p>
            <a:r>
              <a:rPr lang="en-US" sz="1000" b="1" dirty="0" smtClean="0"/>
              <a:t>yes</a:t>
            </a:r>
            <a:endParaRPr lang="en-US" sz="1000" b="1" dirty="0"/>
          </a:p>
        </p:txBody>
      </p:sp>
      <p:sp>
        <p:nvSpPr>
          <p:cNvPr id="51" name="Rounded Rectangle 50"/>
          <p:cNvSpPr/>
          <p:nvPr/>
        </p:nvSpPr>
        <p:spPr>
          <a:xfrm>
            <a:off x="6208202" y="5208922"/>
            <a:ext cx="2935798" cy="391791"/>
          </a:xfrm>
          <a:prstGeom prst="roundRect">
            <a:avLst/>
          </a:prstGeom>
          <a:solidFill>
            <a:srgbClr val="17AF4B"/>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tx1"/>
                </a:solidFill>
              </a:rPr>
              <a:t>Authenticated forward to API cluster</a:t>
            </a:r>
            <a:endParaRPr lang="en-US" sz="1000" dirty="0">
              <a:solidFill>
                <a:schemeClr val="tx1"/>
              </a:solidFill>
            </a:endParaRPr>
          </a:p>
        </p:txBody>
      </p:sp>
      <p:sp>
        <p:nvSpPr>
          <p:cNvPr id="52" name="Rounded Rectangle 51"/>
          <p:cNvSpPr/>
          <p:nvPr/>
        </p:nvSpPr>
        <p:spPr>
          <a:xfrm>
            <a:off x="6290452" y="5712583"/>
            <a:ext cx="2853548" cy="391791"/>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bg1"/>
                </a:solidFill>
              </a:rPr>
              <a:t>Reject: HTTP 401:  Unauthorized</a:t>
            </a:r>
            <a:endParaRPr lang="en-US" sz="1000" dirty="0">
              <a:solidFill>
                <a:schemeClr val="bg1"/>
              </a:solidFill>
            </a:endParaRPr>
          </a:p>
        </p:txBody>
      </p:sp>
      <p:cxnSp>
        <p:nvCxnSpPr>
          <p:cNvPr id="53" name="Straight Arrow Connector 52"/>
          <p:cNvCxnSpPr>
            <a:endCxn id="52" idx="1"/>
          </p:cNvCxnSpPr>
          <p:nvPr/>
        </p:nvCxnSpPr>
        <p:spPr>
          <a:xfrm>
            <a:off x="5223714" y="5022529"/>
            <a:ext cx="1066738" cy="88595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endCxn id="51" idx="1"/>
          </p:cNvCxnSpPr>
          <p:nvPr/>
        </p:nvCxnSpPr>
        <p:spPr>
          <a:xfrm>
            <a:off x="5230575" y="5013855"/>
            <a:ext cx="977627" cy="39096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5564661" y="4874966"/>
            <a:ext cx="536629" cy="246221"/>
          </a:xfrm>
          <a:prstGeom prst="rect">
            <a:avLst/>
          </a:prstGeom>
          <a:noFill/>
        </p:spPr>
        <p:txBody>
          <a:bodyPr wrap="square" rtlCol="0">
            <a:spAutoFit/>
          </a:bodyPr>
          <a:lstStyle/>
          <a:p>
            <a:r>
              <a:rPr lang="en-US" sz="1000" b="1" dirty="0" smtClean="0"/>
              <a:t>pass</a:t>
            </a:r>
            <a:endParaRPr lang="en-US" sz="1000" b="1" dirty="0"/>
          </a:p>
        </p:txBody>
      </p:sp>
      <p:sp>
        <p:nvSpPr>
          <p:cNvPr id="57" name="TextBox 56"/>
          <p:cNvSpPr txBox="1"/>
          <p:nvPr/>
        </p:nvSpPr>
        <p:spPr>
          <a:xfrm>
            <a:off x="5500869" y="5473196"/>
            <a:ext cx="536629" cy="246221"/>
          </a:xfrm>
          <a:prstGeom prst="rect">
            <a:avLst/>
          </a:prstGeom>
          <a:noFill/>
        </p:spPr>
        <p:txBody>
          <a:bodyPr wrap="square" rtlCol="0">
            <a:spAutoFit/>
          </a:bodyPr>
          <a:lstStyle/>
          <a:p>
            <a:r>
              <a:rPr lang="en-US" sz="1000" b="1" dirty="0" smtClean="0"/>
              <a:t>fail</a:t>
            </a:r>
            <a:endParaRPr lang="en-US" sz="1000" b="1" dirty="0"/>
          </a:p>
        </p:txBody>
      </p:sp>
      <p:cxnSp>
        <p:nvCxnSpPr>
          <p:cNvPr id="58" name="Straight Arrow Connector 57"/>
          <p:cNvCxnSpPr>
            <a:stCxn id="26" idx="2"/>
            <a:endCxn id="47" idx="0"/>
          </p:cNvCxnSpPr>
          <p:nvPr/>
        </p:nvCxnSpPr>
        <p:spPr>
          <a:xfrm>
            <a:off x="1606925" y="4363237"/>
            <a:ext cx="7404" cy="2107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1764021" y="4371306"/>
            <a:ext cx="405349" cy="246221"/>
          </a:xfrm>
          <a:prstGeom prst="rect">
            <a:avLst/>
          </a:prstGeom>
          <a:noFill/>
        </p:spPr>
        <p:txBody>
          <a:bodyPr wrap="square" rtlCol="0">
            <a:spAutoFit/>
          </a:bodyPr>
          <a:lstStyle/>
          <a:p>
            <a:r>
              <a:rPr lang="en-US" sz="1000" b="1" dirty="0" smtClean="0"/>
              <a:t>No</a:t>
            </a:r>
            <a:endParaRPr lang="en-US" sz="1000" b="1" dirty="0"/>
          </a:p>
        </p:txBody>
      </p:sp>
      <p:cxnSp>
        <p:nvCxnSpPr>
          <p:cNvPr id="13" name="Straight Arrow Connector 12"/>
          <p:cNvCxnSpPr/>
          <p:nvPr/>
        </p:nvCxnSpPr>
        <p:spPr>
          <a:xfrm>
            <a:off x="1593273" y="1708727"/>
            <a:ext cx="1090" cy="38532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4" name="Rounded Rectangle 63"/>
          <p:cNvSpPr/>
          <p:nvPr/>
        </p:nvSpPr>
        <p:spPr>
          <a:xfrm>
            <a:off x="6208590" y="2844674"/>
            <a:ext cx="2858106" cy="391791"/>
          </a:xfrm>
          <a:prstGeom prst="roundRect">
            <a:avLst/>
          </a:prstGeom>
          <a:solidFill>
            <a:schemeClr val="tx1">
              <a:lumMod val="75000"/>
              <a:lumOff val="2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bg1"/>
                </a:solidFill>
              </a:rPr>
              <a:t>Do  Not terminate  failure here because cookies are automatically sent by the browsers</a:t>
            </a:r>
            <a:endParaRPr lang="en-US" sz="1000" dirty="0">
              <a:solidFill>
                <a:schemeClr val="bg1"/>
              </a:solidFill>
            </a:endParaRPr>
          </a:p>
        </p:txBody>
      </p:sp>
      <p:cxnSp>
        <p:nvCxnSpPr>
          <p:cNvPr id="65" name="Straight Arrow Connector 64"/>
          <p:cNvCxnSpPr>
            <a:endCxn id="64" idx="1"/>
          </p:cNvCxnSpPr>
          <p:nvPr/>
        </p:nvCxnSpPr>
        <p:spPr>
          <a:xfrm>
            <a:off x="5213950" y="2490891"/>
            <a:ext cx="994640" cy="54967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5473845" y="2825236"/>
            <a:ext cx="536629" cy="246221"/>
          </a:xfrm>
          <a:prstGeom prst="rect">
            <a:avLst/>
          </a:prstGeom>
          <a:noFill/>
        </p:spPr>
        <p:txBody>
          <a:bodyPr wrap="square" rtlCol="0">
            <a:spAutoFit/>
          </a:bodyPr>
          <a:lstStyle/>
          <a:p>
            <a:r>
              <a:rPr lang="en-US" sz="1000" b="1" dirty="0" smtClean="0"/>
              <a:t>fail</a:t>
            </a:r>
            <a:endParaRPr lang="en-US" sz="1000" b="1" dirty="0"/>
          </a:p>
        </p:txBody>
      </p:sp>
    </p:spTree>
    <p:extLst>
      <p:ext uri="{BB962C8B-B14F-4D97-AF65-F5344CB8AC3E}">
        <p14:creationId xmlns:p14="http://schemas.microsoft.com/office/powerpoint/2010/main" val="377707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5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5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23" grpId="0"/>
      <p:bldP spid="24" grpId="0"/>
      <p:bldP spid="26" grpId="0" animBg="1"/>
      <p:bldP spid="27" grpId="0" animBg="1"/>
      <p:bldP spid="29" grpId="0"/>
      <p:bldP spid="32" grpId="0"/>
      <p:bldP spid="33" grpId="0" animBg="1"/>
      <p:bldP spid="34" grpId="0" animBg="1"/>
      <p:bldP spid="36" grpId="0" animBg="1"/>
      <p:bldP spid="43" grpId="0"/>
      <p:bldP spid="44" grpId="0"/>
      <p:bldP spid="46" grpId="0"/>
      <p:bldP spid="47" grpId="0" animBg="1"/>
      <p:bldP spid="48" grpId="0" animBg="1"/>
      <p:bldP spid="50" grpId="0"/>
      <p:bldP spid="51" grpId="0" animBg="1"/>
      <p:bldP spid="52" grpId="0" animBg="1"/>
      <p:bldP spid="56" grpId="0"/>
      <p:bldP spid="57" grpId="0"/>
      <p:bldP spid="63" grpId="0"/>
      <p:bldP spid="64" grpId="0" animBg="1"/>
      <p:bldP spid="6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Integrating Data Power with your SSO servers</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sz="1600" dirty="0" smtClean="0"/>
              <a:t>Most modern SSO servers support JSON or XML payloads on HTTP transport for SSO cookie validation</a:t>
            </a:r>
          </a:p>
          <a:p>
            <a:pPr marL="0" indent="0">
              <a:buNone/>
            </a:pPr>
            <a:endParaRPr lang="en-US" sz="1600" dirty="0"/>
          </a:p>
          <a:p>
            <a:pPr marL="0" indent="0">
              <a:buNone/>
            </a:pPr>
            <a:endParaRPr lang="en-US" sz="1600" dirty="0" smtClean="0"/>
          </a:p>
          <a:p>
            <a:pPr marL="0" indent="0">
              <a:buNone/>
            </a:pPr>
            <a:endParaRPr lang="en-US" sz="1600" dirty="0" smtClean="0"/>
          </a:p>
          <a:p>
            <a:endParaRPr lang="en-US" sz="1600"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9B6B7A19-9BD6-654B-9E7A-5FCB6FF99B9F}" type="slidenum">
              <a:rPr lang="en-US" smtClean="0"/>
              <a:pPr/>
              <a:t>8</a:t>
            </a:fld>
            <a:endParaRPr lang="en-US" dirty="0"/>
          </a:p>
        </p:txBody>
      </p:sp>
      <p:sp>
        <p:nvSpPr>
          <p:cNvPr id="5" name="Rounded Rectangle 4"/>
          <p:cNvSpPr/>
          <p:nvPr/>
        </p:nvSpPr>
        <p:spPr>
          <a:xfrm>
            <a:off x="873443" y="2948332"/>
            <a:ext cx="2486138" cy="1540136"/>
          </a:xfrm>
          <a:prstGeom prst="roundRect">
            <a:avLst/>
          </a:prstGeom>
          <a:pattFill prst="sphere">
            <a:fgClr>
              <a:schemeClr val="bg1"/>
            </a:fgClr>
            <a:bgClr>
              <a:prstClr val="white"/>
            </a:bgClr>
          </a:pattFill>
          <a:ln>
            <a:solidFill>
              <a:schemeClr val="tx1"/>
            </a:solidFill>
          </a:ln>
          <a:effectLst>
            <a:outerShdw blurRad="40005" dist="22987" dir="5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tx1"/>
                </a:solidFill>
                <a:latin typeface="Helvetica"/>
              </a:rPr>
              <a:t>Data Power</a:t>
            </a:r>
            <a:endParaRPr lang="en-US" sz="1600" b="1" dirty="0">
              <a:solidFill>
                <a:schemeClr val="tx1"/>
              </a:solidFill>
              <a:latin typeface="Helvetica"/>
            </a:endParaRPr>
          </a:p>
        </p:txBody>
      </p:sp>
      <p:sp>
        <p:nvSpPr>
          <p:cNvPr id="7" name="Can 6"/>
          <p:cNvSpPr/>
          <p:nvPr/>
        </p:nvSpPr>
        <p:spPr>
          <a:xfrm>
            <a:off x="6424858" y="2056955"/>
            <a:ext cx="1094443" cy="878148"/>
          </a:xfrm>
          <a:prstGeom prst="can">
            <a:avLst/>
          </a:prstGeom>
          <a:solidFill>
            <a:srgbClr val="FF66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SSO Server</a:t>
            </a:r>
            <a:endParaRPr lang="en-US" dirty="0">
              <a:solidFill>
                <a:schemeClr val="tx1"/>
              </a:solidFill>
            </a:endParaRPr>
          </a:p>
        </p:txBody>
      </p:sp>
      <p:sp>
        <p:nvSpPr>
          <p:cNvPr id="8" name="Can 7"/>
          <p:cNvSpPr/>
          <p:nvPr/>
        </p:nvSpPr>
        <p:spPr>
          <a:xfrm>
            <a:off x="6488358" y="3682999"/>
            <a:ext cx="1094443" cy="865003"/>
          </a:xfrm>
          <a:prstGeom prst="can">
            <a:avLst/>
          </a:prstGeom>
          <a:solidFill>
            <a:srgbClr val="FF66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SSO Server</a:t>
            </a:r>
            <a:endParaRPr lang="en-US" dirty="0">
              <a:solidFill>
                <a:schemeClr val="tx1"/>
              </a:solidFill>
            </a:endParaRPr>
          </a:p>
        </p:txBody>
      </p:sp>
      <p:sp>
        <p:nvSpPr>
          <p:cNvPr id="9" name="Can 8"/>
          <p:cNvSpPr/>
          <p:nvPr/>
        </p:nvSpPr>
        <p:spPr>
          <a:xfrm>
            <a:off x="6551858" y="5473699"/>
            <a:ext cx="1094443" cy="852303"/>
          </a:xfrm>
          <a:prstGeom prst="can">
            <a:avLst/>
          </a:prstGeom>
          <a:solidFill>
            <a:srgbClr val="FF66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SSO Server</a:t>
            </a:r>
            <a:endParaRPr lang="en-US" dirty="0">
              <a:solidFill>
                <a:schemeClr val="tx1"/>
              </a:solidFill>
            </a:endParaRPr>
          </a:p>
        </p:txBody>
      </p:sp>
      <p:cxnSp>
        <p:nvCxnSpPr>
          <p:cNvPr id="10" name="Straight Arrow Connector 9"/>
          <p:cNvCxnSpPr>
            <a:endCxn id="7" idx="2"/>
          </p:cNvCxnSpPr>
          <p:nvPr/>
        </p:nvCxnSpPr>
        <p:spPr>
          <a:xfrm flipV="1">
            <a:off x="3340100" y="2496029"/>
            <a:ext cx="3084758" cy="1199671"/>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9" idx="2"/>
          </p:cNvCxnSpPr>
          <p:nvPr/>
        </p:nvCxnSpPr>
        <p:spPr>
          <a:xfrm>
            <a:off x="3340100" y="3708400"/>
            <a:ext cx="3211758" cy="2191451"/>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8" idx="2"/>
          </p:cNvCxnSpPr>
          <p:nvPr/>
        </p:nvCxnSpPr>
        <p:spPr>
          <a:xfrm>
            <a:off x="3365500" y="3721100"/>
            <a:ext cx="3122858" cy="394401"/>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rot="20328043">
            <a:off x="3403600" y="2755900"/>
            <a:ext cx="2286000" cy="369332"/>
          </a:xfrm>
          <a:prstGeom prst="rect">
            <a:avLst/>
          </a:prstGeom>
          <a:noFill/>
        </p:spPr>
        <p:txBody>
          <a:bodyPr wrap="square" rtlCol="0">
            <a:spAutoFit/>
          </a:bodyPr>
          <a:lstStyle/>
          <a:p>
            <a:r>
              <a:rPr lang="en-US" dirty="0" smtClean="0"/>
              <a:t>  application/</a:t>
            </a:r>
            <a:r>
              <a:rPr lang="en-US" dirty="0" err="1" smtClean="0"/>
              <a:t>json</a:t>
            </a:r>
            <a:endParaRPr lang="en-US" dirty="0"/>
          </a:p>
        </p:txBody>
      </p:sp>
      <p:sp>
        <p:nvSpPr>
          <p:cNvPr id="23" name="TextBox 22"/>
          <p:cNvSpPr txBox="1"/>
          <p:nvPr/>
        </p:nvSpPr>
        <p:spPr>
          <a:xfrm rot="20328043">
            <a:off x="3683000" y="3035300"/>
            <a:ext cx="2286000" cy="369332"/>
          </a:xfrm>
          <a:prstGeom prst="rect">
            <a:avLst/>
          </a:prstGeom>
          <a:noFill/>
        </p:spPr>
        <p:txBody>
          <a:bodyPr wrap="square" rtlCol="0">
            <a:spAutoFit/>
          </a:bodyPr>
          <a:lstStyle/>
          <a:p>
            <a:r>
              <a:rPr lang="en-US" dirty="0"/>
              <a:t>a</a:t>
            </a:r>
            <a:r>
              <a:rPr lang="en-US" dirty="0" smtClean="0"/>
              <a:t>pplication/xml</a:t>
            </a:r>
            <a:endParaRPr lang="en-US" dirty="0"/>
          </a:p>
        </p:txBody>
      </p:sp>
      <p:sp>
        <p:nvSpPr>
          <p:cNvPr id="24" name="TextBox 23"/>
          <p:cNvSpPr txBox="1"/>
          <p:nvPr/>
        </p:nvSpPr>
        <p:spPr>
          <a:xfrm rot="340729">
            <a:off x="4381500" y="3606800"/>
            <a:ext cx="2286000" cy="369332"/>
          </a:xfrm>
          <a:prstGeom prst="rect">
            <a:avLst/>
          </a:prstGeom>
          <a:noFill/>
        </p:spPr>
        <p:txBody>
          <a:bodyPr wrap="square" rtlCol="0">
            <a:spAutoFit/>
          </a:bodyPr>
          <a:lstStyle/>
          <a:p>
            <a:r>
              <a:rPr lang="en-US" dirty="0" smtClean="0"/>
              <a:t>  XML</a:t>
            </a:r>
            <a:endParaRPr lang="en-US" dirty="0"/>
          </a:p>
        </p:txBody>
      </p:sp>
      <p:sp>
        <p:nvSpPr>
          <p:cNvPr id="25" name="TextBox 24"/>
          <p:cNvSpPr txBox="1"/>
          <p:nvPr/>
        </p:nvSpPr>
        <p:spPr>
          <a:xfrm rot="2094914">
            <a:off x="4165600" y="4572000"/>
            <a:ext cx="2286000" cy="369332"/>
          </a:xfrm>
          <a:prstGeom prst="rect">
            <a:avLst/>
          </a:prstGeom>
          <a:noFill/>
        </p:spPr>
        <p:txBody>
          <a:bodyPr wrap="square" rtlCol="0">
            <a:spAutoFit/>
          </a:bodyPr>
          <a:lstStyle/>
          <a:p>
            <a:r>
              <a:rPr lang="en-US" dirty="0" smtClean="0"/>
              <a:t>  Custom</a:t>
            </a:r>
            <a:endParaRPr lang="en-US" dirty="0"/>
          </a:p>
        </p:txBody>
      </p:sp>
    </p:spTree>
    <p:extLst>
      <p:ext uri="{BB962C8B-B14F-4D97-AF65-F5344CB8AC3E}">
        <p14:creationId xmlns:p14="http://schemas.microsoft.com/office/powerpoint/2010/main" val="346278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21" grpId="0"/>
      <p:bldP spid="23" grpId="0"/>
      <p:bldP spid="24" grpId="0"/>
      <p:bldP spid="25" grpId="0"/>
    </p:bldLst>
  </p:timing>
</p:sld>
</file>

<file path=ppt/theme/theme1.xml><?xml version="1.0" encoding="utf-8"?>
<a:theme xmlns:a="http://schemas.openxmlformats.org/drawingml/2006/main" name="Office Theme">
  <a:themeElements>
    <a:clrScheme name="Custom 23">
      <a:dk1>
        <a:sysClr val="windowText" lastClr="000000"/>
      </a:dk1>
      <a:lt1>
        <a:sysClr val="window" lastClr="FFFFFF"/>
      </a:lt1>
      <a:dk2>
        <a:srgbClr val="00649D"/>
      </a:dk2>
      <a:lt2>
        <a:srgbClr val="9DD0F3"/>
      </a:lt2>
      <a:accent1>
        <a:srgbClr val="34B1EC"/>
      </a:accent1>
      <a:accent2>
        <a:srgbClr val="7F1C7D"/>
      </a:accent2>
      <a:accent3>
        <a:srgbClr val="F04E37"/>
      </a:accent3>
      <a:accent4>
        <a:srgbClr val="17AF4B"/>
      </a:accent4>
      <a:accent5>
        <a:srgbClr val="AB1A86"/>
      </a:accent5>
      <a:accent6>
        <a:srgbClr val="9DD0F3"/>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solidFill>
            <a:schemeClr val="tx1"/>
          </a:solidFill>
          <a:headEnd type="arrow"/>
          <a:tailEnd type="arrow"/>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46173</TotalTime>
  <Words>1716</Words>
  <Application>Microsoft Office PowerPoint</Application>
  <PresentationFormat>On-screen Show (4:3)</PresentationFormat>
  <Paragraphs>471</Paragraphs>
  <Slides>23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Helvetica</vt:lpstr>
      <vt:lpstr>Lucida Grande</vt:lpstr>
      <vt:lpstr>Office Theme</vt:lpstr>
      <vt:lpstr>Securing your Restful APIs using Data Power</vt:lpstr>
      <vt:lpstr>Agenda</vt:lpstr>
      <vt:lpstr>Why Web APIs?</vt:lpstr>
      <vt:lpstr>Web APIs cont’d</vt:lpstr>
      <vt:lpstr>Typical Web Application Security for Enterprises</vt:lpstr>
      <vt:lpstr>Data Power XI52 known capabilities  </vt:lpstr>
      <vt:lpstr>  Data Power as first line of defense for APIs  </vt:lpstr>
      <vt:lpstr> Data Power Authentication for APIs- Workflow </vt:lpstr>
      <vt:lpstr>Integrating Data Power with your SSO servers </vt:lpstr>
      <vt:lpstr>Integrating Data Power with your SSO servers  cont’d</vt:lpstr>
      <vt:lpstr>Integrating Data Power with your SSO servers  cont’d</vt:lpstr>
      <vt:lpstr>Consume JSON Web Signature(JWS) in Data Power</vt:lpstr>
      <vt:lpstr>Consume JSON Web Signature(JWS) in Data Power(cont’d)</vt:lpstr>
      <vt:lpstr>Consume JSON Web Signature(JWS) in Data Power(cont’d)</vt:lpstr>
      <vt:lpstr>Consume JSON Web Signature(JWS) in Data Power(cont’d)</vt:lpstr>
      <vt:lpstr>Consume JSON Web Signature(JWS) in Data Power(cont’d)</vt:lpstr>
      <vt:lpstr>Logging Web API for transaction logging and reporting</vt:lpstr>
      <vt:lpstr>Single Data Power endpoint         (Basic Authentication example)  </vt:lpstr>
      <vt:lpstr>Single Data Power endpoint         (SSO Cookie example)  </vt:lpstr>
      <vt:lpstr>Single Data Power endpoint         (JWT example)  </vt:lpstr>
      <vt:lpstr>Questions?</vt:lpstr>
      <vt:lpstr>Live Demo</vt:lpstr>
      <vt:lpstr>Thank You</vt:lpstr>
    </vt:vector>
  </TitlesOfParts>
  <Company>Creative Concepts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Linda Malcomb</dc:creator>
  <cp:lastModifiedBy>Vivek Vemugunts</cp:lastModifiedBy>
  <cp:revision>445</cp:revision>
  <dcterms:created xsi:type="dcterms:W3CDTF">2014-02-28T14:55:07Z</dcterms:created>
  <dcterms:modified xsi:type="dcterms:W3CDTF">2015-04-09T08:49:15Z</dcterms:modified>
</cp:coreProperties>
</file>